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838" r:id="rId3"/>
    <p:sldId id="840" r:id="rId4"/>
    <p:sldId id="839" r:id="rId5"/>
    <p:sldId id="817" r:id="rId6"/>
    <p:sldId id="818" r:id="rId7"/>
    <p:sldId id="819" r:id="rId8"/>
    <p:sldId id="820" r:id="rId9"/>
    <p:sldId id="821" r:id="rId10"/>
    <p:sldId id="837" r:id="rId11"/>
    <p:sldId id="822" r:id="rId12"/>
    <p:sldId id="823" r:id="rId13"/>
    <p:sldId id="824" r:id="rId14"/>
    <p:sldId id="825" r:id="rId15"/>
    <p:sldId id="826" r:id="rId16"/>
    <p:sldId id="886" r:id="rId17"/>
    <p:sldId id="887" r:id="rId18"/>
    <p:sldId id="828" r:id="rId19"/>
    <p:sldId id="827" r:id="rId20"/>
    <p:sldId id="829" r:id="rId21"/>
    <p:sldId id="830" r:id="rId22"/>
    <p:sldId id="831" r:id="rId23"/>
    <p:sldId id="832" r:id="rId24"/>
    <p:sldId id="833" r:id="rId25"/>
    <p:sldId id="834" r:id="rId26"/>
    <p:sldId id="83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5"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999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9" name="矩形 8"/>
          <p:cNvSpPr/>
          <p:nvPr userDrawn="1"/>
        </p:nvSpPr>
        <p:spPr>
          <a:xfrm flipV="1">
            <a:off x="-13335" y="6722110"/>
            <a:ext cx="10314305" cy="140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634683" y="223520"/>
            <a:ext cx="1097280" cy="895985"/>
          </a:xfrm>
          <a:prstGeom prst="rect">
            <a:avLst/>
          </a:prstGeom>
          <a:noFill/>
        </p:spPr>
        <p:txBody>
          <a:bodyPr wrap="none" rtlCol="0">
            <a:spAutoFit/>
          </a:bodyPr>
          <a:lstStyle/>
          <a:p>
            <a:pPr algn="l">
              <a:lnSpc>
                <a:spcPct val="110000"/>
              </a:lnSpc>
            </a:pPr>
            <a:r>
              <a:rPr lang="en-US" altLang="zh-CN" sz="4800">
                <a:solidFill>
                  <a:schemeClr val="bg2">
                    <a:lumMod val="90000"/>
                  </a:schemeClr>
                </a:solidFill>
                <a:latin typeface="思源黑体 CN Bold" panose="020B0800000000000000" charset="-122"/>
                <a:ea typeface="思源黑体 CN Bold" panose="020B0800000000000000" charset="-122"/>
              </a:rPr>
              <a:t>WEB</a:t>
            </a:r>
          </a:p>
        </p:txBody>
      </p:sp>
      <p:sp>
        <p:nvSpPr>
          <p:cNvPr id="11" name="矩形 10"/>
          <p:cNvSpPr/>
          <p:nvPr userDrawn="1"/>
        </p:nvSpPr>
        <p:spPr>
          <a:xfrm>
            <a:off x="471170" y="455930"/>
            <a:ext cx="125730" cy="462280"/>
          </a:xfrm>
          <a:prstGeom prst="rect">
            <a:avLst/>
          </a:prstGeom>
          <a:solidFill>
            <a:srgbClr val="C61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802765" y="1187450"/>
            <a:ext cx="227965" cy="131445"/>
          </a:xfrm>
          <a:prstGeom prst="rect">
            <a:avLst/>
          </a:prstGeom>
          <a:solidFill>
            <a:srgbClr val="C61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369570" y="1068070"/>
            <a:ext cx="1458595" cy="368300"/>
          </a:xfrm>
          <a:prstGeom prst="rect">
            <a:avLst/>
          </a:prstGeom>
          <a:noFill/>
        </p:spPr>
        <p:txBody>
          <a:bodyPr wrap="none" rtlCol="0">
            <a:spAutoFit/>
          </a:bodyPr>
          <a:lstStyle/>
          <a:p>
            <a:pPr algn="l"/>
            <a:r>
              <a:rPr lang="zh-CN" altLang="en-US">
                <a:solidFill>
                  <a:schemeClr val="bg2">
                    <a:lumMod val="90000"/>
                  </a:schemeClr>
                </a:solidFill>
              </a:rPr>
              <a:t>CURRICULUM</a:t>
            </a:r>
          </a:p>
        </p:txBody>
      </p:sp>
      <p:sp>
        <p:nvSpPr>
          <p:cNvPr id="15" name="矩形 14"/>
          <p:cNvSpPr/>
          <p:nvPr userDrawn="1"/>
        </p:nvSpPr>
        <p:spPr>
          <a:xfrm flipV="1">
            <a:off x="10300970" y="6722110"/>
            <a:ext cx="1909445" cy="140970"/>
          </a:xfrm>
          <a:prstGeom prst="rect">
            <a:avLst/>
          </a:prstGeom>
          <a:solidFill>
            <a:srgbClr val="C61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657350" y="1640205"/>
            <a:ext cx="9144000" cy="3009265"/>
          </a:xfrm>
        </p:spPr>
        <p:txBody>
          <a:bodyPr>
            <a:normAutofit/>
          </a:bodyPr>
          <a:lstStyle/>
          <a:p>
            <a:pPr algn="ctr" fontAlgn="auto">
              <a:lnSpc>
                <a:spcPct val="150000"/>
              </a:lnSpc>
            </a:pPr>
            <a:r>
              <a:rPr lang="en-US" altLang="zh-CN" dirty="0">
                <a:solidFill>
                  <a:srgbClr val="C6171F"/>
                </a:solidFill>
                <a:latin typeface="微软雅黑" panose="020B0503020204020204" charset="-122"/>
                <a:ea typeface="微软雅黑" panose="020B0503020204020204" charset="-122"/>
              </a:rPr>
              <a:t>WEB</a:t>
            </a:r>
            <a:r>
              <a:rPr lang="zh-CN" altLang="en-US">
                <a:solidFill>
                  <a:srgbClr val="C6171F"/>
                </a:solidFill>
                <a:latin typeface="微软雅黑" panose="020B0503020204020204" charset="-122"/>
                <a:ea typeface="微软雅黑" panose="020B0503020204020204" charset="-122"/>
              </a:rPr>
              <a:t>前端</a:t>
            </a:r>
            <a:br>
              <a:rPr lang="zh-CN" altLang="en-US">
                <a:solidFill>
                  <a:srgbClr val="C6171F"/>
                </a:solidFill>
                <a:latin typeface="微软雅黑" panose="020B0503020204020204" charset="-122"/>
                <a:ea typeface="微软雅黑" panose="020B0503020204020204" charset="-122"/>
              </a:rPr>
            </a:br>
            <a:endParaRPr lang="zh-CN" altLang="en-US" sz="4800">
              <a:solidFill>
                <a:srgbClr val="C6171F"/>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编码写入</a:t>
            </a:r>
          </a:p>
        </p:txBody>
      </p:sp>
      <p:sp>
        <p:nvSpPr>
          <p:cNvPr id="3" name="内容占位符 2"/>
          <p:cNvSpPr>
            <a:spLocks noGrp="1"/>
          </p:cNvSpPr>
          <p:nvPr>
            <p:ph idx="1"/>
          </p:nvPr>
        </p:nvSpPr>
        <p:spPr>
          <a:xfrm>
            <a:off x="838200" y="1691005"/>
            <a:ext cx="10515600" cy="4351338"/>
          </a:xfrm>
        </p:spPr>
        <p:txBody>
          <a:bodyPr>
            <a:normAutofit/>
          </a:bodyPr>
          <a:lstStyle/>
          <a:p>
            <a:pPr marL="457200" lvl="1" indent="0" fontAlgn="auto">
              <a:lnSpc>
                <a:spcPct val="120000"/>
              </a:lnSpc>
              <a:buNone/>
            </a:pPr>
            <a:endParaRPr lang="zh-CN" altLang="en-US"/>
          </a:p>
          <a:p>
            <a:pPr lvl="1" fontAlgn="auto">
              <a:lnSpc>
                <a:spcPct val="120000"/>
              </a:lnSpc>
            </a:pPr>
            <a:r>
              <a:rPr lang="zh-CN" altLang="en-US"/>
              <a:t>此时，火狐浏览效果如下。经过编码后</a:t>
            </a:r>
            <a:r>
              <a:rPr lang="en-US" altLang="zh-CN"/>
              <a:t>“</a:t>
            </a:r>
            <a:r>
              <a:rPr lang="zh-CN" altLang="en-US"/>
              <a:t>熊熊</a:t>
            </a:r>
            <a:r>
              <a:rPr lang="en-US" altLang="zh-CN"/>
              <a:t>”</a:t>
            </a:r>
            <a:r>
              <a:rPr lang="zh-CN" altLang="en-US"/>
              <a:t>被编码，所以想看的话需要进行解码读取</a:t>
            </a:r>
          </a:p>
          <a:p>
            <a:pPr fontAlgn="auto">
              <a:lnSpc>
                <a:spcPct val="120000"/>
              </a:lnSpc>
            </a:pPr>
            <a:endParaRPr lang="zh-CN" altLang="en-US"/>
          </a:p>
        </p:txBody>
      </p:sp>
      <p:pic>
        <p:nvPicPr>
          <p:cNvPr id="5" name="图片 4"/>
          <p:cNvPicPr>
            <a:picLocks noChangeAspect="1"/>
          </p:cNvPicPr>
          <p:nvPr/>
        </p:nvPicPr>
        <p:blipFill>
          <a:blip r:embed="rId2"/>
          <a:stretch>
            <a:fillRect/>
          </a:stretch>
        </p:blipFill>
        <p:spPr>
          <a:xfrm>
            <a:off x="1688465" y="3316605"/>
            <a:ext cx="2933700" cy="18326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解码读取</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t>通过decodeURIComponent进行解码读取</a:t>
            </a:r>
          </a:p>
          <a:p>
            <a:pPr lvl="1" fontAlgn="auto">
              <a:lnSpc>
                <a:spcPct val="120000"/>
              </a:lnSpc>
            </a:pPr>
            <a:r>
              <a:rPr lang="zh-CN" altLang="en-US">
                <a:sym typeface="+mn-ea"/>
              </a:rPr>
              <a:t>单词：</a:t>
            </a:r>
            <a:r>
              <a:rPr lang="en-US" altLang="zh-CN">
                <a:sym typeface="+mn-ea"/>
              </a:rPr>
              <a:t>encode</a:t>
            </a:r>
            <a:r>
              <a:rPr lang="zh-CN" altLang="en-US">
                <a:sym typeface="+mn-ea"/>
              </a:rPr>
              <a:t>编码；</a:t>
            </a:r>
            <a:r>
              <a:rPr lang="en-US" altLang="zh-CN">
                <a:sym typeface="+mn-ea"/>
              </a:rPr>
              <a:t>decode</a:t>
            </a:r>
            <a:r>
              <a:rPr lang="zh-CN" altLang="en-US">
                <a:sym typeface="+mn-ea"/>
              </a:rPr>
              <a:t>解码；Component成分；</a:t>
            </a:r>
            <a:r>
              <a:rPr lang="en-US" altLang="zh-CN">
                <a:sym typeface="+mn-ea"/>
              </a:rPr>
              <a:t>URI</a:t>
            </a:r>
            <a:r>
              <a:rPr lang="zh-CN" altLang="en-US">
                <a:sym typeface="+mn-ea"/>
              </a:rPr>
              <a:t>路由</a:t>
            </a:r>
            <a:r>
              <a:rPr lang="en-US" altLang="zh-CN">
                <a:sym typeface="+mn-ea"/>
              </a:rPr>
              <a:t>/</a:t>
            </a:r>
            <a:r>
              <a:rPr lang="zh-CN" altLang="en-US">
                <a:sym typeface="+mn-ea"/>
              </a:rPr>
              <a:t>网址</a:t>
            </a:r>
          </a:p>
          <a:p>
            <a:pPr fontAlgn="auto">
              <a:lnSpc>
                <a:spcPct val="120000"/>
              </a:lnSpc>
            </a:pPr>
            <a:endParaRPr lang="en-US" altLang="zh-CN">
              <a:sym typeface="+mn-ea"/>
            </a:endParaRPr>
          </a:p>
          <a:p>
            <a:pPr fontAlgn="auto">
              <a:lnSpc>
                <a:spcPct val="120000"/>
              </a:lnSpc>
            </a:pPr>
            <a:r>
              <a:rPr lang="zh-CN" altLang="en-US">
                <a:sym typeface="+mn-ea"/>
              </a:rPr>
              <a:t>解码读取</a:t>
            </a:r>
          </a:p>
          <a:p>
            <a:pPr fontAlgn="auto">
              <a:lnSpc>
                <a:spcPct val="120000"/>
              </a:lnSpc>
            </a:pPr>
            <a:endParaRPr lang="zh-CN" altLang="en-US">
              <a:sym typeface="+mn-ea"/>
            </a:endParaRPr>
          </a:p>
        </p:txBody>
      </p:sp>
      <p:pic>
        <p:nvPicPr>
          <p:cNvPr id="5" name="图片 4"/>
          <p:cNvPicPr>
            <a:picLocks noChangeAspect="1"/>
          </p:cNvPicPr>
          <p:nvPr/>
        </p:nvPicPr>
        <p:blipFill>
          <a:blip r:embed="rId2"/>
          <a:stretch>
            <a:fillRect/>
          </a:stretch>
        </p:blipFill>
        <p:spPr>
          <a:xfrm>
            <a:off x="1266190" y="4213225"/>
            <a:ext cx="5904865" cy="641350"/>
          </a:xfrm>
          <a:prstGeom prst="rect">
            <a:avLst/>
          </a:prstGeom>
        </p:spPr>
      </p:pic>
      <p:pic>
        <p:nvPicPr>
          <p:cNvPr id="6" name="图片 5"/>
          <p:cNvPicPr>
            <a:picLocks noChangeAspect="1"/>
          </p:cNvPicPr>
          <p:nvPr/>
        </p:nvPicPr>
        <p:blipFill>
          <a:blip r:embed="rId3"/>
          <a:stretch>
            <a:fillRect/>
          </a:stretch>
        </p:blipFill>
        <p:spPr>
          <a:xfrm>
            <a:off x="8561070" y="4213225"/>
            <a:ext cx="2362200" cy="1419225"/>
          </a:xfrm>
          <a:prstGeom prst="rect">
            <a:avLst/>
          </a:prstGeom>
        </p:spPr>
      </p:pic>
      <p:sp>
        <p:nvSpPr>
          <p:cNvPr id="7" name="右箭头 6"/>
          <p:cNvSpPr/>
          <p:nvPr/>
        </p:nvSpPr>
        <p:spPr>
          <a:xfrm>
            <a:off x="7499985" y="4310380"/>
            <a:ext cx="513080" cy="447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写入与读取</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sym typeface="+mn-ea"/>
              </a:rPr>
              <a:t>接下来，注释掉生成写入代码，然后刷新浏览器，检查下是都有弹框，是否任然可以访问</a:t>
            </a:r>
            <a:r>
              <a:rPr lang="en-US" altLang="zh-CN">
                <a:sym typeface="+mn-ea"/>
              </a:rPr>
              <a:t>cookie</a:t>
            </a:r>
            <a:r>
              <a:rPr lang="zh-CN" altLang="en-US">
                <a:sym typeface="+mn-ea"/>
              </a:rPr>
              <a:t>。</a:t>
            </a:r>
          </a:p>
          <a:p>
            <a:pPr fontAlgn="auto">
              <a:lnSpc>
                <a:spcPct val="120000"/>
              </a:lnSpc>
            </a:pPr>
            <a:endParaRPr lang="zh-CN" altLang="en-US">
              <a:sym typeface="+mn-ea"/>
            </a:endParaRPr>
          </a:p>
          <a:p>
            <a:pPr fontAlgn="auto">
              <a:lnSpc>
                <a:spcPct val="120000"/>
              </a:lnSpc>
            </a:pPr>
            <a:endParaRPr lang="zh-CN" altLang="en-US">
              <a:sym typeface="+mn-ea"/>
            </a:endParaRPr>
          </a:p>
          <a:p>
            <a:pPr fontAlgn="auto">
              <a:lnSpc>
                <a:spcPct val="120000"/>
              </a:lnSpc>
            </a:pPr>
            <a:endParaRPr lang="zh-CN" altLang="en-US">
              <a:sym typeface="+mn-ea"/>
            </a:endParaRPr>
          </a:p>
          <a:p>
            <a:pPr fontAlgn="auto">
              <a:lnSpc>
                <a:spcPct val="120000"/>
              </a:lnSpc>
            </a:pPr>
            <a:r>
              <a:rPr lang="zh-CN" altLang="en-US">
                <a:sym typeface="+mn-ea"/>
              </a:rPr>
              <a:t>因为</a:t>
            </a:r>
            <a:r>
              <a:rPr lang="en-US" altLang="zh-CN">
                <a:sym typeface="+mn-ea"/>
              </a:rPr>
              <a:t>cookie</a:t>
            </a:r>
            <a:r>
              <a:rPr lang="zh-CN" altLang="en-US">
                <a:sym typeface="+mn-ea"/>
              </a:rPr>
              <a:t>写入后会存到</a:t>
            </a:r>
            <a:r>
              <a:rPr lang="zh-CN" altLang="en-US" b="1">
                <a:solidFill>
                  <a:srgbClr val="FF0000"/>
                </a:solidFill>
                <a:effectLst>
                  <a:outerShdw blurRad="38100" dist="38100" dir="2700000" algn="tl">
                    <a:srgbClr val="000000">
                      <a:alpha val="43137"/>
                    </a:srgbClr>
                  </a:outerShdw>
                </a:effectLst>
                <a:sym typeface="+mn-ea"/>
              </a:rPr>
              <a:t>客户端磁盘里</a:t>
            </a:r>
            <a:r>
              <a:rPr lang="zh-CN" altLang="en-US">
                <a:sym typeface="+mn-ea"/>
              </a:rPr>
              <a:t>，所以下次访问任然会出现。除非</a:t>
            </a:r>
            <a:r>
              <a:rPr lang="zh-CN" altLang="en-US">
                <a:solidFill>
                  <a:srgbClr val="FF0000"/>
                </a:solidFill>
                <a:sym typeface="+mn-ea"/>
              </a:rPr>
              <a:t>手动清除</a:t>
            </a:r>
            <a:r>
              <a:rPr lang="zh-CN" altLang="en-US">
                <a:sym typeface="+mn-ea"/>
              </a:rPr>
              <a:t>。</a:t>
            </a:r>
          </a:p>
        </p:txBody>
      </p:sp>
      <p:pic>
        <p:nvPicPr>
          <p:cNvPr id="4" name="图片 3"/>
          <p:cNvPicPr>
            <a:picLocks noChangeAspect="1"/>
          </p:cNvPicPr>
          <p:nvPr/>
        </p:nvPicPr>
        <p:blipFill>
          <a:blip r:embed="rId2"/>
          <a:stretch>
            <a:fillRect/>
          </a:stretch>
        </p:blipFill>
        <p:spPr>
          <a:xfrm>
            <a:off x="1200150" y="2947035"/>
            <a:ext cx="2314575" cy="1438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过期时间</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en-US" altLang="zh-CN">
                <a:sym typeface="+mn-ea"/>
              </a:rPr>
              <a:t>cookie</a:t>
            </a:r>
            <a:r>
              <a:rPr lang="zh-CN" altLang="en-US">
                <a:sym typeface="+mn-ea"/>
              </a:rPr>
              <a:t>的过期时间指的是：到达时间点后，会自动清除</a:t>
            </a:r>
            <a:r>
              <a:rPr lang="en-US" altLang="zh-CN">
                <a:sym typeface="+mn-ea"/>
              </a:rPr>
              <a:t>cookie</a:t>
            </a:r>
            <a:r>
              <a:rPr lang="zh-CN" altLang="en-US">
                <a:sym typeface="+mn-ea"/>
              </a:rPr>
              <a:t>数据</a:t>
            </a:r>
          </a:p>
          <a:p>
            <a:pPr fontAlgn="auto">
              <a:lnSpc>
                <a:spcPct val="120000"/>
              </a:lnSpc>
            </a:pPr>
            <a:r>
              <a:rPr lang="zh-CN" altLang="en-US">
                <a:sym typeface="+mn-ea"/>
              </a:rPr>
              <a:t>检查浏览器，显示会话结束后便是过期时间</a:t>
            </a:r>
          </a:p>
          <a:p>
            <a:pPr fontAlgn="auto">
              <a:lnSpc>
                <a:spcPct val="120000"/>
              </a:lnSpc>
            </a:pPr>
            <a:endParaRPr lang="zh-CN" altLang="en-US">
              <a:sym typeface="+mn-ea"/>
            </a:endParaRPr>
          </a:p>
          <a:p>
            <a:pPr fontAlgn="auto">
              <a:lnSpc>
                <a:spcPct val="120000"/>
              </a:lnSpc>
            </a:pPr>
            <a:endParaRPr lang="zh-CN" altLang="en-US">
              <a:sym typeface="+mn-ea"/>
            </a:endParaRPr>
          </a:p>
          <a:p>
            <a:pPr fontAlgn="auto">
              <a:lnSpc>
                <a:spcPct val="120000"/>
              </a:lnSpc>
            </a:pPr>
            <a:r>
              <a:rPr lang="zh-CN" altLang="en-US">
                <a:sym typeface="+mn-ea"/>
              </a:rPr>
              <a:t>会话结束指的是关闭浏览器，即关闭浏览器后自动清理</a:t>
            </a:r>
            <a:r>
              <a:rPr lang="en-US" altLang="zh-CN">
                <a:sym typeface="+mn-ea"/>
              </a:rPr>
              <a:t>cookie</a:t>
            </a:r>
            <a:r>
              <a:rPr lang="zh-CN" altLang="en-US">
                <a:sym typeface="+mn-ea"/>
              </a:rPr>
              <a:t>。所以接下来可以</a:t>
            </a:r>
            <a:r>
              <a:rPr lang="zh-CN" altLang="en-US">
                <a:solidFill>
                  <a:srgbClr val="FF0000"/>
                </a:solidFill>
                <a:effectLst>
                  <a:outerShdw blurRad="38100" dist="38100" dir="2700000" algn="tl">
                    <a:srgbClr val="000000">
                      <a:alpha val="43137"/>
                    </a:srgbClr>
                  </a:outerShdw>
                </a:effectLst>
                <a:sym typeface="+mn-ea"/>
              </a:rPr>
              <a:t>验证</a:t>
            </a:r>
            <a:r>
              <a:rPr lang="zh-CN" altLang="en-US">
                <a:sym typeface="+mn-ea"/>
              </a:rPr>
              <a:t>一下（注释写入代码，重新打开浏览器查看弹框信息）</a:t>
            </a:r>
          </a:p>
        </p:txBody>
      </p:sp>
      <p:pic>
        <p:nvPicPr>
          <p:cNvPr id="4" name="图片 3"/>
          <p:cNvPicPr>
            <a:picLocks noChangeAspect="1"/>
          </p:cNvPicPr>
          <p:nvPr/>
        </p:nvPicPr>
        <p:blipFill>
          <a:blip r:embed="rId2"/>
          <a:stretch>
            <a:fillRect/>
          </a:stretch>
        </p:blipFill>
        <p:spPr>
          <a:xfrm>
            <a:off x="1148080" y="3110230"/>
            <a:ext cx="8895080" cy="8477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过期时间</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en-US" altLang="zh-CN">
                <a:sym typeface="+mn-ea"/>
              </a:rPr>
              <a:t>expires=date</a:t>
            </a:r>
            <a:r>
              <a:rPr lang="zh-CN" altLang="en-US">
                <a:sym typeface="+mn-ea"/>
              </a:rPr>
              <a:t>失效</a:t>
            </a:r>
            <a:r>
              <a:rPr lang="en-US" altLang="zh-CN">
                <a:sym typeface="+mn-ea"/>
              </a:rPr>
              <a:t>/</a:t>
            </a:r>
            <a:r>
              <a:rPr lang="zh-CN" altLang="en-US">
                <a:sym typeface="+mn-ea"/>
              </a:rPr>
              <a:t>过期时间，如果没有声明，则默认为会话结束后过期</a:t>
            </a:r>
            <a:r>
              <a:rPr lang="en-US" altLang="zh-CN">
                <a:sym typeface="+mn-ea"/>
              </a:rPr>
              <a:t>/</a:t>
            </a:r>
            <a:r>
              <a:rPr lang="zh-CN" altLang="en-US">
                <a:sym typeface="+mn-ea"/>
              </a:rPr>
              <a:t>失效，即浏览器关闭后失效。如果声明了失效时间，那么时间到期后方能失效。</a:t>
            </a:r>
          </a:p>
          <a:p>
            <a:pPr fontAlgn="auto">
              <a:lnSpc>
                <a:spcPct val="120000"/>
              </a:lnSpc>
            </a:pPr>
            <a:endParaRPr lang="zh-CN" altLang="en-US">
              <a:sym typeface="+mn-ea"/>
            </a:endParaRPr>
          </a:p>
          <a:p>
            <a:pPr fontAlgn="auto">
              <a:lnSpc>
                <a:spcPct val="120000"/>
              </a:lnSpc>
            </a:pPr>
            <a:r>
              <a:rPr lang="zh-CN" altLang="en-US">
                <a:sym typeface="+mn-ea"/>
              </a:rPr>
              <a:t>经纬度</a:t>
            </a:r>
            <a:r>
              <a:rPr lang="en-US" altLang="zh-CN">
                <a:sym typeface="+mn-ea"/>
              </a:rPr>
              <a:t>----24</a:t>
            </a:r>
            <a:r>
              <a:rPr lang="zh-CN" altLang="en-US">
                <a:sym typeface="+mn-ea"/>
              </a:rPr>
              <a:t>小时</a:t>
            </a:r>
            <a:r>
              <a:rPr lang="en-US" altLang="zh-CN">
                <a:sym typeface="+mn-ea"/>
              </a:rPr>
              <a:t>---</a:t>
            </a:r>
            <a:r>
              <a:rPr lang="zh-CN" altLang="en-US">
                <a:sym typeface="+mn-ea"/>
              </a:rPr>
              <a:t>地球</a:t>
            </a:r>
            <a:r>
              <a:rPr lang="en-US" altLang="zh-CN">
                <a:sym typeface="+mn-ea"/>
              </a:rPr>
              <a:t>360</a:t>
            </a:r>
            <a:r>
              <a:rPr lang="zh-CN" altLang="en-US">
                <a:sym typeface="+mn-ea"/>
              </a:rPr>
              <a:t>°</a:t>
            </a:r>
            <a:r>
              <a:rPr lang="en-US" altLang="zh-CN">
                <a:sym typeface="+mn-ea"/>
              </a:rPr>
              <a:t>---1884</a:t>
            </a:r>
            <a:r>
              <a:rPr lang="zh-CN" altLang="en-US">
                <a:sym typeface="+mn-ea"/>
              </a:rPr>
              <a:t>年规定每隔</a:t>
            </a:r>
            <a:r>
              <a:rPr lang="en-US" altLang="zh-CN">
                <a:sym typeface="+mn-ea"/>
              </a:rPr>
              <a:t>15</a:t>
            </a:r>
            <a:r>
              <a:rPr lang="zh-CN" altLang="en-US">
                <a:sym typeface="+mn-ea"/>
              </a:rPr>
              <a:t>°划分一个时区，</a:t>
            </a:r>
            <a:r>
              <a:rPr lang="en-US" altLang="zh-CN">
                <a:sym typeface="+mn-ea"/>
              </a:rPr>
              <a:t>24</a:t>
            </a:r>
            <a:r>
              <a:rPr lang="zh-CN" altLang="en-US">
                <a:sym typeface="+mn-ea"/>
              </a:rPr>
              <a:t>时区</a:t>
            </a:r>
            <a:r>
              <a:rPr lang="en-US" altLang="zh-CN">
                <a:sym typeface="+mn-ea"/>
              </a:rPr>
              <a:t>----</a:t>
            </a:r>
            <a:r>
              <a:rPr lang="zh-CN" altLang="en-US">
                <a:sym typeface="+mn-ea"/>
              </a:rPr>
              <a:t>每一个相邻时区相差</a:t>
            </a:r>
            <a:r>
              <a:rPr lang="en-US" altLang="zh-CN">
                <a:sym typeface="+mn-ea"/>
              </a:rPr>
              <a:t>1</a:t>
            </a:r>
            <a:r>
              <a:rPr lang="zh-CN" altLang="en-US">
                <a:sym typeface="+mn-ea"/>
              </a:rPr>
              <a:t>个点</a:t>
            </a:r>
            <a:r>
              <a:rPr lang="en-US" altLang="zh-CN">
                <a:sym typeface="+mn-ea"/>
              </a:rPr>
              <a:t>---0</a:t>
            </a:r>
            <a:r>
              <a:rPr lang="zh-CN" altLang="en-US">
                <a:sym typeface="+mn-ea"/>
              </a:rPr>
              <a:t>°子午线（格林威治时间）</a:t>
            </a:r>
          </a:p>
          <a:p>
            <a:pPr fontAlgn="auto">
              <a:lnSpc>
                <a:spcPct val="120000"/>
              </a:lnSpc>
            </a:pPr>
            <a:endParaRPr lang="zh-CN" altLang="en-US">
              <a:sym typeface="+mn-ea"/>
            </a:endParaRPr>
          </a:p>
          <a:p>
            <a:pPr fontAlgn="auto">
              <a:lnSpc>
                <a:spcPct val="120000"/>
              </a:lnSpc>
            </a:pPr>
            <a:endParaRPr lang="zh-CN" alt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zh-CN" altLang="en-US">
                <a:sym typeface="+mn-ea"/>
              </a:rPr>
              <a:t>拓展：</a:t>
            </a:r>
            <a:r>
              <a:rPr lang="en-US" altLang="zh-CN">
                <a:sym typeface="+mn-ea"/>
              </a:rPr>
              <a:t>Date</a:t>
            </a:r>
            <a:r>
              <a:rPr lang="zh-CN" altLang="en-US">
                <a:sym typeface="+mn-ea"/>
              </a:rPr>
              <a:t>时间对象</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en-US" altLang="zh-CN">
                <a:sym typeface="+mn-ea"/>
              </a:rPr>
              <a:t>Date</a:t>
            </a:r>
            <a:r>
              <a:rPr lang="zh-CN" altLang="en-US">
                <a:sym typeface="+mn-ea"/>
              </a:rPr>
              <a:t>时间对象</a:t>
            </a:r>
          </a:p>
        </p:txBody>
      </p:sp>
      <p:pic>
        <p:nvPicPr>
          <p:cNvPr id="4" name="图片 3"/>
          <p:cNvPicPr>
            <a:picLocks noChangeAspect="1"/>
          </p:cNvPicPr>
          <p:nvPr/>
        </p:nvPicPr>
        <p:blipFill>
          <a:blip r:embed="rId2"/>
          <a:stretch>
            <a:fillRect/>
          </a:stretch>
        </p:blipFill>
        <p:spPr>
          <a:xfrm>
            <a:off x="1112520" y="2516505"/>
            <a:ext cx="4990465" cy="2904490"/>
          </a:xfrm>
          <a:prstGeom prst="rect">
            <a:avLst/>
          </a:prstGeom>
        </p:spPr>
      </p:pic>
      <p:pic>
        <p:nvPicPr>
          <p:cNvPr id="5" name="图片 4"/>
          <p:cNvPicPr>
            <a:picLocks noChangeAspect="1"/>
          </p:cNvPicPr>
          <p:nvPr/>
        </p:nvPicPr>
        <p:blipFill>
          <a:blip r:embed="rId3"/>
          <a:stretch>
            <a:fillRect/>
          </a:stretch>
        </p:blipFill>
        <p:spPr>
          <a:xfrm>
            <a:off x="1112520" y="5513070"/>
            <a:ext cx="4580890" cy="285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zh-CN" altLang="en-US">
                <a:sym typeface="+mn-ea"/>
              </a:rPr>
              <a:t>拓展：英语月份</a:t>
            </a:r>
            <a:endParaRPr lang="en-US">
              <a:sym typeface="+mn-ea"/>
            </a:endParaRPr>
          </a:p>
        </p:txBody>
      </p:sp>
      <p:pic>
        <p:nvPicPr>
          <p:cNvPr id="6" name="图片 5"/>
          <p:cNvPicPr>
            <a:picLocks noChangeAspect="1"/>
          </p:cNvPicPr>
          <p:nvPr/>
        </p:nvPicPr>
        <p:blipFill>
          <a:blip r:embed="rId2"/>
          <a:stretch>
            <a:fillRect/>
          </a:stretch>
        </p:blipFill>
        <p:spPr>
          <a:xfrm>
            <a:off x="5291455" y="2410460"/>
            <a:ext cx="5295265" cy="2752090"/>
          </a:xfrm>
          <a:prstGeom prst="rect">
            <a:avLst/>
          </a:prstGeom>
        </p:spPr>
      </p:pic>
      <p:pic>
        <p:nvPicPr>
          <p:cNvPr id="7" name="内容占位符 6"/>
          <p:cNvPicPr>
            <a:picLocks noGrp="1" noChangeAspect="1"/>
          </p:cNvPicPr>
          <p:nvPr>
            <p:ph idx="1"/>
          </p:nvPr>
        </p:nvPicPr>
        <p:blipFill>
          <a:blip r:embed="rId3"/>
          <a:stretch>
            <a:fillRect/>
          </a:stretch>
        </p:blipFill>
        <p:spPr>
          <a:xfrm>
            <a:off x="1470660" y="2052955"/>
            <a:ext cx="2562225" cy="346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zh-CN" altLang="en-US">
                <a:sym typeface="+mn-ea"/>
              </a:rPr>
              <a:t>拓展：星期</a:t>
            </a:r>
            <a:endParaRPr lang="en-US">
              <a:sym typeface="+mn-ea"/>
            </a:endParaRPr>
          </a:p>
        </p:txBody>
      </p:sp>
      <p:pic>
        <p:nvPicPr>
          <p:cNvPr id="4" name="内容占位符 3"/>
          <p:cNvPicPr>
            <a:picLocks noGrp="1" noChangeAspect="1"/>
          </p:cNvPicPr>
          <p:nvPr>
            <p:ph idx="1"/>
          </p:nvPr>
        </p:nvPicPr>
        <p:blipFill>
          <a:blip r:embed="rId2"/>
          <a:stretch>
            <a:fillRect/>
          </a:stretch>
        </p:blipFill>
        <p:spPr>
          <a:xfrm>
            <a:off x="5185410" y="2032635"/>
            <a:ext cx="2847975" cy="3429000"/>
          </a:xfrm>
          <a:prstGeom prst="rect">
            <a:avLst/>
          </a:prstGeom>
        </p:spPr>
      </p:pic>
      <p:pic>
        <p:nvPicPr>
          <p:cNvPr id="5" name="图片 4"/>
          <p:cNvPicPr>
            <a:picLocks noChangeAspect="1"/>
          </p:cNvPicPr>
          <p:nvPr/>
        </p:nvPicPr>
        <p:blipFill>
          <a:blip r:embed="rId3"/>
          <a:stretch>
            <a:fillRect/>
          </a:stretch>
        </p:blipFill>
        <p:spPr>
          <a:xfrm>
            <a:off x="1213485" y="2032635"/>
            <a:ext cx="2130425" cy="22707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zh-CN" altLang="en-US">
                <a:sym typeface="+mn-ea"/>
              </a:rPr>
              <a:t>拓展：</a:t>
            </a:r>
            <a:r>
              <a:rPr lang="en-US" altLang="zh-CN">
                <a:sym typeface="+mn-ea"/>
              </a:rPr>
              <a:t>Date</a:t>
            </a:r>
            <a:r>
              <a:rPr lang="zh-CN" altLang="en-US">
                <a:sym typeface="+mn-ea"/>
              </a:rPr>
              <a:t>时间对象</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endParaRPr lang="zh-CN" altLang="en-US">
              <a:sym typeface="+mn-ea"/>
            </a:endParaRPr>
          </a:p>
          <a:p>
            <a:pPr fontAlgn="auto">
              <a:lnSpc>
                <a:spcPct val="120000"/>
              </a:lnSpc>
            </a:pPr>
            <a:r>
              <a:rPr lang="zh-CN" altLang="en-US">
                <a:sym typeface="+mn-ea"/>
              </a:rPr>
              <a:t>利用</a:t>
            </a:r>
            <a:r>
              <a:rPr lang="en-US" altLang="zh-CN">
                <a:sym typeface="+mn-ea"/>
              </a:rPr>
              <a:t>setDate()</a:t>
            </a:r>
            <a:r>
              <a:rPr lang="zh-CN" altLang="en-US">
                <a:sym typeface="+mn-ea"/>
              </a:rPr>
              <a:t>方法设置某一天</a:t>
            </a:r>
          </a:p>
          <a:p>
            <a:pPr fontAlgn="auto">
              <a:lnSpc>
                <a:spcPct val="120000"/>
              </a:lnSpc>
            </a:pPr>
            <a:endParaRPr lang="zh-CN" altLang="en-US">
              <a:sym typeface="+mn-ea"/>
            </a:endParaRPr>
          </a:p>
          <a:p>
            <a:pPr fontAlgn="auto">
              <a:lnSpc>
                <a:spcPct val="120000"/>
              </a:lnSpc>
            </a:pPr>
            <a:r>
              <a:rPr lang="zh-CN" altLang="en-US">
                <a:sym typeface="+mn-ea"/>
              </a:rPr>
              <a:t>语法：</a:t>
            </a:r>
          </a:p>
          <a:p>
            <a:pPr lvl="1" fontAlgn="auto">
              <a:lnSpc>
                <a:spcPct val="120000"/>
              </a:lnSpc>
            </a:pPr>
            <a:r>
              <a:rPr lang="en-US" altLang="zh-CN">
                <a:sym typeface="+mn-ea"/>
              </a:rPr>
              <a:t>dateObject.setDate(day)---&gt;day表示一个月中</a:t>
            </a:r>
            <a:r>
              <a:rPr lang="zh-CN" altLang="en-US">
                <a:sym typeface="+mn-ea"/>
              </a:rPr>
              <a:t>某</a:t>
            </a:r>
            <a:r>
              <a:rPr lang="en-US" altLang="zh-CN">
                <a:sym typeface="+mn-ea"/>
              </a:rPr>
              <a:t>天（</a:t>
            </a:r>
            <a:r>
              <a:rPr lang="zh-CN" altLang="en-US">
                <a:sym typeface="+mn-ea"/>
              </a:rPr>
              <a:t>数值为</a:t>
            </a:r>
            <a:r>
              <a:rPr lang="en-US" altLang="zh-CN">
                <a:sym typeface="+mn-ea"/>
              </a:rPr>
              <a:t>1 ~ 31）</a:t>
            </a:r>
          </a:p>
          <a:p>
            <a:pPr fontAlgn="auto">
              <a:lnSpc>
                <a:spcPct val="120000"/>
              </a:lnSpc>
            </a:pPr>
            <a:endParaRPr lang="en-US" altLang="zh-CN">
              <a:sym typeface="+mn-ea"/>
            </a:endParaRPr>
          </a:p>
        </p:txBody>
      </p:sp>
      <p:pic>
        <p:nvPicPr>
          <p:cNvPr id="5" name="图片 4"/>
          <p:cNvPicPr>
            <a:picLocks noChangeAspect="1"/>
          </p:cNvPicPr>
          <p:nvPr/>
        </p:nvPicPr>
        <p:blipFill>
          <a:blip r:embed="rId2"/>
          <a:stretch>
            <a:fillRect/>
          </a:stretch>
        </p:blipFill>
        <p:spPr>
          <a:xfrm>
            <a:off x="1087120" y="1809750"/>
            <a:ext cx="7533005" cy="469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过期时间</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sym typeface="+mn-ea"/>
              </a:rPr>
              <a:t>例如想设置从当前开始，</a:t>
            </a:r>
            <a:r>
              <a:rPr lang="en-US" altLang="zh-CN">
                <a:sym typeface="+mn-ea"/>
              </a:rPr>
              <a:t>7</a:t>
            </a:r>
            <a:r>
              <a:rPr lang="zh-CN" altLang="en-US">
                <a:sym typeface="+mn-ea"/>
              </a:rPr>
              <a:t>天后失效。可以先获取</a:t>
            </a:r>
            <a:r>
              <a:rPr lang="en-US" altLang="zh-CN">
                <a:sym typeface="+mn-ea"/>
              </a:rPr>
              <a:t>7</a:t>
            </a:r>
            <a:r>
              <a:rPr lang="zh-CN" altLang="en-US">
                <a:sym typeface="+mn-ea"/>
              </a:rPr>
              <a:t>天后的日期</a:t>
            </a:r>
          </a:p>
          <a:p>
            <a:pPr fontAlgn="auto">
              <a:lnSpc>
                <a:spcPct val="120000"/>
              </a:lnSpc>
            </a:pPr>
            <a:endParaRPr lang="zh-CN" altLang="en-US">
              <a:sym typeface="+mn-ea"/>
            </a:endParaRPr>
          </a:p>
          <a:p>
            <a:pPr fontAlgn="auto">
              <a:lnSpc>
                <a:spcPct val="120000"/>
              </a:lnSpc>
            </a:pPr>
            <a:endParaRPr lang="zh-CN" altLang="en-US">
              <a:sym typeface="+mn-ea"/>
            </a:endParaRPr>
          </a:p>
          <a:p>
            <a:pPr fontAlgn="auto">
              <a:lnSpc>
                <a:spcPct val="120000"/>
              </a:lnSpc>
            </a:pPr>
            <a:r>
              <a:rPr lang="zh-CN" altLang="en-US">
                <a:sym typeface="+mn-ea"/>
              </a:rPr>
              <a:t>完整形式：</a:t>
            </a:r>
          </a:p>
          <a:p>
            <a:pPr lvl="1" fontAlgn="auto">
              <a:lnSpc>
                <a:spcPct val="120000"/>
              </a:lnSpc>
            </a:pPr>
            <a:endParaRPr lang="zh-CN" altLang="en-US">
              <a:sym typeface="+mn-ea"/>
            </a:endParaRPr>
          </a:p>
          <a:p>
            <a:pPr fontAlgn="auto">
              <a:lnSpc>
                <a:spcPct val="120000"/>
              </a:lnSpc>
            </a:pPr>
            <a:endParaRPr lang="zh-CN" altLang="en-US">
              <a:sym typeface="+mn-ea"/>
            </a:endParaRPr>
          </a:p>
          <a:p>
            <a:pPr fontAlgn="auto">
              <a:lnSpc>
                <a:spcPct val="120000"/>
              </a:lnSpc>
            </a:pPr>
            <a:endParaRPr lang="zh-CN" altLang="en-US">
              <a:sym typeface="+mn-ea"/>
            </a:endParaRPr>
          </a:p>
        </p:txBody>
      </p:sp>
      <p:pic>
        <p:nvPicPr>
          <p:cNvPr id="4" name="图片 3"/>
          <p:cNvPicPr>
            <a:picLocks noChangeAspect="1"/>
          </p:cNvPicPr>
          <p:nvPr/>
        </p:nvPicPr>
        <p:blipFill>
          <a:blip r:embed="rId2"/>
          <a:stretch>
            <a:fillRect/>
          </a:stretch>
        </p:blipFill>
        <p:spPr>
          <a:xfrm>
            <a:off x="1231900" y="2410460"/>
            <a:ext cx="4543425" cy="694690"/>
          </a:xfrm>
          <a:prstGeom prst="rect">
            <a:avLst/>
          </a:prstGeom>
        </p:spPr>
      </p:pic>
      <p:sp>
        <p:nvSpPr>
          <p:cNvPr id="5" name="文本框 4"/>
          <p:cNvSpPr txBox="1"/>
          <p:nvPr/>
        </p:nvSpPr>
        <p:spPr>
          <a:xfrm>
            <a:off x="7131050" y="2558415"/>
            <a:ext cx="3329940" cy="398780"/>
          </a:xfrm>
          <a:prstGeom prst="rect">
            <a:avLst/>
          </a:prstGeom>
          <a:noFill/>
        </p:spPr>
        <p:txBody>
          <a:bodyPr wrap="square" rtlCol="0">
            <a:spAutoFit/>
          </a:bodyPr>
          <a:lstStyle/>
          <a:p>
            <a:r>
              <a:rPr lang="en-US" altLang="zh-CN" sz="2000">
                <a:solidFill>
                  <a:srgbClr val="FF0000"/>
                </a:solidFill>
                <a:effectLst>
                  <a:outerShdw blurRad="38100" dist="38100" dir="2700000" algn="tl">
                    <a:srgbClr val="000000">
                      <a:alpha val="43137"/>
                    </a:srgbClr>
                  </a:outerShdw>
                </a:effectLst>
              </a:rPr>
              <a:t>7</a:t>
            </a:r>
            <a:r>
              <a:rPr lang="zh-CN" altLang="en-US" sz="2000">
                <a:solidFill>
                  <a:srgbClr val="FF0000"/>
                </a:solidFill>
                <a:effectLst>
                  <a:outerShdw blurRad="38100" dist="38100" dir="2700000" algn="tl">
                    <a:srgbClr val="000000">
                      <a:alpha val="43137"/>
                    </a:srgbClr>
                  </a:outerShdw>
                </a:effectLst>
              </a:rPr>
              <a:t>天后的日期</a:t>
            </a:r>
          </a:p>
        </p:txBody>
      </p:sp>
      <p:sp>
        <p:nvSpPr>
          <p:cNvPr id="6" name="右箭头 5"/>
          <p:cNvSpPr/>
          <p:nvPr/>
        </p:nvSpPr>
        <p:spPr>
          <a:xfrm>
            <a:off x="6176645" y="2606040"/>
            <a:ext cx="552450" cy="302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a:stretch>
            <a:fillRect/>
          </a:stretch>
        </p:blipFill>
        <p:spPr>
          <a:xfrm>
            <a:off x="1231900" y="4601210"/>
            <a:ext cx="10285730" cy="7473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zh-CN" altLang="en-US">
                <a:sym typeface="+mn-ea"/>
              </a:rPr>
              <a:t>前言</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t>产生缘由</a:t>
            </a:r>
            <a:r>
              <a:rPr lang="en-US" altLang="zh-CN"/>
              <a:t>/</a:t>
            </a:r>
            <a:r>
              <a:rPr lang="zh-CN" altLang="en-US"/>
              <a:t>由来：</a:t>
            </a:r>
          </a:p>
          <a:p>
            <a:pPr lvl="1" fontAlgn="auto">
              <a:lnSpc>
                <a:spcPct val="120000"/>
              </a:lnSpc>
            </a:pPr>
            <a:r>
              <a:rPr lang="zh-CN" altLang="en-US"/>
              <a:t>举个案例</a:t>
            </a:r>
            <a:r>
              <a:rPr lang="en-US" altLang="zh-CN"/>
              <a:t>---&gt;</a:t>
            </a:r>
            <a:r>
              <a:rPr lang="zh-CN" altLang="en-US"/>
              <a:t>论坛作为 Internet发展的产物之一，在 Internet 中发挥着越来越重要的作用，是用户获取、交流、传递信息的主要场所之一，论坛常常也需要记录访问者的一些基本信息（如身份识别号码、密码、用户在 Web 站点购物的方式或用户访问该站点的次数）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过期时间</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sym typeface="+mn-ea"/>
              </a:rPr>
              <a:t>设置过期时间，</a:t>
            </a:r>
            <a:r>
              <a:rPr lang="en-US" altLang="zh-CN">
                <a:sym typeface="+mn-ea"/>
              </a:rPr>
              <a:t>7</a:t>
            </a:r>
            <a:r>
              <a:rPr lang="zh-CN" altLang="en-US">
                <a:sym typeface="+mn-ea"/>
              </a:rPr>
              <a:t>天后过期</a:t>
            </a:r>
          </a:p>
          <a:p>
            <a:pPr fontAlgn="auto">
              <a:lnSpc>
                <a:spcPct val="120000"/>
              </a:lnSpc>
            </a:pPr>
            <a:endParaRPr lang="zh-CN" altLang="en-US">
              <a:sym typeface="+mn-ea"/>
            </a:endParaRPr>
          </a:p>
          <a:p>
            <a:pPr fontAlgn="auto">
              <a:lnSpc>
                <a:spcPct val="120000"/>
              </a:lnSpc>
            </a:pPr>
            <a:endParaRPr lang="zh-CN" altLang="en-US">
              <a:sym typeface="+mn-ea"/>
            </a:endParaRPr>
          </a:p>
          <a:p>
            <a:pPr fontAlgn="auto">
              <a:lnSpc>
                <a:spcPct val="120000"/>
              </a:lnSpc>
            </a:pPr>
            <a:r>
              <a:rPr lang="zh-CN" altLang="en-US">
                <a:sym typeface="+mn-ea"/>
              </a:rPr>
              <a:t>火狐测试后得出结果，一周后失效。此时关闭浏览器再打开，依然可以得出添加设置的</a:t>
            </a:r>
            <a:r>
              <a:rPr lang="en-US" altLang="zh-CN">
                <a:sym typeface="+mn-ea"/>
              </a:rPr>
              <a:t>cookie</a:t>
            </a:r>
            <a:r>
              <a:rPr lang="zh-CN" altLang="en-US">
                <a:sym typeface="+mn-ea"/>
              </a:rPr>
              <a:t>数据。</a:t>
            </a:r>
          </a:p>
        </p:txBody>
      </p:sp>
      <p:pic>
        <p:nvPicPr>
          <p:cNvPr id="4" name="图片 3"/>
          <p:cNvPicPr>
            <a:picLocks noChangeAspect="1"/>
          </p:cNvPicPr>
          <p:nvPr/>
        </p:nvPicPr>
        <p:blipFill>
          <a:blip r:embed="rId2"/>
          <a:stretch>
            <a:fillRect/>
          </a:stretch>
        </p:blipFill>
        <p:spPr>
          <a:xfrm>
            <a:off x="1275715" y="2453005"/>
            <a:ext cx="8544560" cy="8864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过期时间</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sym typeface="+mn-ea"/>
              </a:rPr>
              <a:t>测试：修改客户端时间，将其时间调整到过期时间后面，再次刷新页面，便可以发现添加设置</a:t>
            </a:r>
            <a:r>
              <a:rPr lang="en-US" altLang="zh-CN">
                <a:sym typeface="+mn-ea"/>
              </a:rPr>
              <a:t>cookie</a:t>
            </a:r>
            <a:r>
              <a:rPr lang="zh-CN" altLang="en-US">
                <a:sym typeface="+mn-ea"/>
              </a:rPr>
              <a:t>已经被移除</a:t>
            </a:r>
          </a:p>
        </p:txBody>
      </p:sp>
      <p:pic>
        <p:nvPicPr>
          <p:cNvPr id="5" name="图片 4"/>
          <p:cNvPicPr>
            <a:picLocks noChangeAspect="1"/>
          </p:cNvPicPr>
          <p:nvPr/>
        </p:nvPicPr>
        <p:blipFill>
          <a:blip r:embed="rId2"/>
          <a:stretch>
            <a:fillRect/>
          </a:stretch>
        </p:blipFill>
        <p:spPr>
          <a:xfrm>
            <a:off x="4013200" y="4137025"/>
            <a:ext cx="7030720" cy="876300"/>
          </a:xfrm>
          <a:prstGeom prst="rect">
            <a:avLst/>
          </a:prstGeom>
        </p:spPr>
      </p:pic>
      <p:pic>
        <p:nvPicPr>
          <p:cNvPr id="6" name="图片 5"/>
          <p:cNvPicPr>
            <a:picLocks noChangeAspect="1"/>
          </p:cNvPicPr>
          <p:nvPr/>
        </p:nvPicPr>
        <p:blipFill>
          <a:blip r:embed="rId3"/>
          <a:stretch>
            <a:fillRect/>
          </a:stretch>
        </p:blipFill>
        <p:spPr>
          <a:xfrm>
            <a:off x="1209040" y="3171825"/>
            <a:ext cx="2460625" cy="2806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手动清除</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sym typeface="+mn-ea"/>
              </a:rPr>
              <a:t>除了过期移除外，也可以通过将时间设置为当前时间的之前时间，来手动清理</a:t>
            </a:r>
            <a:r>
              <a:rPr lang="en-US" altLang="zh-CN">
                <a:sym typeface="+mn-ea"/>
              </a:rPr>
              <a:t>cookie</a:t>
            </a:r>
          </a:p>
          <a:p>
            <a:pPr lvl="1" fontAlgn="auto">
              <a:lnSpc>
                <a:spcPct val="120000"/>
              </a:lnSpc>
            </a:pPr>
            <a:r>
              <a:rPr lang="zh-CN" altLang="en-US">
                <a:sym typeface="+mn-ea"/>
              </a:rPr>
              <a:t>删除方法</a:t>
            </a:r>
            <a:r>
              <a:rPr lang="en-US" altLang="zh-CN">
                <a:sym typeface="+mn-ea"/>
              </a:rPr>
              <a:t>1</a:t>
            </a:r>
            <a:r>
              <a:rPr lang="zh-CN" altLang="en-US">
                <a:sym typeface="+mn-ea"/>
              </a:rPr>
              <a:t>：</a:t>
            </a:r>
          </a:p>
        </p:txBody>
      </p:sp>
      <p:pic>
        <p:nvPicPr>
          <p:cNvPr id="4" name="图片 3"/>
          <p:cNvPicPr>
            <a:picLocks noChangeAspect="1"/>
          </p:cNvPicPr>
          <p:nvPr/>
        </p:nvPicPr>
        <p:blipFill>
          <a:blip r:embed="rId2"/>
          <a:stretch>
            <a:fillRect/>
          </a:stretch>
        </p:blipFill>
        <p:spPr>
          <a:xfrm>
            <a:off x="1674495" y="3576320"/>
            <a:ext cx="6000115" cy="7810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手动清除</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sym typeface="+mn-ea"/>
              </a:rPr>
              <a:t>对方法</a:t>
            </a:r>
            <a:r>
              <a:rPr lang="en-US" altLang="zh-CN">
                <a:sym typeface="+mn-ea"/>
              </a:rPr>
              <a:t>1</a:t>
            </a:r>
            <a:r>
              <a:rPr lang="zh-CN" altLang="en-US">
                <a:sym typeface="+mn-ea"/>
              </a:rPr>
              <a:t>做下变形，也可以写成</a:t>
            </a:r>
          </a:p>
          <a:p>
            <a:pPr fontAlgn="auto">
              <a:lnSpc>
                <a:spcPct val="120000"/>
              </a:lnSpc>
            </a:pPr>
            <a:endParaRPr lang="zh-CN" altLang="en-US">
              <a:sym typeface="+mn-ea"/>
            </a:endParaRPr>
          </a:p>
          <a:p>
            <a:pPr fontAlgn="auto">
              <a:lnSpc>
                <a:spcPct val="120000"/>
              </a:lnSpc>
            </a:pPr>
            <a:r>
              <a:rPr lang="zh-CN" altLang="en-US">
                <a:sym typeface="+mn-ea"/>
              </a:rPr>
              <a:t>删除方法</a:t>
            </a:r>
            <a:r>
              <a:rPr lang="en-US" altLang="zh-CN">
                <a:sym typeface="+mn-ea"/>
              </a:rPr>
              <a:t>2</a:t>
            </a:r>
            <a:r>
              <a:rPr lang="zh-CN" altLang="en-US">
                <a:sym typeface="+mn-ea"/>
              </a:rPr>
              <a:t>：</a:t>
            </a:r>
          </a:p>
          <a:p>
            <a:pPr fontAlgn="auto">
              <a:lnSpc>
                <a:spcPct val="120000"/>
              </a:lnSpc>
            </a:pPr>
            <a:endParaRPr lang="en-US" altLang="zh-CN">
              <a:sym typeface="+mn-ea"/>
            </a:endParaRPr>
          </a:p>
          <a:p>
            <a:pPr lvl="1" fontAlgn="auto">
              <a:lnSpc>
                <a:spcPct val="120000"/>
              </a:lnSpc>
            </a:pPr>
            <a:endParaRPr lang="en-US" altLang="zh-CN">
              <a:sym typeface="+mn-ea"/>
            </a:endParaRPr>
          </a:p>
          <a:p>
            <a:pPr lvl="1" fontAlgn="auto">
              <a:lnSpc>
                <a:spcPct val="120000"/>
              </a:lnSpc>
            </a:pPr>
            <a:r>
              <a:rPr lang="en-US" altLang="zh-CN">
                <a:sym typeface="+mn-ea"/>
              </a:rPr>
              <a:t>new Date(0)</a:t>
            </a:r>
            <a:r>
              <a:rPr lang="zh-CN" altLang="en-US">
                <a:sym typeface="+mn-ea"/>
              </a:rPr>
              <a:t>返回格林尼治时间。</a:t>
            </a:r>
          </a:p>
        </p:txBody>
      </p:sp>
      <p:pic>
        <p:nvPicPr>
          <p:cNvPr id="5" name="图片 4"/>
          <p:cNvPicPr>
            <a:picLocks noChangeAspect="1"/>
          </p:cNvPicPr>
          <p:nvPr/>
        </p:nvPicPr>
        <p:blipFill>
          <a:blip r:embed="rId2"/>
          <a:stretch>
            <a:fillRect/>
          </a:stretch>
        </p:blipFill>
        <p:spPr>
          <a:xfrm>
            <a:off x="1429385" y="3794760"/>
            <a:ext cx="9924415" cy="7905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路径</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en-US" altLang="zh-CN">
                <a:sym typeface="+mn-ea"/>
              </a:rPr>
              <a:t>path=path</a:t>
            </a:r>
            <a:r>
              <a:rPr lang="zh-CN" altLang="en-US">
                <a:sym typeface="+mn-ea"/>
              </a:rPr>
              <a:t>路径限制，设置</a:t>
            </a:r>
            <a:r>
              <a:rPr lang="en-US" altLang="zh-CN">
                <a:sym typeface="+mn-ea"/>
              </a:rPr>
              <a:t>cookie</a:t>
            </a:r>
            <a:r>
              <a:rPr lang="zh-CN" altLang="en-US">
                <a:sym typeface="+mn-ea"/>
              </a:rPr>
              <a:t>存放和访问路径</a:t>
            </a:r>
          </a:p>
          <a:p>
            <a:pPr fontAlgn="auto">
              <a:lnSpc>
                <a:spcPct val="120000"/>
              </a:lnSpc>
            </a:pPr>
            <a:endParaRPr lang="zh-CN" altLang="en-US">
              <a:sym typeface="+mn-ea"/>
            </a:endParaRPr>
          </a:p>
          <a:p>
            <a:pPr fontAlgn="auto">
              <a:lnSpc>
                <a:spcPct val="120000"/>
              </a:lnSpc>
            </a:pPr>
            <a:endParaRPr lang="zh-CN" altLang="en-US">
              <a:sym typeface="+mn-ea"/>
            </a:endParaRPr>
          </a:p>
          <a:p>
            <a:pPr fontAlgn="auto">
              <a:lnSpc>
                <a:spcPct val="120000"/>
              </a:lnSpc>
            </a:pPr>
            <a:r>
              <a:rPr lang="zh-CN" altLang="en-US">
                <a:sym typeface="+mn-ea"/>
              </a:rPr>
              <a:t>将路径修改为</a:t>
            </a:r>
            <a:r>
              <a:rPr lang="en-US" altLang="zh-CN">
                <a:sym typeface="+mn-ea"/>
              </a:rPr>
              <a:t>web</a:t>
            </a:r>
            <a:r>
              <a:rPr lang="zh-CN" altLang="en-US">
                <a:sym typeface="+mn-ea"/>
              </a:rPr>
              <a:t>文件夹下，此时，刷新页面不会显示</a:t>
            </a:r>
            <a:r>
              <a:rPr lang="en-US" altLang="zh-CN">
                <a:sym typeface="+mn-ea"/>
              </a:rPr>
              <a:t>cookie</a:t>
            </a:r>
            <a:r>
              <a:rPr lang="zh-CN" altLang="en-US">
                <a:sym typeface="+mn-ea"/>
              </a:rPr>
              <a:t>。需要到</a:t>
            </a:r>
            <a:r>
              <a:rPr lang="en-US" altLang="zh-CN">
                <a:sym typeface="+mn-ea"/>
              </a:rPr>
              <a:t>web</a:t>
            </a:r>
            <a:r>
              <a:rPr lang="zh-CN" altLang="en-US">
                <a:sym typeface="+mn-ea"/>
              </a:rPr>
              <a:t>下的</a:t>
            </a:r>
            <a:r>
              <a:rPr lang="en-US" altLang="zh-CN">
                <a:sym typeface="+mn-ea"/>
              </a:rPr>
              <a:t>demo.html</a:t>
            </a:r>
            <a:r>
              <a:rPr lang="zh-CN" altLang="en-US">
                <a:sym typeface="+mn-ea"/>
              </a:rPr>
              <a:t>才可以获取到。</a:t>
            </a:r>
          </a:p>
          <a:p>
            <a:pPr fontAlgn="auto">
              <a:lnSpc>
                <a:spcPct val="120000"/>
              </a:lnSpc>
            </a:pPr>
            <a:endParaRPr lang="zh-CN" altLang="en-US">
              <a:sym typeface="+mn-ea"/>
            </a:endParaRPr>
          </a:p>
        </p:txBody>
      </p:sp>
      <p:pic>
        <p:nvPicPr>
          <p:cNvPr id="4" name="图片 3"/>
          <p:cNvPicPr>
            <a:picLocks noChangeAspect="1"/>
          </p:cNvPicPr>
          <p:nvPr/>
        </p:nvPicPr>
        <p:blipFill>
          <a:blip r:embed="rId2"/>
          <a:stretch>
            <a:fillRect/>
          </a:stretch>
        </p:blipFill>
        <p:spPr>
          <a:xfrm>
            <a:off x="1177925" y="2542540"/>
            <a:ext cx="7608570" cy="8775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域名限制</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en-US" altLang="zh-CN">
                <a:sym typeface="+mn-ea"/>
              </a:rPr>
              <a:t>domain=domain</a:t>
            </a:r>
            <a:r>
              <a:rPr lang="zh-CN" altLang="en-US">
                <a:sym typeface="+mn-ea"/>
              </a:rPr>
              <a:t>访问域名（服务器端），用于限制访问的域名，如果没有设置，会默认限制为创建</a:t>
            </a:r>
            <a:r>
              <a:rPr lang="en-US" altLang="zh-CN">
                <a:sym typeface="+mn-ea"/>
              </a:rPr>
              <a:t>cookie</a:t>
            </a:r>
            <a:r>
              <a:rPr lang="zh-CN" altLang="en-US">
                <a:sym typeface="+mn-ea"/>
              </a:rPr>
              <a:t>的域名。</a:t>
            </a:r>
          </a:p>
          <a:p>
            <a:pPr fontAlgn="auto">
              <a:lnSpc>
                <a:spcPct val="120000"/>
              </a:lnSpc>
            </a:pPr>
            <a:endParaRPr lang="zh-CN" altLang="en-US">
              <a:sym typeface="+mn-ea"/>
            </a:endParaRPr>
          </a:p>
          <a:p>
            <a:pPr fontAlgn="auto">
              <a:lnSpc>
                <a:spcPct val="120000"/>
              </a:lnSpc>
            </a:pPr>
            <a:r>
              <a:rPr lang="zh-CN" altLang="en-US">
                <a:sym typeface="+mn-ea"/>
              </a:rPr>
              <a:t>一般直接默认，简单了解即可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安全设置</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en-US" altLang="zh-CN">
                <a:sym typeface="+mn-ea"/>
              </a:rPr>
              <a:t>secure</a:t>
            </a:r>
            <a:r>
              <a:rPr lang="zh-CN" altLang="en-US">
                <a:sym typeface="+mn-ea"/>
              </a:rPr>
              <a:t>安全设置（服务器端），</a:t>
            </a:r>
            <a:r>
              <a:rPr lang="zh-CN" altLang="en-US">
                <a:solidFill>
                  <a:srgbClr val="FF0000"/>
                </a:solidFill>
                <a:effectLst>
                  <a:outerShdw blurRad="38100" dist="38100" dir="2700000" algn="tl">
                    <a:srgbClr val="000000">
                      <a:alpha val="43137"/>
                    </a:srgbClr>
                  </a:outerShdw>
                </a:effectLst>
                <a:sym typeface="+mn-ea"/>
              </a:rPr>
              <a:t>必须</a:t>
            </a:r>
            <a:r>
              <a:rPr lang="zh-CN" altLang="en-US">
                <a:sym typeface="+mn-ea"/>
              </a:rPr>
              <a:t>通过安全的通信通道来传输（</a:t>
            </a:r>
            <a:r>
              <a:rPr lang="en-US" altLang="zh-CN">
                <a:sym typeface="+mn-ea"/>
              </a:rPr>
              <a:t>HTTPS</a:t>
            </a:r>
            <a:r>
              <a:rPr lang="zh-CN" altLang="en-US">
                <a:sym typeface="+mn-ea"/>
              </a:rPr>
              <a:t>）才能获取</a:t>
            </a:r>
            <a:r>
              <a:rPr lang="en-US" altLang="zh-CN">
                <a:sym typeface="+mn-ea"/>
              </a:rPr>
              <a:t>cookie</a:t>
            </a:r>
            <a:r>
              <a:rPr lang="zh-CN" altLang="en-US">
                <a:sym typeface="+mn-ea"/>
              </a:rPr>
              <a:t>（</a:t>
            </a:r>
            <a:r>
              <a:rPr lang="en-US" altLang="zh-CN">
                <a:sym typeface="+mn-ea"/>
              </a:rPr>
              <a:t>PS</a:t>
            </a:r>
            <a:r>
              <a:rPr lang="zh-CN" altLang="en-US">
                <a:sym typeface="+mn-ea"/>
              </a:rPr>
              <a:t>：</a:t>
            </a:r>
            <a:r>
              <a:rPr lang="en-US" altLang="zh-CN">
                <a:sym typeface="+mn-ea"/>
              </a:rPr>
              <a:t>https</a:t>
            </a:r>
            <a:r>
              <a:rPr lang="zh-CN" altLang="en-US">
                <a:sym typeface="+mn-ea"/>
              </a:rPr>
              <a:t>一般涉及到银行服务）</a:t>
            </a:r>
          </a:p>
          <a:p>
            <a:pPr fontAlgn="auto">
              <a:lnSpc>
                <a:spcPct val="120000"/>
              </a:lnSpc>
            </a:pPr>
            <a:endParaRPr lang="zh-CN" altLang="en-US">
              <a:sym typeface="+mn-ea"/>
            </a:endParaRPr>
          </a:p>
          <a:p>
            <a:pPr fontAlgn="auto">
              <a:lnSpc>
                <a:spcPct val="120000"/>
              </a:lnSpc>
            </a:pPr>
            <a:endParaRPr lang="zh-CN" altLang="en-US">
              <a:sym typeface="+mn-ea"/>
            </a:endParaRPr>
          </a:p>
          <a:p>
            <a:pPr fontAlgn="auto">
              <a:lnSpc>
                <a:spcPct val="120000"/>
              </a:lnSpc>
            </a:pPr>
            <a:r>
              <a:rPr lang="zh-CN" altLang="en-US">
                <a:sym typeface="+mn-ea"/>
              </a:rPr>
              <a:t>仅限加密链接，安全性更高。</a:t>
            </a:r>
          </a:p>
          <a:p>
            <a:pPr fontAlgn="auto">
              <a:lnSpc>
                <a:spcPct val="120000"/>
              </a:lnSpc>
            </a:pPr>
            <a:r>
              <a:rPr lang="en-US" altLang="zh-CN">
                <a:sym typeface="+mn-ea"/>
              </a:rPr>
              <a:t>cookie</a:t>
            </a:r>
            <a:r>
              <a:rPr lang="zh-CN" altLang="en-US">
                <a:sym typeface="+mn-ea"/>
              </a:rPr>
              <a:t>的参数和使用</a:t>
            </a:r>
          </a:p>
        </p:txBody>
      </p:sp>
      <p:pic>
        <p:nvPicPr>
          <p:cNvPr id="4" name="图片 3"/>
          <p:cNvPicPr>
            <a:picLocks noChangeAspect="1"/>
          </p:cNvPicPr>
          <p:nvPr/>
        </p:nvPicPr>
        <p:blipFill>
          <a:blip r:embed="rId2"/>
          <a:stretch>
            <a:fillRect/>
          </a:stretch>
        </p:blipFill>
        <p:spPr>
          <a:xfrm>
            <a:off x="1214120" y="3065145"/>
            <a:ext cx="8046720" cy="635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zh-CN" altLang="en-US">
                <a:sym typeface="+mn-ea"/>
              </a:rPr>
              <a:t>前言</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t>典型应用：</a:t>
            </a:r>
          </a:p>
          <a:p>
            <a:pPr lvl="1" fontAlgn="auto">
              <a:lnSpc>
                <a:spcPct val="120000"/>
              </a:lnSpc>
            </a:pPr>
            <a:r>
              <a:rPr lang="zh-CN" altLang="en-US"/>
              <a:t>（</a:t>
            </a:r>
            <a:r>
              <a:rPr lang="en-US" altLang="zh-CN"/>
              <a:t>1</a:t>
            </a:r>
            <a:r>
              <a:rPr lang="zh-CN" altLang="en-US"/>
              <a:t>）Cookies最典型的应用是</a:t>
            </a:r>
            <a:r>
              <a:rPr lang="zh-CN" altLang="en-US">
                <a:solidFill>
                  <a:srgbClr val="FF0000"/>
                </a:solidFill>
              </a:rPr>
              <a:t>判定注册用户是否已经登录网站</a:t>
            </a:r>
            <a:r>
              <a:rPr lang="zh-CN" altLang="en-US"/>
              <a:t>，用户可能会得到提示，是否在下一次进入此网站时保留用户信息以便简化登录手续，这些都是Cookies的功用。</a:t>
            </a:r>
          </a:p>
          <a:p>
            <a:pPr lvl="1" fontAlgn="auto">
              <a:lnSpc>
                <a:spcPct val="120000"/>
              </a:lnSpc>
            </a:pPr>
            <a:r>
              <a:rPr lang="zh-CN" altLang="en-US"/>
              <a:t>（</a:t>
            </a:r>
            <a:r>
              <a:rPr lang="en-US" altLang="zh-CN"/>
              <a:t>2</a:t>
            </a:r>
            <a:r>
              <a:rPr lang="zh-CN" altLang="en-US"/>
              <a:t>）另一个重要应用场合是“购物车”之类处理。用户可能会在一段时间内在同一家网站的不同页面中选择不同的商品，这些信息都会写入</a:t>
            </a:r>
            <a:r>
              <a:rPr lang="zh-CN" altLang="en-US">
                <a:solidFill>
                  <a:srgbClr val="FF0000"/>
                </a:solidFill>
              </a:rPr>
              <a:t>Cookies</a:t>
            </a:r>
            <a:r>
              <a:rPr lang="zh-CN" altLang="en-US"/>
              <a:t>，以便在最后付款时提取信息。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zh-CN" altLang="en-US">
                <a:sym typeface="+mn-ea"/>
              </a:rPr>
              <a:t>前言</a:t>
            </a:r>
          </a:p>
        </p:txBody>
      </p:sp>
      <p:sp>
        <p:nvSpPr>
          <p:cNvPr id="3" name="内容占位符 2"/>
          <p:cNvSpPr>
            <a:spLocks noGrp="1"/>
          </p:cNvSpPr>
          <p:nvPr>
            <p:ph idx="1"/>
          </p:nvPr>
        </p:nvSpPr>
        <p:spPr>
          <a:xfrm>
            <a:off x="838200" y="1691005"/>
            <a:ext cx="10515600" cy="4351338"/>
          </a:xfrm>
        </p:spPr>
        <p:txBody>
          <a:bodyPr>
            <a:normAutofit/>
          </a:bodyPr>
          <a:lstStyle/>
          <a:p>
            <a:pPr lvl="1" fontAlgn="auto">
              <a:lnSpc>
                <a:spcPct val="120000"/>
              </a:lnSpc>
            </a:pPr>
            <a:r>
              <a:rPr lang="zh-CN"/>
              <a:t>Cookie可以</a:t>
            </a:r>
            <a:r>
              <a:rPr lang="zh-CN">
                <a:solidFill>
                  <a:srgbClr val="FF0000"/>
                </a:solidFill>
              </a:rPr>
              <a:t>保持登录信息</a:t>
            </a:r>
            <a:r>
              <a:rPr lang="zh-CN"/>
              <a:t>到用户下次与服务器的会话，换句话说，下次访问同一网站时，用户会发现不必输入用户名和密码就已经登录了（当然，不排除用户手工删除Cookie）</a:t>
            </a:r>
            <a:r>
              <a:rPr lang="en-US" altLang="zh-CN"/>
              <a:t>---</a:t>
            </a:r>
            <a:r>
              <a:rPr lang="zh-CN" altLang="en-US" b="1">
                <a:solidFill>
                  <a:srgbClr val="FF0000"/>
                </a:solidFill>
                <a:effectLst>
                  <a:outerShdw blurRad="38100" dist="38100" dir="2700000" algn="tl">
                    <a:srgbClr val="000000">
                      <a:alpha val="43137"/>
                    </a:srgbClr>
                  </a:outerShdw>
                </a:effectLst>
              </a:rPr>
              <a:t>支付宝</a:t>
            </a:r>
            <a:r>
              <a:rPr lang="en-US" altLang="zh-CN" b="1">
                <a:solidFill>
                  <a:srgbClr val="FF0000"/>
                </a:solidFill>
                <a:effectLst>
                  <a:outerShdw blurRad="38100" dist="38100" dir="2700000" algn="tl">
                    <a:srgbClr val="000000">
                      <a:alpha val="43137"/>
                    </a:srgbClr>
                  </a:outerShdw>
                </a:effectLst>
              </a:rPr>
              <a:t>/</a:t>
            </a:r>
            <a:r>
              <a:rPr lang="zh-CN" altLang="en-US" b="1">
                <a:solidFill>
                  <a:srgbClr val="FF0000"/>
                </a:solidFill>
                <a:effectLst>
                  <a:outerShdw blurRad="38100" dist="38100" dir="2700000" algn="tl">
                    <a:srgbClr val="000000">
                      <a:alpha val="43137"/>
                    </a:srgbClr>
                  </a:outerShdw>
                </a:effectLst>
              </a:rPr>
              <a:t>淘宝登录状态记录</a:t>
            </a:r>
            <a:endParaRPr lang="zh-CN"/>
          </a:p>
          <a:p>
            <a:pPr lvl="1" fontAlgn="auto">
              <a:lnSpc>
                <a:spcPct val="120000"/>
              </a:lnSpc>
            </a:pPr>
            <a:endParaRPr lang="zh-CN"/>
          </a:p>
          <a:p>
            <a:pPr lvl="1" fontAlgn="auto">
              <a:lnSpc>
                <a:spcPct val="120000"/>
              </a:lnSpc>
            </a:pPr>
            <a:r>
              <a:rPr lang="zh-CN"/>
              <a:t>随着</a:t>
            </a:r>
            <a:r>
              <a:rPr lang="en-US" altLang="zh-CN"/>
              <a:t>web</a:t>
            </a:r>
            <a:r>
              <a:rPr lang="zh-CN" altLang="en-US"/>
              <a:t>发展，开发人员迫切需要能够本地化存储的脚本</a:t>
            </a:r>
            <a:r>
              <a:rPr lang="en-US" altLang="zh-CN"/>
              <a:t>JS</a:t>
            </a:r>
            <a:r>
              <a:rPr lang="zh-CN" altLang="en-US"/>
              <a:t>功能。这时第一个方案：</a:t>
            </a:r>
            <a:r>
              <a:rPr lang="en-US" altLang="zh-CN"/>
              <a:t>Cookie</a:t>
            </a:r>
            <a:r>
              <a:rPr lang="zh-CN" altLang="en-US"/>
              <a:t>诞生了（网景）。</a:t>
            </a:r>
            <a:r>
              <a:rPr lang="en-US" altLang="zh-CN"/>
              <a:t>Cookie</a:t>
            </a:r>
            <a:r>
              <a:rPr lang="zh-CN" altLang="en-US"/>
              <a:t>原理是在本地客户端存储相关数据。</a:t>
            </a:r>
          </a:p>
          <a:p>
            <a:pPr lvl="1" fontAlgn="auto">
              <a:lnSpc>
                <a:spcPct val="120000"/>
              </a:lnSpc>
            </a:pPr>
            <a:endParaRPr lang="en-US" altLang="zh-CN"/>
          </a:p>
          <a:p>
            <a:pPr lvl="1" fontAlgn="auto">
              <a:lnSpc>
                <a:spcPct val="120000"/>
              </a:lnSpc>
            </a:pPr>
            <a:r>
              <a:rPr lang="en-US" altLang="zh-CN"/>
              <a:t>PS</a:t>
            </a:r>
            <a:r>
              <a:rPr lang="zh-CN" altLang="en-US"/>
              <a:t>：兼容问题，使用火狐测试讲解</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应用</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en-US" altLang="zh-CN"/>
              <a:t>Cookie</a:t>
            </a:r>
            <a:r>
              <a:rPr lang="zh-CN" altLang="en-US"/>
              <a:t>也叫</a:t>
            </a:r>
            <a:r>
              <a:rPr lang="en-US" altLang="zh-CN"/>
              <a:t>HTTP Cookie</a:t>
            </a:r>
            <a:r>
              <a:rPr lang="zh-CN" altLang="en-US"/>
              <a:t>（通过</a:t>
            </a:r>
            <a:r>
              <a:rPr lang="en-US" altLang="zh-CN"/>
              <a:t>HTTP</a:t>
            </a:r>
            <a:r>
              <a:rPr lang="zh-CN" altLang="en-US"/>
              <a:t>协议生成），最常见的应用例如</a:t>
            </a:r>
          </a:p>
          <a:p>
            <a:pPr lvl="1" fontAlgn="auto">
              <a:lnSpc>
                <a:spcPct val="120000"/>
              </a:lnSpc>
            </a:pPr>
            <a:r>
              <a:rPr lang="zh-CN" altLang="en-US"/>
              <a:t>①会员登录，下次回访网站时无需再次登录</a:t>
            </a:r>
          </a:p>
          <a:p>
            <a:pPr lvl="1" fontAlgn="auto">
              <a:lnSpc>
                <a:spcPct val="120000"/>
              </a:lnSpc>
            </a:pPr>
            <a:r>
              <a:rPr lang="zh-CN" altLang="en-US"/>
              <a:t>②购物车，购买的商品没有及时付款，过两天发现购物车里还有之前的商品列表</a:t>
            </a:r>
          </a:p>
          <a:p>
            <a:pPr fontAlgn="auto">
              <a:lnSpc>
                <a:spcPct val="120000"/>
              </a:lnSpc>
            </a:pPr>
            <a:endParaRPr lang="zh-CN" altLang="en-US"/>
          </a:p>
          <a:p>
            <a:pPr fontAlgn="auto">
              <a:lnSpc>
                <a:spcPct val="120000"/>
              </a:lnSpc>
            </a:pP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组成</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en-US" altLang="zh-CN"/>
              <a:t>Cookie</a:t>
            </a:r>
            <a:r>
              <a:rPr lang="zh-CN" altLang="en-US"/>
              <a:t>由名</a:t>
            </a:r>
            <a:r>
              <a:rPr lang="en-US" altLang="zh-CN"/>
              <a:t>/</a:t>
            </a:r>
            <a:r>
              <a:rPr lang="zh-CN" altLang="en-US"/>
              <a:t>值对组成：</a:t>
            </a:r>
            <a:r>
              <a:rPr lang="en-US" altLang="zh-CN"/>
              <a:t>name = value</a:t>
            </a:r>
          </a:p>
          <a:p>
            <a:pPr fontAlgn="auto">
              <a:lnSpc>
                <a:spcPct val="120000"/>
              </a:lnSpc>
            </a:pPr>
            <a:r>
              <a:rPr lang="zh-CN" altLang="en-US"/>
              <a:t>完整格式为</a:t>
            </a:r>
          </a:p>
          <a:p>
            <a:pPr lvl="1" fontAlgn="auto">
              <a:lnSpc>
                <a:spcPct val="120000"/>
              </a:lnSpc>
            </a:pPr>
            <a:r>
              <a:rPr lang="en-US" altLang="zh-CN"/>
              <a:t>name = value;[expires=date];[path=path];[domain=somewhere.com];[secure]</a:t>
            </a:r>
          </a:p>
          <a:p>
            <a:pPr lvl="1" fontAlgn="auto">
              <a:lnSpc>
                <a:spcPct val="120000"/>
              </a:lnSpc>
            </a:pPr>
            <a:r>
              <a:rPr lang="zh-CN" altLang="en-US"/>
              <a:t>上面语法里，</a:t>
            </a:r>
            <a:r>
              <a:rPr lang="en-US" altLang="zh-CN"/>
              <a:t>[]</a:t>
            </a:r>
            <a:r>
              <a:rPr lang="zh-CN" altLang="en-US"/>
              <a:t>是可选的，</a:t>
            </a:r>
            <a:r>
              <a:rPr lang="en-US" altLang="zh-CN"/>
              <a:t>nama=value</a:t>
            </a:r>
            <a:r>
              <a:rPr lang="zh-CN" altLang="en-US"/>
              <a:t>是必选的</a:t>
            </a:r>
          </a:p>
          <a:p>
            <a:pPr fontAlgn="auto">
              <a:lnSpc>
                <a:spcPct val="120000"/>
              </a:lnSpc>
            </a:pPr>
            <a:endParaRPr lang="en-US" altLang="zh-CN"/>
          </a:p>
          <a:p>
            <a:pPr fontAlgn="auto">
              <a:lnSpc>
                <a:spcPct val="120000"/>
              </a:lnSpc>
            </a:pPr>
            <a:endParaRPr lang="en-US" altLang="zh-CN"/>
          </a:p>
          <a:p>
            <a:pPr lvl="1" fontAlgn="auto">
              <a:lnSpc>
                <a:spcPct val="120000"/>
              </a:lnSpc>
            </a:pPr>
            <a:r>
              <a:rPr lang="zh-CN" altLang="en-US"/>
              <a:t>词汇：</a:t>
            </a:r>
            <a:r>
              <a:rPr lang="en-US" altLang="zh-CN">
                <a:sym typeface="+mn-ea"/>
              </a:rPr>
              <a:t>expires</a:t>
            </a:r>
            <a:r>
              <a:rPr lang="zh-CN" altLang="en-US">
                <a:sym typeface="+mn-ea"/>
              </a:rPr>
              <a:t>期满；</a:t>
            </a:r>
            <a:r>
              <a:rPr lang="en-US" altLang="zh-CN">
                <a:sym typeface="+mn-ea"/>
              </a:rPr>
              <a:t>date</a:t>
            </a:r>
            <a:r>
              <a:rPr lang="zh-CN" altLang="en-US">
                <a:sym typeface="+mn-ea"/>
              </a:rPr>
              <a:t>日期；</a:t>
            </a:r>
            <a:r>
              <a:rPr lang="en-US" altLang="zh-CN">
                <a:sym typeface="+mn-ea"/>
              </a:rPr>
              <a:t>path</a:t>
            </a:r>
            <a:r>
              <a:rPr lang="zh-CN" altLang="en-US">
                <a:sym typeface="+mn-ea"/>
              </a:rPr>
              <a:t>路径；</a:t>
            </a:r>
            <a:r>
              <a:rPr lang="en-US" altLang="zh-CN">
                <a:sym typeface="+mn-ea"/>
              </a:rPr>
              <a:t>domain</a:t>
            </a:r>
            <a:r>
              <a:rPr lang="zh-CN" altLang="en-US">
                <a:sym typeface="+mn-ea"/>
              </a:rPr>
              <a:t>域名；</a:t>
            </a:r>
            <a:r>
              <a:rPr lang="en-US" altLang="zh-CN">
                <a:sym typeface="+mn-ea"/>
              </a:rPr>
              <a:t>secure</a:t>
            </a:r>
            <a:r>
              <a:rPr lang="zh-CN" altLang="en-US">
                <a:sym typeface="+mn-ea"/>
              </a:rPr>
              <a:t>安全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验证</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t>向本地磁盘写入</a:t>
            </a:r>
            <a:r>
              <a:rPr lang="en-US" altLang="zh-CN"/>
              <a:t>cookie</a:t>
            </a:r>
          </a:p>
          <a:p>
            <a:pPr fontAlgn="auto">
              <a:lnSpc>
                <a:spcPct val="120000"/>
              </a:lnSpc>
            </a:pPr>
            <a:r>
              <a:rPr lang="zh-CN" altLang="en-US"/>
              <a:t>首先可以在新文件下输出</a:t>
            </a:r>
            <a:r>
              <a:rPr lang="en-US" altLang="zh-CN"/>
              <a:t>cookie</a:t>
            </a:r>
            <a:r>
              <a:rPr lang="zh-CN" altLang="en-US"/>
              <a:t>，看看浏览器是否支持</a:t>
            </a:r>
            <a:r>
              <a:rPr lang="en-US" altLang="zh-CN"/>
              <a:t>cookie</a:t>
            </a:r>
            <a:r>
              <a:rPr lang="zh-CN" altLang="en-US"/>
              <a:t>功能</a:t>
            </a:r>
          </a:p>
          <a:p>
            <a:pPr fontAlgn="auto">
              <a:lnSpc>
                <a:spcPct val="120000"/>
              </a:lnSpc>
            </a:pPr>
            <a:endParaRPr lang="zh-CN" altLang="en-US"/>
          </a:p>
          <a:p>
            <a:pPr fontAlgn="auto">
              <a:lnSpc>
                <a:spcPct val="120000"/>
              </a:lnSpc>
            </a:pPr>
            <a:r>
              <a:rPr lang="zh-CN" altLang="en-US"/>
              <a:t>浏览器弹框提示空，说明当前页面没有</a:t>
            </a:r>
            <a:r>
              <a:rPr lang="en-US" altLang="zh-CN"/>
              <a:t>cookie</a:t>
            </a:r>
            <a:r>
              <a:rPr lang="zh-CN" altLang="en-US"/>
              <a:t>数据缓存</a:t>
            </a:r>
          </a:p>
        </p:txBody>
      </p:sp>
      <p:pic>
        <p:nvPicPr>
          <p:cNvPr id="4" name="图片 3"/>
          <p:cNvPicPr>
            <a:picLocks noChangeAspect="1"/>
          </p:cNvPicPr>
          <p:nvPr/>
        </p:nvPicPr>
        <p:blipFill>
          <a:blip r:embed="rId2"/>
          <a:stretch>
            <a:fillRect/>
          </a:stretch>
        </p:blipFill>
        <p:spPr>
          <a:xfrm>
            <a:off x="1254125" y="3063240"/>
            <a:ext cx="3903345" cy="546100"/>
          </a:xfrm>
          <a:prstGeom prst="rect">
            <a:avLst/>
          </a:prstGeom>
        </p:spPr>
      </p:pic>
      <p:pic>
        <p:nvPicPr>
          <p:cNvPr id="6" name="图片 5"/>
          <p:cNvPicPr>
            <a:picLocks noChangeAspect="1"/>
          </p:cNvPicPr>
          <p:nvPr/>
        </p:nvPicPr>
        <p:blipFill>
          <a:blip r:embed="rId3"/>
          <a:stretch>
            <a:fillRect/>
          </a:stretch>
        </p:blipFill>
        <p:spPr>
          <a:xfrm>
            <a:off x="1254125" y="4368165"/>
            <a:ext cx="2362200" cy="1438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写入</a:t>
            </a:r>
          </a:p>
        </p:txBody>
      </p:sp>
      <p:sp>
        <p:nvSpPr>
          <p:cNvPr id="3" name="内容占位符 2"/>
          <p:cNvSpPr>
            <a:spLocks noGrp="1"/>
          </p:cNvSpPr>
          <p:nvPr>
            <p:ph idx="1"/>
          </p:nvPr>
        </p:nvSpPr>
        <p:spPr>
          <a:xfrm>
            <a:off x="838200" y="1691005"/>
            <a:ext cx="10515600" cy="4351338"/>
          </a:xfrm>
        </p:spPr>
        <p:txBody>
          <a:bodyPr>
            <a:normAutofit/>
          </a:bodyPr>
          <a:lstStyle/>
          <a:p>
            <a:pPr fontAlgn="auto">
              <a:lnSpc>
                <a:spcPct val="120000"/>
              </a:lnSpc>
            </a:pPr>
            <a:r>
              <a:rPr lang="zh-CN" altLang="en-US"/>
              <a:t>向本地磁盘写入</a:t>
            </a:r>
            <a:r>
              <a:rPr lang="en-US" altLang="zh-CN"/>
              <a:t>cookie</a:t>
            </a:r>
            <a:r>
              <a:rPr lang="zh-CN" altLang="en-US"/>
              <a:t>缓存</a:t>
            </a:r>
          </a:p>
          <a:p>
            <a:pPr fontAlgn="auto">
              <a:lnSpc>
                <a:spcPct val="120000"/>
              </a:lnSpc>
            </a:pPr>
            <a:endParaRPr lang="zh-CN" altLang="en-US"/>
          </a:p>
          <a:p>
            <a:pPr fontAlgn="auto">
              <a:lnSpc>
                <a:spcPct val="120000"/>
              </a:lnSpc>
            </a:pPr>
            <a:endParaRPr lang="zh-CN" altLang="en-US"/>
          </a:p>
          <a:p>
            <a:pPr fontAlgn="auto">
              <a:lnSpc>
                <a:spcPct val="120000"/>
              </a:lnSpc>
            </a:pPr>
            <a:r>
              <a:rPr lang="zh-CN" altLang="en-US"/>
              <a:t>输出后验证，火狐控制台验证（工具</a:t>
            </a:r>
            <a:r>
              <a:rPr lang="en-US" altLang="zh-CN"/>
              <a:t>--</a:t>
            </a:r>
            <a:r>
              <a:rPr lang="zh-CN" altLang="en-US"/>
              <a:t>选项）</a:t>
            </a:r>
          </a:p>
          <a:p>
            <a:pPr lvl="1" fontAlgn="auto">
              <a:lnSpc>
                <a:spcPct val="120000"/>
              </a:lnSpc>
            </a:pPr>
            <a:r>
              <a:rPr lang="zh-CN" altLang="en-US"/>
              <a:t>注意：因为本地不存在域名，所以域名为空</a:t>
            </a:r>
          </a:p>
        </p:txBody>
      </p:sp>
      <p:pic>
        <p:nvPicPr>
          <p:cNvPr id="4" name="图片 3"/>
          <p:cNvPicPr>
            <a:picLocks noChangeAspect="1"/>
          </p:cNvPicPr>
          <p:nvPr/>
        </p:nvPicPr>
        <p:blipFill>
          <a:blip r:embed="rId2"/>
          <a:stretch>
            <a:fillRect/>
          </a:stretch>
        </p:blipFill>
        <p:spPr>
          <a:xfrm>
            <a:off x="1197610" y="2446655"/>
            <a:ext cx="4198620" cy="725170"/>
          </a:xfrm>
          <a:prstGeom prst="rect">
            <a:avLst/>
          </a:prstGeom>
        </p:spPr>
      </p:pic>
      <p:pic>
        <p:nvPicPr>
          <p:cNvPr id="5" name="图片 4"/>
          <p:cNvPicPr>
            <a:picLocks noChangeAspect="1"/>
          </p:cNvPicPr>
          <p:nvPr/>
        </p:nvPicPr>
        <p:blipFill>
          <a:blip r:embed="rId3"/>
          <a:stretch>
            <a:fillRect/>
          </a:stretch>
        </p:blipFill>
        <p:spPr>
          <a:xfrm>
            <a:off x="1711325" y="4852670"/>
            <a:ext cx="5219700" cy="717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en-US" altLang="zh-CN">
                <a:sym typeface="+mn-ea"/>
              </a:rPr>
              <a:t>Cookie</a:t>
            </a:r>
            <a:r>
              <a:rPr lang="zh-CN" altLang="en-US">
                <a:sym typeface="+mn-ea"/>
              </a:rPr>
              <a:t>编码写入</a:t>
            </a:r>
          </a:p>
        </p:txBody>
      </p:sp>
      <p:sp>
        <p:nvSpPr>
          <p:cNvPr id="3" name="内容占位符 2"/>
          <p:cNvSpPr>
            <a:spLocks noGrp="1"/>
          </p:cNvSpPr>
          <p:nvPr>
            <p:ph idx="1"/>
          </p:nvPr>
        </p:nvSpPr>
        <p:spPr>
          <a:xfrm>
            <a:off x="838200" y="1691005"/>
            <a:ext cx="10515600" cy="4351338"/>
          </a:xfrm>
        </p:spPr>
        <p:txBody>
          <a:bodyPr>
            <a:normAutofit/>
          </a:bodyPr>
          <a:lstStyle/>
          <a:p>
            <a:pPr lvl="1" fontAlgn="auto">
              <a:lnSpc>
                <a:spcPct val="120000"/>
              </a:lnSpc>
            </a:pPr>
            <a:r>
              <a:rPr lang="en-US" altLang="zh-CN"/>
              <a:t>Cookie</a:t>
            </a:r>
            <a:r>
              <a:rPr lang="zh-CN" altLang="en-US"/>
              <a:t>有时会出现编码问题，所以为了防止乱码，所以用</a:t>
            </a:r>
            <a:r>
              <a:rPr lang="en-US" altLang="zh-CN"/>
              <a:t>js</a:t>
            </a:r>
            <a:r>
              <a:rPr lang="zh-CN" altLang="en-US"/>
              <a:t>写入</a:t>
            </a:r>
            <a:r>
              <a:rPr lang="en-US" altLang="zh-CN"/>
              <a:t>cookie</a:t>
            </a:r>
            <a:r>
              <a:rPr lang="zh-CN" altLang="en-US"/>
              <a:t>数据时，需要进行编码。</a:t>
            </a:r>
          </a:p>
          <a:p>
            <a:pPr lvl="1" fontAlgn="auto">
              <a:lnSpc>
                <a:spcPct val="120000"/>
              </a:lnSpc>
            </a:pPr>
            <a:r>
              <a:rPr lang="zh-CN" altLang="en-US">
                <a:sym typeface="+mn-ea"/>
              </a:rPr>
              <a:t>encodeURI()和encodeURIComponent()方法，主要用于URI编码,以便发送给浏览器。不过</a:t>
            </a:r>
            <a:r>
              <a:rPr lang="zh-CN" altLang="en-US">
                <a:solidFill>
                  <a:srgbClr val="FF0000"/>
                </a:solidFill>
                <a:sym typeface="+mn-ea"/>
              </a:rPr>
              <a:t>encodeURIComponent</a:t>
            </a:r>
            <a:r>
              <a:rPr lang="zh-CN" altLang="en-US">
                <a:sym typeface="+mn-ea"/>
              </a:rPr>
              <a:t>()方法比前者实用范围更广</a:t>
            </a:r>
            <a:endParaRPr lang="zh-CN" altLang="en-US"/>
          </a:p>
          <a:p>
            <a:pPr fontAlgn="auto">
              <a:lnSpc>
                <a:spcPct val="120000"/>
              </a:lnSpc>
            </a:pPr>
            <a:endParaRPr lang="zh-CN" altLang="en-US"/>
          </a:p>
          <a:p>
            <a:pPr lvl="1" fontAlgn="auto">
              <a:lnSpc>
                <a:spcPct val="120000"/>
              </a:lnSpc>
            </a:pPr>
            <a:endParaRPr lang="zh-CN" altLang="en-US"/>
          </a:p>
          <a:p>
            <a:pPr fontAlgn="auto">
              <a:lnSpc>
                <a:spcPct val="120000"/>
              </a:lnSpc>
            </a:pPr>
            <a:endParaRPr lang="zh-CN" altLang="en-US"/>
          </a:p>
        </p:txBody>
      </p:sp>
      <p:pic>
        <p:nvPicPr>
          <p:cNvPr id="4" name="图片 3"/>
          <p:cNvPicPr>
            <a:picLocks noChangeAspect="1"/>
          </p:cNvPicPr>
          <p:nvPr/>
        </p:nvPicPr>
        <p:blipFill>
          <a:blip r:embed="rId2"/>
          <a:stretch>
            <a:fillRect/>
          </a:stretch>
        </p:blipFill>
        <p:spPr>
          <a:xfrm>
            <a:off x="1689100" y="3843020"/>
            <a:ext cx="5726430" cy="572770"/>
          </a:xfrm>
          <a:prstGeom prst="rect">
            <a:avLst/>
          </a:prstGeom>
        </p:spPr>
      </p:pic>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1670</Words>
  <Application>Microsoft Office PowerPoint</Application>
  <PresentationFormat>自定义</PresentationFormat>
  <Paragraphs>114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1_Office 主题</vt:lpstr>
      <vt:lpstr>WEB前端 </vt:lpstr>
      <vt:lpstr>前言</vt:lpstr>
      <vt:lpstr>前言</vt:lpstr>
      <vt:lpstr>前言</vt:lpstr>
      <vt:lpstr>Cookie应用</vt:lpstr>
      <vt:lpstr>Cookie组成</vt:lpstr>
      <vt:lpstr>Cookie验证</vt:lpstr>
      <vt:lpstr>Cookie写入</vt:lpstr>
      <vt:lpstr>Cookie编码写入</vt:lpstr>
      <vt:lpstr>Cookie编码写入</vt:lpstr>
      <vt:lpstr>Cookie解码读取</vt:lpstr>
      <vt:lpstr>Cookie写入与读取</vt:lpstr>
      <vt:lpstr>Cookie过期时间</vt:lpstr>
      <vt:lpstr>Cookie过期时间</vt:lpstr>
      <vt:lpstr>拓展：Date时间对象</vt:lpstr>
      <vt:lpstr>拓展：英语月份</vt:lpstr>
      <vt:lpstr>拓展：星期</vt:lpstr>
      <vt:lpstr>拓展：Date时间对象</vt:lpstr>
      <vt:lpstr>Cookie过期时间</vt:lpstr>
      <vt:lpstr>Cookie过期时间</vt:lpstr>
      <vt:lpstr>Cookie过期时间</vt:lpstr>
      <vt:lpstr>Cookie手动清除</vt:lpstr>
      <vt:lpstr>Cookie手动清除</vt:lpstr>
      <vt:lpstr>Cookie路径</vt:lpstr>
      <vt:lpstr>Cookie域名限制</vt:lpstr>
      <vt:lpstr>Cookie安全设置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 </dc:title>
  <dc:creator/>
  <cp:lastModifiedBy>xb21cn</cp:lastModifiedBy>
  <cp:revision>615</cp:revision>
  <dcterms:created xsi:type="dcterms:W3CDTF">2015-05-05T08:02:00Z</dcterms:created>
  <dcterms:modified xsi:type="dcterms:W3CDTF">2019-05-21T03:03:53Z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