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868" r:id="rId3"/>
    <p:sldId id="847" r:id="rId4"/>
    <p:sldId id="870" r:id="rId5"/>
    <p:sldId id="871" r:id="rId6"/>
    <p:sldId id="869" r:id="rId7"/>
    <p:sldId id="924" r:id="rId8"/>
    <p:sldId id="873" r:id="rId9"/>
    <p:sldId id="874" r:id="rId10"/>
    <p:sldId id="875" r:id="rId11"/>
    <p:sldId id="876" r:id="rId12"/>
    <p:sldId id="877" r:id="rId13"/>
    <p:sldId id="878" r:id="rId14"/>
    <p:sldId id="903" r:id="rId15"/>
    <p:sldId id="904" r:id="rId16"/>
    <p:sldId id="879" r:id="rId17"/>
    <p:sldId id="881" r:id="rId18"/>
    <p:sldId id="882" r:id="rId19"/>
    <p:sldId id="884" r:id="rId20"/>
    <p:sldId id="885" r:id="rId21"/>
    <p:sldId id="886" r:id="rId22"/>
    <p:sldId id="887" r:id="rId23"/>
    <p:sldId id="889" r:id="rId24"/>
    <p:sldId id="890" r:id="rId25"/>
    <p:sldId id="891" r:id="rId26"/>
    <p:sldId id="892" r:id="rId27"/>
    <p:sldId id="893" r:id="rId28"/>
    <p:sldId id="894" r:id="rId29"/>
    <p:sldId id="896" r:id="rId30"/>
    <p:sldId id="895" r:id="rId31"/>
    <p:sldId id="898" r:id="rId32"/>
    <p:sldId id="899" r:id="rId33"/>
    <p:sldId id="900" r:id="rId34"/>
    <p:sldId id="90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8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b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/>
              <a:t>JSON</a:t>
            </a:r>
            <a:r>
              <a:rPr lang="zh-CN" altLang="en-US"/>
              <a:t>对象和数组          </a:t>
            </a:r>
            <a:r>
              <a:rPr lang="en-US" altLang="zh-CN"/>
              <a:t>    </a:t>
            </a:r>
            <a:r>
              <a:rPr lang="zh-CN" altLang="en-US"/>
              <a:t>普通对象和数组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/>
              <a:t>JSON</a:t>
            </a:r>
            <a:r>
              <a:rPr lang="zh-CN" altLang="en-US"/>
              <a:t>对象和数组对比普通对象和数组，就是少了分号</a:t>
            </a:r>
            <a:r>
              <a:rPr lang="en-US" altLang="zh-CN"/>
              <a:t>;</a:t>
            </a:r>
            <a:r>
              <a:rPr lang="zh-CN" altLang="en-US"/>
              <a:t>，少了变量赋值绑定，且本身为字符串表示。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小结：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/>
              <a:t>JSON</a:t>
            </a:r>
            <a:r>
              <a:rPr lang="zh-CN" altLang="en-US"/>
              <a:t>是一个数据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</a:t>
            </a:r>
            <a:r>
              <a:rPr lang="zh-CN" altLang="en-US"/>
              <a:t>，以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字符串</a:t>
            </a:r>
            <a:r>
              <a:rPr lang="zh-CN" altLang="en-US"/>
              <a:t>形式表示，用于存储和表示数据。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965" y="1598930"/>
            <a:ext cx="887730" cy="9632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JSON</a:t>
            </a:r>
            <a:r>
              <a:rPr lang="zh-CN" altLang="en-US"/>
              <a:t>结构：一般情况下并不会这样用（单独对象和数组），一般比较常用的是一种</a:t>
            </a:r>
            <a:r>
              <a:rPr lang="zh-CN" altLang="en-US">
                <a:solidFill>
                  <a:srgbClr val="FF0000"/>
                </a:solidFill>
              </a:rPr>
              <a:t>复杂形式</a:t>
            </a:r>
            <a:r>
              <a:rPr lang="zh-CN" altLang="en-US"/>
              <a:t>，即</a:t>
            </a:r>
            <a:r>
              <a:rPr lang="zh-CN" altLang="en-US">
                <a:solidFill>
                  <a:srgbClr val="FF0000"/>
                </a:solidFill>
              </a:rPr>
              <a:t>数组结合对象</a:t>
            </a:r>
            <a:r>
              <a:rPr lang="zh-CN" altLang="en-US"/>
              <a:t>的形式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15" y="3014345"/>
            <a:ext cx="2875915" cy="27520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上面即为最常见的</a:t>
            </a:r>
            <a:r>
              <a:rPr lang="en-US" altLang="zh-CN"/>
              <a:t>JSON</a:t>
            </a:r>
            <a:r>
              <a:rPr lang="zh-CN" altLang="en-US"/>
              <a:t>结构，数组里套对象，对象里是键值对。但上面案例本身没有任何意义，因为无法调用。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所以一般情况下，我们会把</a:t>
            </a:r>
            <a:r>
              <a:rPr lang="en-US" altLang="zh-CN"/>
              <a:t>JSON</a:t>
            </a:r>
            <a:r>
              <a:rPr lang="zh-CN" altLang="en-US"/>
              <a:t>结构数据保存到一个</a:t>
            </a:r>
            <a:r>
              <a:rPr lang="zh-CN" altLang="en-US">
                <a:solidFill>
                  <a:srgbClr val="FF0000"/>
                </a:solidFill>
              </a:rPr>
              <a:t>文件里</a:t>
            </a:r>
            <a:r>
              <a:rPr lang="zh-CN" altLang="en-US"/>
              <a:t>，然后去加载它。接下来简单模拟下这个过程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正常用法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JSON</a:t>
            </a:r>
            <a:r>
              <a:rPr lang="zh-CN" altLang="en-US"/>
              <a:t>正常用法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①新建</a:t>
            </a:r>
            <a:r>
              <a:rPr lang="en-US" altLang="zh-CN"/>
              <a:t>lianxi.json</a:t>
            </a:r>
            <a:r>
              <a:rPr lang="zh-CN" altLang="en-US"/>
              <a:t>，将数据放进去。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②在脚本里把JSON字符串加载进来，并赋值给json变量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30" y="3435350"/>
            <a:ext cx="4646295" cy="6565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4730"/>
          </a:xfrm>
        </p:spPr>
        <p:txBody>
          <a:bodyPr/>
          <a:lstStyle/>
          <a:p>
            <a:pPr algn="ctr"/>
            <a:r>
              <a:rPr lang="zh-CN">
                <a:latin typeface="+mj-ea"/>
                <a:cs typeface="+mj-ea"/>
                <a:sym typeface="+mn-ea"/>
              </a:rPr>
              <a:t>JSON文件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indent="0" fontAlgn="auto">
              <a:lnSpc>
                <a:spcPct val="120000"/>
              </a:lnSpc>
            </a:pPr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</a:t>
            </a:r>
            <a:r>
              <a:t>文件类型</a:t>
            </a:r>
          </a:p>
          <a:p>
            <a:pPr marL="457200" lvl="1" indent="0" fontAlgn="auto">
              <a:lnSpc>
                <a:spcPct val="120000"/>
              </a:lnSpc>
              <a:buNone/>
            </a:pPr>
            <a:r>
              <a:t>JSON 文件的文件类型是 ".json"，文本的 MIME 类型是 "application/json"</a:t>
            </a:r>
            <a:r>
              <a:rPr lang="zh-CN"/>
              <a:t>，即</a:t>
            </a:r>
            <a:r>
              <a:rPr lang="en-US" altLang="zh-CN"/>
              <a:t>”</a:t>
            </a:r>
            <a:r>
              <a:rPr lang="zh-CN" altLang="en-US"/>
              <a:t>应用类型</a:t>
            </a:r>
            <a:r>
              <a:rPr lang="en-US" altLang="zh-CN"/>
              <a:t>/json”</a:t>
            </a:r>
          </a:p>
          <a:p>
            <a:pPr indent="0" fontAlgn="auto">
              <a:lnSpc>
                <a:spcPct val="120000"/>
              </a:lnSpc>
            </a:pPr>
            <a:endParaRPr lang="en-US" altLang="zh-CN"/>
          </a:p>
          <a:p>
            <a:pPr indent="0" fontAlgn="auto">
              <a:lnSpc>
                <a:spcPct val="120000"/>
              </a:lnSpc>
            </a:pPr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</a:t>
            </a:r>
            <a:r>
              <a:t>MIME类型</a:t>
            </a:r>
          </a:p>
          <a:p>
            <a:pPr marL="457200" lvl="1" indent="0" fontAlgn="auto">
              <a:lnSpc>
                <a:spcPct val="120000"/>
              </a:lnSpc>
              <a:buNone/>
            </a:pPr>
            <a:r>
              <a:t>MIME(Multipurpose Internet Mail Extensions)多用途互联网邮件</a:t>
            </a:r>
            <a:r>
              <a: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扩展类型</a:t>
            </a:r>
            <a:r>
              <a:t>。是设定某种扩展名的文件用一种应用程序来打开的方式类型，当该扩展名文件被访问的时候，浏览器会自动使用指定应用程序来打开。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4730"/>
          </a:xfrm>
        </p:spPr>
        <p:txBody>
          <a:bodyPr/>
          <a:lstStyle/>
          <a:p>
            <a:pPr algn="ctr"/>
            <a:r>
              <a:rPr lang="zh-CN">
                <a:latin typeface="+mj-ea"/>
                <a:cs typeface="+mj-ea"/>
                <a:sym typeface="+mn-ea"/>
              </a:rPr>
              <a:t>JSON文件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常用的Mime类型：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1"/>
            <a:r>
              <a:t>简单理解：Mime是设定</a:t>
            </a:r>
            <a:r>
              <a:rPr>
                <a:solidFill>
                  <a:srgbClr val="FF0000"/>
                </a:solidFill>
              </a:rPr>
              <a:t>某种扩展名</a:t>
            </a:r>
            <a:r>
              <a:t>的文件用一种应用程序来打开的方式类型,当该扩展名文件被访问的时候,浏览器会自动使用指定应用程序来打开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280795" y="2298065"/>
          <a:ext cx="10073005" cy="2261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4170"/>
                <a:gridCol w="3596005"/>
                <a:gridCol w="3592830"/>
              </a:tblGrid>
              <a:tr h="323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文件类型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Mime类型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.html或.htm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text/html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超文本标记语言文本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.gif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image/gif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GIF图形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.jpeg或.jpg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image/jpeg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JPEG图形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.exe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application/octet-stream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下载文件类型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.txt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text/plain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普通文本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模拟加载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JSON</a:t>
            </a:r>
            <a:r>
              <a:rPr lang="zh-CN" altLang="en-US"/>
              <a:t>模拟加载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①模拟加载</a:t>
            </a:r>
            <a:r>
              <a:rPr lang="en-US" altLang="zh-CN"/>
              <a:t>lianxi.json</a:t>
            </a:r>
            <a:r>
              <a:rPr lang="zh-CN" altLang="en-US"/>
              <a:t>文本文件的数据，并赋值给变量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zh-CN" altLang="en-US" sz="2400"/>
              <a:t>②接下来可以验证下数据类型</a:t>
            </a: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35" y="2924810"/>
            <a:ext cx="7858760" cy="664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35" y="4692650"/>
            <a:ext cx="7285355" cy="9594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解析和序列化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925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/>
              <a:t>JSON</a:t>
            </a:r>
            <a:r>
              <a:rPr lang="zh-CN" altLang="en-US"/>
              <a:t>解析和序列化指的是</a:t>
            </a:r>
            <a:r>
              <a:rPr lang="en-US" altLang="zh-CN"/>
              <a:t>JSON</a:t>
            </a:r>
            <a:r>
              <a:rPr lang="zh-CN" altLang="en-US"/>
              <a:t>格式数据和普通数组对象格式的来回转换。</a:t>
            </a:r>
          </a:p>
          <a:p>
            <a:pPr lvl="1" fontAlgn="auto">
              <a:lnSpc>
                <a:spcPct val="120000"/>
              </a:lnSpc>
            </a:pPr>
            <a:endParaRPr lang="zh-CN" altLang="en-US" sz="2400"/>
          </a:p>
          <a:p>
            <a:pPr lvl="1" fontAlgn="auto">
              <a:lnSpc>
                <a:spcPct val="120000"/>
              </a:lnSpc>
            </a:pPr>
            <a:r>
              <a:rPr lang="zh-CN" altLang="en-US" sz="2400"/>
              <a:t>解析：如果是载入的</a:t>
            </a:r>
            <a:r>
              <a:rPr lang="en-US" altLang="zh-CN" sz="2400"/>
              <a:t>JSON</a:t>
            </a:r>
            <a:r>
              <a:rPr lang="zh-CN" altLang="en-US" sz="2400"/>
              <a:t>文件，需要对其进行使用，那么就必须将</a:t>
            </a:r>
            <a:r>
              <a:rPr lang="en-US" altLang="zh-CN" sz="2400">
                <a:solidFill>
                  <a:srgbClr val="FF0000"/>
                </a:solidFill>
              </a:rPr>
              <a:t>JSON</a:t>
            </a:r>
            <a:r>
              <a:rPr lang="zh-CN" altLang="en-US" sz="2400">
                <a:solidFill>
                  <a:srgbClr val="FF0000"/>
                </a:solidFill>
              </a:rPr>
              <a:t>字符串解析成原生的</a:t>
            </a:r>
            <a:r>
              <a:rPr lang="en-US" altLang="zh-CN" sz="2400">
                <a:solidFill>
                  <a:srgbClr val="FF0000"/>
                </a:solidFill>
              </a:rPr>
              <a:t>JavaScript</a:t>
            </a:r>
            <a:r>
              <a:rPr lang="zh-CN" altLang="en-US" sz="2400">
                <a:solidFill>
                  <a:srgbClr val="FF0000"/>
                </a:solidFill>
              </a:rPr>
              <a:t>值</a:t>
            </a:r>
            <a:r>
              <a:rPr lang="zh-CN" altLang="en-US" sz="2400"/>
              <a:t>。即</a:t>
            </a:r>
            <a:r>
              <a:rPr lang="zh-CN" altLang="en-US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r>
              <a:rPr lang="en-US" altLang="zh-CN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zh-CN" altLang="en-US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字符串解析成原生</a:t>
            </a:r>
            <a:r>
              <a:rPr lang="en-US" altLang="zh-CN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zh-CN" altLang="en-US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r>
              <a:rPr lang="zh-CN" altLang="en-US" sz="2400"/>
              <a:t>。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zh-CN" altLang="en-US"/>
              <a:t>序列化：如果是原生的</a:t>
            </a:r>
            <a:r>
              <a:rPr lang="en-US" altLang="zh-CN"/>
              <a:t>JavaScript</a:t>
            </a:r>
            <a:r>
              <a:rPr lang="zh-CN" altLang="en-US"/>
              <a:t>值，即原生的</a:t>
            </a:r>
            <a:r>
              <a:rPr lang="en-US" altLang="zh-CN"/>
              <a:t>JavaScript</a:t>
            </a:r>
            <a:r>
              <a:rPr lang="zh-CN" altLang="en-US"/>
              <a:t>对象和数组，也可以转换成</a:t>
            </a:r>
            <a:r>
              <a:rPr lang="en-US" altLang="zh-CN"/>
              <a:t>JSON</a:t>
            </a:r>
            <a:r>
              <a:rPr lang="zh-CN" altLang="en-US"/>
              <a:t>字符串。所以序列化是</a:t>
            </a:r>
            <a:r>
              <a:rPr lang="zh-CN" alt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将原生</a:t>
            </a:r>
            <a:r>
              <a:rPr lang="en-US" altLang="zh-CN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zh-CN" alt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值转换成</a:t>
            </a:r>
            <a:r>
              <a:rPr lang="en-US" altLang="zh-CN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zh-CN" alt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字符串</a:t>
            </a:r>
            <a:r>
              <a:rPr lang="zh-CN" altLang="en-US"/>
              <a:t>。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解析和序列化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/>
              <a:t>JS</a:t>
            </a:r>
            <a:r>
              <a:rPr lang="zh-CN" altLang="en-US"/>
              <a:t>解析和序列化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40" y="2431415"/>
            <a:ext cx="8703945" cy="850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30" y="4625975"/>
            <a:ext cx="7313930" cy="836930"/>
          </a:xfrm>
          <a:prstGeom prst="rect">
            <a:avLst/>
          </a:prstGeom>
        </p:spPr>
      </p:pic>
      <p:sp>
        <p:nvSpPr>
          <p:cNvPr id="7" name="上箭头 6"/>
          <p:cNvSpPr/>
          <p:nvPr/>
        </p:nvSpPr>
        <p:spPr>
          <a:xfrm>
            <a:off x="6209665" y="3282315"/>
            <a:ext cx="1105535" cy="13436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288030" y="3282315"/>
            <a:ext cx="1118870" cy="1343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1240" y="3504565"/>
            <a:ext cx="551815" cy="723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/>
              <a:t>解析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86525" y="3504565"/>
            <a:ext cx="551815" cy="10140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/>
              <a:t>序列化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44370" y="5634355"/>
            <a:ext cx="4265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①去掉键的引号：</a:t>
            </a:r>
            <a:r>
              <a:rPr lang="en-US" altLang="zh-CN"/>
              <a:t>JSON</a:t>
            </a:r>
            <a:r>
              <a:rPr lang="zh-CN" altLang="en-US"/>
              <a:t>表示法中的键值对的键必须用引号包围，普通对象中键的引号则可有可无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09665" y="5674360"/>
            <a:ext cx="285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②去除</a:t>
            </a:r>
            <a:r>
              <a:rPr lang="en-US" altLang="zh-CN"/>
              <a:t>JSON</a:t>
            </a:r>
            <a:r>
              <a:rPr lang="zh-CN" altLang="en-US"/>
              <a:t>数据两边的引号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3755" y="3682365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反序列化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/>
              <a:t>JSON</a:t>
            </a:r>
            <a:r>
              <a:rPr lang="zh-CN" altLang="en-US"/>
              <a:t>解析</a:t>
            </a:r>
            <a:r>
              <a:rPr lang="en-US" altLang="zh-CN"/>
              <a:t>---eval()</a:t>
            </a:r>
            <a:r>
              <a:rPr lang="zh-CN" altLang="en-US"/>
              <a:t>方法解析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sz="2400"/>
              <a:t>对于将</a:t>
            </a:r>
            <a:r>
              <a:rPr lang="en-US" altLang="zh-CN" sz="2400"/>
              <a:t>JSON</a:t>
            </a:r>
            <a:r>
              <a:rPr lang="zh-CN" altLang="en-US" sz="2400"/>
              <a:t>字符串解析为</a:t>
            </a:r>
            <a:r>
              <a:rPr lang="en-US" altLang="zh-CN" sz="2400"/>
              <a:t>JavaScript</a:t>
            </a:r>
            <a:r>
              <a:rPr lang="zh-CN" altLang="en-US" sz="2400"/>
              <a:t>原生值，早期采用的是</a:t>
            </a:r>
            <a:r>
              <a:rPr lang="en-US" altLang="zh-CN" sz="2400"/>
              <a:t>eval()</a:t>
            </a:r>
            <a:r>
              <a:rPr lang="zh-CN" altLang="en-US" sz="2400"/>
              <a:t>函数，但这种方法不太安全，现在已被淘汰。</a:t>
            </a: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65" y="3385820"/>
            <a:ext cx="7009130" cy="1356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）什么是</a:t>
            </a:r>
            <a:r>
              <a:rPr lang="en-US" altLang="zh-CN">
                <a:sym typeface="+mn-ea"/>
              </a:rPr>
              <a:t>JSON</a:t>
            </a:r>
            <a:r>
              <a:rPr lang="zh-CN" altLang="en-US"/>
              <a:t>？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JS</a:t>
            </a:r>
            <a:r>
              <a:rPr lang="zh-CN" altLang="en-US"/>
              <a:t>ON(</a:t>
            </a:r>
            <a:r>
              <a:rPr lang="zh-CN" altLang="en-US">
                <a:solidFill>
                  <a:srgbClr val="FF0000"/>
                </a:solidFill>
              </a:rPr>
              <a:t>J</a:t>
            </a:r>
            <a:r>
              <a:rPr lang="zh-CN" altLang="en-US"/>
              <a:t>ava</a:t>
            </a:r>
            <a:r>
              <a:rPr lang="zh-CN" altLang="en-US">
                <a:solidFill>
                  <a:srgbClr val="FF0000"/>
                </a:solidFill>
              </a:rPr>
              <a:t>S</a:t>
            </a:r>
            <a:r>
              <a:rPr lang="zh-CN" altLang="en-US"/>
              <a:t>cript </a:t>
            </a:r>
            <a:r>
              <a:rPr lang="zh-CN" altLang="en-US">
                <a:solidFill>
                  <a:srgbClr val="FF0000"/>
                </a:solidFill>
              </a:rPr>
              <a:t>O</a:t>
            </a:r>
            <a:r>
              <a:rPr lang="zh-CN" altLang="en-US"/>
              <a:t>bject </a:t>
            </a:r>
            <a:r>
              <a:rPr lang="zh-CN" altLang="en-US">
                <a:solidFill>
                  <a:srgbClr val="FF0000"/>
                </a:solidFill>
              </a:rPr>
              <a:t>N</a:t>
            </a:r>
            <a:r>
              <a:rPr lang="zh-CN" altLang="en-US"/>
              <a:t>otation, JS 对象标记法) 是一种轻量级的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数据格式</a:t>
            </a:r>
            <a:r>
              <a:rPr lang="zh-CN" altLang="en-US"/>
              <a:t>。它基于 ECMAScript (</a:t>
            </a:r>
            <a:r>
              <a:rPr lang="en-US" altLang="zh-CN"/>
              <a:t>W3C</a:t>
            </a:r>
            <a:r>
              <a:rPr lang="zh-CN" altLang="en-US"/>
              <a:t>欧洲计算机协会制定的js规范)的一部分，采用完全独立于编程语言的文本格式来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存储和表示数据</a:t>
            </a:r>
            <a:r>
              <a:rPr lang="zh-CN" altLang="en-US"/>
              <a:t>（例如瀑布流的模拟数据）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zh-CN" altLang="en-US"/>
              <a:t>是什么？数据格式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作用？存储和表示数据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解析和序列化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/>
              <a:t>ECMAScript5</a:t>
            </a:r>
            <a:r>
              <a:rPr lang="zh-CN" altLang="en-US"/>
              <a:t>对解析</a:t>
            </a:r>
            <a:r>
              <a:rPr lang="en-US" altLang="zh-CN"/>
              <a:t>JSON</a:t>
            </a:r>
            <a:r>
              <a:rPr lang="zh-CN" altLang="en-US"/>
              <a:t>行为进行了规范，定义了</a:t>
            </a:r>
            <a:r>
              <a:rPr lang="zh-CN" altLang="en-US">
                <a:solidFill>
                  <a:srgbClr val="FF0000"/>
                </a:solidFill>
              </a:rPr>
              <a:t>全局对象</a:t>
            </a:r>
            <a:r>
              <a:rPr lang="en-US" altLang="zh-CN">
                <a:solidFill>
                  <a:srgbClr val="FF0000"/>
                </a:solidFill>
              </a:rPr>
              <a:t>JSON</a:t>
            </a:r>
            <a:r>
              <a:rPr lang="zh-CN" altLang="en-US"/>
              <a:t>。</a:t>
            </a:r>
            <a:r>
              <a:rPr lang="en-US" altLang="zh-CN"/>
              <a:t>JSON</a:t>
            </a:r>
            <a:r>
              <a:rPr lang="zh-CN" altLang="en-US"/>
              <a:t>对象提供了两个方法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）解析：将</a:t>
            </a:r>
            <a:r>
              <a:rPr lang="en-US" altLang="zh-CN"/>
              <a:t>JSON</a:t>
            </a:r>
            <a:r>
              <a:rPr lang="zh-CN" altLang="en-US"/>
              <a:t>字符串解析为</a:t>
            </a:r>
            <a:r>
              <a:rPr lang="en-US" altLang="zh-CN"/>
              <a:t>JavaScript</a:t>
            </a:r>
            <a:r>
              <a:rPr lang="zh-CN" altLang="en-US"/>
              <a:t>原生值：</a:t>
            </a:r>
            <a:r>
              <a:rPr lang="en-US" altLang="zh-CN"/>
              <a:t>JSON.parse()</a:t>
            </a: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）序列化：将原生</a:t>
            </a:r>
            <a:r>
              <a:rPr lang="en-US" altLang="zh-CN"/>
              <a:t>JavaScript</a:t>
            </a:r>
            <a:r>
              <a:rPr lang="zh-CN" altLang="en-US"/>
              <a:t>值转换为</a:t>
            </a:r>
            <a:r>
              <a:rPr lang="en-US" altLang="zh-CN"/>
              <a:t>JSON</a:t>
            </a:r>
            <a:r>
              <a:rPr lang="zh-CN" altLang="en-US"/>
              <a:t>字符串：</a:t>
            </a:r>
            <a:r>
              <a:rPr lang="en-US" altLang="zh-CN"/>
              <a:t>JSON.stringify()</a:t>
            </a:r>
          </a:p>
          <a:p>
            <a:pPr lvl="1" fontAlgn="auto">
              <a:lnSpc>
                <a:spcPct val="120000"/>
              </a:lnSpc>
            </a:pPr>
            <a:endParaRPr lang="en-US" altLang="zh-CN"/>
          </a:p>
          <a:p>
            <a:pPr lvl="1" fontAlgn="auto">
              <a:lnSpc>
                <a:spcPct val="120000"/>
              </a:lnSpc>
            </a:pPr>
            <a:r>
              <a:rPr lang="en-US" altLang="zh-CN"/>
              <a:t>PS</a:t>
            </a:r>
            <a:r>
              <a:rPr lang="zh-CN" altLang="en-US"/>
              <a:t>：旧版本火狐在支持</a:t>
            </a:r>
            <a:r>
              <a:rPr lang="en-US" altLang="zh-CN"/>
              <a:t>JSON</a:t>
            </a:r>
            <a:r>
              <a:rPr lang="zh-CN" altLang="en-US"/>
              <a:t>的</a:t>
            </a:r>
            <a:r>
              <a:rPr lang="en-US" altLang="zh-CN"/>
              <a:t>stringify</a:t>
            </a:r>
            <a:r>
              <a:rPr lang="zh-CN" altLang="en-US"/>
              <a:t>方法时存在</a:t>
            </a:r>
            <a:r>
              <a:rPr lang="en-US" altLang="zh-CN"/>
              <a:t>BUG</a:t>
            </a:r>
            <a:r>
              <a:rPr lang="zh-CN" altLang="en-US"/>
              <a:t>，但旧版火狐市场份额可以忽略不计，所以没有必要单独兼容。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反序列化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）解析：</a:t>
            </a:r>
            <a:r>
              <a:rPr lang="en-US" altLang="zh-CN">
                <a:sym typeface="+mn-ea"/>
              </a:rPr>
              <a:t>parse()</a:t>
            </a:r>
            <a:endParaRPr lang="en-US" altLang="zh-CN"/>
          </a:p>
          <a:p>
            <a:pPr lvl="1" fontAlgn="auto">
              <a:lnSpc>
                <a:spcPct val="120000"/>
              </a:lnSpc>
            </a:pPr>
            <a:endParaRPr lang="en-US" altLang="zh-CN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2440940"/>
            <a:ext cx="7663180" cy="1237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20900" y="3811270"/>
            <a:ext cx="7397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</a:t>
            </a:r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：注意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</a:t>
            </a:r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不是双引号会报错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0" y="4572635"/>
            <a:ext cx="3293110" cy="3975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）序列化：</a:t>
            </a:r>
            <a:r>
              <a:rPr lang="en-US" altLang="zh-CN"/>
              <a:t>stringify</a:t>
            </a:r>
            <a:r>
              <a:rPr lang="en-US" altLang="zh-CN">
                <a:sym typeface="+mn-ea"/>
              </a:rPr>
              <a:t>()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将</a:t>
            </a:r>
            <a:r>
              <a:rPr lang="en-US" altLang="zh-CN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JavaScript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原生值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字符串</a:t>
            </a:r>
            <a:endParaRPr lang="en-US" altLang="zh-CN"/>
          </a:p>
          <a:p>
            <a:pPr lvl="1" fontAlgn="auto">
              <a:lnSpc>
                <a:spcPct val="120000"/>
              </a:lnSpc>
            </a:pPr>
            <a:endParaRPr lang="en-US" altLang="zh-CN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480" y="3516630"/>
            <a:ext cx="2580640" cy="20955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2682240" y="2837180"/>
            <a:ext cx="579120" cy="539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680" y="2856865"/>
            <a:ext cx="3599815" cy="11449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395" y="4346575"/>
            <a:ext cx="3334385" cy="942340"/>
          </a:xfrm>
          <a:prstGeom prst="rect">
            <a:avLst/>
          </a:prstGeom>
        </p:spPr>
      </p:pic>
      <p:sp>
        <p:nvSpPr>
          <p:cNvPr id="13" name="圆角右箭头 12"/>
          <p:cNvSpPr/>
          <p:nvPr/>
        </p:nvSpPr>
        <p:spPr>
          <a:xfrm>
            <a:off x="3985895" y="3285490"/>
            <a:ext cx="1513205" cy="810260"/>
          </a:xfrm>
          <a:prstGeom prst="ben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7302500" y="3982720"/>
            <a:ext cx="565785" cy="354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419725" y="5891530"/>
            <a:ext cx="4475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序列化后</a:t>
            </a:r>
            <a:r>
              <a:rPr lang="en-US" altLang="zh-CN" sz="2000"/>
              <a:t>name</a:t>
            </a:r>
            <a:r>
              <a:rPr lang="zh-CN" altLang="en-US" sz="2000"/>
              <a:t>和</a:t>
            </a:r>
            <a:r>
              <a:rPr lang="en-US" altLang="zh-CN" sz="2000"/>
              <a:t>age</a:t>
            </a:r>
            <a:r>
              <a:rPr lang="zh-CN" altLang="en-US" sz="2000"/>
              <a:t>都加上了双引号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）序列化：</a:t>
            </a:r>
            <a:r>
              <a:rPr lang="en-US" altLang="zh-CN">
                <a:sym typeface="+mn-ea"/>
              </a:rPr>
              <a:t>stringify()---</a:t>
            </a:r>
            <a:r>
              <a:rPr lang="zh-CN" altLang="en-US">
                <a:sym typeface="+mn-ea"/>
              </a:rPr>
              <a:t>参数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400">
                <a:sym typeface="+mn-ea"/>
              </a:rPr>
              <a:t>在序列化</a:t>
            </a:r>
            <a:r>
              <a:rPr lang="en-US" altLang="zh-CN" sz="2400">
                <a:sym typeface="+mn-ea"/>
              </a:rPr>
              <a:t>JSON</a:t>
            </a:r>
            <a:r>
              <a:rPr lang="zh-CN" altLang="en-US" sz="2400">
                <a:sym typeface="+mn-ea"/>
              </a:rPr>
              <a:t>的过程里，</a:t>
            </a:r>
            <a:r>
              <a:rPr lang="en-US" altLang="zh-CN" sz="2400">
                <a:sym typeface="+mn-ea"/>
              </a:rPr>
              <a:t>stringify()</a:t>
            </a:r>
            <a:r>
              <a:rPr lang="zh-CN" altLang="en-US" sz="2400">
                <a:sym typeface="+mn-ea"/>
              </a:rPr>
              <a:t>还提供了第二个参数，可以是数组，也可以是函数，用于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过滤</a:t>
            </a:r>
            <a:r>
              <a:rPr lang="zh-CN" altLang="en-US" sz="2400">
                <a:sym typeface="+mn-ea"/>
              </a:rPr>
              <a:t>。这里先试下数组</a:t>
            </a:r>
          </a:p>
          <a:p>
            <a:pPr lvl="1" fontAlgn="auto">
              <a:lnSpc>
                <a:spcPct val="120000"/>
              </a:lnSpc>
            </a:pPr>
            <a:endParaRPr lang="zh-CN" altLang="en-US" sz="2400">
              <a:sym typeface="+mn-ea"/>
            </a:endParaRPr>
          </a:p>
          <a:p>
            <a:pPr lvl="1" fontAlgn="auto">
              <a:lnSpc>
                <a:spcPct val="120000"/>
              </a:lnSpc>
            </a:pPr>
            <a:endParaRPr lang="zh-CN" altLang="en-US" sz="2400">
              <a:sym typeface="+mn-ea"/>
            </a:endParaRPr>
          </a:p>
          <a:p>
            <a:pPr lvl="1" fontAlgn="auto">
              <a:lnSpc>
                <a:spcPct val="120000"/>
              </a:lnSpc>
            </a:pPr>
            <a:endParaRPr lang="en-US" altLang="zh-CN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70" y="3490595"/>
            <a:ext cx="3885565" cy="2552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0" y="4067175"/>
            <a:ext cx="432371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）序列化：</a:t>
            </a:r>
            <a:r>
              <a:rPr lang="en-US" altLang="zh-CN">
                <a:sym typeface="+mn-ea"/>
              </a:rPr>
              <a:t>stringify()---</a:t>
            </a:r>
            <a:r>
              <a:rPr lang="zh-CN" altLang="en-US">
                <a:sym typeface="+mn-ea"/>
              </a:rPr>
              <a:t>参数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400">
                <a:sym typeface="+mn-ea"/>
              </a:rPr>
              <a:t>接下来试下将函数作为第二个参数传入</a:t>
            </a:r>
          </a:p>
          <a:p>
            <a:pPr lvl="1" fontAlgn="auto">
              <a:lnSpc>
                <a:spcPct val="120000"/>
              </a:lnSpc>
            </a:pPr>
            <a:endParaRPr lang="zh-CN" altLang="en-US" sz="2400">
              <a:sym typeface="+mn-ea"/>
            </a:endParaRPr>
          </a:p>
          <a:p>
            <a:pPr lvl="1" fontAlgn="auto">
              <a:lnSpc>
                <a:spcPct val="120000"/>
              </a:lnSpc>
            </a:pPr>
            <a:endParaRPr lang="zh-CN" altLang="en-US" sz="2400">
              <a:sym typeface="+mn-ea"/>
            </a:endParaRPr>
          </a:p>
          <a:p>
            <a:pPr lvl="1" fontAlgn="auto">
              <a:lnSpc>
                <a:spcPct val="120000"/>
              </a:lnSpc>
            </a:pPr>
            <a:endParaRPr lang="en-US" altLang="zh-CN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15" y="3064510"/>
            <a:ext cx="4569460" cy="16751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370" y="3283585"/>
            <a:ext cx="3524250" cy="11671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）序列化：</a:t>
            </a:r>
            <a:r>
              <a:rPr lang="en-US" altLang="zh-CN">
                <a:sym typeface="+mn-ea"/>
              </a:rPr>
              <a:t>stringify()---</a:t>
            </a:r>
            <a:r>
              <a:rPr lang="zh-CN" altLang="en-US">
                <a:sym typeface="+mn-ea"/>
              </a:rPr>
              <a:t>参数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400">
                <a:sym typeface="+mn-ea"/>
              </a:rPr>
              <a:t>除了</a:t>
            </a:r>
            <a:r>
              <a:rPr lang="en-US" altLang="zh-CN" sz="2400">
                <a:sym typeface="+mn-ea"/>
              </a:rPr>
              <a:t>if-else</a:t>
            </a:r>
            <a:r>
              <a:rPr lang="zh-CN" altLang="en-US" sz="2400">
                <a:sym typeface="+mn-ea"/>
              </a:rPr>
              <a:t>外还可以通过</a:t>
            </a:r>
            <a:r>
              <a:rPr lang="en-US" altLang="zh-CN" sz="2400">
                <a:sym typeface="+mn-ea"/>
              </a:rPr>
              <a:t>switch</a:t>
            </a:r>
            <a:r>
              <a:rPr lang="zh-CN" altLang="en-US" sz="2400">
                <a:sym typeface="+mn-ea"/>
              </a:rPr>
              <a:t>来实现</a:t>
            </a:r>
          </a:p>
          <a:p>
            <a:pPr lvl="1" fontAlgn="auto">
              <a:lnSpc>
                <a:spcPct val="120000"/>
              </a:lnSpc>
            </a:pPr>
            <a:endParaRPr lang="zh-CN" altLang="en-US" sz="2400">
              <a:sym typeface="+mn-ea"/>
            </a:endParaRPr>
          </a:p>
          <a:p>
            <a:pPr lvl="1" fontAlgn="auto">
              <a:lnSpc>
                <a:spcPct val="120000"/>
              </a:lnSpc>
            </a:pPr>
            <a:endParaRPr lang="en-US" altLang="zh-CN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35" y="3138805"/>
            <a:ext cx="4511675" cy="20008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>
            <a:normAutofit/>
          </a:bodyPr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序列化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过滤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排版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）序列化：</a:t>
            </a:r>
            <a:r>
              <a:rPr lang="en-US" altLang="zh-CN">
                <a:sym typeface="+mn-ea"/>
              </a:rPr>
              <a:t>stringify()---</a:t>
            </a:r>
            <a:r>
              <a:rPr lang="zh-CN" altLang="en-US">
                <a:sym typeface="+mn-ea"/>
              </a:rPr>
              <a:t>参数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在序列化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的过程里，</a:t>
            </a:r>
            <a:r>
              <a:rPr lang="en-US" altLang="zh-CN">
                <a:sym typeface="+mn-ea"/>
              </a:rPr>
              <a:t>stringify()</a:t>
            </a:r>
            <a:r>
              <a:rPr lang="zh-CN" altLang="en-US">
                <a:sym typeface="+mn-ea"/>
              </a:rPr>
              <a:t>还提供了第三个参数，用于控制排版缩进。可以是数字也可以是字符串</a:t>
            </a:r>
            <a:endParaRPr lang="zh-CN" altLang="en-US" sz="2400">
              <a:sym typeface="+mn-ea"/>
            </a:endParaRPr>
          </a:p>
          <a:p>
            <a:pPr lvl="1" fontAlgn="auto">
              <a:lnSpc>
                <a:spcPct val="120000"/>
              </a:lnSpc>
            </a:pPr>
            <a:endParaRPr lang="zh-CN" altLang="en-US" sz="2400">
              <a:sym typeface="+mn-ea"/>
            </a:endParaRPr>
          </a:p>
          <a:p>
            <a:pPr lvl="1" fontAlgn="auto">
              <a:lnSpc>
                <a:spcPct val="120000"/>
              </a:lnSpc>
            </a:pPr>
            <a:endParaRPr lang="en-US" altLang="zh-CN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65" y="3466465"/>
            <a:ext cx="6009640" cy="594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65" y="4488180"/>
            <a:ext cx="3222625" cy="21158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序列化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过滤排版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）序列化：</a:t>
            </a:r>
            <a:r>
              <a:rPr lang="en-US" altLang="zh-CN">
                <a:sym typeface="+mn-ea"/>
              </a:rPr>
              <a:t>stringify()---</a:t>
            </a:r>
            <a:r>
              <a:rPr lang="zh-CN" altLang="en-US">
                <a:sym typeface="+mn-ea"/>
              </a:rPr>
              <a:t>参数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400">
                <a:sym typeface="+mn-ea"/>
              </a:rPr>
              <a:t>将其换成字符串试下</a:t>
            </a:r>
          </a:p>
          <a:p>
            <a:pPr lvl="1" fontAlgn="auto">
              <a:lnSpc>
                <a:spcPct val="120000"/>
              </a:lnSpc>
            </a:pPr>
            <a:endParaRPr lang="zh-CN" altLang="en-US" sz="2400">
              <a:sym typeface="+mn-ea"/>
            </a:endParaRPr>
          </a:p>
          <a:p>
            <a:pPr lvl="1" fontAlgn="auto">
              <a:lnSpc>
                <a:spcPct val="120000"/>
              </a:lnSpc>
            </a:pPr>
            <a:endParaRPr lang="en-US" altLang="zh-CN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55" y="2940685"/>
            <a:ext cx="6849745" cy="778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055" y="4128770"/>
            <a:ext cx="3232150" cy="2115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25895" y="4074795"/>
            <a:ext cx="4343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第三个参数的作用：提高可读性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序列化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过滤排版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）序列化：</a:t>
            </a:r>
            <a:r>
              <a:rPr lang="en-US" altLang="zh-CN">
                <a:sym typeface="+mn-ea"/>
              </a:rPr>
              <a:t>stringify()---</a:t>
            </a:r>
            <a:r>
              <a:rPr lang="zh-CN" altLang="en-US">
                <a:sym typeface="+mn-ea"/>
              </a:rPr>
              <a:t>参数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400">
                <a:sym typeface="+mn-ea"/>
              </a:rPr>
              <a:t>若想按照一定格式显示全部数据，则可以将第二个参数设置为</a:t>
            </a:r>
            <a:r>
              <a:rPr lang="en-US" altLang="zh-CN" sz="2400">
                <a:sym typeface="+mn-ea"/>
              </a:rPr>
              <a:t>null</a:t>
            </a:r>
            <a:r>
              <a:rPr lang="zh-CN" altLang="en-US" sz="2400">
                <a:sym typeface="+mn-ea"/>
              </a:rPr>
              <a:t>即可</a:t>
            </a:r>
          </a:p>
          <a:p>
            <a:pPr lvl="1" fontAlgn="auto">
              <a:lnSpc>
                <a:spcPct val="120000"/>
              </a:lnSpc>
            </a:pPr>
            <a:endParaRPr lang="zh-CN" altLang="en-US" sz="2400">
              <a:sym typeface="+mn-ea"/>
            </a:endParaRPr>
          </a:p>
          <a:p>
            <a:pPr lvl="1" fontAlgn="auto">
              <a:lnSpc>
                <a:spcPct val="120000"/>
              </a:lnSpc>
            </a:pPr>
            <a:endParaRPr lang="en-US" altLang="zh-CN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60" y="2900680"/>
            <a:ext cx="5960745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60" y="4110990"/>
            <a:ext cx="2656205" cy="16941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解析和序列化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）自定义过滤数据方法：</a:t>
            </a:r>
            <a:r>
              <a:rPr lang="en-US" altLang="zh-CN">
                <a:sym typeface="+mn-ea"/>
              </a:rPr>
              <a:t>toJSON()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sz="2400">
                <a:sym typeface="+mn-ea"/>
              </a:rPr>
              <a:t>可以将某一组对象里指定返回某个值</a:t>
            </a:r>
          </a:p>
          <a:p>
            <a:pPr lvl="1" fontAlgn="auto">
              <a:lnSpc>
                <a:spcPct val="120000"/>
              </a:lnSpc>
            </a:pPr>
            <a:endParaRPr lang="zh-CN" altLang="en-US" sz="2400">
              <a:sym typeface="+mn-ea"/>
            </a:endParaRPr>
          </a:p>
          <a:p>
            <a:pPr marL="457200" lvl="1" indent="0" fontAlgn="auto">
              <a:lnSpc>
                <a:spcPct val="120000"/>
              </a:lnSpc>
              <a:buNone/>
            </a:pPr>
            <a:endParaRPr lang="en-US" altLang="zh-CN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70" y="2999740"/>
            <a:ext cx="2947670" cy="3290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3962400"/>
            <a:ext cx="3256280" cy="1365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JSON</a:t>
            </a:r>
            <a:r>
              <a:rPr lang="zh-CN" altLang="en-US"/>
              <a:t>语法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/>
              <a:t>JSON</a:t>
            </a:r>
            <a:r>
              <a:rPr lang="zh-CN" altLang="en-US"/>
              <a:t>是一种结构化的</a:t>
            </a:r>
            <a:r>
              <a:rPr lang="zh-CN" altLang="en-US">
                <a:solidFill>
                  <a:srgbClr val="FF0000"/>
                </a:solidFill>
              </a:rPr>
              <a:t>数据表示方式</a:t>
            </a:r>
            <a:r>
              <a:rPr lang="zh-CN" altLang="en-US"/>
              <a:t>，而且</a:t>
            </a:r>
            <a:r>
              <a:rPr lang="en-US" altLang="zh-CN"/>
              <a:t>JSON</a:t>
            </a:r>
            <a:r>
              <a:rPr lang="zh-CN" altLang="en-US"/>
              <a:t>并不是</a:t>
            </a:r>
            <a:r>
              <a:rPr lang="en-US" altLang="zh-CN"/>
              <a:t>JavaScript</a:t>
            </a:r>
            <a:r>
              <a:rPr lang="zh-CN" altLang="en-US"/>
              <a:t>独有的数据格式，其他很多语言（</a:t>
            </a:r>
            <a:r>
              <a:rPr lang="en-US" altLang="zh-CN"/>
              <a:t>PHP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.NET</a:t>
            </a:r>
            <a:r>
              <a:rPr lang="zh-CN" altLang="en-US"/>
              <a:t>）都可以对其进行</a:t>
            </a:r>
            <a:r>
              <a:rPr lang="zh-CN" altLang="en-US">
                <a:solidFill>
                  <a:srgbClr val="FF0000"/>
                </a:solidFill>
              </a:rPr>
              <a:t>解析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序列化</a:t>
            </a:r>
            <a:r>
              <a:rPr lang="zh-CN" altLang="en-US"/>
              <a:t>（两种操作方法）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/>
              <a:t>JSON</a:t>
            </a:r>
            <a:r>
              <a:rPr lang="zh-CN" altLang="en-US"/>
              <a:t>的语法可以表示</a:t>
            </a:r>
            <a:r>
              <a:rPr lang="en-US" altLang="zh-CN"/>
              <a:t>3</a:t>
            </a:r>
            <a:r>
              <a:rPr lang="zh-CN" altLang="en-US"/>
              <a:t>种类型的值。</a:t>
            </a: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①简单值</a:t>
            </a: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②对象</a:t>
            </a: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③数组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序列化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）序列化过滤方法中存在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执行顺序，即优先级</a:t>
            </a:r>
            <a:r>
              <a:rPr lang="zh-CN" altLang="en-US">
                <a:sym typeface="+mn-ea"/>
              </a:rPr>
              <a:t>。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优先级最高的是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toJSON()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方法</a:t>
            </a:r>
            <a:endParaRPr lang="zh-CN" altLang="en-US" sz="2055">
              <a:sym typeface="+mn-ea"/>
            </a:endParaRPr>
          </a:p>
          <a:p>
            <a:pPr lvl="1" fontAlgn="auto">
              <a:lnSpc>
                <a:spcPct val="120000"/>
              </a:lnSpc>
            </a:pPr>
            <a:endParaRPr lang="zh-CN" altLang="en-US" sz="2400">
              <a:sym typeface="+mn-ea"/>
            </a:endParaRPr>
          </a:p>
          <a:p>
            <a:pPr marL="457200" lvl="1" indent="0" fontAlgn="auto">
              <a:lnSpc>
                <a:spcPct val="120000"/>
              </a:lnSpc>
              <a:buNone/>
            </a:pPr>
            <a:endParaRPr lang="en-US" altLang="zh-CN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40" y="3068955"/>
            <a:ext cx="3203575" cy="26638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传参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/>
              <a:t>JSON</a:t>
            </a:r>
            <a:r>
              <a:rPr lang="zh-CN" altLang="en-US"/>
              <a:t>解析成</a:t>
            </a:r>
            <a:r>
              <a:rPr lang="en-US" altLang="zh-CN"/>
              <a:t>JavaScript</a:t>
            </a:r>
            <a:r>
              <a:rPr lang="zh-CN" altLang="en-US"/>
              <a:t>原生值过程，也可以传入参数，参数格式为函数，可以对其进行过滤和编辑</a:t>
            </a:r>
            <a:endParaRPr lang="en-US" altLang="zh-CN"/>
          </a:p>
          <a:p>
            <a:pPr lvl="1" fontAlgn="auto">
              <a:lnSpc>
                <a:spcPct val="120000"/>
              </a:lnSpc>
            </a:pPr>
            <a:endParaRPr lang="en-US" altLang="zh-CN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45" y="3054350"/>
            <a:ext cx="6553835" cy="212979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JOSN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概念：</a:t>
            </a:r>
            <a:r>
              <a:rPr lang="zh-CN" altLang="en-US"/>
              <a:t>以上即为</a:t>
            </a:r>
            <a:r>
              <a:rPr lang="en-US" altLang="zh-CN"/>
              <a:t>JSON</a:t>
            </a:r>
            <a:r>
              <a:rPr lang="zh-CN" altLang="en-US"/>
              <a:t>解析</a:t>
            </a:r>
            <a:r>
              <a:rPr lang="en-US" altLang="zh-CN"/>
              <a:t>/</a:t>
            </a:r>
            <a:r>
              <a:rPr lang="zh-CN" altLang="en-US"/>
              <a:t>反序列化和序列化过程，加载过程放到后续课程进行讲解。</a:t>
            </a:r>
            <a:endParaRPr lang="en-US" altLang="zh-CN"/>
          </a:p>
          <a:p>
            <a:pPr lvl="1" fontAlgn="auto">
              <a:lnSpc>
                <a:spcPct val="120000"/>
              </a:lnSpc>
            </a:pPr>
            <a:r>
              <a:rPr lang="en-US" altLang="zh-CN"/>
              <a:t>很多人搞不清楚 JSON 和 JS对象的关系，甚至连谁是谁都不清楚。其实，可以这么理解：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/>
              <a:t>JSON 是 JS 对象的字符串表示法，它使用文本表示一个 JS 对象的信息，本质是一个</a:t>
            </a:r>
            <a:r>
              <a:rPr lang="en-US" altLang="zh-CN">
                <a:solidFill>
                  <a:srgbClr val="FF0000"/>
                </a:solidFill>
              </a:rPr>
              <a:t>字符串</a:t>
            </a:r>
            <a:r>
              <a:rPr lang="en-US" altLang="zh-CN"/>
              <a:t>。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30" y="4894580"/>
            <a:ext cx="7282180" cy="11480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）转换：</a:t>
            </a:r>
            <a:r>
              <a: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和 JS 对象互转</a:t>
            </a:r>
          </a:p>
          <a:p>
            <a:pPr fontAlgn="auto">
              <a:lnSpc>
                <a:spcPct val="120000"/>
              </a:lnSpc>
            </a:pP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lnSpc>
                <a:spcPct val="120000"/>
              </a:lnSpc>
            </a:pP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lnSpc>
                <a:spcPct val="120000"/>
              </a:lnSpc>
            </a:pP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）作用：存储和</a:t>
            </a:r>
            <a:r>
              <a:rPr 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传递数据</a:t>
            </a:r>
          </a:p>
          <a:p>
            <a:pPr fontAlgn="auto"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方法：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解析与序列化，</a:t>
            </a:r>
            <a:r>
              <a:rPr 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解析也叫</a:t>
            </a:r>
            <a:r>
              <a:rPr lang="zh-CN" b="1"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反序列化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" y="2474595"/>
            <a:ext cx="9220835" cy="18554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）误区：</a:t>
            </a:r>
            <a:endParaRPr lang="zh-CN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fontAlgn="auto">
              <a:lnSpc>
                <a:spcPct val="120000"/>
              </a:lnSpc>
            </a:pPr>
            <a:r>
              <a:rPr lang="zh-CN">
                <a:solidFill>
                  <a:schemeClr val="tx1"/>
                </a:solidFill>
                <a:effectLst/>
              </a:rPr>
              <a:t>现在还有很多人存在一些误区,为什么{</a:t>
            </a:r>
            <a:r>
              <a:rPr lang="zh-CN">
                <a:solidFill>
                  <a:srgbClr val="FF0000"/>
                </a:solidFill>
                <a:effectLst/>
              </a:rPr>
              <a:t>name:'json'</a:t>
            </a:r>
            <a:r>
              <a:rPr lang="zh-CN">
                <a:solidFill>
                  <a:schemeClr val="tx1"/>
                </a:solidFill>
                <a:effectLst/>
              </a:rPr>
              <a:t>}在检验时通过不了,那是因为</a:t>
            </a:r>
            <a:r>
              <a:rPr 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JSON官网最新规范规定。</a:t>
            </a:r>
            <a:endParaRPr lang="zh-CN">
              <a:solidFill>
                <a:schemeClr val="tx1"/>
              </a:solidFill>
              <a:effectLst/>
            </a:endParaRPr>
          </a:p>
          <a:p>
            <a:pPr lvl="1" fontAlgn="auto">
              <a:lnSpc>
                <a:spcPct val="120000"/>
              </a:lnSpc>
            </a:pPr>
            <a:r>
              <a:rPr lang="zh-CN">
                <a:solidFill>
                  <a:schemeClr val="tx1"/>
                </a:solidFill>
                <a:effectLst/>
              </a:rPr>
              <a:t>如果是字符串,那不管是键或值最好都用双引号引起来,所以上面的代码就是{"name":"json"}。</a:t>
            </a:r>
          </a:p>
          <a:p>
            <a:pPr lvl="1" fontAlgn="auto">
              <a:lnSpc>
                <a:spcPct val="120000"/>
              </a:lnSpc>
            </a:pPr>
            <a:r>
              <a:rPr lang="zh-CN">
                <a:solidFill>
                  <a:schemeClr val="tx1"/>
                </a:solidFill>
                <a:effectLst/>
              </a:rPr>
              <a:t>不要反驳,官网就是这么定义的。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拓展：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大帮派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t>一提到web开发，目前在世界上流行性的三个帮派就是php，java和asp.net</a:t>
            </a:r>
            <a:r>
              <a:rPr lang="zh-CN"/>
              <a:t>（一个开发框架，通过 </a:t>
            </a:r>
            <a:r>
              <a:rPr lang="en-US" altLang="zh-CN"/>
              <a:t>html</a:t>
            </a:r>
            <a:r>
              <a:rPr lang="zh-CN"/>
              <a:t>、</a:t>
            </a:r>
            <a:r>
              <a:rPr lang="en-US" altLang="zh-CN"/>
              <a:t>css</a:t>
            </a:r>
            <a:r>
              <a:rPr lang="zh-CN"/>
              <a:t>、</a:t>
            </a:r>
            <a:r>
              <a:rPr lang="en-US" altLang="zh-CN"/>
              <a:t>JavaScript</a:t>
            </a:r>
            <a:r>
              <a:rPr lang="zh-CN"/>
              <a:t>以及服务器脚本</a:t>
            </a:r>
            <a:r>
              <a:rPr lang="en-US" altLang="zh-CN"/>
              <a:t>js</a:t>
            </a:r>
            <a:r>
              <a:rPr lang="zh-CN"/>
              <a:t>来构建网页和网站）</a:t>
            </a:r>
            <a:r>
              <a:t>,世界上百分之99的网站或者类似的应用都是由这三种语言的开发</a:t>
            </a:r>
            <a:r>
              <a:rPr lang="zh-CN"/>
              <a:t>。</a:t>
            </a:r>
          </a:p>
          <a:p>
            <a:pPr fontAlgn="auto">
              <a:lnSpc>
                <a:spcPct val="120000"/>
              </a:lnSpc>
            </a:pPr>
            <a:r>
              <a:rPr lang="zh-CN"/>
              <a:t>前提是</a:t>
            </a:r>
            <a:r>
              <a:t>忽视某些小众语言如python之类。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拓展：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大帮派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t>区分：</a:t>
            </a:r>
          </a:p>
          <a:p>
            <a:pPr lvl="1" fontAlgn="auto">
              <a:lnSpc>
                <a:spcPct val="120000"/>
              </a:lnSpc>
            </a:pPr>
            <a:r>
              <a:t>三种技术平台都可以做我们常用的WEB应用。对于桌面应用来说，PHP并不太适用，JAVA则没有较好的桌面应用的开发工具，这方面.NET平台</a:t>
            </a:r>
            <a:r>
              <a:rPr lang="en-US"/>
              <a:t>(JavaScript)</a:t>
            </a:r>
            <a:r>
              <a:t>有较好的优势。</a:t>
            </a:r>
          </a:p>
          <a:p>
            <a:pPr lvl="1" fontAlgn="auto">
              <a:lnSpc>
                <a:spcPct val="120000"/>
              </a:lnSpc>
            </a:pPr>
            <a:r>
              <a:rPr lang="zh-CN"/>
              <a:t>企业站、购物商场、后台展示操作</a:t>
            </a:r>
          </a:p>
          <a:p>
            <a:pPr lvl="1" fontAlgn="auto">
              <a:lnSpc>
                <a:spcPct val="120000"/>
              </a:lnSpc>
            </a:pPr>
            <a:r>
              <a:t>至于一些底层的复杂业务</a:t>
            </a:r>
            <a:r>
              <a:rPr lang="zh-CN"/>
              <a:t>实现上</a:t>
            </a:r>
            <a:r>
              <a:t>，PHP</a:t>
            </a:r>
            <a:r>
              <a:rPr lang="zh-CN"/>
              <a:t>虽然</a:t>
            </a:r>
            <a:r>
              <a:t>不如JAVA和.NET</a:t>
            </a:r>
            <a:r>
              <a:rPr lang="zh-CN"/>
              <a:t>。</a:t>
            </a:r>
            <a:r>
              <a:t>但是在做前端表现层的时候有着较好的优势。所以很多复杂的大型综合应用，可能会有.NET或者JAVA做数据访问层及逻辑层，</a:t>
            </a:r>
            <a:r>
              <a: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PHP则用来做表现层</a:t>
            </a:r>
            <a:r>
              <a:rPr 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（数据展示）</a:t>
            </a:r>
            <a:r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JSON</a:t>
            </a:r>
            <a:r>
              <a:rPr lang="zh-CN" altLang="en-US"/>
              <a:t>语法</a:t>
            </a:r>
            <a:r>
              <a:rPr lang="en-US" altLang="zh-CN"/>
              <a:t>--</a:t>
            </a:r>
            <a:r>
              <a:rPr lang="zh-CN" altLang="en-US">
                <a:sym typeface="+mn-ea"/>
              </a:rPr>
              <a:t>①简单值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sz="2400">
                <a:sym typeface="+mn-ea"/>
              </a:rPr>
              <a:t>包括字符串、数值、布尔值和</a:t>
            </a:r>
            <a:r>
              <a:rPr lang="en-US" altLang="zh-CN" sz="2400">
                <a:sym typeface="+mn-ea"/>
              </a:rPr>
              <a:t>null</a:t>
            </a:r>
            <a:r>
              <a:rPr lang="zh-CN" altLang="en-US" sz="2400">
                <a:sym typeface="+mn-ea"/>
              </a:rPr>
              <a:t>。但不包含</a:t>
            </a:r>
            <a:r>
              <a:rPr lang="en-US" altLang="zh-CN" sz="2400">
                <a:sym typeface="+mn-ea"/>
              </a:rPr>
              <a:t>JavaScript</a:t>
            </a:r>
            <a:r>
              <a:rPr lang="zh-CN" altLang="en-US" sz="2400">
                <a:sym typeface="+mn-ea"/>
              </a:rPr>
              <a:t>中的特殊值</a:t>
            </a:r>
            <a:r>
              <a:rPr lang="en-US" altLang="zh-CN" sz="2400">
                <a:sym typeface="+mn-ea"/>
              </a:rPr>
              <a:t>undefined</a:t>
            </a:r>
            <a:r>
              <a:rPr lang="zh-CN" altLang="en-US" sz="2400">
                <a:sym typeface="+mn-ea"/>
              </a:rPr>
              <a:t>。</a:t>
            </a:r>
          </a:p>
          <a:p>
            <a:pPr lvl="1" fontAlgn="auto">
              <a:lnSpc>
                <a:spcPct val="120000"/>
              </a:lnSpc>
            </a:pPr>
            <a:endParaRPr lang="zh-CN" altLang="en-US" sz="2400">
              <a:sym typeface="+mn-ea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 sz="2400">
                <a:sym typeface="+mn-ea"/>
              </a:rPr>
              <a:t>例：</a:t>
            </a:r>
            <a:r>
              <a:rPr lang="en-US" altLang="zh-CN" sz="2400">
                <a:sym typeface="+mn-ea"/>
              </a:rPr>
              <a:t>10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熊熊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这两个量就是</a:t>
            </a:r>
            <a:r>
              <a:rPr lang="en-US" altLang="zh-CN" sz="2400">
                <a:sym typeface="+mn-ea"/>
              </a:rPr>
              <a:t>JSON</a:t>
            </a:r>
            <a:r>
              <a:rPr lang="zh-CN" altLang="en-US" sz="2400">
                <a:sym typeface="+mn-ea"/>
              </a:rPr>
              <a:t>的表示方法，一个是</a:t>
            </a:r>
            <a:r>
              <a:rPr lang="en-US" altLang="zh-CN" sz="2400">
                <a:sym typeface="+mn-ea"/>
              </a:rPr>
              <a:t>JSON</a:t>
            </a:r>
            <a:r>
              <a:rPr lang="zh-CN" altLang="en-US" sz="2400">
                <a:sym typeface="+mn-ea"/>
              </a:rPr>
              <a:t>数值，一个是</a:t>
            </a:r>
            <a:r>
              <a:rPr lang="en-US" altLang="zh-CN" sz="2400">
                <a:sym typeface="+mn-ea"/>
              </a:rPr>
              <a:t>JSON</a:t>
            </a:r>
            <a:r>
              <a:rPr lang="zh-CN" altLang="en-US" sz="2400">
                <a:sym typeface="+mn-ea"/>
              </a:rPr>
              <a:t>字符串</a:t>
            </a: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JSON</a:t>
            </a:r>
            <a:r>
              <a:rPr lang="zh-CN" altLang="en-US"/>
              <a:t>语法</a:t>
            </a:r>
            <a:r>
              <a:rPr lang="en-US" altLang="zh-CN"/>
              <a:t>--</a:t>
            </a:r>
            <a:r>
              <a:rPr lang="zh-CN" altLang="en-US"/>
              <a:t>②</a:t>
            </a:r>
            <a:r>
              <a:rPr lang="zh-CN" altLang="en-US">
                <a:sym typeface="+mn-ea"/>
              </a:rPr>
              <a:t>对象</a:t>
            </a:r>
          </a:p>
          <a:p>
            <a:pPr fontAlgn="auto">
              <a:lnSpc>
                <a:spcPct val="12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>
              <a:sym typeface="+mn-ea"/>
            </a:endParaRPr>
          </a:p>
          <a:p>
            <a:pPr lvl="1" fontAlgn="auto">
              <a:lnSpc>
                <a:spcPct val="12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80" y="2469515"/>
            <a:ext cx="3466465" cy="1483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3825" y="4179570"/>
            <a:ext cx="34620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PS</a:t>
            </a:r>
            <a:r>
              <a:rPr lang="zh-CN" altLang="en-US" sz="2000"/>
              <a:t>：对象字面量的键值对中的键可以引号，也可不加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940" y="2468880"/>
            <a:ext cx="2954020" cy="1484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180" y="5614035"/>
            <a:ext cx="3361690" cy="428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39940" y="4179570"/>
            <a:ext cx="3374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PS</a:t>
            </a:r>
            <a:r>
              <a:rPr lang="zh-CN" altLang="en-US" sz="2000"/>
              <a:t>：</a:t>
            </a:r>
            <a:r>
              <a:rPr lang="en-US" altLang="zh-CN" sz="2000"/>
              <a:t>JSON</a:t>
            </a:r>
            <a:r>
              <a:rPr lang="zh-CN" altLang="en-US" sz="2000"/>
              <a:t>对象表示法的键值对中的键必须加引号</a:t>
            </a:r>
          </a:p>
        </p:txBody>
      </p:sp>
      <p:sp>
        <p:nvSpPr>
          <p:cNvPr id="9" name="下箭头 8"/>
          <p:cNvSpPr/>
          <p:nvPr/>
        </p:nvSpPr>
        <p:spPr>
          <a:xfrm>
            <a:off x="8340725" y="4969510"/>
            <a:ext cx="553085" cy="461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JSON</a:t>
            </a:r>
            <a:r>
              <a:rPr lang="zh-CN" altLang="en-US"/>
              <a:t>语法</a:t>
            </a:r>
            <a:r>
              <a:rPr lang="en-US" altLang="zh-CN"/>
              <a:t>--</a:t>
            </a:r>
            <a:r>
              <a:rPr lang="zh-CN" altLang="en-US"/>
              <a:t>②对象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上面</a:t>
            </a:r>
            <a:r>
              <a:rPr lang="en-US" altLang="zh-CN"/>
              <a:t>JSON</a:t>
            </a:r>
            <a:r>
              <a:rPr lang="zh-CN" altLang="en-US"/>
              <a:t>对象表示法写好后会报错，因为此时仅仅是个没有绑定变量的对象数据，接下来加上引号即可（</a:t>
            </a:r>
            <a:r>
              <a:rPr lang="en-US" altLang="zh-CN"/>
              <a:t>PS</a:t>
            </a:r>
            <a:r>
              <a:rPr lang="zh-CN" altLang="en-US"/>
              <a:t>：</a:t>
            </a:r>
            <a:r>
              <a:rPr lang="en-US" altLang="zh-CN"/>
              <a:t>JSON</a:t>
            </a:r>
            <a:r>
              <a:rPr lang="zh-CN" altLang="en-US"/>
              <a:t>说白了就是个</a:t>
            </a:r>
            <a:r>
              <a:rPr lang="zh-CN" altLang="en-US">
                <a:solidFill>
                  <a:srgbClr val="FF0000"/>
                </a:solidFill>
              </a:rPr>
              <a:t>字符串，</a:t>
            </a:r>
            <a:r>
              <a:rPr lang="zh-CN" altLang="en-US"/>
              <a:t>所以任何表示都应该加上引号，表示其数据类型是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字符串</a:t>
            </a:r>
            <a:r>
              <a:rPr lang="zh-CN" altLang="en-US"/>
              <a:t>）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10" y="3938905"/>
            <a:ext cx="3741420" cy="848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JSON</a:t>
            </a:r>
            <a:r>
              <a:rPr lang="zh-CN" altLang="en-US"/>
              <a:t>语法</a:t>
            </a:r>
            <a:r>
              <a:rPr lang="en-US" altLang="zh-CN"/>
              <a:t>--</a:t>
            </a:r>
            <a:r>
              <a:rPr lang="zh-CN" altLang="en-US"/>
              <a:t>③数组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55" y="2795905"/>
            <a:ext cx="3574415" cy="861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05" y="2795905"/>
            <a:ext cx="3161665" cy="861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2111</Words>
  <Application>Microsoft Office PowerPoint</Application>
  <PresentationFormat>自定义</PresentationFormat>
  <Paragraphs>188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1_Office 主题</vt:lpstr>
      <vt:lpstr>WEB前端 </vt:lpstr>
      <vt:lpstr>JSON概念</vt:lpstr>
      <vt:lpstr>JSON语法</vt:lpstr>
      <vt:lpstr>拓展：3大帮派</vt:lpstr>
      <vt:lpstr>拓展：3大帮派</vt:lpstr>
      <vt:lpstr>JSON语法</vt:lpstr>
      <vt:lpstr>JSON语法</vt:lpstr>
      <vt:lpstr>JSON语法</vt:lpstr>
      <vt:lpstr>JSON语法</vt:lpstr>
      <vt:lpstr>JSON语法</vt:lpstr>
      <vt:lpstr>JSON结构</vt:lpstr>
      <vt:lpstr>JSON结构</vt:lpstr>
      <vt:lpstr>JSON正常用法</vt:lpstr>
      <vt:lpstr>JSON文件</vt:lpstr>
      <vt:lpstr>JSON文件</vt:lpstr>
      <vt:lpstr>JSON模拟加载</vt:lpstr>
      <vt:lpstr>JSON解析和序列化</vt:lpstr>
      <vt:lpstr>JSON解析和序列化</vt:lpstr>
      <vt:lpstr>JSON解析</vt:lpstr>
      <vt:lpstr>JSON解析和序列化</vt:lpstr>
      <vt:lpstr>JSON解析/反序列化</vt:lpstr>
      <vt:lpstr>JSON序列化</vt:lpstr>
      <vt:lpstr>JSON序列化</vt:lpstr>
      <vt:lpstr>JSON序列化</vt:lpstr>
      <vt:lpstr>JSON序列化</vt:lpstr>
      <vt:lpstr>JSON序列化-过滤排版</vt:lpstr>
      <vt:lpstr>JSON序列化-过滤排版</vt:lpstr>
      <vt:lpstr>JSON序列化-过滤排版</vt:lpstr>
      <vt:lpstr>JSON解析和序列化</vt:lpstr>
      <vt:lpstr>JSON序列化-优先级</vt:lpstr>
      <vt:lpstr>JSON解析--传参</vt:lpstr>
      <vt:lpstr>JSON小结</vt:lpstr>
      <vt:lpstr>JSON小结</vt:lpstr>
      <vt:lpstr>JSON小结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欢迎来到码客教育 学习WEB前端开发</dc:title>
  <dc:creator/>
  <cp:lastModifiedBy>xb21cn</cp:lastModifiedBy>
  <cp:revision>811</cp:revision>
  <dcterms:created xsi:type="dcterms:W3CDTF">2015-05-05T08:02:00Z</dcterms:created>
  <dcterms:modified xsi:type="dcterms:W3CDTF">2019-05-24T02:18:10Z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