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868" r:id="rId3"/>
    <p:sldId id="871" r:id="rId4"/>
    <p:sldId id="878" r:id="rId5"/>
    <p:sldId id="882" r:id="rId6"/>
    <p:sldId id="883" r:id="rId7"/>
    <p:sldId id="884" r:id="rId8"/>
    <p:sldId id="893" r:id="rId9"/>
    <p:sldId id="896" r:id="rId10"/>
    <p:sldId id="885" r:id="rId11"/>
    <p:sldId id="88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5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发起对服务器的请求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浏览器方式请求：打开浏览器</a:t>
            </a:r>
            <a:r>
              <a:rPr lang="en-US" altLang="zh-CN"/>
              <a:t>---</a:t>
            </a:r>
            <a:r>
              <a:rPr lang="zh-CN" altLang="en-US"/>
              <a:t>输入请求地址</a:t>
            </a:r>
            <a:r>
              <a:rPr lang="en-US" altLang="zh-CN"/>
              <a:t>---</a:t>
            </a:r>
            <a:r>
              <a:rPr lang="zh-CN" altLang="en-US"/>
              <a:t>敲回车发送请求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创建好新的</a:t>
            </a:r>
            <a:r>
              <a:rPr lang="en-US" altLang="zh-CN"/>
              <a:t>HTTP</a:t>
            </a:r>
            <a:r>
              <a:rPr lang="zh-CN" altLang="en-US"/>
              <a:t>请求之后，需要发送请求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语法：</a:t>
            </a:r>
            <a:r>
              <a:rPr lang="en-US" altLang="zh-CN"/>
              <a:t>send(get--null/post--</a:t>
            </a:r>
            <a:r>
              <a:rPr lang="zh-CN" altLang="en-US"/>
              <a:t>给服务器传递的信息</a:t>
            </a:r>
            <a:r>
              <a:rPr lang="en-US" altLang="zh-CN"/>
              <a:t>)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4247515"/>
            <a:ext cx="5353050" cy="872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发起对服务器的请求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浏览器方式请求：打开浏览器</a:t>
            </a:r>
            <a:r>
              <a:rPr lang="en-US" altLang="zh-CN"/>
              <a:t>---</a:t>
            </a:r>
            <a:r>
              <a:rPr lang="zh-CN" altLang="en-US"/>
              <a:t>输入请求地址</a:t>
            </a:r>
            <a:r>
              <a:rPr lang="en-US" altLang="zh-CN"/>
              <a:t>---</a:t>
            </a:r>
            <a:r>
              <a:rPr lang="zh-CN" altLang="en-US"/>
              <a:t>敲回车发送请求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利用</a:t>
            </a:r>
            <a:r>
              <a:rPr lang="en-US" altLang="zh-CN"/>
              <a:t>AJAX</a:t>
            </a:r>
            <a:r>
              <a:rPr lang="zh-CN" altLang="en-US"/>
              <a:t>发送请求已经完成</a:t>
            </a:r>
            <a:endParaRPr lang="en-US" altLang="zh-CN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761740"/>
            <a:ext cx="46672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课堂目标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课堂目标：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ajax</a:t>
            </a:r>
            <a:r>
              <a:rPr lang="zh-CN" altLang="en-US"/>
              <a:t>的使用</a:t>
            </a:r>
          </a:p>
          <a:p>
            <a:pPr lvl="2" fontAlgn="auto">
              <a:lnSpc>
                <a:spcPct val="120000"/>
              </a:lnSpc>
            </a:pPr>
            <a:r>
              <a:rPr lang="zh-CN" altLang="en-US"/>
              <a:t>①创建</a:t>
            </a:r>
            <a:r>
              <a:rPr lang="en-US" altLang="zh-CN"/>
              <a:t>ajax</a:t>
            </a:r>
            <a:r>
              <a:rPr lang="zh-CN" altLang="en-US"/>
              <a:t>对象（主流浏览器方式、低版本</a:t>
            </a:r>
            <a:r>
              <a:rPr lang="en-US" altLang="zh-CN"/>
              <a:t>IE</a:t>
            </a:r>
            <a:r>
              <a:rPr lang="zh-CN" altLang="en-US"/>
              <a:t>方式）</a:t>
            </a:r>
          </a:p>
          <a:p>
            <a:pPr lvl="2" fontAlgn="auto">
              <a:lnSpc>
                <a:spcPct val="120000"/>
              </a:lnSpc>
            </a:pPr>
            <a:r>
              <a:rPr lang="zh-CN" altLang="en-US"/>
              <a:t>②发起对服务器 请求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核心对象</a:t>
            </a:r>
            <a:r>
              <a:rPr lang="en-US" altLang="zh-CN">
                <a:sym typeface="+mn-ea"/>
              </a:rPr>
              <a:t>XHR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/>
              <a:t>Ajax</a:t>
            </a:r>
            <a:r>
              <a:rPr lang="zh-CN" altLang="en-US"/>
              <a:t>核心技术是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en-US" altLang="zh-CN"/>
              <a:t>ML</a:t>
            </a:r>
            <a:r>
              <a:rPr lang="en-US" altLang="zh-CN">
                <a:solidFill>
                  <a:srgbClr val="FF0000"/>
                </a:solidFill>
              </a:rPr>
              <a:t>H</a:t>
            </a:r>
            <a:r>
              <a:rPr lang="en-US" altLang="zh-CN"/>
              <a:t>ttp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/>
              <a:t>equest</a:t>
            </a:r>
            <a:r>
              <a:rPr lang="zh-CN" altLang="en-US"/>
              <a:t>对象（简称</a:t>
            </a:r>
            <a:r>
              <a:rPr lang="en-US" altLang="zh-CN"/>
              <a:t>XHR</a:t>
            </a:r>
            <a:r>
              <a:rPr lang="zh-CN" altLang="en-US"/>
              <a:t>），所以通常提到</a:t>
            </a:r>
            <a:r>
              <a:rPr lang="en-US" altLang="zh-CN"/>
              <a:t>ajax</a:t>
            </a:r>
            <a:r>
              <a:rPr lang="zh-CN" altLang="en-US"/>
              <a:t>对象就是说</a:t>
            </a:r>
            <a:r>
              <a:rPr lang="en-US" altLang="zh-CN">
                <a:solidFill>
                  <a:srgbClr val="FF0000"/>
                </a:solidFill>
              </a:rPr>
              <a:t>XHR</a:t>
            </a:r>
            <a:r>
              <a:rPr lang="zh-CN" altLang="en-US"/>
              <a:t>对象。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en-US" altLang="zh-CN"/>
              <a:t>CSS</a:t>
            </a:r>
            <a:r>
              <a:rPr lang="zh-CN" altLang="en-US"/>
              <a:t>：Cascading Style Sheets</a:t>
            </a:r>
            <a:r>
              <a:rPr lang="en-US" altLang="zh-CN"/>
              <a:t>(</a:t>
            </a:r>
            <a:r>
              <a:rPr lang="zh-CN" altLang="en-US"/>
              <a:t>层叠 样式  表格）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HTML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H</a:t>
            </a:r>
            <a:r>
              <a:rPr lang="zh-CN" altLang="en-US"/>
              <a:t>yper</a:t>
            </a:r>
            <a:r>
              <a:rPr lang="zh-CN" altLang="en-US">
                <a:solidFill>
                  <a:srgbClr val="FF0000"/>
                </a:solidFill>
              </a:rPr>
              <a:t>t</a:t>
            </a:r>
            <a:r>
              <a:rPr lang="zh-CN" altLang="en-US"/>
              <a:t>ext </a:t>
            </a:r>
            <a:r>
              <a:rPr lang="zh-CN" altLang="en-US">
                <a:solidFill>
                  <a:srgbClr val="FF0000"/>
                </a:solidFill>
              </a:rPr>
              <a:t>M</a:t>
            </a:r>
            <a:r>
              <a:rPr lang="zh-CN" altLang="en-US"/>
              <a:t>arkup </a:t>
            </a:r>
            <a:r>
              <a:rPr lang="zh-CN" altLang="en-US">
                <a:solidFill>
                  <a:srgbClr val="FF0000"/>
                </a:solidFill>
              </a:rPr>
              <a:t>L</a:t>
            </a:r>
            <a:r>
              <a:rPr lang="zh-CN" altLang="en-US"/>
              <a:t>anguage（超文本 标记  语言）</a:t>
            </a:r>
          </a:p>
          <a:p>
            <a:pPr marL="0" indent="0" fontAlgn="auto">
              <a:lnSpc>
                <a:spcPct val="120000"/>
              </a:lnSpc>
              <a:buNone/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对象</a:t>
            </a:r>
            <a:r>
              <a:rPr lang="en-US" altLang="zh-CN">
                <a:sym typeface="+mn-ea"/>
              </a:rPr>
              <a:t>XHR</a:t>
            </a:r>
            <a:r>
              <a:rPr lang="zh-CN" altLang="en-US">
                <a:sym typeface="+mn-ea"/>
              </a:rPr>
              <a:t>：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有两种方式，主流浏览器方式和兼容</a:t>
            </a:r>
            <a:r>
              <a:rPr lang="en-US" altLang="zh-CN">
                <a:sym typeface="+mn-ea"/>
              </a:rPr>
              <a:t>IE</a:t>
            </a:r>
            <a:r>
              <a:rPr lang="zh-CN" altLang="en-US">
                <a:sym typeface="+mn-ea"/>
              </a:rPr>
              <a:t>低版本。之所以要兼容</a:t>
            </a:r>
            <a:r>
              <a:rPr lang="en-US" altLang="zh-CN">
                <a:sym typeface="+mn-ea"/>
              </a:rPr>
              <a:t>IE</a:t>
            </a:r>
            <a:r>
              <a:rPr lang="zh-CN" altLang="en-US">
                <a:sym typeface="+mn-ea"/>
              </a:rPr>
              <a:t>低版本是因为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技术的推广使用主要得力于</a:t>
            </a:r>
            <a:r>
              <a:rPr lang="en-US" altLang="zh-CN">
                <a:sym typeface="+mn-ea"/>
              </a:rPr>
              <a:t>IE</a:t>
            </a:r>
            <a:r>
              <a:rPr lang="zh-CN" altLang="en-US">
                <a:sym typeface="+mn-ea"/>
              </a:rPr>
              <a:t>（微软）。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核心对象</a:t>
            </a:r>
            <a:r>
              <a:rPr lang="en-US" altLang="zh-CN">
                <a:sym typeface="+mn-ea"/>
              </a:rPr>
              <a:t>XHR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）主流浏览器方式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20000"/>
              </a:lnSpc>
            </a:pPr>
            <a:r>
              <a:rPr lang="en-US" altLang="zh-CN">
                <a:sym typeface="+mn-ea"/>
              </a:rPr>
              <a:t>IE7+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Firefox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Opera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Safari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都支持原生的</a:t>
            </a:r>
            <a:r>
              <a:rPr lang="en-US" altLang="zh-CN">
                <a:sym typeface="+mn-ea"/>
              </a:rPr>
              <a:t>XHR</a:t>
            </a:r>
            <a:r>
              <a:rPr lang="zh-CN" altLang="en-US">
                <a:sym typeface="+mn-ea"/>
              </a:rPr>
              <a:t>对象，在这些浏览器里创建</a:t>
            </a:r>
            <a:r>
              <a:rPr lang="en-US" altLang="zh-CN">
                <a:sym typeface="+mn-ea"/>
              </a:rPr>
              <a:t>XHR</a:t>
            </a:r>
            <a:r>
              <a:rPr lang="zh-CN" altLang="en-US">
                <a:sym typeface="+mn-ea"/>
              </a:rPr>
              <a:t>对象可以直接实例化</a:t>
            </a:r>
            <a:r>
              <a:rPr lang="en-US" altLang="zh-CN">
                <a:sym typeface="+mn-ea"/>
              </a:rPr>
              <a:t>XMLHttpRequest</a:t>
            </a:r>
            <a:r>
              <a:rPr lang="zh-CN" altLang="en-US">
                <a:sym typeface="+mn-ea"/>
              </a:rPr>
              <a:t>即可。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兼容</a:t>
            </a:r>
            <a:r>
              <a:rPr lang="en-US" altLang="zh-CN">
                <a:sym typeface="+mn-ea"/>
              </a:rPr>
              <a:t>IE</a:t>
            </a:r>
            <a:r>
              <a:rPr lang="zh-CN" altLang="en-US">
                <a:sym typeface="+mn-ea"/>
              </a:rPr>
              <a:t>低版本方式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55" y="3358515"/>
            <a:ext cx="3747770" cy="968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55" y="5233035"/>
            <a:ext cx="6644640" cy="708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核心对象</a:t>
            </a:r>
            <a:r>
              <a:rPr lang="en-US" altLang="zh-CN">
                <a:sym typeface="+mn-ea"/>
              </a:rPr>
              <a:t>XHR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因此平时创建</a:t>
            </a:r>
            <a:r>
              <a:rPr lang="en-US" altLang="zh-CN"/>
              <a:t>ajax</a:t>
            </a:r>
            <a:r>
              <a:rPr lang="zh-CN" altLang="en-US"/>
              <a:t>对象</a:t>
            </a:r>
            <a:r>
              <a:rPr lang="en-US" altLang="zh-CN"/>
              <a:t>XHR</a:t>
            </a:r>
            <a:r>
              <a:rPr lang="zh-CN" altLang="en-US"/>
              <a:t>时一般需要封装一下（注意：</a:t>
            </a:r>
            <a:r>
              <a:rPr lang="en-US" altLang="zh-CN">
                <a:solidFill>
                  <a:srgbClr val="FF0000"/>
                </a:solidFill>
              </a:rPr>
              <a:t>JS</a:t>
            </a:r>
            <a:r>
              <a:rPr lang="zh-CN" altLang="en-US">
                <a:solidFill>
                  <a:srgbClr val="FF0000"/>
                </a:solidFill>
              </a:rPr>
              <a:t>对大小写较为敏感</a:t>
            </a:r>
            <a:r>
              <a:rPr lang="zh-CN" altLang="en-US"/>
              <a:t>）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兼容</a:t>
            </a:r>
            <a:r>
              <a:rPr lang="en-US" altLang="zh-CN"/>
              <a:t>IE</a:t>
            </a:r>
            <a:r>
              <a:rPr lang="zh-CN" altLang="en-US"/>
              <a:t>：new ActiveXObject("Microsoft.XMLHTTP");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主流：</a:t>
            </a:r>
            <a:r>
              <a:rPr lang="en-US" altLang="zh-CN"/>
              <a:t>new </a:t>
            </a:r>
            <a:r>
              <a:rPr lang="en-US" altLang="zh-CN">
                <a:sym typeface="+mn-ea"/>
              </a:rPr>
              <a:t>XMLHttpRequest();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15" y="2796540"/>
            <a:ext cx="5648325" cy="1666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发起对服务器的请求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之前讲的</a:t>
            </a:r>
            <a:r>
              <a:rPr lang="en-US" altLang="zh-CN"/>
              <a:t>AJAX</a:t>
            </a:r>
            <a:r>
              <a:rPr lang="zh-CN" altLang="en-US"/>
              <a:t>主要用于</a:t>
            </a:r>
            <a:r>
              <a:rPr lang="zh-CN" altLang="en-US">
                <a:solidFill>
                  <a:srgbClr val="FF0000"/>
                </a:solidFill>
              </a:rPr>
              <a:t>客户端和服务器进行交互</a:t>
            </a:r>
            <a:r>
              <a:rPr lang="zh-CN" altLang="en-US"/>
              <a:t>，也就是在客户端利用</a:t>
            </a:r>
            <a:r>
              <a:rPr lang="en-US" altLang="zh-CN"/>
              <a:t>AJAX</a:t>
            </a:r>
            <a:r>
              <a:rPr lang="zh-CN" altLang="en-US"/>
              <a:t>跑到服务器，然后服务器审查完毕后，再返回信息到客户端。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接下来研究下发起对服务器请求，即</a:t>
            </a:r>
            <a:r>
              <a:rPr lang="en-US" altLang="zh-CN"/>
              <a:t>ajax</a:t>
            </a:r>
            <a:r>
              <a:rPr lang="zh-CN" altLang="en-US"/>
              <a:t>往服务器去的过程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21485" y="4509135"/>
            <a:ext cx="1974215" cy="1052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浏览器客户端</a:t>
            </a:r>
          </a:p>
          <a:p>
            <a:pPr algn="ctr"/>
            <a:r>
              <a:rPr lang="en-US" altLang="zh-CN"/>
              <a:t>ajax</a:t>
            </a:r>
          </a:p>
        </p:txBody>
      </p:sp>
      <p:sp>
        <p:nvSpPr>
          <p:cNvPr id="6" name="椭圆 5"/>
          <p:cNvSpPr/>
          <p:nvPr/>
        </p:nvSpPr>
        <p:spPr>
          <a:xfrm>
            <a:off x="5841365" y="4667250"/>
            <a:ext cx="1868805" cy="921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服务器</a:t>
            </a:r>
          </a:p>
        </p:txBody>
      </p:sp>
      <p:cxnSp>
        <p:nvCxnSpPr>
          <p:cNvPr id="8" name="直接箭头连接符 7"/>
          <p:cNvCxnSpPr>
            <a:endCxn id="6" idx="2"/>
          </p:cNvCxnSpPr>
          <p:nvPr/>
        </p:nvCxnSpPr>
        <p:spPr>
          <a:xfrm flipV="1">
            <a:off x="2958465" y="5128260"/>
            <a:ext cx="2882900" cy="72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发起对服务器的请求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浏览器方式请求：打开浏览器</a:t>
            </a:r>
            <a:r>
              <a:rPr lang="en-US" altLang="zh-CN"/>
              <a:t>---</a:t>
            </a:r>
            <a:r>
              <a:rPr lang="zh-CN" altLang="en-US"/>
              <a:t>输入请求地址</a:t>
            </a:r>
            <a:r>
              <a:rPr lang="en-US" altLang="zh-CN"/>
              <a:t>---</a:t>
            </a:r>
            <a:r>
              <a:rPr lang="zh-CN" altLang="en-US"/>
              <a:t>敲回车发送请求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创建新的</a:t>
            </a:r>
            <a:r>
              <a:rPr lang="en-US" altLang="zh-CN"/>
              <a:t>HTTP</a:t>
            </a:r>
            <a:r>
              <a:rPr lang="zh-CN" altLang="en-US"/>
              <a:t>请求，需要调用</a:t>
            </a:r>
            <a:r>
              <a:rPr lang="en-US" altLang="zh-CN"/>
              <a:t>open()</a:t>
            </a:r>
            <a:r>
              <a:rPr lang="zh-CN" altLang="en-US"/>
              <a:t>方法，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语法：</a:t>
            </a:r>
            <a:r>
              <a:rPr lang="en-US" altLang="zh-CN"/>
              <a:t>open(</a:t>
            </a:r>
            <a:r>
              <a:rPr lang="zh-CN" altLang="en-US"/>
              <a:t>请求方式</a:t>
            </a:r>
            <a:r>
              <a:rPr lang="en-US" altLang="zh-CN"/>
              <a:t>get/post</a:t>
            </a:r>
            <a:r>
              <a:rPr lang="zh-CN" altLang="en-US"/>
              <a:t>，</a:t>
            </a:r>
            <a:r>
              <a:rPr lang="en-US" altLang="zh-CN"/>
              <a:t>url</a:t>
            </a:r>
            <a:r>
              <a:rPr lang="zh-CN" altLang="en-US"/>
              <a:t>请求地址</a:t>
            </a:r>
            <a:r>
              <a:rPr lang="en-US" altLang="zh-CN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55" y="4235450"/>
            <a:ext cx="4400550" cy="883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fontScale="87500" lnSpcReduction="2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800"/>
              <a:t>请求方式分两种</a:t>
            </a:r>
            <a:r>
              <a:rPr lang="en-US" altLang="zh-CN" sz="2800"/>
              <a:t>get</a:t>
            </a:r>
            <a:r>
              <a:rPr lang="zh-CN" altLang="en-US" sz="2800"/>
              <a:t>和</a:t>
            </a:r>
            <a:r>
              <a:rPr lang="en-US" altLang="zh-CN" sz="2800"/>
              <a:t>post</a:t>
            </a:r>
          </a:p>
          <a:p>
            <a:pPr fontAlgn="auto">
              <a:lnSpc>
                <a:spcPct val="120000"/>
              </a:lnSpc>
            </a:pPr>
            <a:r>
              <a:rPr lang="en-US" altLang="zh-CN" sz="2800"/>
              <a:t>最直观的区别就是get把参数包含在URL中，post通过request body传递参数</a:t>
            </a:r>
          </a:p>
          <a:p>
            <a:pPr fontAlgn="auto">
              <a:lnSpc>
                <a:spcPct val="120000"/>
              </a:lnSpc>
            </a:pPr>
            <a:r>
              <a:rPr lang="en-US" altLang="zh-CN" sz="2800"/>
              <a:t>1、get方式安全性较Post方式差些，包含机密信息的话，建议用Post数据提交方式；</a:t>
            </a:r>
          </a:p>
          <a:p>
            <a:pPr fontAlgn="auto">
              <a:lnSpc>
                <a:spcPct val="120000"/>
              </a:lnSpc>
            </a:pPr>
            <a:r>
              <a:rPr lang="en-US" altLang="zh-CN" sz="2800"/>
              <a:t>2、做数据查询时，建议用Get方式；而做数据添加、修改或删除时，建议Post方式；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2800"/>
              <a:t>案例：一般情况下，登录的时候都是用的POST传输，涉及到密码传输，而页面查询的时候，如文章id查询文章，用get 地址栏的链接为：article.php?id=11，用post查询地址栏链接为：article.php， 不会将传输的数据展现出来。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530"/>
          </a:xfrm>
        </p:spPr>
        <p:txBody>
          <a:bodyPr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发起对服务器的请求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 fontAlgn="auto">
              <a:lnSpc>
                <a:spcPct val="120000"/>
              </a:lnSpc>
            </a:pPr>
            <a:r>
              <a:rPr lang="en-US" altLang="zh-CN"/>
              <a:t>json</a:t>
            </a:r>
            <a:r>
              <a:rPr lang="zh-CN" altLang="en-US"/>
              <a:t>数据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/>
              <a:t>index.json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45" y="1807210"/>
            <a:ext cx="3599815" cy="4681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自定义</PresentationFormat>
  <Paragraphs>58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1_Office 主题</vt:lpstr>
      <vt:lpstr>WEB前端 </vt:lpstr>
      <vt:lpstr>课堂目标</vt:lpstr>
      <vt:lpstr>AJAX核心对象XHR</vt:lpstr>
      <vt:lpstr>AJAX核心对象XHR</vt:lpstr>
      <vt:lpstr>AJAX核心对象XHR</vt:lpstr>
      <vt:lpstr>发起对服务器的请求</vt:lpstr>
      <vt:lpstr>发起对服务器的请求</vt:lpstr>
      <vt:lpstr>请求分类</vt:lpstr>
      <vt:lpstr>发起对服务器的请求</vt:lpstr>
      <vt:lpstr>发起对服务器的请求</vt:lpstr>
      <vt:lpstr>发起对服务器的请求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881</cp:revision>
  <dcterms:created xsi:type="dcterms:W3CDTF">2015-05-05T08:02:00Z</dcterms:created>
  <dcterms:modified xsi:type="dcterms:W3CDTF">2019-04-18T01:55:38Z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