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888" r:id="rId3"/>
    <p:sldId id="871" r:id="rId4"/>
    <p:sldId id="905" r:id="rId5"/>
    <p:sldId id="889" r:id="rId6"/>
    <p:sldId id="887" r:id="rId7"/>
    <p:sldId id="890" r:id="rId8"/>
    <p:sldId id="891" r:id="rId9"/>
    <p:sldId id="893" r:id="rId10"/>
    <p:sldId id="894" r:id="rId11"/>
    <p:sldId id="895" r:id="rId12"/>
    <p:sldId id="896" r:id="rId13"/>
    <p:sldId id="897" r:id="rId14"/>
    <p:sldId id="898" r:id="rId15"/>
    <p:sldId id="899" r:id="rId16"/>
    <p:sldId id="902" r:id="rId17"/>
    <p:sldId id="892" r:id="rId18"/>
    <p:sldId id="920" r:id="rId19"/>
    <p:sldId id="921" r:id="rId20"/>
    <p:sldId id="922" r:id="rId21"/>
    <p:sldId id="923" r:id="rId22"/>
    <p:sldId id="90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85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557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 flipV="1">
            <a:off x="-13335" y="6722110"/>
            <a:ext cx="10314305" cy="1409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34683" y="223520"/>
            <a:ext cx="1097280" cy="895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4800">
                <a:solidFill>
                  <a:schemeClr val="bg2">
                    <a:lumMod val="9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WEB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471170" y="455930"/>
            <a:ext cx="125730" cy="462280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802765" y="1187450"/>
            <a:ext cx="227965" cy="131445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369570" y="1068070"/>
            <a:ext cx="1458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2">
                    <a:lumMod val="90000"/>
                  </a:schemeClr>
                </a:solidFill>
              </a:rPr>
              <a:t>CURRICULUM</a:t>
            </a:r>
          </a:p>
        </p:txBody>
      </p:sp>
      <p:sp>
        <p:nvSpPr>
          <p:cNvPr id="15" name="矩形 14"/>
          <p:cNvSpPr/>
          <p:nvPr userDrawn="1"/>
        </p:nvSpPr>
        <p:spPr>
          <a:xfrm flipV="1">
            <a:off x="10300970" y="6722110"/>
            <a:ext cx="1909445" cy="140970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57350" y="1640205"/>
            <a:ext cx="9144000" cy="3009265"/>
          </a:xfrm>
        </p:spPr>
        <p:txBody>
          <a:bodyPr>
            <a:normAutofit/>
          </a:bodyPr>
          <a:lstStyle/>
          <a:p>
            <a:pPr algn="ctr" fontAlgn="auto">
              <a:lnSpc>
                <a:spcPct val="150000"/>
              </a:lnSpc>
            </a:pPr>
            <a:r>
              <a:rPr lang="en-US" altLang="zh-CN" dirty="0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br>
              <a:rPr lang="zh-CN" altLang="en-US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sz="4800">
              <a:solidFill>
                <a:srgbClr val="C617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530"/>
          </a:xfrm>
        </p:spPr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 HTTP简介</a:t>
            </a:r>
          </a:p>
          <a:p>
            <a:pPr lvl="1"/>
            <a:r>
              <a:t>http是计算机通过网络进行通信的</a:t>
            </a:r>
            <a:r>
              <a:rPr>
                <a:solidFill>
                  <a:srgbClr val="FF0000"/>
                </a:solidFill>
              </a:rPr>
              <a:t>规则</a:t>
            </a:r>
            <a:r>
              <a:t>，使浏览器去服务器请求信息和服务。</a:t>
            </a:r>
          </a:p>
          <a:p>
            <a:pPr lvl="1"/>
            <a:r>
              <a:t>HTTP是一种</a:t>
            </a:r>
            <a:r>
              <a:rPr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无状态协议</a:t>
            </a:r>
            <a:r>
              <a:rPr lang="zh-CN"/>
              <a:t>（他可以自己保存东西</a:t>
            </a:r>
            <a:r>
              <a:rPr lang="en-US" altLang="zh-CN"/>
              <a:t>cookie</a:t>
            </a:r>
            <a:r>
              <a:rPr lang="zh-CN"/>
              <a:t>）</a:t>
            </a:r>
            <a:r>
              <a:t>：无状态指的是</a:t>
            </a:r>
            <a:r>
              <a:rPr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不建立持久的连接</a:t>
            </a:r>
            <a:r>
              <a:t>，即服务端不保留连接的相关信息，即断开请求和响应后是没有记忆的</a:t>
            </a:r>
            <a:r>
              <a:rPr lang="zh-CN"/>
              <a:t>。</a:t>
            </a:r>
          </a:p>
        </p:txBody>
      </p:sp>
      <p:pic>
        <p:nvPicPr>
          <p:cNvPr id="4" name="图片 -21474826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20" y="3882390"/>
            <a:ext cx="4078605" cy="13677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530"/>
          </a:xfrm>
        </p:spPr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lnSpcReduction="20000"/>
          </a:bodyPr>
          <a:lstStyle/>
          <a:p>
            <a:endParaRPr/>
          </a:p>
          <a:p>
            <a:r>
              <a:rPr lang="en-US"/>
              <a:t>HTTP</a:t>
            </a:r>
            <a:r>
              <a:rPr lang="zh-CN" altLang="en-US"/>
              <a:t>请求是一步完成的吗？</a:t>
            </a:r>
            <a:r>
              <a:rPr lang="en-US" altLang="zh-CN"/>
              <a:t>---NO</a:t>
            </a:r>
          </a:p>
          <a:p>
            <a:r>
              <a:t> HTTP请求步骤</a:t>
            </a:r>
          </a:p>
          <a:p>
            <a:pPr marL="0" indent="0">
              <a:buNone/>
            </a:pPr>
            <a:r>
              <a:t>    一个完整的HTTP请求过程，通常包含以下7个步骤</a:t>
            </a:r>
          </a:p>
          <a:p>
            <a:pPr marL="457200" lvl="1" indent="0">
              <a:buNone/>
            </a:pPr>
            <a:r>
              <a:t>（1）建立TCP连接</a:t>
            </a:r>
          </a:p>
          <a:p>
            <a:pPr marL="457200" lvl="1" indent="0">
              <a:buNone/>
            </a:pPr>
            <a:r>
              <a:t>（2）WEB浏览器向WEB服务器发送请求命名</a:t>
            </a:r>
          </a:p>
          <a:p>
            <a:pPr marL="457200" lvl="1" indent="0">
              <a:buNone/>
            </a:pPr>
            <a:r>
              <a:t>（3）WEB浏览器发送请求头信息</a:t>
            </a:r>
          </a:p>
          <a:p>
            <a:pPr marL="457200" lvl="1" indent="0">
              <a:buNone/>
            </a:pPr>
            <a:r>
              <a:t>（4）WEB服务器应答</a:t>
            </a:r>
          </a:p>
          <a:p>
            <a:pPr marL="457200" lvl="1" indent="0">
              <a:buNone/>
            </a:pPr>
            <a:r>
              <a:t>（5）WEB服务器发送应答头信息</a:t>
            </a:r>
          </a:p>
          <a:p>
            <a:pPr marL="457200" lvl="1" indent="0">
              <a:buNone/>
            </a:pPr>
            <a:r>
              <a:t>（6）WEB服务器向浏览器发送数据</a:t>
            </a:r>
          </a:p>
          <a:p>
            <a:pPr marL="457200" lvl="1" indent="0">
              <a:buNone/>
            </a:pPr>
            <a:r>
              <a:t>（7）WEB服务器关闭TCP连接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530"/>
          </a:xfrm>
        </p:spPr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 HTTP请求组成部分</a:t>
            </a:r>
            <a:r>
              <a:rPr lang="en-US"/>
              <a:t>----&gt;</a:t>
            </a:r>
            <a:r>
              <a:t>一个</a:t>
            </a:r>
            <a:r>
              <a:rPr>
                <a:solidFill>
                  <a:srgbClr val="FF0000"/>
                </a:solidFill>
              </a:rPr>
              <a:t>HTTP请求</a:t>
            </a:r>
            <a:r>
              <a:t>一般由</a:t>
            </a:r>
            <a:r>
              <a:rPr>
                <a:solidFill>
                  <a:srgbClr val="FF0000"/>
                </a:solidFill>
              </a:rPr>
              <a:t>4部分</a:t>
            </a:r>
            <a:r>
              <a:t>组成</a:t>
            </a:r>
          </a:p>
          <a:p>
            <a:pPr marL="914400" lvl="2" indent="0">
              <a:buNone/>
            </a:pPr>
            <a:r>
              <a:t>（1）</a:t>
            </a:r>
            <a:r>
              <a:rPr>
                <a:solidFill>
                  <a:srgbClr val="FF0000"/>
                </a:solidFill>
              </a:rPr>
              <a:t>HTTP请求的方法或动作</a:t>
            </a:r>
            <a:r>
              <a:t>，比如get或post请求</a:t>
            </a:r>
          </a:p>
          <a:p>
            <a:pPr marL="914400" lvl="2" indent="0">
              <a:buNone/>
            </a:pPr>
            <a:r>
              <a:t>（2）</a:t>
            </a:r>
            <a:r>
              <a:rPr>
                <a:solidFill>
                  <a:srgbClr val="FF0000"/>
                </a:solidFill>
              </a:rPr>
              <a:t>请求的URL地址</a:t>
            </a:r>
            <a:r>
              <a:rPr lang="en-US">
                <a:solidFill>
                  <a:srgbClr val="FF0000"/>
                </a:solidFill>
              </a:rPr>
              <a:t>-----</a:t>
            </a:r>
            <a:r>
              <a:rPr lang="zh-CN" altLang="en-US">
                <a:solidFill>
                  <a:srgbClr val="FF0000"/>
                </a:solidFill>
              </a:rPr>
              <a:t>网址</a:t>
            </a:r>
          </a:p>
          <a:p>
            <a:pPr marL="914400" lvl="2" indent="0">
              <a:buNone/>
            </a:pPr>
            <a:r>
              <a:t>（3）</a:t>
            </a:r>
            <a:r>
              <a:rPr>
                <a:solidFill>
                  <a:srgbClr val="FF0000"/>
                </a:solidFill>
              </a:rPr>
              <a:t>请求头</a:t>
            </a:r>
            <a:r>
              <a:t>，包含客户端环境信息，身份验证信息等</a:t>
            </a:r>
          </a:p>
          <a:p>
            <a:pPr marL="914400" lvl="2" indent="0">
              <a:buNone/>
            </a:pPr>
            <a:r>
              <a:t>（4）</a:t>
            </a:r>
            <a:r>
              <a:rPr>
                <a:solidFill>
                  <a:srgbClr val="FF0000"/>
                </a:solidFill>
              </a:rPr>
              <a:t>请求体即请求正文</a:t>
            </a:r>
            <a:r>
              <a:t>，请求正文可以包含客户提交的查询字符串信息，表单信息等。</a:t>
            </a:r>
          </a:p>
        </p:txBody>
      </p:sp>
      <p:pic>
        <p:nvPicPr>
          <p:cNvPr id="4" name="图片 -21474826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340" y="3743960"/>
            <a:ext cx="6730365" cy="26727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9608185" y="4272280"/>
            <a:ext cx="18262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注意：请求体④一般为发送的字符串信息，发送用户名和密码用于登录。</a:t>
            </a:r>
          </a:p>
        </p:txBody>
      </p:sp>
      <p:sp>
        <p:nvSpPr>
          <p:cNvPr id="6" name="左箭头 5"/>
          <p:cNvSpPr/>
          <p:nvPr/>
        </p:nvSpPr>
        <p:spPr>
          <a:xfrm>
            <a:off x="9023985" y="4793615"/>
            <a:ext cx="422275" cy="3606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530"/>
          </a:xfrm>
        </p:spPr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 HTTP请求方法</a:t>
            </a:r>
          </a:p>
          <a:p>
            <a:pPr lvl="1"/>
            <a:r>
              <a:t>（1）get方法：一般用于信息获取、使用URL传递参数、对发送的信息数量有所限制，常用于查询，数据可见，一般在2000个字符（默认的HTTP请求方法）。</a:t>
            </a:r>
          </a:p>
          <a:p>
            <a:pPr lvl="2"/>
            <a:r>
              <a:t>优势：因为数据通过URL传递，所以可以将其存放在书签里。</a:t>
            </a:r>
          </a:p>
          <a:p>
            <a:pPr lvl="2"/>
            <a:r>
              <a:t>注意：get方法也叫幂等，即查询结果不受查询次数影响，例如查询一个员工信息1次和1000次，并不会随着查询次数的叠加而有所改变。</a:t>
            </a:r>
          </a:p>
          <a:p>
            <a:pPr lvl="1"/>
            <a:r>
              <a:t>（2）post方法：一般用于修改服务器上的资源，常用于新建和修改数据等操作，数据不可见，被嵌入了HTTP请求体里，且对所发送信息的数量无限制。</a:t>
            </a:r>
          </a:p>
          <a:p>
            <a:pPr lvl="1"/>
            <a:r>
              <a:rPr lang="zh-CN"/>
              <a:t>（</a:t>
            </a:r>
            <a:r>
              <a:rPr lang="en-US" altLang="zh-CN"/>
              <a:t>3</a:t>
            </a:r>
            <a:r>
              <a:rPr lang="zh-CN"/>
              <a:t>）</a:t>
            </a:r>
            <a:r>
              <a:t>区别：常用get方法做查询和获取操作，post方法做发送数据、新建修改数据等操作。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530"/>
          </a:xfrm>
        </p:spPr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HTTP响应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 HTTP 响应组成部分</a:t>
            </a:r>
            <a:r>
              <a:rPr lang="en-US"/>
              <a:t>-----&gt;</a:t>
            </a:r>
            <a:r>
              <a:t>一个HTTP响应一般由3部分组成</a:t>
            </a:r>
          </a:p>
          <a:p>
            <a:pPr lvl="1"/>
            <a:r>
              <a:t>（1）响应状态：一个数字和文字组成的状态码，用来显示请求是否成功；</a:t>
            </a:r>
          </a:p>
          <a:p>
            <a:pPr lvl="1"/>
            <a:r>
              <a:t>（2）响应头：响应头和请求头一样，包含许多有用的信息（注意是服务器的信息），例如服务器类型、日期时间、内容类型和长度等。</a:t>
            </a:r>
          </a:p>
          <a:p>
            <a:pPr lvl="1"/>
            <a:r>
              <a:t>（3）响应体：响应正文，即服务器传过来的字符串、代码等。</a:t>
            </a:r>
          </a:p>
        </p:txBody>
      </p:sp>
      <p:pic>
        <p:nvPicPr>
          <p:cNvPr id="4" name="图片 -21474826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95" y="3745865"/>
            <a:ext cx="4513580" cy="27133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530"/>
          </a:xfrm>
        </p:spPr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HTTP响应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t> HTTP 响应状态码</a:t>
            </a:r>
          </a:p>
          <a:p>
            <a:pPr lvl="1" fontAlgn="auto">
              <a:lnSpc>
                <a:spcPct val="120000"/>
              </a:lnSpc>
            </a:pPr>
            <a:r>
              <a:t>HTTP状态码（英语：HTTP Status Code）是用以表示网页服务器超文本传输协议响应状态的3位数字代码</a:t>
            </a:r>
          </a:p>
          <a:p>
            <a:pPr lvl="1" fontAlgn="auto">
              <a:lnSpc>
                <a:spcPct val="120000"/>
              </a:lnSpc>
            </a:pPr>
            <a:r>
              <a:t>HTTP状态码由3位数字构成，其中首位数字定义了状态码的类型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530"/>
          </a:xfrm>
        </p:spPr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HTTP响应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indent="0" fontAlgn="auto">
              <a:lnSpc>
                <a:spcPct val="120000"/>
              </a:lnSpc>
            </a:pPr>
            <a:r>
              <a:t> 主要包含以下几种</a:t>
            </a:r>
          </a:p>
          <a:p>
            <a:pPr marL="914400" lvl="2" indent="0" fontAlgn="auto">
              <a:lnSpc>
                <a:spcPct val="120000"/>
              </a:lnSpc>
              <a:buNone/>
            </a:pPr>
            <a:r>
              <a:t>（1）1XX：信息类，表示收到web浏览器请求，（告诉客户端已经收到了请求）正在进一步处理中</a:t>
            </a:r>
            <a:r>
              <a:rPr lang="zh-CN"/>
              <a:t>。</a:t>
            </a:r>
          </a:p>
          <a:p>
            <a:pPr marL="914400" lvl="2" indent="0" fontAlgn="auto">
              <a:lnSpc>
                <a:spcPct val="120000"/>
              </a:lnSpc>
              <a:buNone/>
            </a:pPr>
            <a:r>
              <a:rPr>
                <a:solidFill>
                  <a:srgbClr val="FF0000"/>
                </a:solidFill>
              </a:rPr>
              <a:t>（2）2XX</a:t>
            </a:r>
            <a:r>
              <a:t>：成功，表示用户请求被正确接收、理解和处理，例如200 OK</a:t>
            </a:r>
            <a:r>
              <a:rPr lang="zh-CN"/>
              <a:t>。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200--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表示已经完成请求</a:t>
            </a:r>
          </a:p>
          <a:p>
            <a:pPr marL="914400" lvl="2" indent="0" fontAlgn="auto">
              <a:lnSpc>
                <a:spcPct val="120000"/>
              </a:lnSpc>
              <a:buNone/>
            </a:pPr>
            <a:r>
              <a:t>（3）3XX：重定向，表示请求没有成功，客户需要采取进一步处理</a:t>
            </a:r>
            <a:r>
              <a:rPr lang="zh-CN"/>
              <a:t>。</a:t>
            </a:r>
          </a:p>
          <a:p>
            <a:pPr marL="914400" lvl="2" indent="0" fontAlgn="auto">
              <a:lnSpc>
                <a:spcPct val="120000"/>
              </a:lnSpc>
              <a:buNone/>
            </a:pPr>
            <a:r>
              <a:rPr>
                <a:solidFill>
                  <a:srgbClr val="FF0000"/>
                </a:solidFill>
              </a:rPr>
              <a:t>（4）4XX</a:t>
            </a:r>
            <a:r>
              <a:t>：客户端错误，表示客户提交的请求有错误，例如：404 NOT Found，意为请求中所引用的文档不存在（地址错误）。</a:t>
            </a:r>
            <a:r>
              <a:rPr lang="en-US"/>
              <a:t>---</a:t>
            </a: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404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：表示文档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资源不存在</a:t>
            </a:r>
            <a:endParaRPr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2" indent="0" fontAlgn="auto">
              <a:lnSpc>
                <a:spcPct val="120000"/>
              </a:lnSpc>
              <a:buNone/>
            </a:pPr>
            <a:r>
              <a:t>（5）5XX：服务器错误，表示服务器不能完成对请求的处理，如500</a:t>
            </a:r>
            <a:r>
              <a:rPr lang="zh-CN"/>
              <a:t>。</a:t>
            </a:r>
          </a:p>
          <a:p>
            <a:pPr lvl="1" indent="0" fontAlgn="auto">
              <a:lnSpc>
                <a:spcPct val="120000"/>
              </a:lnSpc>
            </a:pPr>
            <a:r>
              <a:t>熟悉以上状态码，有助于开发调节的效率和准确性。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53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AJAX</a:t>
            </a:r>
            <a:r>
              <a:rPr lang="zh-CN" altLang="en-US">
                <a:sym typeface="+mn-ea"/>
              </a:rPr>
              <a:t>接收服务器返回信息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>
                <a:sym typeface="+mn-ea"/>
              </a:rPr>
              <a:t>获取服务器响应内容前需要获取</a:t>
            </a:r>
            <a:r>
              <a:rPr lang="zh-CN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状态码</a:t>
            </a:r>
            <a:endParaRPr lang="zh-CN" altLang="en-US"/>
          </a:p>
          <a:p>
            <a:pPr fontAlgn="auto">
              <a:lnSpc>
                <a:spcPct val="120000"/>
              </a:lnSpc>
            </a:pPr>
            <a:endParaRPr lang="en-US" altLang="zh-CN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lvl="1" fontAlgn="auto">
              <a:lnSpc>
                <a:spcPct val="120000"/>
              </a:lnSpc>
            </a:pPr>
            <a:endParaRPr lang="zh-CN" altLang="en-US"/>
          </a:p>
          <a:p>
            <a:pPr lvl="1" fontAlgn="auto">
              <a:lnSpc>
                <a:spcPct val="120000"/>
              </a:lnSpc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590" y="2468245"/>
            <a:ext cx="5395595" cy="22656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630" y="2468245"/>
            <a:ext cx="3198495" cy="22650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 altLang="en-US">
                <a:sym typeface="+mn-ea"/>
              </a:rPr>
              <a:t>补充：</a:t>
            </a:r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解析和序列化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lnSpcReduction="20000"/>
          </a:bodyPr>
          <a:lstStyle/>
          <a:p>
            <a:pPr fontAlgn="auto">
              <a:lnSpc>
                <a:spcPct val="120000"/>
              </a:lnSpc>
            </a:pPr>
            <a:r>
              <a:rPr lang="en-US" altLang="zh-CN"/>
              <a:t>JSON</a:t>
            </a:r>
            <a:r>
              <a:rPr lang="zh-CN" altLang="en-US"/>
              <a:t>解析和序列化指的是</a:t>
            </a:r>
            <a:r>
              <a:rPr lang="en-US" altLang="zh-CN"/>
              <a:t>JSON</a:t>
            </a:r>
            <a:r>
              <a:rPr lang="zh-CN" altLang="en-US"/>
              <a:t>格式数据和普通数组对象格式的来回转换。</a:t>
            </a:r>
          </a:p>
          <a:p>
            <a:pPr lvl="1" fontAlgn="auto">
              <a:lnSpc>
                <a:spcPct val="120000"/>
              </a:lnSpc>
            </a:pPr>
            <a:endParaRPr lang="zh-CN" altLang="en-US" sz="2400"/>
          </a:p>
          <a:p>
            <a:pPr lvl="1" fontAlgn="auto">
              <a:lnSpc>
                <a:spcPct val="120000"/>
              </a:lnSpc>
            </a:pPr>
            <a:r>
              <a:rPr lang="zh-CN" altLang="en-US" sz="2400"/>
              <a:t>解析：如果是载入的</a:t>
            </a:r>
            <a:r>
              <a:rPr lang="en-US" altLang="zh-CN" sz="2400"/>
              <a:t>JSON</a:t>
            </a:r>
            <a:r>
              <a:rPr lang="zh-CN" altLang="en-US" sz="2400"/>
              <a:t>文件，需要对其进行使用，那么就必须将</a:t>
            </a:r>
            <a:r>
              <a:rPr lang="en-US" altLang="zh-CN" sz="2400">
                <a:solidFill>
                  <a:srgbClr val="FF0000"/>
                </a:solidFill>
              </a:rPr>
              <a:t>JSON</a:t>
            </a:r>
            <a:r>
              <a:rPr lang="zh-CN" altLang="en-US" sz="2400">
                <a:solidFill>
                  <a:srgbClr val="FF0000"/>
                </a:solidFill>
              </a:rPr>
              <a:t>字符串解析成原生的</a:t>
            </a:r>
            <a:r>
              <a:rPr lang="en-US" altLang="zh-CN" sz="2400">
                <a:solidFill>
                  <a:srgbClr val="FF0000"/>
                </a:solidFill>
              </a:rPr>
              <a:t>JavaScript</a:t>
            </a:r>
            <a:r>
              <a:rPr lang="zh-CN" altLang="en-US" sz="2400">
                <a:solidFill>
                  <a:srgbClr val="FF0000"/>
                </a:solidFill>
              </a:rPr>
              <a:t>值</a:t>
            </a:r>
            <a:r>
              <a:rPr lang="zh-CN" altLang="en-US" sz="2400"/>
              <a:t>。即</a:t>
            </a:r>
            <a:r>
              <a:rPr lang="zh-CN" altLang="en-US" sz="2400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将</a:t>
            </a:r>
            <a:r>
              <a:rPr lang="en-US" altLang="zh-CN" sz="2400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r>
              <a:rPr lang="zh-CN" altLang="en-US" sz="2400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字符串解析成原生</a:t>
            </a:r>
            <a:r>
              <a:rPr lang="en-US" altLang="zh-CN" sz="2400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zh-CN" altLang="en-US" sz="2400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值</a:t>
            </a:r>
            <a:r>
              <a:rPr lang="zh-CN" altLang="en-US" sz="2400"/>
              <a:t>。</a:t>
            </a:r>
          </a:p>
          <a:p>
            <a:pPr lvl="1" fontAlgn="auto">
              <a:lnSpc>
                <a:spcPct val="120000"/>
              </a:lnSpc>
            </a:pPr>
            <a:endParaRPr lang="zh-CN" altLang="en-US"/>
          </a:p>
          <a:p>
            <a:pPr lvl="1" fontAlgn="auto">
              <a:lnSpc>
                <a:spcPct val="120000"/>
              </a:lnSpc>
            </a:pPr>
            <a:r>
              <a:rPr lang="zh-CN" altLang="en-US"/>
              <a:t>序列化：如果是原生的</a:t>
            </a:r>
            <a:r>
              <a:rPr lang="en-US" altLang="zh-CN"/>
              <a:t>JavaScript</a:t>
            </a:r>
            <a:r>
              <a:rPr lang="zh-CN" altLang="en-US"/>
              <a:t>值，即原生的</a:t>
            </a:r>
            <a:r>
              <a:rPr lang="en-US" altLang="zh-CN"/>
              <a:t>JavaScript</a:t>
            </a:r>
            <a:r>
              <a:rPr lang="zh-CN" altLang="en-US"/>
              <a:t>对象和数组，也可以转换成</a:t>
            </a:r>
            <a:r>
              <a:rPr lang="en-US" altLang="zh-CN"/>
              <a:t>JSON</a:t>
            </a:r>
            <a:r>
              <a:rPr lang="zh-CN" altLang="en-US"/>
              <a:t>字符串。所以序列化是</a:t>
            </a:r>
            <a:r>
              <a:rPr lang="zh-CN" altLang="en-US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将原生</a:t>
            </a:r>
            <a:r>
              <a:rPr lang="en-US" altLang="zh-CN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zh-CN" altLang="en-US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值转换成</a:t>
            </a:r>
            <a:r>
              <a:rPr lang="en-US" altLang="zh-CN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r>
              <a:rPr lang="zh-CN" altLang="en-US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字符串</a:t>
            </a:r>
            <a:r>
              <a:rPr lang="zh-CN" altLang="en-US"/>
              <a:t>。</a:t>
            </a:r>
          </a:p>
          <a:p>
            <a:pPr lvl="1"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lvl="1" fontAlgn="auto">
              <a:lnSpc>
                <a:spcPct val="120000"/>
              </a:lnSpc>
            </a:pPr>
            <a:endParaRPr lang="zh-CN" altLang="en-US"/>
          </a:p>
          <a:p>
            <a:pPr lvl="1" fontAlgn="auto">
              <a:lnSpc>
                <a:spcPct val="120000"/>
              </a:lnSpc>
            </a:pPr>
            <a:endParaRPr lang="zh-CN" altLang="en-US"/>
          </a:p>
          <a:p>
            <a:pPr lvl="1" fontAlgn="auto">
              <a:lnSpc>
                <a:spcPct val="12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 altLang="en-US">
                <a:sym typeface="+mn-ea"/>
              </a:rPr>
              <a:t>补充：</a:t>
            </a:r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解析和序列化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lnSpcReduction="20000"/>
          </a:bodyPr>
          <a:lstStyle/>
          <a:p>
            <a:pPr fontAlgn="auto">
              <a:lnSpc>
                <a:spcPct val="120000"/>
              </a:lnSpc>
            </a:pPr>
            <a:r>
              <a:rPr lang="en-US" altLang="zh-CN"/>
              <a:t>JS</a:t>
            </a:r>
            <a:r>
              <a:rPr lang="zh-CN" altLang="en-US"/>
              <a:t>解析和序列化</a:t>
            </a:r>
          </a:p>
          <a:p>
            <a:pPr lvl="1"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lvl="1" fontAlgn="auto">
              <a:lnSpc>
                <a:spcPct val="120000"/>
              </a:lnSpc>
            </a:pPr>
            <a:endParaRPr lang="zh-CN" altLang="en-US"/>
          </a:p>
          <a:p>
            <a:pPr lvl="1" fontAlgn="auto">
              <a:lnSpc>
                <a:spcPct val="120000"/>
              </a:lnSpc>
            </a:pPr>
            <a:endParaRPr lang="zh-CN" altLang="en-US"/>
          </a:p>
          <a:p>
            <a:pPr lvl="1" fontAlgn="auto">
              <a:lnSpc>
                <a:spcPct val="120000"/>
              </a:lnSpc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40" y="2431415"/>
            <a:ext cx="8703945" cy="850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630" y="4625975"/>
            <a:ext cx="7313930" cy="836930"/>
          </a:xfrm>
          <a:prstGeom prst="rect">
            <a:avLst/>
          </a:prstGeom>
        </p:spPr>
      </p:pic>
      <p:sp>
        <p:nvSpPr>
          <p:cNvPr id="7" name="上箭头 6"/>
          <p:cNvSpPr/>
          <p:nvPr/>
        </p:nvSpPr>
        <p:spPr>
          <a:xfrm>
            <a:off x="6209665" y="3282315"/>
            <a:ext cx="1105535" cy="13436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3288030" y="3282315"/>
            <a:ext cx="1118870" cy="1343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571240" y="3504565"/>
            <a:ext cx="551815" cy="723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/>
              <a:t>解析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486525" y="3504565"/>
            <a:ext cx="551815" cy="10140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/>
              <a:t>序列化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944370" y="5634355"/>
            <a:ext cx="42652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①去掉键的引号：</a:t>
            </a:r>
            <a:r>
              <a:rPr lang="en-US" altLang="zh-CN"/>
              <a:t>JSON</a:t>
            </a:r>
            <a:r>
              <a:rPr lang="zh-CN" altLang="en-US"/>
              <a:t>表示法中的键值对的键必须用引号包围，普通对象中键的引号则可有可无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209665" y="5674360"/>
            <a:ext cx="2857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②去除</a:t>
            </a:r>
            <a:r>
              <a:rPr lang="en-US" altLang="zh-CN"/>
              <a:t>JSON</a:t>
            </a:r>
            <a:r>
              <a:rPr lang="zh-CN" altLang="en-US"/>
              <a:t>数据两边的引号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03755" y="3682365"/>
            <a:ext cx="1289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反序列化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AJAX</a:t>
            </a:r>
            <a:r>
              <a:rPr lang="zh-CN" altLang="en-US">
                <a:sym typeface="+mn-ea"/>
              </a:rPr>
              <a:t>验证方式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/>
              <a:t>AJAX</a:t>
            </a:r>
            <a:r>
              <a:rPr lang="zh-CN" altLang="en-US"/>
              <a:t>方式用户名验证</a:t>
            </a:r>
          </a:p>
        </p:txBody>
      </p:sp>
      <p:sp>
        <p:nvSpPr>
          <p:cNvPr id="4" name="矩形 3"/>
          <p:cNvSpPr/>
          <p:nvPr/>
        </p:nvSpPr>
        <p:spPr>
          <a:xfrm>
            <a:off x="1483995" y="2316480"/>
            <a:ext cx="2553335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/>
              <a:t>客户端浏览器</a:t>
            </a:r>
          </a:p>
          <a:p>
            <a:pPr algn="ctr"/>
            <a:r>
              <a:rPr lang="zh-CN" altLang="en-US" sz="2000"/>
              <a:t>注册表单</a:t>
            </a:r>
          </a:p>
          <a:p>
            <a:pPr algn="l"/>
            <a:endParaRPr lang="zh-CN" altLang="en-US" sz="2000"/>
          </a:p>
          <a:p>
            <a:pPr algn="l"/>
            <a:r>
              <a:rPr lang="zh-CN" altLang="en-US" sz="2000">
                <a:solidFill>
                  <a:schemeClr val="accent4"/>
                </a:solidFill>
              </a:rPr>
              <a:t>用户名</a:t>
            </a:r>
            <a:endParaRPr lang="zh-CN" altLang="en-US" sz="2000"/>
          </a:p>
          <a:p>
            <a:pPr algn="l"/>
            <a:r>
              <a:rPr lang="zh-CN" altLang="en-US" sz="2000"/>
              <a:t>密码</a:t>
            </a:r>
          </a:p>
          <a:p>
            <a:pPr algn="l"/>
            <a:r>
              <a:rPr lang="zh-CN" altLang="en-US" sz="2000"/>
              <a:t>邮箱</a:t>
            </a:r>
          </a:p>
          <a:p>
            <a:pPr algn="l"/>
            <a:r>
              <a:rPr lang="zh-CN" altLang="en-US" sz="2000"/>
              <a:t>手机号</a:t>
            </a:r>
          </a:p>
          <a:p>
            <a:pPr algn="r"/>
            <a:r>
              <a:rPr lang="zh-CN" altLang="en-US" sz="2000"/>
              <a:t>注册</a:t>
            </a:r>
          </a:p>
        </p:txBody>
      </p:sp>
      <p:sp>
        <p:nvSpPr>
          <p:cNvPr id="5" name="矩形 4"/>
          <p:cNvSpPr/>
          <p:nvPr/>
        </p:nvSpPr>
        <p:spPr>
          <a:xfrm>
            <a:off x="6814185" y="2948305"/>
            <a:ext cx="2392680" cy="2423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服务器</a:t>
            </a:r>
          </a:p>
          <a:p>
            <a:pPr algn="ctr"/>
            <a:endParaRPr lang="zh-CN" altLang="en-US" sz="2400"/>
          </a:p>
          <a:p>
            <a:pPr algn="ctr"/>
            <a:r>
              <a:rPr lang="zh-CN" altLang="en-US" sz="2400"/>
              <a:t>校验用户名</a:t>
            </a:r>
          </a:p>
        </p:txBody>
      </p:sp>
      <p:sp>
        <p:nvSpPr>
          <p:cNvPr id="6" name="椭圆 5"/>
          <p:cNvSpPr/>
          <p:nvPr/>
        </p:nvSpPr>
        <p:spPr>
          <a:xfrm>
            <a:off x="6814185" y="2521585"/>
            <a:ext cx="2407920" cy="838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814185" y="5045710"/>
            <a:ext cx="2407920" cy="69977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919220" y="3768090"/>
            <a:ext cx="2764155" cy="1974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3959225" y="4431665"/>
            <a:ext cx="2645410" cy="260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95470" y="4457700"/>
            <a:ext cx="199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返回校验结果</a:t>
            </a:r>
          </a:p>
        </p:txBody>
      </p:sp>
      <p:sp>
        <p:nvSpPr>
          <p:cNvPr id="14" name="椭圆 13"/>
          <p:cNvSpPr/>
          <p:nvPr/>
        </p:nvSpPr>
        <p:spPr>
          <a:xfrm>
            <a:off x="2932430" y="3632200"/>
            <a:ext cx="986790" cy="11715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AJAX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392680" y="3904615"/>
            <a:ext cx="447675" cy="927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 rot="21420000">
            <a:off x="4544060" y="3467100"/>
            <a:ext cx="1699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提交用户名</a:t>
            </a:r>
          </a:p>
        </p:txBody>
      </p:sp>
      <p:cxnSp>
        <p:nvCxnSpPr>
          <p:cNvPr id="17" name="直接箭头连接符 16"/>
          <p:cNvCxnSpPr>
            <a:endCxn id="14" idx="3"/>
          </p:cNvCxnSpPr>
          <p:nvPr/>
        </p:nvCxnSpPr>
        <p:spPr>
          <a:xfrm flipV="1">
            <a:off x="2655570" y="4632325"/>
            <a:ext cx="421640" cy="43116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483995" y="5221605"/>
            <a:ext cx="1894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显示结果到页面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471420" y="3667760"/>
            <a:ext cx="224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888865" y="3162935"/>
            <a:ext cx="224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113020" y="4853305"/>
            <a:ext cx="224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754630" y="4803775"/>
            <a:ext cx="224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JOSN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概念：</a:t>
            </a:r>
            <a:r>
              <a:rPr lang="zh-CN" altLang="en-US"/>
              <a:t>以上即为</a:t>
            </a:r>
            <a:r>
              <a:rPr lang="en-US" altLang="zh-CN"/>
              <a:t>JSON</a:t>
            </a:r>
            <a:r>
              <a:rPr lang="zh-CN" altLang="en-US"/>
              <a:t>解析</a:t>
            </a:r>
            <a:r>
              <a:rPr lang="en-US" altLang="zh-CN"/>
              <a:t>/</a:t>
            </a:r>
            <a:r>
              <a:rPr lang="zh-CN" altLang="en-US"/>
              <a:t>反序列化和序列化过程，加载过程放到后续课程进行讲解。</a:t>
            </a:r>
            <a:endParaRPr lang="en-US" altLang="zh-CN"/>
          </a:p>
          <a:p>
            <a:pPr lvl="1" fontAlgn="auto">
              <a:lnSpc>
                <a:spcPct val="120000"/>
              </a:lnSpc>
            </a:pPr>
            <a:r>
              <a:rPr lang="en-US" altLang="zh-CN"/>
              <a:t>很多人搞不清楚 JSON 和 JS对象的关系，甚至连谁是谁都不清楚。其实，可以这么理解：</a:t>
            </a:r>
          </a:p>
          <a:p>
            <a:pPr lvl="1" fontAlgn="auto">
              <a:lnSpc>
                <a:spcPct val="120000"/>
              </a:lnSpc>
            </a:pPr>
            <a:r>
              <a:rPr lang="en-US" altLang="zh-CN"/>
              <a:t>JSON 是 JS 对象的字符串表示法，它使用文本表示一个 JS 对象的信息，本质是一个</a:t>
            </a:r>
            <a:r>
              <a:rPr lang="en-US" altLang="zh-CN">
                <a:solidFill>
                  <a:srgbClr val="FF0000"/>
                </a:solidFill>
              </a:rPr>
              <a:t>字符串</a:t>
            </a:r>
            <a:r>
              <a:rPr lang="en-US" altLang="zh-CN"/>
              <a:t>。</a:t>
            </a:r>
          </a:p>
          <a:p>
            <a:pPr lvl="1" fontAlgn="auto">
              <a:lnSpc>
                <a:spcPct val="120000"/>
              </a:lnSpc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730" y="4894580"/>
            <a:ext cx="7282180" cy="11480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）转换：</a:t>
            </a:r>
            <a:r>
              <a: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和 JS 对象互转</a:t>
            </a:r>
          </a:p>
          <a:p>
            <a:pPr fontAlgn="auto">
              <a:lnSpc>
                <a:spcPct val="120000"/>
              </a:lnSpc>
            </a:pPr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lnSpc>
                <a:spcPct val="120000"/>
              </a:lnSpc>
            </a:pPr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lnSpc>
                <a:spcPct val="120000"/>
              </a:lnSpc>
            </a:pPr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lnSpc>
                <a:spcPct val="120000"/>
              </a:lnSpc>
            </a:pPr>
            <a:r>
              <a:rPr 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）作用：存储和</a:t>
            </a:r>
            <a:r>
              <a:rPr 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传递数据</a:t>
            </a:r>
          </a:p>
          <a:p>
            <a:pPr fontAlgn="auto">
              <a:lnSpc>
                <a:spcPct val="120000"/>
              </a:lnSpc>
            </a:pPr>
            <a:r>
              <a:rPr 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方法：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解析与序列化，</a:t>
            </a:r>
            <a:r>
              <a:rPr 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解析也叫</a:t>
            </a:r>
            <a:r>
              <a:rPr lang="zh-CN" b="1" u="sng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反序列化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05" y="2474595"/>
            <a:ext cx="9220835" cy="18554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53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AJAX</a:t>
            </a:r>
            <a:r>
              <a:rPr lang="zh-CN" altLang="en-US">
                <a:sym typeface="+mn-ea"/>
              </a:rPr>
              <a:t>接收服务器返回信息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lvl="1" fontAlgn="auto">
              <a:lnSpc>
                <a:spcPct val="120000"/>
              </a:lnSpc>
            </a:pPr>
            <a:r>
              <a:rPr lang="zh-CN" altLang="en-US"/>
              <a:t>完整代码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440" y="2406650"/>
            <a:ext cx="6858000" cy="37528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53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AJAX</a:t>
            </a:r>
            <a:r>
              <a:rPr lang="zh-CN" altLang="en-US">
                <a:sym typeface="+mn-ea"/>
              </a:rPr>
              <a:t>接收服务器返回信息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lvl="1" fontAlgn="auto">
              <a:lnSpc>
                <a:spcPct val="120000"/>
              </a:lnSpc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705" y="1983105"/>
            <a:ext cx="4653280" cy="23545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060" y="4532630"/>
            <a:ext cx="2523490" cy="18135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53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AJAX</a:t>
            </a:r>
            <a:r>
              <a:rPr lang="zh-CN" altLang="en-US">
                <a:sym typeface="+mn-ea"/>
              </a:rPr>
              <a:t>接收服务器返回信息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发送信息由</a:t>
            </a:r>
            <a:r>
              <a:rPr lang="en-US" altLang="zh-CN"/>
              <a:t>Ajax</a:t>
            </a:r>
            <a:r>
              <a:rPr lang="zh-CN" altLang="en-US"/>
              <a:t>负责发送，那么接收信息时，需要</a:t>
            </a:r>
            <a:r>
              <a:rPr lang="en-US" altLang="zh-CN"/>
              <a:t>Ajax</a:t>
            </a:r>
            <a:r>
              <a:rPr lang="zh-CN" altLang="en-US"/>
              <a:t>接收信息。</a:t>
            </a:r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en-US" altLang="zh-CN"/>
              <a:t>Ajax</a:t>
            </a:r>
            <a:r>
              <a:rPr lang="zh-CN" altLang="en-US"/>
              <a:t>接收服务器返回信息，可以接收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格式：本质字符串</a:t>
            </a:r>
            <a:r>
              <a:rPr lang="zh-CN" altLang="en-US"/>
              <a:t>的数据。</a:t>
            </a:r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接下来研究下</a:t>
            </a:r>
            <a:r>
              <a:rPr lang="en-US" altLang="zh-CN"/>
              <a:t>Ajax</a:t>
            </a:r>
            <a:r>
              <a:rPr lang="zh-CN" altLang="en-US"/>
              <a:t>对象的成员</a:t>
            </a:r>
          </a:p>
          <a:p>
            <a:pPr lvl="1" fontAlgn="auto">
              <a:lnSpc>
                <a:spcPct val="12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53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AJAX</a:t>
            </a:r>
            <a:r>
              <a:rPr lang="zh-CN" altLang="en-US">
                <a:sym typeface="+mn-ea"/>
              </a:rPr>
              <a:t>接收服务器返回信息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/>
              <a:t>Ajax</a:t>
            </a:r>
            <a:r>
              <a:rPr lang="zh-CN" altLang="en-US"/>
              <a:t>对象成员分析</a:t>
            </a:r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lvl="1" fontAlgn="auto">
              <a:lnSpc>
                <a:spcPct val="120000"/>
              </a:lnSpc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495" y="2436495"/>
            <a:ext cx="7409815" cy="22625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530"/>
          </a:xfrm>
        </p:spPr>
        <p:txBody>
          <a:bodyPr>
            <a:normAutofit/>
          </a:bodyPr>
          <a:lstStyle/>
          <a:p>
            <a:pPr algn="ctr"/>
            <a:r>
              <a:rPr lang="en-US" altLang="zh-CN">
                <a:sym typeface="+mn-ea"/>
              </a:rPr>
              <a:t>AJAX</a:t>
            </a:r>
            <a:r>
              <a:rPr lang="zh-CN" altLang="en-US">
                <a:sym typeface="+mn-ea"/>
              </a:rPr>
              <a:t>读取状态</a:t>
            </a:r>
            <a:r>
              <a:rPr lang="en-US" altLang="zh-CN">
                <a:sym typeface="+mn-ea"/>
              </a:rPr>
              <a:t>readyState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读取状态</a:t>
            </a:r>
            <a:r>
              <a:rPr lang="en-US" altLang="zh-CN"/>
              <a:t>readyState</a:t>
            </a: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2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20000"/>
              </a:lnSpc>
            </a:pPr>
            <a:endParaRPr lang="zh-CN" altLang="en-US">
              <a:sym typeface="+mn-ea"/>
            </a:endParaRPr>
          </a:p>
          <a:p>
            <a:pPr lvl="1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分析可得当状态</a:t>
            </a:r>
            <a:r>
              <a:rPr lang="en-US" altLang="zh-CN">
                <a:sym typeface="+mn-ea"/>
              </a:rPr>
              <a:t>readyState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时才可以获得返回的数据</a:t>
            </a:r>
            <a:endParaRPr lang="zh-CN" altLang="en-US"/>
          </a:p>
          <a:p>
            <a:pPr lvl="1" fontAlgn="auto">
              <a:lnSpc>
                <a:spcPct val="120000"/>
              </a:lnSpc>
            </a:pPr>
            <a:endParaRPr lang="zh-CN" altLang="en-US"/>
          </a:p>
          <a:p>
            <a:pPr lvl="1" fontAlgn="auto">
              <a:lnSpc>
                <a:spcPct val="120000"/>
              </a:lnSpc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510" y="2350770"/>
            <a:ext cx="6393180" cy="18268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510" y="4823460"/>
            <a:ext cx="4217035" cy="9093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53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AJAX</a:t>
            </a:r>
            <a:r>
              <a:rPr lang="zh-CN" altLang="en-US">
                <a:sym typeface="+mn-ea"/>
              </a:rPr>
              <a:t>监听状态改变事件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监听状态改变事件</a:t>
            </a:r>
            <a:r>
              <a:rPr lang="en-US" altLang="zh-CN"/>
              <a:t>onreadystatechange</a:t>
            </a:r>
          </a:p>
          <a:p>
            <a:pPr lvl="1" fontAlgn="auto">
              <a:lnSpc>
                <a:spcPct val="120000"/>
              </a:lnSpc>
            </a:pPr>
            <a:r>
              <a:rPr lang="en-US" altLang="zh-CN"/>
              <a:t>onreadystatechange:</a:t>
            </a:r>
            <a:r>
              <a:rPr lang="en-US" altLang="zh-CN">
                <a:solidFill>
                  <a:srgbClr val="FF0000"/>
                </a:solidFill>
              </a:rPr>
              <a:t>当Ajax的状态readyState发生变化时触发执行</a:t>
            </a:r>
            <a:r>
              <a:rPr lang="en-US" altLang="zh-CN"/>
              <a:t>，为了获得较多的状态，最好在创建好Ajax对象后就设置</a:t>
            </a:r>
            <a:r>
              <a:rPr lang="zh-CN" altLang="en-US"/>
              <a:t>。</a:t>
            </a:r>
          </a:p>
          <a:p>
            <a:pPr lvl="1" fontAlgn="auto">
              <a:lnSpc>
                <a:spcPct val="120000"/>
              </a:lnSpc>
            </a:pPr>
            <a:r>
              <a:rPr lang="en-US" altLang="zh-CN"/>
              <a:t>最多可以感知到1、2、3、4四种状态。</a:t>
            </a:r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lvl="1" fontAlgn="auto">
              <a:lnSpc>
                <a:spcPct val="120000"/>
              </a:lnSpc>
            </a:pPr>
            <a:endParaRPr lang="zh-CN" altLang="en-US"/>
          </a:p>
          <a:p>
            <a:pPr lvl="1" fontAlgn="auto">
              <a:lnSpc>
                <a:spcPct val="120000"/>
              </a:lnSpc>
            </a:pP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130" y="3921125"/>
            <a:ext cx="3523615" cy="1647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360" y="4144645"/>
            <a:ext cx="3130550" cy="12007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53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AJAX</a:t>
            </a:r>
            <a:r>
              <a:rPr lang="zh-CN" altLang="en-US">
                <a:sym typeface="+mn-ea"/>
              </a:rPr>
              <a:t>接收服务器返回信息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监听状态改变事件</a:t>
            </a:r>
            <a:r>
              <a:rPr lang="en-US" altLang="zh-CN">
                <a:sym typeface="+mn-ea"/>
              </a:rPr>
              <a:t>onreadystatechange</a:t>
            </a:r>
            <a:r>
              <a:rPr lang="zh-CN" altLang="en-US">
                <a:sym typeface="+mn-ea"/>
              </a:rPr>
              <a:t>里，</a:t>
            </a:r>
            <a:endParaRPr lang="en-US" altLang="zh-CN"/>
          </a:p>
          <a:p>
            <a:pPr fontAlgn="auto">
              <a:lnSpc>
                <a:spcPct val="120000"/>
              </a:lnSpc>
            </a:pPr>
            <a:r>
              <a:rPr lang="zh-CN" altLang="en-US"/>
              <a:t>当</a:t>
            </a:r>
            <a:r>
              <a:rPr lang="zh-CN" altLang="en-US">
                <a:sym typeface="+mn-ea"/>
              </a:rPr>
              <a:t>读取状态</a:t>
            </a:r>
            <a:r>
              <a:rPr lang="en-US" altLang="zh-CN">
                <a:sym typeface="+mn-ea"/>
              </a:rPr>
              <a:t>readyState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时，返回数据</a:t>
            </a:r>
            <a:r>
              <a:rPr lang="en-US" altLang="zh-CN">
                <a:sym typeface="+mn-ea"/>
              </a:rPr>
              <a:t>xhr.reponseText</a:t>
            </a:r>
          </a:p>
          <a:p>
            <a:pPr fontAlgn="auto">
              <a:lnSpc>
                <a:spcPct val="120000"/>
              </a:lnSpc>
            </a:pPr>
            <a:endParaRPr lang="en-US" altLang="zh-CN">
              <a:sym typeface="+mn-ea"/>
            </a:endParaRPr>
          </a:p>
          <a:p>
            <a:pPr fontAlgn="auto">
              <a:lnSpc>
                <a:spcPct val="120000"/>
              </a:lnSpc>
            </a:pPr>
            <a:endParaRPr lang="en-US" altLang="zh-CN">
              <a:sym typeface="+mn-ea"/>
            </a:endParaRPr>
          </a:p>
          <a:p>
            <a:pPr fontAlgn="auto">
              <a:lnSpc>
                <a:spcPct val="120000"/>
              </a:lnSpc>
            </a:pPr>
            <a:endParaRPr lang="en-US" altLang="zh-CN"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/>
              <a:t>此时会发现返回</a:t>
            </a:r>
            <a:r>
              <a:rPr lang="en-US" altLang="zh-CN"/>
              <a:t>undefined</a:t>
            </a:r>
            <a:endParaRPr lang="zh-CN" altLang="en-US"/>
          </a:p>
          <a:p>
            <a:pPr fontAlgn="auto">
              <a:lnSpc>
                <a:spcPct val="120000"/>
              </a:lnSpc>
            </a:pPr>
            <a:endParaRPr lang="en-US" altLang="zh-CN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lvl="1" fontAlgn="auto">
              <a:lnSpc>
                <a:spcPct val="120000"/>
              </a:lnSpc>
            </a:pPr>
            <a:endParaRPr lang="zh-CN" altLang="en-US"/>
          </a:p>
          <a:p>
            <a:pPr lvl="1" fontAlgn="auto">
              <a:lnSpc>
                <a:spcPct val="120000"/>
              </a:lnSpc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20" y="3157855"/>
            <a:ext cx="4521200" cy="14363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530"/>
          </a:xfrm>
        </p:spPr>
        <p:txBody>
          <a:bodyPr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状态码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状态码？？？</a:t>
            </a:r>
            <a:endParaRPr lang="zh-CN" altLang="en-US"/>
          </a:p>
          <a:p>
            <a:pPr fontAlgn="auto">
              <a:lnSpc>
                <a:spcPct val="120000"/>
              </a:lnSpc>
            </a:pPr>
            <a:endParaRPr lang="en-US" altLang="zh-CN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lvl="1" fontAlgn="auto">
              <a:lnSpc>
                <a:spcPct val="120000"/>
              </a:lnSpc>
            </a:pPr>
            <a:endParaRPr lang="zh-CN" altLang="en-US"/>
          </a:p>
          <a:p>
            <a:pPr lvl="1" fontAlgn="auto">
              <a:lnSpc>
                <a:spcPct val="12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1094</Words>
  <Application>Microsoft Office PowerPoint</Application>
  <PresentationFormat>自定义</PresentationFormat>
  <Paragraphs>146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1_Office 主题</vt:lpstr>
      <vt:lpstr>WEB前端 </vt:lpstr>
      <vt:lpstr>AJAX验证方式</vt:lpstr>
      <vt:lpstr>AJAX接收服务器返回信息</vt:lpstr>
      <vt:lpstr>AJAX接收服务器返回信息</vt:lpstr>
      <vt:lpstr>AJAX接收服务器返回信息</vt:lpstr>
      <vt:lpstr>AJAX读取状态readyState</vt:lpstr>
      <vt:lpstr>AJAX监听状态改变事件</vt:lpstr>
      <vt:lpstr>AJAX接收服务器返回信息</vt:lpstr>
      <vt:lpstr>状态码</vt:lpstr>
      <vt:lpstr>HTTP请求</vt:lpstr>
      <vt:lpstr>HTTP请求</vt:lpstr>
      <vt:lpstr>HTTP请求</vt:lpstr>
      <vt:lpstr>HTTP请求</vt:lpstr>
      <vt:lpstr>HTTP响应</vt:lpstr>
      <vt:lpstr>HTTP响应</vt:lpstr>
      <vt:lpstr>HTTP响应</vt:lpstr>
      <vt:lpstr>AJAX接收服务器返回信息</vt:lpstr>
      <vt:lpstr>补充：JSON解析和序列化</vt:lpstr>
      <vt:lpstr>补充：JSON解析和序列化</vt:lpstr>
      <vt:lpstr>JSON小结</vt:lpstr>
      <vt:lpstr>JSON小结</vt:lpstr>
      <vt:lpstr>AJAX接收服务器返回信息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 </dc:title>
  <dc:creator/>
  <cp:lastModifiedBy>xb21cn</cp:lastModifiedBy>
  <cp:revision>890</cp:revision>
  <dcterms:created xsi:type="dcterms:W3CDTF">2015-05-05T08:02:00Z</dcterms:created>
  <dcterms:modified xsi:type="dcterms:W3CDTF">2019-04-18T01:55:57Z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