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301" r:id="rId4"/>
    <p:sldId id="525" r:id="rId5"/>
    <p:sldId id="524" r:id="rId6"/>
    <p:sldId id="462" r:id="rId7"/>
    <p:sldId id="478" r:id="rId8"/>
    <p:sldId id="479" r:id="rId9"/>
    <p:sldId id="480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514" r:id="rId19"/>
    <p:sldId id="490" r:id="rId20"/>
    <p:sldId id="491" r:id="rId21"/>
    <p:sldId id="519" r:id="rId22"/>
    <p:sldId id="520" r:id="rId23"/>
    <p:sldId id="521" r:id="rId24"/>
    <p:sldId id="492" r:id="rId25"/>
    <p:sldId id="493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  <a:endParaRPr lang="en-US" altLang="zh-CN" sz="4800">
              <a:solidFill>
                <a:schemeClr val="bg2">
                  <a:lumMod val="9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p>
            <a:pPr algn="ctr" fontAlgn="auto">
              <a:lnSpc>
                <a:spcPct val="150000"/>
              </a:lnSpc>
            </a:pPr>
            <a:r>
              <a:rPr lang="en-US" altLang="zh-CN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lang="zh-CN" altLang="en-US" sz="480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506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复杂数据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rPr lang="zh-CN" altLang="en-US"/>
              <a:t>上面说过复杂对象有两种，即</a:t>
            </a:r>
            <a:r>
              <a:rPr lang="zh-CN" altLang="en-US">
                <a:solidFill>
                  <a:srgbClr val="FF0000"/>
                </a:solidFill>
              </a:rPr>
              <a:t>对象和数组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olidFill>
                  <a:srgbClr val="FF0000"/>
                </a:solidFill>
              </a:rPr>
              <a:t>万物皆对象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对象→</a:t>
            </a:r>
            <a:r>
              <a:rPr lang="zh-CN" altLang="en-US">
                <a:solidFill>
                  <a:srgbClr val="FF0000"/>
                </a:solidFill>
              </a:rPr>
              <a:t>属性和值（对比</a:t>
            </a:r>
            <a:r>
              <a:rPr lang="en-US" altLang="zh-CN">
                <a:solidFill>
                  <a:srgbClr val="FF0000"/>
                </a:solidFill>
              </a:rPr>
              <a:t>CSS</a:t>
            </a:r>
            <a:r>
              <a:rPr lang="zh-CN" altLang="en-US">
                <a:solidFill>
                  <a:srgbClr val="FF0000"/>
                </a:solidFill>
              </a:rPr>
              <a:t>选择器记忆）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人（年纪20、高低170、胖瘦120、性别男）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猫（性别、年纪、花色、胖瘦）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人民币（面值、颜色、大小、真假、板式）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506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rPr lang="zh-CN" altLang="en-US"/>
              <a:t>定义：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{} 花括号，用来定义一个对象；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语法：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对象由花括号包围。在括号内部，属性以键值对的形式，如 key（键） : value （值）来定义，又称属性名和属性值。属性间由逗号分隔。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案例：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var a = 值（数据：简单数据、复杂数据）；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506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rPr lang="zh-CN" altLang="en-US"/>
              <a:t>例如: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olidFill>
                  <a:srgbClr val="FF0000"/>
                </a:solidFill>
              </a:rPr>
              <a:t>属性：值</a:t>
            </a:r>
            <a:r>
              <a:rPr lang="en-US" altLang="zh-CN">
                <a:solidFill>
                  <a:srgbClr val="FF0000"/>
                </a:solidFill>
              </a:rPr>
              <a:t>&lt;-------&gt;</a:t>
            </a:r>
            <a:r>
              <a:rPr lang="zh-CN" altLang="en-US">
                <a:solidFill>
                  <a:srgbClr val="FF0000"/>
                </a:solidFill>
              </a:rPr>
              <a:t>键：值，中间用，隔开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    var student;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student = {name:'陈独秀', sex:’男’, mark:’96’ };</a:t>
            </a:r>
            <a:endParaRPr lang="zh-CN" altLang="en-US"/>
          </a:p>
          <a:p>
            <a:pPr lvl="1"/>
            <a:r>
              <a:rPr lang="zh-CN" altLang="en-US"/>
              <a:t>上面student对象用来统计学生的学习成绩与其他信息，上面例子中的对象 (student) 有三个属性：name、sex以及 mark。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506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rPr lang="zh-CN" altLang="en-US"/>
              <a:t>获取和设置对象属性值：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对象属性值有两种获取方式：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①myName = student.name;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②myName = student['name'];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两者都可以将'Tony'取出来赋给变量myName。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（1）对象.对象的键</a:t>
            </a:r>
            <a:endParaRPr lang="zh-CN" altLang="en-US"/>
          </a:p>
          <a:p>
            <a:r>
              <a:rPr lang="zh-CN" altLang="en-US"/>
              <a:t>（2）对象[‘对象的键’]</a:t>
            </a:r>
            <a:endParaRPr lang="zh-CN" altLang="en-US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460" y="5292090"/>
            <a:ext cx="7917815" cy="895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506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sym typeface="+mn-ea"/>
              </a:rPr>
              <a:t>测试题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 var phone = {zone : '010', number : '12345678'};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var phone_number = phone['zone'] + phone.number;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console.log(phone_number);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上面代码执行后，控制台(console)的输出结果是（</a:t>
            </a:r>
            <a:r>
              <a:rPr lang="en-US" altLang="zh-CN"/>
              <a:t>A</a:t>
            </a:r>
            <a:r>
              <a:rPr lang="zh-CN" altLang="en-US"/>
              <a:t>）?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A.01012345678     B.010     C.12345678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注意：（phone['zone']取出phone对象中zone属性对应的值'010'，phone.number取出phone对象中number对应的值'12345678'，最后结果为'010'+'12345678'，通过加号将两段字符串拼接成一个'01012345678'，最终赋给变量phone_number在console中输出出来。）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695"/>
          </a:xfrm>
        </p:spPr>
        <p:txBody>
          <a:bodyPr/>
          <a:p>
            <a:pPr algn="ctr"/>
            <a:r>
              <a:rPr>
                <a:sym typeface="+mn-ea"/>
              </a:rPr>
              <a:t>字符串拼接</a:t>
            </a:r>
            <a:endParaRPr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585595"/>
            <a:ext cx="10515600" cy="4351338"/>
          </a:xfrm>
        </p:spPr>
        <p:txBody>
          <a:bodyPr>
            <a:normAutofit fontScale="90000"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工作中经常会碰到要把2个或多个字符串连接成一个字符串的问题，常用的方法是用连接符“+”把要连接的字符串连起来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案例：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var x = "Java";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x = x + "Script";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此时x为”javascript”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小结：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（1）对象的创建{}大括号创建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（2）对象属性值的获取1、对象.键；2、对象[‘键’]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6940" y="3099435"/>
            <a:ext cx="5011420" cy="20491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695"/>
          </a:xfrm>
        </p:spPr>
        <p:txBody>
          <a:bodyPr/>
          <a:p>
            <a:pPr algn="ctr"/>
            <a:r>
              <a:rPr>
                <a:sym typeface="+mn-ea"/>
              </a:rPr>
              <a:t>数组</a:t>
            </a:r>
            <a:r>
              <a:rPr lang="en-US">
                <a:sym typeface="+mn-ea"/>
              </a:rPr>
              <a:t>VS</a:t>
            </a:r>
            <a:r>
              <a:rPr lang="zh-CN" altLang="en-US">
                <a:sym typeface="+mn-ea"/>
              </a:rPr>
              <a:t>对象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585595"/>
            <a:ext cx="10515600" cy="4351338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olidFill>
                  <a:srgbClr val="FF0000"/>
                </a:solidFill>
              </a:rPr>
              <a:t>数组语法：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>
                <a:solidFill>
                  <a:srgbClr val="FF0000"/>
                </a:solidFill>
              </a:rPr>
              <a:t>	[value1,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value2,value3,.......valuen</a:t>
            </a:r>
            <a:r>
              <a:rPr lang="en-US" altLang="zh-CN" b="1">
                <a:solidFill>
                  <a:srgbClr val="FF0000"/>
                </a:solidFill>
              </a:rPr>
              <a:t>]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b="1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olidFill>
                  <a:srgbClr val="FF0000"/>
                </a:solidFill>
              </a:rPr>
              <a:t>对象语法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>
                <a:solidFill>
                  <a:srgbClr val="FF0000"/>
                </a:solidFill>
              </a:rPr>
              <a:t>	{key1:value1,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key2:value2,key3:value3,......keyn:valuen</a:t>
            </a:r>
            <a:r>
              <a:rPr lang="en-US" altLang="zh-CN" b="1">
                <a:solidFill>
                  <a:srgbClr val="FF0000"/>
                </a:solidFill>
              </a:rPr>
              <a:t>}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695"/>
          </a:xfrm>
        </p:spPr>
        <p:txBody>
          <a:bodyPr/>
          <a:p>
            <a:pPr algn="ctr"/>
            <a:r>
              <a:rPr>
                <a:sym typeface="+mn-ea"/>
              </a:rPr>
              <a:t>数组</a:t>
            </a:r>
            <a:endParaRPr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585595"/>
            <a:ext cx="10515600" cy="4351338"/>
          </a:xfrm>
        </p:spPr>
        <p:txBody>
          <a:bodyPr>
            <a:normAutofit fontScale="7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前面介绍了对象，对象（object）可以由一个或者多个属性组成。比如学生Tony期末成绩的数据可以详细地用对象(object)表示为：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对象：var x ={ Maths : 80, Chinese : 82, Biology : 79, Physics : 86};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当我们仅需要记录成绩的数值时，对象的另一种格式 "数组(array)"就派上用场了。数组：数组的创建：通过[]创建</a:t>
            </a:r>
            <a:r>
              <a:rPr lang="en-US" altLang="zh-CN"/>
              <a:t>---&gt;</a:t>
            </a:r>
            <a:r>
              <a:rPr lang="zh-CN" altLang="en-US"/>
              <a:t>var scores = [ 80, 82, 79, 86];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如上所示，数组由方括号包围。在括号内部，数据以独立值的形式 value 来定义。数据值之间由逗号分隔。比如课程名的数组:var courses = [ "Maths", "Chinese", "Biology", "Physics"];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695"/>
          </a:xfrm>
        </p:spPr>
        <p:txBody>
          <a:bodyPr/>
          <a:p>
            <a:pPr algn="ctr"/>
            <a:r>
              <a:rPr>
                <a:sym typeface="+mn-ea"/>
              </a:rPr>
              <a:t>数组</a:t>
            </a:r>
            <a:endParaRPr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585595"/>
            <a:ext cx="10515600" cy="4351338"/>
          </a:xfrm>
        </p:spPr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获取数组值：下标（顺序、序号）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由于数组的下标(序号)是从零开始的，所以第一个项目是[0]，第二个是[1]，以此类推。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	数组值的获取→数组[下标]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测试：数组var scores = [ 80, 82, 79, 86];，获取数组中值86，用到那种方法（）？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A. scores[0]    B. scores[2]    C. scores[3]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695"/>
          </a:xfrm>
        </p:spPr>
        <p:txBody>
          <a:bodyPr/>
          <a:p>
            <a:pPr algn="ctr"/>
            <a:r>
              <a:rPr>
                <a:sym typeface="+mn-ea"/>
              </a:rPr>
              <a:t>测试题</a:t>
            </a:r>
            <a:endParaRPr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585595"/>
            <a:ext cx="10515600" cy="4351338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字符串拼接、对象元素获取</a:t>
            </a:r>
            <a:endParaRPr lang="zh-CN" altLang="en-US"/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/>
              <a:t>var x = {name:'陈独秀', sex:’男’, mark:’96’ };</a:t>
            </a:r>
            <a:endParaRPr lang="zh-CN" altLang="en-US"/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/>
              <a:t>var y ={ name:'李大钊 ', sex:’男’, mark:’69’};</a:t>
            </a:r>
            <a:endParaRPr lang="zh-CN" altLang="en-US"/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/>
              <a:t>alert(</a:t>
            </a:r>
            <a:r>
              <a:rPr lang="en-US" altLang="zh-CN"/>
              <a:t>“</a:t>
            </a:r>
            <a:r>
              <a:rPr lang="zh-CN" altLang="en-US"/>
              <a:t>我是</a:t>
            </a:r>
            <a:r>
              <a:rPr lang="en-US" altLang="zh-CN"/>
              <a:t>7</a:t>
            </a:r>
            <a:r>
              <a:rPr lang="zh-CN" altLang="en-US"/>
              <a:t>班的</a:t>
            </a:r>
            <a:r>
              <a:rPr lang="en-US" altLang="zh-CN"/>
              <a:t>”+x.name+”,</a:t>
            </a:r>
            <a:r>
              <a:rPr lang="zh-CN" altLang="en-US"/>
              <a:t>我考了</a:t>
            </a:r>
            <a:r>
              <a:rPr lang="en-US" altLang="zh-CN"/>
              <a:t>”+x.mark+”</a:t>
            </a:r>
            <a:r>
              <a:rPr lang="zh-CN" altLang="en-US"/>
              <a:t>分。</a:t>
            </a:r>
            <a:r>
              <a:rPr lang="en-US" altLang="zh-CN"/>
              <a:t>6</a:t>
            </a:r>
            <a:r>
              <a:rPr lang="zh-CN" altLang="en-US"/>
              <a:t>班的</a:t>
            </a:r>
            <a:r>
              <a:rPr lang="en-US" altLang="zh-CN"/>
              <a:t>”+y.name+”</a:t>
            </a:r>
            <a:r>
              <a:rPr lang="zh-CN" altLang="en-US"/>
              <a:t>考了</a:t>
            </a:r>
            <a:r>
              <a:rPr lang="en-US" altLang="zh-CN"/>
              <a:t>”+y.mark+”</a:t>
            </a:r>
            <a:r>
              <a:rPr lang="zh-CN" altLang="en-US"/>
              <a:t>分。</a:t>
            </a:r>
            <a:r>
              <a:rPr lang="en-US" altLang="zh-CN"/>
              <a:t>”</a:t>
            </a:r>
            <a:r>
              <a:rPr lang="zh-CN" altLang="en-US"/>
              <a:t>);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我是7班的</a:t>
            </a:r>
            <a:r>
              <a:rPr lang="zh-CN" altLang="en-US">
                <a:solidFill>
                  <a:srgbClr val="FF0000"/>
                </a:solidFill>
              </a:rPr>
              <a:t>陈独秀</a:t>
            </a:r>
            <a:r>
              <a:rPr lang="zh-CN" altLang="en-US"/>
              <a:t>，我考了</a:t>
            </a:r>
            <a:r>
              <a:rPr lang="zh-CN" altLang="en-US">
                <a:solidFill>
                  <a:srgbClr val="FF0000"/>
                </a:solidFill>
              </a:rPr>
              <a:t>96</a:t>
            </a:r>
            <a:r>
              <a:rPr lang="zh-CN" altLang="en-US"/>
              <a:t>分。6班的</a:t>
            </a:r>
            <a:r>
              <a:rPr lang="zh-CN" altLang="en-US">
                <a:solidFill>
                  <a:srgbClr val="FF0000"/>
                </a:solidFill>
              </a:rPr>
              <a:t>李大钊</a:t>
            </a:r>
            <a:r>
              <a:rPr lang="zh-CN" altLang="en-US"/>
              <a:t>考了</a:t>
            </a:r>
            <a:r>
              <a:rPr lang="zh-CN" altLang="en-US">
                <a:solidFill>
                  <a:srgbClr val="FF0000"/>
                </a:solidFill>
              </a:rPr>
              <a:t>69</a:t>
            </a:r>
            <a:r>
              <a:rPr lang="zh-CN" altLang="en-US"/>
              <a:t>分。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8065"/>
          </a:xfrm>
        </p:spPr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课程总结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591945"/>
            <a:ext cx="10515600" cy="4450715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）数据类型：两种</a:t>
            </a:r>
            <a:r>
              <a:rPr lang="en-US" altLang="zh-CN">
                <a:solidFill>
                  <a:schemeClr val="tx1"/>
                </a:solidFill>
              </a:rPr>
              <a:t>---</a:t>
            </a:r>
            <a:r>
              <a:rPr lang="zh-CN" altLang="en-US">
                <a:solidFill>
                  <a:schemeClr val="tx1"/>
                </a:solidFill>
              </a:rPr>
              <a:t>简单、复杂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）简单</a:t>
            </a:r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种</a:t>
            </a:r>
            <a:r>
              <a:rPr lang="en-US" altLang="zh-CN">
                <a:solidFill>
                  <a:schemeClr val="tx1"/>
                </a:solidFill>
              </a:rPr>
              <a:t>---</a:t>
            </a:r>
            <a:r>
              <a:rPr lang="zh-CN" altLang="en-US">
                <a:solidFill>
                  <a:schemeClr val="tx1"/>
                </a:solidFill>
              </a:rPr>
              <a:t>数字、布尔值、空、未定义、字符串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）复杂数据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种</a:t>
            </a:r>
            <a:r>
              <a:rPr lang="en-US" altLang="zh-CN">
                <a:solidFill>
                  <a:schemeClr val="tx1"/>
                </a:solidFill>
              </a:rPr>
              <a:t>---</a:t>
            </a:r>
            <a:r>
              <a:rPr lang="zh-CN" altLang="en-US">
                <a:solidFill>
                  <a:schemeClr val="tx1"/>
                </a:solidFill>
              </a:rPr>
              <a:t>对象、数组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）检验数据类型：</a:t>
            </a:r>
            <a:r>
              <a:rPr lang="en-US" altLang="zh-CN">
                <a:solidFill>
                  <a:schemeClr val="tx1"/>
                </a:solidFill>
              </a:rPr>
              <a:t>typeof()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）布尔值：分两种真</a:t>
            </a:r>
            <a:r>
              <a:rPr lang="en-US" altLang="zh-CN">
                <a:solidFill>
                  <a:schemeClr val="tx1"/>
                </a:solidFill>
              </a:rPr>
              <a:t>true</a:t>
            </a:r>
            <a:r>
              <a:rPr lang="zh-CN" altLang="en-US">
                <a:solidFill>
                  <a:schemeClr val="tx1"/>
                </a:solidFill>
              </a:rPr>
              <a:t>、假</a:t>
            </a:r>
            <a:r>
              <a:rPr lang="en-US" altLang="zh-CN">
                <a:solidFill>
                  <a:schemeClr val="tx1"/>
                </a:solidFill>
              </a:rPr>
              <a:t>false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6</a:t>
            </a:r>
            <a:r>
              <a:rPr lang="zh-CN" altLang="en-US">
                <a:solidFill>
                  <a:schemeClr val="tx1"/>
                </a:solidFill>
              </a:rPr>
              <a:t>）数字</a:t>
            </a:r>
            <a:r>
              <a:rPr lang="en-US" altLang="zh-CN">
                <a:solidFill>
                  <a:schemeClr val="tx1"/>
                </a:solidFill>
              </a:rPr>
              <a:t>123456....</a:t>
            </a:r>
            <a:r>
              <a:rPr lang="zh-CN" altLang="en-US">
                <a:solidFill>
                  <a:schemeClr val="tx1"/>
                </a:solidFill>
              </a:rPr>
              <a:t>，字符串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某某某</a:t>
            </a:r>
            <a:r>
              <a:rPr lang="en-US" altLang="zh-CN">
                <a:solidFill>
                  <a:schemeClr val="tx1"/>
                </a:solidFill>
              </a:rPr>
              <a:t>”,”name”</a:t>
            </a:r>
            <a:r>
              <a:rPr lang="zh-CN" altLang="en-US">
                <a:solidFill>
                  <a:schemeClr val="tx1"/>
                </a:solidFill>
              </a:rPr>
              <a:t>，空</a:t>
            </a:r>
            <a:r>
              <a:rPr lang="en-US" altLang="zh-CN">
                <a:solidFill>
                  <a:schemeClr val="tx1"/>
                </a:solidFill>
              </a:rPr>
              <a:t>null</a:t>
            </a:r>
            <a:r>
              <a:rPr lang="zh-CN" altLang="en-US">
                <a:solidFill>
                  <a:schemeClr val="tx1"/>
                </a:solidFill>
              </a:rPr>
              <a:t>，未定义</a:t>
            </a:r>
            <a:r>
              <a:rPr lang="en-US" altLang="zh-CN">
                <a:solidFill>
                  <a:schemeClr val="tx1"/>
                </a:solidFill>
              </a:rPr>
              <a:t>undefined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7</a:t>
            </a:r>
            <a:r>
              <a:rPr lang="zh-CN" altLang="en-US">
                <a:solidFill>
                  <a:schemeClr val="tx1"/>
                </a:solidFill>
              </a:rPr>
              <a:t>）对象</a:t>
            </a:r>
            <a:r>
              <a:rPr lang="en-US" altLang="zh-CN">
                <a:solidFill>
                  <a:schemeClr val="tx1"/>
                </a:solidFill>
              </a:rPr>
              <a:t>----</a:t>
            </a:r>
            <a:r>
              <a:rPr lang="zh-CN" altLang="en-US">
                <a:solidFill>
                  <a:schemeClr val="tx1"/>
                </a:solidFill>
              </a:rPr>
              <a:t>格式</a:t>
            </a:r>
            <a:r>
              <a:rPr lang="en-US" altLang="zh-CN">
                <a:solidFill>
                  <a:schemeClr val="tx1"/>
                </a:solidFill>
              </a:rPr>
              <a:t>{}</a:t>
            </a:r>
            <a:r>
              <a:rPr lang="zh-CN" altLang="en-US">
                <a:solidFill>
                  <a:schemeClr val="tx1"/>
                </a:solidFill>
              </a:rPr>
              <a:t>，里面是键值对，</a:t>
            </a:r>
            <a:r>
              <a:rPr lang="en-US" altLang="zh-CN">
                <a:solidFill>
                  <a:schemeClr val="tx1"/>
                </a:solidFill>
              </a:rPr>
              <a:t>var x = {“ming_zi”:”</a:t>
            </a:r>
            <a:r>
              <a:rPr lang="zh-CN" altLang="en-US">
                <a:solidFill>
                  <a:schemeClr val="tx1"/>
                </a:solidFill>
              </a:rPr>
              <a:t>小明</a:t>
            </a:r>
            <a:r>
              <a:rPr lang="en-US" altLang="zh-CN">
                <a:solidFill>
                  <a:schemeClr val="tx1"/>
                </a:solidFill>
              </a:rPr>
              <a:t>”};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8</a:t>
            </a:r>
            <a:r>
              <a:rPr lang="zh-CN" altLang="en-US">
                <a:solidFill>
                  <a:schemeClr val="tx1"/>
                </a:solidFill>
              </a:rPr>
              <a:t>）获取对象的属性值</a:t>
            </a:r>
            <a:r>
              <a:rPr lang="en-US" altLang="zh-CN">
                <a:solidFill>
                  <a:schemeClr val="tx1"/>
                </a:solidFill>
              </a:rPr>
              <a:t>----</a:t>
            </a:r>
            <a:r>
              <a:rPr lang="zh-CN" altLang="en-US">
                <a:solidFill>
                  <a:schemeClr val="tx1"/>
                </a:solidFill>
              </a:rPr>
              <a:t>根据对象的属性</a:t>
            </a:r>
            <a:r>
              <a:rPr lang="en-US" altLang="zh-CN">
                <a:solidFill>
                  <a:schemeClr val="tx1"/>
                </a:solidFill>
              </a:rPr>
              <a:t>x.ming_zi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695"/>
          </a:xfrm>
        </p:spPr>
        <p:txBody>
          <a:bodyPr/>
          <a:p>
            <a:pPr algn="ctr"/>
            <a:r>
              <a:rPr lang="zh-CN">
                <a:sym typeface="+mn-ea"/>
              </a:rPr>
              <a:t>数组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480820"/>
            <a:ext cx="10515600" cy="4351338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）数组的格式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       案例：</a:t>
            </a:r>
            <a:r>
              <a:rPr lang="en-US" altLang="zh-CN"/>
              <a:t>var x = [20,30,”</a:t>
            </a:r>
            <a:r>
              <a:rPr lang="zh-CN" altLang="en-US"/>
              <a:t>某某某</a:t>
            </a:r>
            <a:r>
              <a:rPr lang="en-US" altLang="zh-CN"/>
              <a:t>”,”</a:t>
            </a:r>
            <a:r>
              <a:rPr lang="zh-CN" altLang="en-US"/>
              <a:t>姓名</a:t>
            </a:r>
            <a:r>
              <a:rPr lang="en-US" altLang="zh-CN"/>
              <a:t>”,”name”];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      </a:t>
            </a:r>
            <a:r>
              <a:rPr lang="zh-CN" altLang="en-US"/>
              <a:t>注意：数组里的数据类型随意，数量不限。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695"/>
          </a:xfrm>
        </p:spPr>
        <p:txBody>
          <a:bodyPr/>
          <a:p>
            <a:pPr algn="ctr"/>
            <a:r>
              <a:rPr lang="zh-CN">
                <a:sym typeface="+mn-ea"/>
              </a:rPr>
              <a:t>数组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480820"/>
            <a:ext cx="10515600" cy="4351338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①获取对象值的方式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(1)</a:t>
            </a:r>
            <a:r>
              <a:rPr lang="zh-CN" altLang="en-US"/>
              <a:t>对象</a:t>
            </a:r>
            <a:r>
              <a:rPr lang="en-US" altLang="zh-CN"/>
              <a:t>.</a:t>
            </a:r>
            <a:r>
              <a:rPr lang="zh-CN" altLang="en-US"/>
              <a:t>属性</a:t>
            </a:r>
            <a:r>
              <a:rPr lang="en-US" altLang="zh-CN"/>
              <a:t>/key/</a:t>
            </a:r>
            <a:r>
              <a:rPr lang="zh-CN" altLang="en-US"/>
              <a:t>键；</a:t>
            </a:r>
            <a:r>
              <a:rPr lang="en-US" altLang="zh-CN"/>
              <a:t>(2)</a:t>
            </a:r>
            <a:r>
              <a:rPr lang="zh-CN" altLang="en-US"/>
              <a:t>对象</a:t>
            </a:r>
            <a:r>
              <a:rPr lang="en-US" altLang="zh-CN"/>
              <a:t>[“</a:t>
            </a:r>
            <a:r>
              <a:rPr lang="zh-CN" altLang="en-US">
                <a:sym typeface="+mn-ea"/>
              </a:rPr>
              <a:t>属性</a:t>
            </a:r>
            <a:r>
              <a:rPr lang="en-US" altLang="zh-CN">
                <a:sym typeface="+mn-ea"/>
              </a:rPr>
              <a:t>/key/</a:t>
            </a:r>
            <a:r>
              <a:rPr lang="zh-CN" altLang="en-US">
                <a:sym typeface="+mn-ea"/>
              </a:rPr>
              <a:t>键</a:t>
            </a:r>
            <a:r>
              <a:rPr lang="en-US" altLang="zh-CN"/>
              <a:t>”]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②获取数组</a:t>
            </a:r>
            <a:r>
              <a:rPr lang="en-US" altLang="zh-CN"/>
              <a:t>array</a:t>
            </a:r>
            <a:r>
              <a:rPr lang="zh-CN" altLang="en-US"/>
              <a:t>值的方式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var x = [1,2,3,4,5,6];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olidFill>
                  <a:srgbClr val="FF0000"/>
                </a:solidFill>
              </a:rPr>
              <a:t>数组下标从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r>
              <a:rPr lang="zh-CN" altLang="en-US" b="1">
                <a:solidFill>
                  <a:srgbClr val="FF0000"/>
                </a:solidFill>
              </a:rPr>
              <a:t>开始的，获取上面</a:t>
            </a:r>
            <a:r>
              <a:rPr lang="en-US" altLang="zh-CN" b="1">
                <a:solidFill>
                  <a:srgbClr val="FF0000"/>
                </a:solidFill>
              </a:rPr>
              <a:t>1----&gt;x[0]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695"/>
          </a:xfrm>
        </p:spPr>
        <p:txBody>
          <a:bodyPr/>
          <a:p>
            <a:pPr algn="ctr"/>
            <a:r>
              <a:rPr lang="zh-CN">
                <a:sym typeface="+mn-ea"/>
              </a:rPr>
              <a:t>数据类型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480820"/>
            <a:ext cx="10515600" cy="4351338"/>
          </a:xfrm>
        </p:spPr>
        <p:txBody>
          <a:bodyPr>
            <a:normAutofit fontScale="90000"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数据类型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    简单数据：数字</a:t>
            </a:r>
            <a:r>
              <a:rPr lang="en-US" altLang="zh-CN"/>
              <a:t>number</a:t>
            </a:r>
            <a:r>
              <a:rPr lang="zh-CN" altLang="en-US"/>
              <a:t>、字符串</a:t>
            </a:r>
            <a:r>
              <a:rPr lang="en-US" altLang="zh-CN"/>
              <a:t>string</a:t>
            </a:r>
            <a:r>
              <a:rPr lang="zh-CN" altLang="en-US"/>
              <a:t>、布尔值</a:t>
            </a:r>
            <a:r>
              <a:rPr lang="en-US" altLang="zh-CN"/>
              <a:t>boolean</a:t>
            </a:r>
            <a:r>
              <a:rPr lang="zh-CN" altLang="en-US"/>
              <a:t>、空</a:t>
            </a:r>
            <a:r>
              <a:rPr lang="en-US" altLang="zh-CN"/>
              <a:t>null</a:t>
            </a:r>
            <a:r>
              <a:rPr lang="zh-CN" altLang="en-US"/>
              <a:t>、未定义</a:t>
            </a:r>
            <a:r>
              <a:rPr lang="en-US" altLang="zh-CN"/>
              <a:t>undefined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   复杂数据：对象</a:t>
            </a:r>
            <a:r>
              <a:rPr lang="en-US" altLang="zh-CN"/>
              <a:t>object{}</a:t>
            </a:r>
            <a:r>
              <a:rPr lang="zh-CN" altLang="en-US"/>
              <a:t>、数组</a:t>
            </a:r>
            <a:r>
              <a:rPr lang="en-US" altLang="zh-CN"/>
              <a:t>array[]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695"/>
          </a:xfrm>
        </p:spPr>
        <p:txBody>
          <a:bodyPr/>
          <a:p>
            <a:pPr algn="ctr"/>
            <a:r>
              <a:rPr>
                <a:sym typeface="+mn-ea"/>
              </a:rPr>
              <a:t>课堂总结</a:t>
            </a:r>
            <a:endParaRPr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585595"/>
            <a:ext cx="10515600" cy="4351338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（1）数组的创建→[]创建，里面的值可以是n（任意）个，值的中间通过逗号”,”分隔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（2）数组值的获取→数组名[下标</a:t>
            </a:r>
            <a:r>
              <a:rPr lang="en-US" altLang="zh-CN"/>
              <a:t>/</a:t>
            </a:r>
            <a:r>
              <a:rPr lang="zh-CN" altLang="en-US"/>
              <a:t>索引、顺序从</a:t>
            </a:r>
            <a:r>
              <a:rPr lang="zh-CN" altLang="en-US" b="1">
                <a:solidFill>
                  <a:srgbClr val="FF0000"/>
                </a:solidFill>
              </a:rPr>
              <a:t>0</a:t>
            </a:r>
            <a:r>
              <a:rPr lang="zh-CN" altLang="en-US"/>
              <a:t>开始]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	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var y = [0,1,8,9,666];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获取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666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的值？？？？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（3）下标从0开始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（4）数据类型：分为简单数据（5种）和复杂数据（2种）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695"/>
          </a:xfrm>
        </p:spPr>
        <p:txBody>
          <a:bodyPr/>
          <a:p>
            <a:pPr algn="ctr"/>
            <a:r>
              <a:rPr>
                <a:sym typeface="+mn-ea"/>
              </a:rPr>
              <a:t>课堂总结</a:t>
            </a:r>
            <a:endParaRPr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585595"/>
            <a:ext cx="10515600" cy="4351338"/>
          </a:xfrm>
        </p:spPr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（5）简单数据：数字number、字符串string、布尔值boolean、空null、未定义underfined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（6）复杂数据：对象{键1:值1,键2:值2,…..}；数组array[值1,值2,值3,….]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（7）值的获取：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①对象值的获取：1、对象[‘键1’];2、对象.键1；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②数组值的获取：数组[下标]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（8）字符串拼接：通过+来拼接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8065"/>
          </a:xfrm>
        </p:spPr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课程总结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591945"/>
            <a:ext cx="10515600" cy="4450715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9</a:t>
            </a:r>
            <a:r>
              <a:rPr lang="zh-CN" altLang="en-US">
                <a:solidFill>
                  <a:schemeClr val="tx1"/>
                </a:solidFill>
              </a:rPr>
              <a:t>）数组定义</a:t>
            </a:r>
            <a:r>
              <a:rPr lang="en-US" altLang="zh-CN">
                <a:solidFill>
                  <a:schemeClr val="tx1"/>
                </a:solidFill>
              </a:rPr>
              <a:t>---[]</a:t>
            </a:r>
            <a:r>
              <a:rPr lang="zh-CN" altLang="en-US">
                <a:solidFill>
                  <a:schemeClr val="tx1"/>
                </a:solidFill>
              </a:rPr>
              <a:t>定义，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案例：</a:t>
            </a:r>
            <a:r>
              <a:rPr lang="en-US" altLang="zh-CN">
                <a:solidFill>
                  <a:schemeClr val="tx1"/>
                </a:solidFill>
              </a:rPr>
              <a:t>var x = [0,1,23,4,9,8]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注意：</a:t>
            </a:r>
            <a:r>
              <a:rPr lang="zh-CN" altLang="en-US">
                <a:solidFill>
                  <a:srgbClr val="FF0000"/>
                </a:solidFill>
              </a:rPr>
              <a:t>数组的长度无限，数据类型不限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10</a:t>
            </a:r>
            <a:r>
              <a:rPr lang="zh-CN" altLang="en-US">
                <a:solidFill>
                  <a:schemeClr val="tx1"/>
                </a:solidFill>
              </a:rPr>
              <a:t>）获取数组的值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var x = [5,6,8,7]</a:t>
            </a:r>
            <a:r>
              <a:rPr lang="zh-CN" altLang="en-US">
                <a:solidFill>
                  <a:schemeClr val="tx1"/>
                </a:solidFill>
              </a:rPr>
              <a:t>；获取</a:t>
            </a:r>
            <a:r>
              <a:rPr lang="en-US" altLang="zh-CN">
                <a:solidFill>
                  <a:schemeClr val="tx1"/>
                </a:solidFill>
              </a:rPr>
              <a:t>7--------x[3]------</a:t>
            </a:r>
            <a:r>
              <a:rPr lang="zh-CN" altLang="en-US">
                <a:solidFill>
                  <a:schemeClr val="tx1"/>
                </a:solidFill>
              </a:rPr>
              <a:t>》数组的下标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索引从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开始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806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课程大纲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--JS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万物皆对象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591945"/>
            <a:ext cx="10515600" cy="4450715"/>
          </a:xfrm>
        </p:spPr>
        <p:txBody>
          <a:bodyPr/>
          <a:p>
            <a:endParaRPr lang="zh-CN"/>
          </a:p>
          <a:p>
            <a:r>
              <a:rPr lang="zh-CN"/>
              <a:t>（</a:t>
            </a:r>
            <a:r>
              <a:rPr lang="en-US" altLang="zh-CN"/>
              <a:t>1</a:t>
            </a:r>
            <a:r>
              <a:rPr lang="zh-CN"/>
              <a:t>）</a:t>
            </a:r>
            <a:r>
              <a:t>数据类型</a:t>
            </a:r>
          </a:p>
          <a:p>
            <a:r>
              <a:rPr 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>
                <a:sym typeface="+mn-ea"/>
              </a:rPr>
              <a:t>）</a:t>
            </a:r>
            <a:r>
              <a:t>简单数据类型详解</a:t>
            </a:r>
          </a:p>
          <a:p>
            <a:r>
              <a:rPr 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>
                <a:sym typeface="+mn-ea"/>
              </a:rPr>
              <a:t>）</a:t>
            </a:r>
            <a:r>
              <a:t>复杂数据类型</a:t>
            </a:r>
          </a:p>
          <a:p>
            <a:r>
              <a:rPr lang="zh-CN"/>
              <a:t>（</a:t>
            </a:r>
            <a:r>
              <a:rPr lang="en-US" altLang="zh-CN"/>
              <a:t>4</a:t>
            </a:r>
            <a:r>
              <a:rPr lang="zh-CN"/>
              <a:t>）</a:t>
            </a:r>
            <a:r>
              <a:t>课堂总结</a:t>
            </a:r>
          </a:p>
          <a:p/>
          <a:p>
            <a:r>
              <a:rPr lang="en-US" altLang="zh-CN" b="1">
                <a:solidFill>
                  <a:srgbClr val="FF0000"/>
                </a:solidFill>
              </a:rPr>
              <a:t>******</a:t>
            </a:r>
            <a:r>
              <a:rPr lang="zh-CN" altLang="en-US" b="1">
                <a:solidFill>
                  <a:srgbClr val="FF0000"/>
                </a:solidFill>
              </a:rPr>
              <a:t>数据类型</a:t>
            </a:r>
            <a:r>
              <a:rPr lang="en-US" altLang="zh-CN" b="1">
                <a:solidFill>
                  <a:srgbClr val="FF0000"/>
                </a:solidFill>
              </a:rPr>
              <a:t>---</a:t>
            </a:r>
            <a:r>
              <a:rPr lang="zh-CN" altLang="en-US" b="1">
                <a:solidFill>
                  <a:srgbClr val="FF0000"/>
                </a:solidFill>
              </a:rPr>
              <a:t>简单数据</a:t>
            </a:r>
            <a:r>
              <a:rPr lang="zh-CN" altLang="en-US" b="1">
                <a:solidFill>
                  <a:schemeClr val="accent5"/>
                </a:solidFill>
              </a:rPr>
              <a:t>和</a:t>
            </a:r>
            <a:r>
              <a:rPr lang="zh-CN" altLang="en-US" b="1">
                <a:solidFill>
                  <a:srgbClr val="FF0000"/>
                </a:solidFill>
              </a:rPr>
              <a:t>复杂数据</a:t>
            </a:r>
            <a:r>
              <a:rPr lang="en-US" altLang="zh-CN" b="1">
                <a:solidFill>
                  <a:srgbClr val="FF0000"/>
                </a:solidFill>
              </a:rPr>
              <a:t>******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5225"/>
          </a:xfrm>
        </p:spPr>
        <p:txBody>
          <a:bodyPr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简单数据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fontScale="90000" lnSpcReduction="10000"/>
          </a:bodyPr>
          <a:p>
            <a:r>
              <a:rPr lang="zh-CN" altLang="en-US"/>
              <a:t>简单数据分为</a:t>
            </a:r>
            <a:r>
              <a:rPr lang="en-US" altLang="zh-CN"/>
              <a:t>5</a:t>
            </a:r>
            <a:r>
              <a:rPr lang="zh-CN" altLang="en-US"/>
              <a:t>种</a:t>
            </a:r>
            <a:endParaRPr lang="zh-CN" altLang="en-US"/>
          </a:p>
          <a:p>
            <a:r>
              <a:rPr lang="zh-CN" altLang="en-US"/>
              <a:t>数字number、字符串string、布尔值boolean、空null、未定义undefined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1、数字number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JS只有一种数字类型，数字可以带小数点，也可以不带。如:123 和12.3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var data = 123;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typeof(data) 返回值是字符串 'number' ，即变量data的数据类型是 数字</a:t>
            </a:r>
            <a:endParaRPr lang="zh-CN" altLang="en-US"/>
          </a:p>
          <a:p>
            <a:r>
              <a:rPr lang="zh-CN" altLang="en-US"/>
              <a:t>2、字符串string</a:t>
            </a:r>
            <a:r>
              <a:rPr lang="en-US" altLang="zh-CN"/>
              <a:t>------</a:t>
            </a:r>
            <a:r>
              <a:rPr lang="zh-CN" altLang="en-US" b="1">
                <a:solidFill>
                  <a:srgbClr val="FF0000"/>
                </a:solidFill>
              </a:rPr>
              <a:t>注意：加引号</a:t>
            </a:r>
            <a:r>
              <a:rPr lang="en-US" altLang="zh-CN" b="1">
                <a:solidFill>
                  <a:srgbClr val="FF0000"/>
                </a:solidFill>
              </a:rPr>
              <a:t>“”---</a:t>
            </a:r>
            <a:r>
              <a:rPr lang="zh-CN" altLang="en-US" b="1">
                <a:solidFill>
                  <a:srgbClr val="FF0000"/>
                </a:solidFill>
              </a:rPr>
              <a:t>可以单引号、双引号</a:t>
            </a:r>
            <a:endParaRPr lang="zh-CN" altLang="en-US"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/>
              <a:t>字符串是字符的载体，而且必须被成对的引号包围。 如: 'hello world!'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var data = 'hello world!';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typeof(data) 返回值是字符串 'string' ，即变量data的数据类型是 字符串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简单数据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rPr lang="zh-CN" altLang="en-US"/>
              <a:t>3、布尔值boolean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true（真） 或 false（假）</a:t>
            </a:r>
            <a:r>
              <a:rPr lang="zh-CN" altLang="en-US"/>
              <a:t> 代表布尔值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var data = true;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typeof(data) 返回值是字符串 'boolean' ，即变量data的数据类型是 布尔值。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4、空null</a:t>
            </a:r>
            <a:endParaRPr lang="zh-CN" altLang="en-US"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若 typeof(data) 的返回值是字符串 'null' ，即变量data的数据类型是 null。即data为空</a:t>
            </a:r>
            <a:endParaRPr lang="zh-CN" altLang="en-US"/>
          </a:p>
          <a:p>
            <a:r>
              <a:rPr lang="zh-CN" altLang="en-US"/>
              <a:t>5、未定义undefined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若 typeof(data) 的返回值是字符串 'undefined' ，即变量data的数据类型是 undefined。即data不含有值。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简单数据详解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rPr lang="zh-CN" altLang="en-US"/>
              <a:t>（1）数字number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只有一种数字类型。数字可以带小数点，也可以不带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（2）字符串string </a:t>
            </a:r>
            <a:r>
              <a:rPr lang="en-US" altLang="zh-CN"/>
              <a:t>-----</a:t>
            </a:r>
            <a:r>
              <a:rPr lang="zh-CN" altLang="en-US">
                <a:solidFill>
                  <a:srgbClr val="FF0000"/>
                </a:solidFill>
              </a:rPr>
              <a:t>汉字、英文字母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定义：字符串是存储字符（比如”BillGates”）的变量，可以是引号中的任意文本（</a:t>
            </a:r>
            <a:r>
              <a:rPr lang="zh-CN" altLang="en-US">
                <a:solidFill>
                  <a:srgbClr val="FF0000"/>
                </a:solidFill>
              </a:rPr>
              <a:t>单引号、双引号</a:t>
            </a:r>
            <a:r>
              <a:rPr lang="zh-CN" altLang="en-US"/>
              <a:t>都可以）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44625" y="4561205"/>
            <a:ext cx="38036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双引号：</a:t>
            </a:r>
            <a:endParaRPr lang="zh-CN" altLang="en-US" sz="2000"/>
          </a:p>
          <a:p>
            <a:r>
              <a:rPr lang="zh-CN" altLang="en-US" sz="2000"/>
              <a:t>var carname=”volvo xc60”;</a:t>
            </a:r>
            <a:endParaRPr lang="zh-CN" altLang="en-US" sz="2000"/>
          </a:p>
          <a:p>
            <a:r>
              <a:rPr lang="zh-CN" altLang="en-US" sz="2000"/>
              <a:t>var carname='volvo xc60';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5473065" y="4561205"/>
            <a:ext cx="59886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单引号：</a:t>
            </a:r>
            <a:endParaRPr lang="zh-CN" altLang="en-US" sz="2000"/>
          </a:p>
          <a:p>
            <a:r>
              <a:rPr lang="zh-CN" altLang="en-US" sz="2000"/>
              <a:t>可以在字符串中使用引号，只要不匹配包围字符串的引号即可：</a:t>
            </a:r>
            <a:endParaRPr lang="zh-CN" altLang="en-US" sz="2000"/>
          </a:p>
          <a:p>
            <a:r>
              <a:rPr lang="zh-CN" altLang="en-US" sz="2000"/>
              <a:t>var carname=”It's alright”;</a:t>
            </a:r>
            <a:endParaRPr lang="zh-CN" altLang="en-US" sz="2000"/>
          </a:p>
          <a:p>
            <a:r>
              <a:rPr lang="zh-CN" altLang="en-US" sz="2000"/>
              <a:t>var carname=”He is called 'Johnny'”;</a:t>
            </a:r>
            <a:endParaRPr lang="zh-CN" altLang="en-US" sz="2000"/>
          </a:p>
          <a:p>
            <a:r>
              <a:rPr lang="zh-CN" altLang="en-US" sz="2000"/>
              <a:t>var carname='He is called “Johnny”';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简单数据详解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rPr lang="zh-CN" altLang="en-US"/>
              <a:t>（3）布尔值boolean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仅有两个值：true和false，开发里经常用</a:t>
            </a:r>
            <a:r>
              <a:rPr lang="zh-CN" altLang="en-US" b="1">
                <a:solidFill>
                  <a:srgbClr val="FF0000"/>
                </a:solidFill>
              </a:rPr>
              <a:t>0代表false，</a:t>
            </a:r>
            <a:r>
              <a:rPr lang="zh-CN" altLang="en-US" b="1" i="1" u="sng">
                <a:solidFill>
                  <a:srgbClr val="00B050"/>
                </a:solidFill>
              </a:rPr>
              <a:t>1（非0）代表true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面试题：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r>
              <a:rPr lang="zh-CN" altLang="en-US" b="1">
                <a:solidFill>
                  <a:srgbClr val="FF0000"/>
                </a:solidFill>
              </a:rPr>
              <a:t>假，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真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0代表false假，那么6666代表什么意思？→true真</a:t>
            </a:r>
            <a:endParaRPr lang="zh-CN" altLang="en-US"/>
          </a:p>
          <a:p>
            <a:r>
              <a:rPr lang="zh-CN" altLang="en-US"/>
              <a:t>（4）空null</a:t>
            </a:r>
            <a:r>
              <a:rPr lang="en-US" altLang="zh-CN"/>
              <a:t>-------</a:t>
            </a:r>
            <a:r>
              <a:rPr lang="zh-CN" altLang="en-US"/>
              <a:t>作用：常用于清除数据，清空间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定义：“空数据”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应用：空值，可以通过将变量的值设置为null来清空变量</a:t>
            </a:r>
            <a:endParaRPr lang="zh-CN" altLang="en-US"/>
          </a:p>
          <a:p>
            <a:r>
              <a:rPr lang="zh-CN" altLang="en-US"/>
              <a:t>（5）未定义undefined</a:t>
            </a:r>
            <a:r>
              <a:rPr lang="en-US" altLang="zh-CN"/>
              <a:t>---</a:t>
            </a:r>
            <a:r>
              <a:rPr lang="zh-CN" altLang="en-US">
                <a:solidFill>
                  <a:srgbClr val="00B050"/>
                </a:solidFill>
              </a:rPr>
              <a:t>变量声明但是没有赋值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定义：“不存在该数据”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表示声明了变量但从未赋值，或者对象属性不存在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简单数据详解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p>
            <a:r>
              <a:rPr lang="zh-CN" altLang="en-US"/>
              <a:t>测试：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var data = typeof(123);则 typeof(data) 的返回值是（</a:t>
            </a:r>
            <a:r>
              <a:rPr lang="en-US" altLang="zh-CN"/>
              <a:t>C</a:t>
            </a:r>
            <a:r>
              <a:rPr lang="zh-CN" altLang="en-US"/>
              <a:t>）?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A.number    B.undefined   C.string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注意：typeof(123)的结果是 'number'，故变量 data 的值为 'number'， typeof(data)的结果实际就是 typeof('number')的结果，即'number'的类型为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（1）typeof(123)--number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（2）data -number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（3）typeof(data)====typeof(number)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（4）string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25354a0f-7f62-4e2a-98de-cbcac1f3c66a}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4297</Words>
  <Application>WPS 演示</Application>
  <PresentationFormat>宽屏</PresentationFormat>
  <Paragraphs>238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思源黑体 CN Bold</vt:lpstr>
      <vt:lpstr>黑体</vt:lpstr>
      <vt:lpstr>微软雅黑</vt:lpstr>
      <vt:lpstr>Calibri</vt:lpstr>
      <vt:lpstr>Arial Unicode MS</vt:lpstr>
      <vt:lpstr>Calibri Light</vt:lpstr>
      <vt:lpstr>1_Office 主题</vt:lpstr>
      <vt:lpstr>WEB前端 田槐旺</vt:lpstr>
      <vt:lpstr>课程总结</vt:lpstr>
      <vt:lpstr>课程总结</vt:lpstr>
      <vt:lpstr>课程大纲--JS万物皆对象</vt:lpstr>
      <vt:lpstr>数据类型-简单数据</vt:lpstr>
      <vt:lpstr>数据类型-简单数据</vt:lpstr>
      <vt:lpstr>数据类型-简单数据详解</vt:lpstr>
      <vt:lpstr>数据类型-简单数据详解</vt:lpstr>
      <vt:lpstr>数据类型-简单数据详解</vt:lpstr>
      <vt:lpstr>复杂数据</vt:lpstr>
      <vt:lpstr>对象</vt:lpstr>
      <vt:lpstr>对象</vt:lpstr>
      <vt:lpstr>对象</vt:lpstr>
      <vt:lpstr>对象-测试题</vt:lpstr>
      <vt:lpstr>字符串拼接</vt:lpstr>
      <vt:lpstr>数组VS对象</vt:lpstr>
      <vt:lpstr>数组</vt:lpstr>
      <vt:lpstr>数组</vt:lpstr>
      <vt:lpstr>测试题</vt:lpstr>
      <vt:lpstr>数组</vt:lpstr>
      <vt:lpstr>数组</vt:lpstr>
      <vt:lpstr>数据类型</vt:lpstr>
      <vt:lpstr>课堂总结</vt:lpstr>
      <vt:lpstr>课堂总结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310</cp:revision>
  <dcterms:created xsi:type="dcterms:W3CDTF">2015-05-05T08:02:00Z</dcterms:created>
  <dcterms:modified xsi:type="dcterms:W3CDTF">2019-03-26T12:14:30Z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