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905" r:id="rId3"/>
    <p:sldId id="921" r:id="rId4"/>
    <p:sldId id="922" r:id="rId5"/>
    <p:sldId id="923" r:id="rId6"/>
    <p:sldId id="924" r:id="rId7"/>
    <p:sldId id="925" r:id="rId8"/>
    <p:sldId id="926" r:id="rId9"/>
    <p:sldId id="927" r:id="rId10"/>
    <p:sldId id="928" r:id="rId11"/>
    <p:sldId id="929" r:id="rId12"/>
    <p:sldId id="930" r:id="rId13"/>
    <p:sldId id="93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-485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01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 flipV="1">
            <a:off x="-13335" y="6722110"/>
            <a:ext cx="10314305" cy="1409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34683" y="223520"/>
            <a:ext cx="1097280" cy="895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4800">
                <a:solidFill>
                  <a:schemeClr val="bg2">
                    <a:lumMod val="9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WEB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471170" y="455930"/>
            <a:ext cx="125730" cy="462280"/>
          </a:xfrm>
          <a:prstGeom prst="rect">
            <a:avLst/>
          </a:prstGeom>
          <a:solidFill>
            <a:srgbClr val="C61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1802765" y="1187450"/>
            <a:ext cx="227965" cy="131445"/>
          </a:xfrm>
          <a:prstGeom prst="rect">
            <a:avLst/>
          </a:prstGeom>
          <a:solidFill>
            <a:srgbClr val="C61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369570" y="1068070"/>
            <a:ext cx="14585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olidFill>
                  <a:schemeClr val="bg2">
                    <a:lumMod val="90000"/>
                  </a:schemeClr>
                </a:solidFill>
              </a:rPr>
              <a:t>CURRICULUM</a:t>
            </a:r>
          </a:p>
        </p:txBody>
      </p:sp>
      <p:sp>
        <p:nvSpPr>
          <p:cNvPr id="15" name="矩形 14"/>
          <p:cNvSpPr/>
          <p:nvPr userDrawn="1"/>
        </p:nvSpPr>
        <p:spPr>
          <a:xfrm flipV="1">
            <a:off x="10300970" y="6722110"/>
            <a:ext cx="1909445" cy="140970"/>
          </a:xfrm>
          <a:prstGeom prst="rect">
            <a:avLst/>
          </a:prstGeom>
          <a:solidFill>
            <a:srgbClr val="C61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657350" y="1640205"/>
            <a:ext cx="9144000" cy="3009265"/>
          </a:xfrm>
        </p:spPr>
        <p:txBody>
          <a:bodyPr>
            <a:normAutofit/>
          </a:bodyPr>
          <a:lstStyle/>
          <a:p>
            <a:pPr algn="ctr" fontAlgn="auto">
              <a:lnSpc>
                <a:spcPct val="150000"/>
              </a:lnSpc>
            </a:pPr>
            <a:r>
              <a:rPr lang="en-US" altLang="zh-CN" dirty="0">
                <a:solidFill>
                  <a:srgbClr val="C6171F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>
                <a:solidFill>
                  <a:srgbClr val="C6171F"/>
                </a:solidFill>
                <a:latin typeface="微软雅黑" panose="020B0503020204020204" charset="-122"/>
                <a:ea typeface="微软雅黑" panose="020B0503020204020204" charset="-122"/>
              </a:rPr>
              <a:t>前端</a:t>
            </a:r>
            <a:br>
              <a:rPr lang="zh-CN" altLang="en-US">
                <a:solidFill>
                  <a:srgbClr val="C6171F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endParaRPr lang="zh-CN" altLang="en-US" sz="4800">
              <a:solidFill>
                <a:srgbClr val="C6171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5530"/>
          </a:xfrm>
        </p:spPr>
        <p:txBody>
          <a:bodyPr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正则表达式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验证语法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/>
              <a:t>test</a:t>
            </a:r>
            <a:r>
              <a:rPr lang="zh-CN" altLang="en-US"/>
              <a:t>正则验证语法：</a:t>
            </a:r>
          </a:p>
          <a:p>
            <a:pPr lvl="1" fontAlgn="auto">
              <a:lnSpc>
                <a:spcPct val="120000"/>
              </a:lnSpc>
            </a:pPr>
            <a:r>
              <a:rPr lang="zh-CN" altLang="en-US"/>
              <a:t>正则表达式</a:t>
            </a:r>
            <a:r>
              <a:rPr lang="en-US" altLang="zh-CN"/>
              <a:t>.test(</a:t>
            </a:r>
            <a:r>
              <a:rPr lang="zh-CN" altLang="en-US"/>
              <a:t>验证数据</a:t>
            </a:r>
            <a:r>
              <a:rPr lang="en-US" altLang="zh-CN"/>
              <a:t>)</a:t>
            </a:r>
          </a:p>
          <a:p>
            <a:pPr fontAlgn="auto">
              <a:lnSpc>
                <a:spcPct val="120000"/>
              </a:lnSpc>
            </a:pPr>
            <a:endParaRPr lang="en-US" altLang="zh-CN"/>
          </a:p>
          <a:p>
            <a:pPr fontAlgn="auto">
              <a:lnSpc>
                <a:spcPct val="120000"/>
              </a:lnSpc>
            </a:pPr>
            <a:endParaRPr lang="en-US" altLang="zh-CN"/>
          </a:p>
          <a:p>
            <a:pPr fontAlgn="auto">
              <a:lnSpc>
                <a:spcPct val="120000"/>
              </a:lnSpc>
            </a:pPr>
            <a:endParaRPr lang="en-US" altLang="zh-CN"/>
          </a:p>
          <a:p>
            <a:pPr lvl="1" fontAlgn="auto">
              <a:lnSpc>
                <a:spcPct val="120000"/>
              </a:lnSpc>
            </a:pPr>
            <a:r>
              <a:rPr lang="zh-CN" altLang="en-US"/>
              <a:t>注意：</a:t>
            </a:r>
            <a:r>
              <a:rPr lang="en-US" altLang="zh-CN"/>
              <a:t>/一般用于 正则的开始和结束，所以使用时两边加上/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870" y="2923540"/>
            <a:ext cx="2865120" cy="16389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5530"/>
          </a:xfrm>
        </p:spPr>
        <p:txBody>
          <a:bodyPr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正则表达式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 lnSpcReduction="20000"/>
          </a:bodyPr>
          <a:lstStyle/>
          <a:p>
            <a:pPr fontAlgn="auto">
              <a:lnSpc>
                <a:spcPct val="120000"/>
              </a:lnSpc>
            </a:pPr>
            <a:r>
              <a:rPr lang="zh-CN" altLang="en-US"/>
              <a:t>正则表达式由两种基本字符组成：元字符、非打印字符</a:t>
            </a:r>
          </a:p>
          <a:p>
            <a:pPr fontAlgn="auto">
              <a:lnSpc>
                <a:spcPct val="120000"/>
              </a:lnSpc>
            </a:pPr>
            <a:endParaRPr lang="zh-CN" altLang="en-US"/>
          </a:p>
          <a:p>
            <a:pPr fontAlgn="auto">
              <a:lnSpc>
                <a:spcPct val="120000"/>
              </a:lnSpc>
            </a:pPr>
            <a:r>
              <a:rPr lang="zh-CN" altLang="en-US"/>
              <a:t>元字符：</a:t>
            </a:r>
            <a:r>
              <a:rPr lang="en-US" altLang="zh-CN"/>
              <a:t>/</a:t>
            </a:r>
            <a:r>
              <a:rPr lang="zh-CN" altLang="en-US"/>
              <a:t>* +  $ ^ . | \ ( ) { } [ ]</a:t>
            </a:r>
          </a:p>
          <a:p>
            <a:pPr lvl="1" fontAlgn="auto">
              <a:lnSpc>
                <a:spcPct val="120000"/>
              </a:lnSpc>
            </a:pPr>
            <a:r>
              <a:rPr lang="zh-CN" altLang="en-US"/>
              <a:t>①</a:t>
            </a:r>
            <a:r>
              <a:rPr lang="en-US" altLang="zh-CN">
                <a:sym typeface="+mn-ea"/>
              </a:rPr>
              <a:t>/用于正则的开始和结束</a:t>
            </a:r>
          </a:p>
          <a:p>
            <a:pPr lvl="1" fontAlgn="auto">
              <a:lnSpc>
                <a:spcPct val="120000"/>
              </a:lnSpc>
            </a:pPr>
            <a:r>
              <a:rPr lang="zh-CN" altLang="en-US">
                <a:sym typeface="+mn-ea"/>
              </a:rPr>
              <a:t>②字符类 []，例如</a:t>
            </a:r>
            <a:r>
              <a:rPr lang="en-US" altLang="zh-CN">
                <a:sym typeface="+mn-ea"/>
              </a:rPr>
              <a:t>[34578]表示34578任意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一个</a:t>
            </a:r>
            <a:r>
              <a:rPr lang="en-US" altLang="zh-CN">
                <a:sym typeface="+mn-ea"/>
              </a:rPr>
              <a:t>数字即可</a:t>
            </a:r>
          </a:p>
          <a:p>
            <a:pPr lvl="1" fontAlgn="auto">
              <a:lnSpc>
                <a:spcPct val="120000"/>
              </a:lnSpc>
            </a:pPr>
            <a:r>
              <a:rPr lang="zh-CN" altLang="en-US"/>
              <a:t>③范围类[-]，比如 [a-z][A-Z][0-9] </a:t>
            </a:r>
          </a:p>
          <a:p>
            <a:pPr lvl="1" fontAlgn="auto">
              <a:lnSpc>
                <a:spcPct val="120000"/>
              </a:lnSpc>
            </a:pPr>
            <a:r>
              <a:rPr lang="zh-CN" altLang="en-US"/>
              <a:t>④^   匹配输入字符串的开始位置</a:t>
            </a:r>
          </a:p>
          <a:p>
            <a:pPr lvl="1" fontAlgn="auto">
              <a:lnSpc>
                <a:spcPct val="120000"/>
              </a:lnSpc>
            </a:pPr>
            <a:r>
              <a:rPr lang="zh-CN" altLang="en-US"/>
              <a:t>⑤$   匹配输入字符串的结束位置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5530"/>
          </a:xfrm>
        </p:spPr>
        <p:txBody>
          <a:bodyPr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正则表达式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 lnSpcReduction="20000"/>
          </a:bodyPr>
          <a:lstStyle/>
          <a:p>
            <a:pPr fontAlgn="auto">
              <a:lnSpc>
                <a:spcPct val="120000"/>
              </a:lnSpc>
            </a:pPr>
            <a:r>
              <a:rPr lang="zh-CN" altLang="en-US"/>
              <a:t>元字符：</a:t>
            </a:r>
            <a:r>
              <a:rPr lang="en-US" altLang="zh-CN"/>
              <a:t>/</a:t>
            </a:r>
            <a:r>
              <a:rPr lang="zh-CN" altLang="en-US"/>
              <a:t>* +  $ ^ . | \ ( ) { } [ ]</a:t>
            </a:r>
          </a:p>
          <a:p>
            <a:pPr lvl="1" fontAlgn="auto">
              <a:lnSpc>
                <a:spcPct val="120000"/>
              </a:lnSpc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2572385"/>
            <a:ext cx="7942580" cy="28187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5530"/>
          </a:xfrm>
        </p:spPr>
        <p:txBody>
          <a:bodyPr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正则表达式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/>
              <a:t>其他字符</a:t>
            </a:r>
          </a:p>
          <a:p>
            <a:pPr lvl="1" fontAlgn="auto">
              <a:lnSpc>
                <a:spcPct val="120000"/>
              </a:lnSpc>
            </a:pPr>
            <a:r>
              <a:rPr lang="zh-CN" altLang="en-US"/>
              <a:t>[a-z]    匹配小写</a:t>
            </a:r>
            <a:r>
              <a:rPr lang="en-US" altLang="zh-CN"/>
              <a:t>a</a:t>
            </a:r>
            <a:r>
              <a:rPr lang="zh-CN" altLang="en-US"/>
              <a:t>到</a:t>
            </a:r>
            <a:r>
              <a:rPr lang="en-US" altLang="zh-CN"/>
              <a:t>z</a:t>
            </a:r>
          </a:p>
          <a:p>
            <a:pPr lvl="1" fontAlgn="auto">
              <a:lnSpc>
                <a:spcPct val="120000"/>
              </a:lnSpc>
            </a:pPr>
            <a:r>
              <a:rPr lang="en-US" altLang="zh-CN"/>
              <a:t>[A-Z]   </a:t>
            </a:r>
            <a:r>
              <a:rPr lang="zh-CN" altLang="en-US"/>
              <a:t>匹配大写</a:t>
            </a:r>
            <a:r>
              <a:rPr lang="en-US" altLang="zh-CN"/>
              <a:t>A</a:t>
            </a:r>
            <a:r>
              <a:rPr lang="zh-CN" altLang="en-US"/>
              <a:t>到</a:t>
            </a:r>
            <a:r>
              <a:rPr lang="en-US" altLang="zh-CN"/>
              <a:t>Z</a:t>
            </a:r>
          </a:p>
          <a:p>
            <a:pPr lvl="1" fontAlgn="auto">
              <a:lnSpc>
                <a:spcPct val="120000"/>
              </a:lnSpc>
            </a:pPr>
            <a:r>
              <a:rPr lang="zh-CN" altLang="en-US"/>
              <a:t>\d        匹配一个数字字符。等价于 [0-9]。</a:t>
            </a:r>
          </a:p>
          <a:p>
            <a:pPr lvl="1" fontAlgn="auto">
              <a:lnSpc>
                <a:spcPct val="120000"/>
              </a:lnSpc>
            </a:pPr>
            <a:r>
              <a:rPr lang="zh-CN" altLang="en-US"/>
              <a:t>\D        匹配一个非数字字符。等价于 [^0-9]</a:t>
            </a:r>
          </a:p>
          <a:p>
            <a:pPr lvl="1" fontAlgn="auto">
              <a:lnSpc>
                <a:spcPct val="120000"/>
              </a:lnSpc>
            </a:pPr>
            <a:r>
              <a:rPr lang="zh-CN" altLang="en-US"/>
              <a:t>\w       匹配字母、数字、下划线。等价于[A-Za-z0-9_]</a:t>
            </a:r>
          </a:p>
          <a:p>
            <a:pPr lvl="1" fontAlgn="auto">
              <a:lnSpc>
                <a:spcPct val="120000"/>
              </a:lnSpc>
            </a:pPr>
            <a:r>
              <a:rPr lang="zh-CN" altLang="en-US"/>
              <a:t>\W      匹配非字母、数字、下划线。等价于 [^A-Za-z0-9_]</a:t>
            </a:r>
          </a:p>
          <a:p>
            <a:pPr lvl="1" fontAlgn="auto">
              <a:lnSpc>
                <a:spcPct val="12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5530"/>
          </a:xfrm>
        </p:spPr>
        <p:txBody>
          <a:bodyPr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正则表达式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/>
              <a:t>应用位置：常用于表单验证</a:t>
            </a:r>
          </a:p>
          <a:p>
            <a:pPr fontAlgn="auto">
              <a:lnSpc>
                <a:spcPct val="120000"/>
              </a:lnSpc>
            </a:pPr>
            <a:endParaRPr lang="zh-CN"/>
          </a:p>
          <a:p>
            <a:pPr fontAlgn="auto">
              <a:lnSpc>
                <a:spcPct val="120000"/>
              </a:lnSpc>
            </a:pPr>
            <a:r>
              <a:t>1.1 什么是正则表达式RegExp</a:t>
            </a:r>
          </a:p>
          <a:p>
            <a:pPr lvl="1" fontAlgn="auto">
              <a:lnSpc>
                <a:spcPct val="120000"/>
              </a:lnSpc>
            </a:pPr>
            <a:r>
              <a:t> 正则表达式是一种特殊的字符串</a:t>
            </a:r>
            <a:r>
              <a: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模式</a:t>
            </a:r>
            <a:r>
              <a: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技术</a:t>
            </a:r>
            <a:r>
              <a:t>，用于</a:t>
            </a:r>
            <a:r>
              <a:rPr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匹配</a:t>
            </a:r>
            <a:r>
              <a:t>一组字符串，就好比用模具做产品，而正则就是这个模具，定义一种规则去匹配符合规则的字符。</a:t>
            </a:r>
          </a:p>
          <a:p>
            <a:pPr lvl="1" fontAlgn="auto">
              <a:lnSpc>
                <a:spcPct val="120000"/>
              </a:lnSpc>
            </a:pPr>
            <a:r>
              <a:rPr lang="zh-CN"/>
              <a:t>小结：</a:t>
            </a:r>
            <a:r>
              <a:t>RegExp 是正则表达式（Regular expression）的缩写，作用是对字符串执行</a:t>
            </a:r>
            <a:r>
              <a: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模式匹配</a:t>
            </a:r>
            <a:r>
              <a:t>。通常用于</a:t>
            </a:r>
            <a:r>
              <a:rPr>
                <a:solidFill>
                  <a:srgbClr val="FF0000"/>
                </a:solidFill>
              </a:rPr>
              <a:t>格式</a:t>
            </a:r>
            <a:r>
              <a: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验证</a:t>
            </a:r>
            <a:r>
              <a:t>等</a:t>
            </a:r>
            <a:r>
              <a:rPr lang="zh-CN"/>
              <a:t>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5530"/>
          </a:xfrm>
        </p:spPr>
        <p:txBody>
          <a:bodyPr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正则表达式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t>1.</a:t>
            </a:r>
            <a:r>
              <a:rPr lang="en-US"/>
              <a:t>2</a:t>
            </a:r>
            <a:r>
              <a:rPr lang="zh-CN" altLang="en-US"/>
              <a:t>普通验证（输入为空时提示）</a:t>
            </a:r>
            <a:endParaRPr lang="en-US" altLang="zh-CN"/>
          </a:p>
          <a:p>
            <a:pPr fontAlgn="auto">
              <a:lnSpc>
                <a:spcPct val="120000"/>
              </a:lnSpc>
            </a:pP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470" y="2546985"/>
            <a:ext cx="8080375" cy="4248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470" y="3312795"/>
            <a:ext cx="5041900" cy="13500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8470" y="5041900"/>
            <a:ext cx="4342765" cy="12763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5530"/>
          </a:xfrm>
        </p:spPr>
        <p:txBody>
          <a:bodyPr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正则表达式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正则验证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t>1.</a:t>
            </a:r>
            <a:r>
              <a:rPr lang="en-US"/>
              <a:t>3</a:t>
            </a:r>
            <a:r>
              <a:rPr lang="zh-CN" altLang="en-US"/>
              <a:t>升级</a:t>
            </a:r>
            <a:r>
              <a:rPr lang="en-US" altLang="zh-CN"/>
              <a:t>-</a:t>
            </a:r>
            <a:r>
              <a:t>正则</a:t>
            </a:r>
            <a:r>
              <a:rPr lang="zh-CN"/>
              <a:t>验证（不满足手机格式即提示）</a:t>
            </a:r>
            <a:endParaRPr lang="en-US" altLang="zh-CN"/>
          </a:p>
          <a:p>
            <a:pPr fontAlgn="auto">
              <a:lnSpc>
                <a:spcPct val="120000"/>
              </a:lnSpc>
            </a:pP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510" y="2480945"/>
            <a:ext cx="6514465" cy="4476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040370" y="4408805"/>
            <a:ext cx="2645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/^1(3|4|5|7|8)\d{9}$/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94395" y="4040505"/>
            <a:ext cx="1737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手机验证正则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510" y="5345430"/>
            <a:ext cx="4587240" cy="3924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7510" y="3170555"/>
            <a:ext cx="5866765" cy="19335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5530"/>
          </a:xfrm>
        </p:spPr>
        <p:txBody>
          <a:bodyPr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拓展：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H5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类名操作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/>
              <a:t>类名</a:t>
            </a:r>
            <a:r>
              <a:rPr lang="en-US" altLang="zh-CN"/>
              <a:t>element.classList</a:t>
            </a:r>
            <a:endParaRPr lang="zh-CN"/>
          </a:p>
          <a:p>
            <a:pPr lvl="1" fontAlgn="auto">
              <a:lnSpc>
                <a:spcPct val="120000"/>
              </a:lnSpc>
            </a:pPr>
            <a:r>
              <a:rPr lang="zh-CN" altLang="en-US"/>
              <a:t>相比之前的</a:t>
            </a:r>
            <a:r>
              <a:rPr lang="en-US" altLang="zh-CN"/>
              <a:t>element.className()</a:t>
            </a:r>
            <a:r>
              <a:rPr lang="zh-CN" altLang="en-US"/>
              <a:t>方法，</a:t>
            </a:r>
            <a:r>
              <a:rPr lang="en-US" altLang="zh-CN"/>
              <a:t>H5 </a:t>
            </a:r>
            <a:r>
              <a:rPr lang="zh-CN" altLang="en-US"/>
              <a:t>新出</a:t>
            </a:r>
            <a:r>
              <a:rPr lang="zh-CN"/>
              <a:t>classList 属性可以返回元素的类名，classList 属性是</a:t>
            </a:r>
            <a:r>
              <a:rPr lang="zh-CN">
                <a:solidFill>
                  <a:srgbClr val="FF0000"/>
                </a:solidFill>
              </a:rPr>
              <a:t>只读</a:t>
            </a:r>
            <a:r>
              <a:rPr lang="zh-CN"/>
              <a:t>的，但可以使用 add() 和 remove() 方法修改。</a:t>
            </a:r>
          </a:p>
          <a:p>
            <a:pPr lvl="1" fontAlgn="auto">
              <a:lnSpc>
                <a:spcPct val="120000"/>
              </a:lnSpc>
            </a:pPr>
            <a:r>
              <a:rPr lang="zh-CN"/>
              <a:t>（兼容IE10，Chrome8.0、</a:t>
            </a:r>
            <a:r>
              <a:rPr lang="en-US" altLang="zh-CN"/>
              <a:t>Opera11.5</a:t>
            </a:r>
            <a:r>
              <a:rPr lang="zh-CN" altLang="en-US"/>
              <a:t>、</a:t>
            </a:r>
            <a:r>
              <a:rPr lang="en-US" altLang="zh-CN"/>
              <a:t>Safari5.1</a:t>
            </a:r>
            <a:r>
              <a:rPr lang="zh-CN" altLang="en-US"/>
              <a:t>、</a:t>
            </a:r>
            <a:r>
              <a:rPr lang="en-US" altLang="zh-CN"/>
              <a:t>Firefox3.6</a:t>
            </a:r>
            <a:r>
              <a:rPr lang="zh-CN"/>
              <a:t>）</a:t>
            </a:r>
          </a:p>
          <a:p>
            <a:pPr lvl="1" fontAlgn="auto">
              <a:lnSpc>
                <a:spcPct val="120000"/>
              </a:lnSpc>
            </a:pPr>
            <a:endParaRPr lang="zh-CN"/>
          </a:p>
          <a:p>
            <a:pPr lvl="1" fontAlgn="auto">
              <a:lnSpc>
                <a:spcPct val="120000"/>
              </a:lnSpc>
            </a:pPr>
            <a:r>
              <a:rPr lang="zh-CN"/>
              <a:t>语法：</a:t>
            </a:r>
          </a:p>
          <a:p>
            <a:pPr lvl="2" fontAlgn="auto">
              <a:lnSpc>
                <a:spcPct val="120000"/>
              </a:lnSpc>
            </a:pPr>
            <a:r>
              <a:rPr lang="zh-CN"/>
              <a:t>添加类名</a:t>
            </a:r>
            <a:r>
              <a:rPr lang="en-US" altLang="zh-CN"/>
              <a:t>element.classList.add(“class1,class2,...”)</a:t>
            </a:r>
          </a:p>
          <a:p>
            <a:pPr lvl="2" fontAlgn="auto">
              <a:lnSpc>
                <a:spcPct val="120000"/>
              </a:lnSpc>
            </a:pPr>
            <a:r>
              <a:rPr lang="zh-CN" altLang="en-US"/>
              <a:t>移除类名</a:t>
            </a:r>
            <a:r>
              <a:rPr lang="en-US" altLang="zh-CN">
                <a:sym typeface="+mn-ea"/>
              </a:rPr>
              <a:t>element.classList.remove(“class1,class2,...”)</a:t>
            </a:r>
            <a:endParaRPr lang="en-US" altLang="zh-CN"/>
          </a:p>
          <a:p>
            <a:pPr lvl="2" fontAlgn="auto">
              <a:lnSpc>
                <a:spcPct val="12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5530"/>
          </a:xfrm>
        </p:spPr>
        <p:txBody>
          <a:bodyPr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正则表达式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常用正则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/>
              <a:t>手机号：/^1(3|4|5|7|8)\d{9}$/</a:t>
            </a:r>
          </a:p>
          <a:p>
            <a:pPr fontAlgn="auto">
              <a:lnSpc>
                <a:spcPct val="120000"/>
              </a:lnSpc>
            </a:pPr>
            <a:r>
              <a:rPr lang="zh-CN" altLang="en-US"/>
              <a:t>固定电话：/^(\(\d{3,4}\)|\d{3,4}-|\s)?\d{7,14}$/</a:t>
            </a:r>
          </a:p>
          <a:p>
            <a:pPr fontAlgn="auto">
              <a:lnSpc>
                <a:spcPct val="120000"/>
              </a:lnSpc>
            </a:pPr>
            <a:r>
              <a:rPr lang="zh-CN" altLang="en-US"/>
              <a:t>身份证正则表达式(15位)：</a:t>
            </a:r>
          </a:p>
          <a:p>
            <a:pPr lvl="1" fontAlgn="auto">
              <a:lnSpc>
                <a:spcPct val="120000"/>
              </a:lnSpc>
            </a:pPr>
            <a:r>
              <a:rPr lang="zh-CN" altLang="en-US"/>
              <a:t>/^[1-9]\d{7}((0\d)|(1[0-2]))(([0|1|2]\d)|3[0-1])\d{3}$/</a:t>
            </a:r>
          </a:p>
          <a:p>
            <a:pPr fontAlgn="auto">
              <a:lnSpc>
                <a:spcPct val="120000"/>
              </a:lnSpc>
            </a:pPr>
            <a:r>
              <a:rPr lang="zh-CN" altLang="en-US"/>
              <a:t>身份证正则表达式(18位)</a:t>
            </a:r>
          </a:p>
          <a:p>
            <a:pPr lvl="1" fontAlgn="auto">
              <a:lnSpc>
                <a:spcPct val="120000"/>
              </a:lnSpc>
            </a:pPr>
            <a:r>
              <a:rPr lang="zh-CN" altLang="en-US"/>
              <a:t>/^[1-9]\d{5}[1-9]\d{3}((0\d)|(1[0-2]))(([0|1|2]\d)|3[0-1])\d{4}$/</a:t>
            </a:r>
          </a:p>
          <a:p>
            <a:pPr fontAlgn="auto">
              <a:lnSpc>
                <a:spcPct val="120000"/>
              </a:lnSpc>
            </a:pPr>
            <a:r>
              <a:rPr lang="zh-CN" altLang="en-US"/>
              <a:t>合并(^\d{15}$)|(^\d{17}([0-9]|X)$)</a:t>
            </a:r>
          </a:p>
          <a:p>
            <a:pPr lvl="2" fontAlgn="auto">
              <a:lnSpc>
                <a:spcPct val="12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5530"/>
          </a:xfrm>
        </p:spPr>
        <p:txBody>
          <a:bodyPr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正则表达式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常用正则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/>
              <a:t>中国邮政编码：[</a:t>
            </a:r>
            <a:r>
              <a:rPr lang="en-US" altLang="zh-CN"/>
              <a:t>0</a:t>
            </a:r>
            <a:r>
              <a:rPr lang="zh-CN" altLang="en-US"/>
              <a:t>-9]{1}(\d+){5}</a:t>
            </a:r>
          </a:p>
          <a:p>
            <a:pPr fontAlgn="auto">
              <a:lnSpc>
                <a:spcPct val="120000"/>
              </a:lnSpc>
            </a:pPr>
            <a:r>
              <a:rPr lang="en-US" altLang="zh-CN"/>
              <a:t>QQ</a:t>
            </a:r>
            <a:r>
              <a:rPr lang="zh-CN" altLang="en-US"/>
              <a:t>号：/^[1-9][0-9]{4,9}$/gim</a:t>
            </a:r>
          </a:p>
          <a:p>
            <a:pPr fontAlgn="auto">
              <a:lnSpc>
                <a:spcPct val="120000"/>
              </a:lnSpc>
            </a:pPr>
            <a:r>
              <a:rPr lang="en-US" altLang="zh-CN"/>
              <a:t>email</a:t>
            </a:r>
            <a:r>
              <a:rPr lang="zh-CN" altLang="en-US"/>
              <a:t>地址：</a:t>
            </a:r>
          </a:p>
          <a:p>
            <a:pPr lvl="1" fontAlgn="auto">
              <a:lnSpc>
                <a:spcPct val="120000"/>
              </a:lnSpc>
            </a:pPr>
            <a:r>
              <a:rPr lang="zh-CN" altLang="en-US"/>
              <a:t>/^\w+((-\w+)|(\.\w+))*\@[A-Za-z0-9]+((\.|-)[A-Za-z0-9]+)*\.[A-Za-z0-9]+$/</a:t>
            </a:r>
          </a:p>
          <a:p>
            <a:pPr fontAlgn="auto">
              <a:lnSpc>
                <a:spcPct val="120000"/>
              </a:lnSpc>
            </a:pPr>
            <a:r>
              <a:rPr lang="en-US" altLang="zh-CN"/>
              <a:t>合法日期格式 yyyy-mm-dd</a:t>
            </a:r>
            <a:r>
              <a:rPr lang="zh-CN" altLang="en-US"/>
              <a:t>：</a:t>
            </a:r>
          </a:p>
          <a:p>
            <a:pPr lvl="1" fontAlgn="auto">
              <a:lnSpc>
                <a:spcPct val="120000"/>
              </a:lnSpc>
            </a:pPr>
            <a:r>
              <a:rPr lang="zh-CN" altLang="en-US"/>
              <a:t> /^[1-2][0-9][0-9][0-9]-[0-1]{0,1}[0-9]-[0-3]{0,1}[0-9]$/</a:t>
            </a:r>
          </a:p>
          <a:p>
            <a:pPr fontAlgn="auto">
              <a:lnSpc>
                <a:spcPct val="120000"/>
              </a:lnSpc>
            </a:pP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5530"/>
          </a:xfrm>
        </p:spPr>
        <p:txBody>
          <a:bodyPr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正则表达式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/>
              <a:t>方法</a:t>
            </a:r>
            <a:r>
              <a:rPr lang="en-US" altLang="zh-CN"/>
              <a:t>--</a:t>
            </a:r>
            <a:r>
              <a:rPr lang="zh-CN" altLang="en-US"/>
              <a:t>正则验证常用</a:t>
            </a:r>
            <a:r>
              <a:rPr lang="en-US" altLang="zh-CN">
                <a:solidFill>
                  <a:srgbClr val="FF0000"/>
                </a:solidFill>
              </a:rPr>
              <a:t>test</a:t>
            </a:r>
            <a:r>
              <a:rPr lang="zh-CN" altLang="en-US"/>
              <a:t>方法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095" y="2516505"/>
            <a:ext cx="8639810" cy="32404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5530"/>
          </a:xfrm>
        </p:spPr>
        <p:txBody>
          <a:bodyPr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正则表达式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案例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/>
              <a:t>手机正则</a:t>
            </a:r>
            <a:r>
              <a:rPr lang="en-US" altLang="zh-CN"/>
              <a:t>demo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415" y="2383790"/>
            <a:ext cx="6095365" cy="38798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705</Words>
  <Application>Microsoft Office PowerPoint</Application>
  <PresentationFormat>自定义</PresentationFormat>
  <Paragraphs>66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1_Office 主题</vt:lpstr>
      <vt:lpstr>WEB前端 </vt:lpstr>
      <vt:lpstr>正则表达式-概念</vt:lpstr>
      <vt:lpstr>正则表达式-应用</vt:lpstr>
      <vt:lpstr>正则表达式-正则验证</vt:lpstr>
      <vt:lpstr>拓展：H5类名操作</vt:lpstr>
      <vt:lpstr>正则表达式-常用正则</vt:lpstr>
      <vt:lpstr>正则表达式-常用正则</vt:lpstr>
      <vt:lpstr>正则表达式-方法</vt:lpstr>
      <vt:lpstr>正则表达式-案例</vt:lpstr>
      <vt:lpstr>正则表达式-验证语法</vt:lpstr>
      <vt:lpstr>正则表达式-组成</vt:lpstr>
      <vt:lpstr>正则表达式-组成</vt:lpstr>
      <vt:lpstr>正则表达式-组成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WEB前端 </dc:title>
  <dc:creator/>
  <cp:lastModifiedBy>xb21cn</cp:lastModifiedBy>
  <cp:revision>930</cp:revision>
  <dcterms:created xsi:type="dcterms:W3CDTF">2015-05-05T08:02:00Z</dcterms:created>
  <dcterms:modified xsi:type="dcterms:W3CDTF">2019-04-18T01:56:37Z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2052-10.1.0.7697</vt:lpwstr>
  </property>
</Properties>
</file>