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533" r:id="rId3"/>
    <p:sldId id="462" r:id="rId4"/>
    <p:sldId id="494" r:id="rId5"/>
    <p:sldId id="495" r:id="rId6"/>
    <p:sldId id="496" r:id="rId7"/>
    <p:sldId id="497" r:id="rId8"/>
    <p:sldId id="498" r:id="rId9"/>
    <p:sldId id="499" r:id="rId10"/>
    <p:sldId id="500" r:id="rId11"/>
    <p:sldId id="502" r:id="rId12"/>
    <p:sldId id="501" r:id="rId13"/>
    <p:sldId id="503" r:id="rId14"/>
    <p:sldId id="552" r:id="rId15"/>
    <p:sldId id="504" r:id="rId16"/>
    <p:sldId id="505" r:id="rId17"/>
    <p:sldId id="506" r:id="rId18"/>
    <p:sldId id="507" r:id="rId19"/>
    <p:sldId id="508" r:id="rId20"/>
    <p:sldId id="509" r:id="rId21"/>
    <p:sldId id="511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-56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188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 flipV="1">
            <a:off x="-13335" y="6722110"/>
            <a:ext cx="10314305" cy="1409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34683" y="223520"/>
            <a:ext cx="1097280" cy="895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4800">
                <a:solidFill>
                  <a:schemeClr val="bg2">
                    <a:lumMod val="9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WEB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471170" y="455930"/>
            <a:ext cx="125730" cy="462280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802765" y="1187450"/>
            <a:ext cx="227965" cy="131445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369570" y="1068070"/>
            <a:ext cx="1458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2">
                    <a:lumMod val="90000"/>
                  </a:schemeClr>
                </a:solidFill>
              </a:rPr>
              <a:t>CURRICULUM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57350" y="1640205"/>
            <a:ext cx="9144000" cy="3009265"/>
          </a:xfrm>
        </p:spPr>
        <p:txBody>
          <a:bodyPr>
            <a:normAutofit/>
          </a:bodyPr>
          <a:lstStyle/>
          <a:p>
            <a:pPr algn="ctr" fontAlgn="auto">
              <a:lnSpc>
                <a:spcPct val="150000"/>
              </a:lnSpc>
            </a:pPr>
            <a:r>
              <a:rPr lang="en-US" altLang="zh-CN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endParaRPr lang="zh-CN" altLang="en-US" sz="4800">
              <a:solidFill>
                <a:srgbClr val="C617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比较运算符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dirty="0"/>
              <a:t>应用场景：</a:t>
            </a:r>
          </a:p>
          <a:p>
            <a:pPr marL="457200" lvl="1" indent="0">
              <a:buNone/>
            </a:pPr>
            <a:r>
              <a:rPr dirty="0"/>
              <a:t>比较运算符普遍运用于逻辑语句中，用于测定对比</a:t>
            </a:r>
            <a:r>
              <a:rPr b="1" dirty="0">
                <a:solidFill>
                  <a:srgbClr val="FF0000"/>
                </a:solidFill>
              </a:rPr>
              <a:t>两个数的大小关系</a:t>
            </a:r>
            <a:r>
              <a:rPr dirty="0"/>
              <a:t>。</a:t>
            </a:r>
          </a:p>
          <a:p>
            <a:endParaRPr dirty="0"/>
          </a:p>
          <a:p>
            <a:r>
              <a:rPr dirty="0"/>
              <a:t>比较运算符： </a:t>
            </a:r>
          </a:p>
          <a:p>
            <a:pPr marL="457200" lvl="1" indent="0">
              <a:buNone/>
            </a:pPr>
            <a:r>
              <a:rPr dirty="0"/>
              <a:t>常用的比较运算符有: == </a:t>
            </a:r>
            <a:r>
              <a:rPr/>
              <a:t>，===， </a:t>
            </a:r>
            <a:r>
              <a:rPr smtClean="0"/>
              <a:t>!= </a:t>
            </a:r>
            <a:r>
              <a:rPr dirty="0"/>
              <a:t>， &gt; ， &lt; ， &gt;= ， &lt;=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比较运算符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t>x &gt; y   //大于 (判断x是否大于y)</a:t>
            </a:r>
          </a:p>
          <a:p>
            <a:pPr lvl="1"/>
            <a:r>
              <a:t>x &lt; y   //小于 (判断x是否小于y)</a:t>
            </a:r>
          </a:p>
          <a:p>
            <a:pPr lvl="1"/>
            <a:r>
              <a:t>x &gt;= y  //大于等于 (判断x是否大于或者等于y)</a:t>
            </a:r>
          </a:p>
          <a:p>
            <a:pPr lvl="1"/>
            <a:r>
              <a:t>x &lt;= y  //小于等于 (判断x是否小于或者等于y)</a:t>
            </a:r>
          </a:p>
          <a:p>
            <a:pPr lvl="1"/>
            <a:r>
              <a:t>x == y  //等于 (判断x，y的值是否相等)  </a:t>
            </a:r>
            <a:r>
              <a:rPr b="1" i="1" u="sng">
                <a:solidFill>
                  <a:srgbClr val="FF0000"/>
                </a:solidFill>
              </a:rPr>
              <a:t> </a:t>
            </a:r>
            <a:r>
              <a:rPr lang="en-US" b="1" i="1" u="sng">
                <a:solidFill>
                  <a:srgbClr val="FF0000"/>
                </a:solidFill>
              </a:rPr>
              <a:t>“1” == 1(true)</a:t>
            </a:r>
          </a:p>
          <a:p>
            <a:pPr lvl="1"/>
            <a:r>
              <a:t>x === y  //恒等于 (判断x，y的</a:t>
            </a:r>
            <a:r>
              <a:rPr>
                <a:solidFill>
                  <a:srgbClr val="FF0000"/>
                </a:solidFill>
              </a:rPr>
              <a:t>值和数据类型</a:t>
            </a:r>
            <a:r>
              <a:t>是否都相同)  </a:t>
            </a:r>
            <a:r>
              <a:rPr lang="en-US" b="1" i="1" u="sng">
                <a:solidFill>
                  <a:srgbClr val="FF0000"/>
                </a:solidFill>
              </a:rPr>
              <a:t>1 === “1”(false)</a:t>
            </a:r>
            <a:endParaRPr b="1" i="1" u="sng">
              <a:solidFill>
                <a:srgbClr val="FF0000"/>
              </a:solidFill>
            </a:endParaRPr>
          </a:p>
          <a:p>
            <a:pPr lvl="1"/>
            <a:r>
              <a:t>恒等于案例：</a:t>
            </a:r>
          </a:p>
          <a:p>
            <a:pPr marL="457200" lvl="1" indent="0">
              <a:buNone/>
            </a:pPr>
            <a:r>
              <a:t>    （1）var x = 1;var y = “1”;console.log(x==y);console.log(x===y);</a:t>
            </a:r>
          </a:p>
          <a:p>
            <a:pPr marL="457200" lvl="1" indent="0">
              <a:buNone/>
            </a:pPr>
            <a:r>
              <a:t>    （2）console.log(1===”1”);</a:t>
            </a:r>
          </a:p>
          <a:p>
            <a:pPr lvl="1"/>
            <a:r>
              <a:t>x != y   //不等于 (判断x，y的值是否不相等)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比较运算符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/>
              <a:t>试验：                              注意：</a:t>
            </a:r>
          </a:p>
          <a:p>
            <a:endParaRPr lang="zh-CN"/>
          </a:p>
        </p:txBody>
      </p:sp>
      <p:sp>
        <p:nvSpPr>
          <p:cNvPr id="4" name="文本框 3"/>
          <p:cNvSpPr txBox="1"/>
          <p:nvPr/>
        </p:nvSpPr>
        <p:spPr>
          <a:xfrm>
            <a:off x="1129030" y="2271395"/>
            <a:ext cx="429069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7 &gt; 2       //  true</a:t>
            </a:r>
          </a:p>
          <a:p>
            <a:r>
              <a:rPr lang="zh-CN" altLang="en-US" sz="2000"/>
              <a:t>7 &gt; 10      //  false</a:t>
            </a:r>
          </a:p>
          <a:p>
            <a:r>
              <a:rPr lang="zh-CN" altLang="en-US" sz="2000"/>
              <a:t>7 == 10     //  false</a:t>
            </a:r>
          </a:p>
          <a:p>
            <a:r>
              <a:rPr lang="zh-CN" altLang="en-US" sz="2000"/>
              <a:t>3 === 3     //  true</a:t>
            </a:r>
          </a:p>
          <a:p>
            <a:r>
              <a:rPr lang="zh-CN" altLang="en-US" sz="2000"/>
              <a:t>7 != 10     //  true</a:t>
            </a:r>
          </a:p>
          <a:p>
            <a:r>
              <a:rPr lang="zh-CN" altLang="en-US" sz="2000"/>
              <a:t>7 &gt;= 2      //  true</a:t>
            </a:r>
          </a:p>
          <a:p>
            <a:r>
              <a:rPr lang="zh-CN" altLang="en-US" sz="2000"/>
              <a:t>7 &gt;= 7      //  true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643120" y="2271395"/>
            <a:ext cx="650303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①“=”是赋值号。如：a = 10</a:t>
            </a:r>
          </a:p>
          <a:p>
            <a:r>
              <a:rPr lang="zh-CN" altLang="en-US" sz="2000"/>
              <a:t>②“==”等于。</a:t>
            </a:r>
            <a:r>
              <a:rPr lang="zh-CN" altLang="en-US" sz="2000" b="1">
                <a:solidFill>
                  <a:srgbClr val="FF0000"/>
                </a:solidFill>
              </a:rPr>
              <a:t>只比较两个变量的值</a:t>
            </a:r>
            <a:r>
              <a:rPr lang="zh-CN" altLang="en-US" sz="2000"/>
              <a:t>，而不管类型。只要值一样，就返回true，否则返回false。如下所示</a:t>
            </a:r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③“===”全等于。</a:t>
            </a:r>
            <a:r>
              <a:rPr lang="zh-CN" altLang="en-US" sz="2000">
                <a:solidFill>
                  <a:srgbClr val="FF0000"/>
                </a:solidFill>
              </a:rPr>
              <a:t>既比较变量，也比较数据类型</a:t>
            </a:r>
            <a:r>
              <a:rPr lang="zh-CN" altLang="en-US" sz="2000"/>
              <a:t>。如果类型和值都一样，返回true，否则返回false。如下所示</a:t>
            </a:r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pic>
        <p:nvPicPr>
          <p:cNvPr id="6" name="图片 -21474826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270" y="3379470"/>
            <a:ext cx="5372100" cy="7061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-2147482616"/>
          <p:cNvPicPr>
            <a:picLocks noChangeAspect="1"/>
          </p:cNvPicPr>
          <p:nvPr/>
        </p:nvPicPr>
        <p:blipFill>
          <a:blip r:embed="rId3"/>
          <a:srcRect r="30582"/>
          <a:stretch>
            <a:fillRect/>
          </a:stretch>
        </p:blipFill>
        <p:spPr>
          <a:xfrm>
            <a:off x="4827270" y="4962525"/>
            <a:ext cx="5079365" cy="7848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比较运算符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/>
              <a:t>测试题：</a:t>
            </a:r>
          </a:p>
          <a:p>
            <a:pPr marL="457200" lvl="1" indent="0">
              <a:buNone/>
            </a:pPr>
            <a:r>
              <a:t>console.log(8*2 &lt;= 16);会输出下面哪一个（</a:t>
            </a:r>
            <a:r>
              <a:rPr lang="en-US"/>
              <a:t>A</a:t>
            </a:r>
            <a:r>
              <a:t>）？</a:t>
            </a:r>
          </a:p>
          <a:p>
            <a:pPr marL="457200" lvl="1" indent="0">
              <a:buNone/>
            </a:pPr>
            <a:r>
              <a:t>A.true   B.false   C.16</a:t>
            </a:r>
          </a:p>
          <a:p>
            <a:endParaRPr/>
          </a:p>
          <a:p>
            <a:r>
              <a:rPr sz="2800">
                <a:sym typeface="+mn-ea"/>
              </a:rPr>
              <a:t>测试题分析：</a:t>
            </a:r>
          </a:p>
          <a:p>
            <a:pPr marL="457200" lvl="1" indent="0">
              <a:buNone/>
            </a:pPr>
            <a:r>
              <a:rPr sz="2800">
                <a:sym typeface="+mn-ea"/>
              </a:rPr>
              <a:t>（8*2 &lt;= 16 该比较运算的结果(肯定是boolean值，也就是true/false)。首先计算8*2结果为16，则比较运算实际是 16 &lt;= 16，只要 "16小于16" 和 "16等于16" 两个条件之一成立即可得出该比较运算结果）</a:t>
            </a:r>
          </a:p>
          <a:p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/>
              <a:t>（</a:t>
            </a:r>
            <a:r>
              <a:rPr lang="en-US" altLang="zh-CN"/>
              <a:t>1</a:t>
            </a:r>
            <a:r>
              <a:rPr lang="zh-CN"/>
              <a:t>）算术运算符</a:t>
            </a:r>
          </a:p>
          <a:p>
            <a:pPr lvl="1"/>
            <a:r>
              <a:rPr lang="en-US" altLang="zh-CN"/>
              <a:t>+</a:t>
            </a:r>
            <a:r>
              <a:rPr lang="zh-CN" altLang="en-US"/>
              <a:t>，</a:t>
            </a:r>
            <a:r>
              <a:rPr lang="en-US" altLang="zh-CN"/>
              <a:t>-</a:t>
            </a:r>
            <a:r>
              <a:rPr lang="zh-CN" altLang="en-US"/>
              <a:t>，</a:t>
            </a:r>
            <a:r>
              <a:rPr lang="en-US" altLang="zh-CN"/>
              <a:t>*</a:t>
            </a:r>
            <a:r>
              <a:rPr lang="zh-CN" altLang="en-US"/>
              <a:t>，</a:t>
            </a:r>
            <a:r>
              <a:rPr lang="en-US" altLang="zh-CN"/>
              <a:t>/</a:t>
            </a:r>
            <a:r>
              <a:rPr lang="zh-CN" altLang="en-US"/>
              <a:t>，</a:t>
            </a:r>
            <a:r>
              <a:rPr lang="en-US" altLang="zh-CN"/>
              <a:t>%</a:t>
            </a:r>
            <a:r>
              <a:rPr lang="zh-CN" altLang="en-US"/>
              <a:t>，</a:t>
            </a:r>
            <a:r>
              <a:rPr lang="en-US" altLang="zh-CN"/>
              <a:t>++</a:t>
            </a:r>
            <a:r>
              <a:rPr lang="zh-CN" altLang="en-US"/>
              <a:t>（在原基础上</a:t>
            </a:r>
            <a:r>
              <a:rPr lang="en-US" altLang="zh-CN"/>
              <a:t>+1</a:t>
            </a:r>
            <a:r>
              <a:rPr lang="zh-CN" altLang="en-US"/>
              <a:t>），</a:t>
            </a:r>
            <a:r>
              <a:rPr lang="en-US" altLang="zh-CN"/>
              <a:t>--</a:t>
            </a:r>
            <a:r>
              <a:rPr lang="zh-CN" altLang="en-US"/>
              <a:t>（原基础上</a:t>
            </a:r>
            <a:r>
              <a:rPr lang="en-US" altLang="zh-CN"/>
              <a:t>-1</a:t>
            </a:r>
            <a:r>
              <a:rPr lang="zh-CN" altLang="en-US"/>
              <a:t>）</a:t>
            </a:r>
            <a:endParaRPr lang="zh-CN"/>
          </a:p>
          <a:p>
            <a:endParaRPr lang="zh-CN"/>
          </a:p>
          <a:p>
            <a:r>
              <a:rPr lang="zh-CN"/>
              <a:t>（</a:t>
            </a:r>
            <a:r>
              <a:rPr lang="en-US" altLang="zh-CN"/>
              <a:t>2</a:t>
            </a:r>
            <a:r>
              <a:rPr lang="zh-CN"/>
              <a:t>）</a:t>
            </a:r>
            <a:r>
              <a:rPr lang="zh-CN">
                <a:sym typeface="+mn-ea"/>
              </a:rPr>
              <a:t>赋值运算符</a:t>
            </a:r>
            <a:endParaRPr lang="zh-CN"/>
          </a:p>
          <a:p>
            <a:pPr lvl="1"/>
            <a:r>
              <a:rPr lang="en-US" altLang="zh-CN"/>
              <a:t>=</a:t>
            </a:r>
            <a:r>
              <a:rPr lang="zh-CN" altLang="en-US"/>
              <a:t>，</a:t>
            </a:r>
            <a:r>
              <a:rPr lang="en-US" altLang="zh-CN"/>
              <a:t>+=</a:t>
            </a:r>
            <a:r>
              <a:rPr lang="zh-CN" altLang="en-US"/>
              <a:t>，</a:t>
            </a:r>
            <a:r>
              <a:rPr lang="en-US" altLang="zh-CN"/>
              <a:t>-=</a:t>
            </a:r>
            <a:r>
              <a:rPr lang="zh-CN" altLang="en-US"/>
              <a:t>，</a:t>
            </a:r>
            <a:r>
              <a:rPr lang="en-US" altLang="zh-CN"/>
              <a:t>*=</a:t>
            </a:r>
            <a:r>
              <a:rPr lang="zh-CN" altLang="en-US"/>
              <a:t>，</a:t>
            </a:r>
            <a:r>
              <a:rPr lang="en-US" altLang="zh-CN"/>
              <a:t>/=</a:t>
            </a:r>
            <a:endParaRPr lang="zh-CN"/>
          </a:p>
          <a:p>
            <a:pPr lvl="1"/>
            <a:endParaRPr lang="zh-CN"/>
          </a:p>
          <a:p>
            <a:r>
              <a:rPr lang="zh-CN"/>
              <a:t>（</a:t>
            </a:r>
            <a:r>
              <a:rPr lang="en-US" altLang="zh-CN"/>
              <a:t>3</a:t>
            </a:r>
            <a:r>
              <a:rPr lang="zh-CN"/>
              <a:t>）比较运算符</a:t>
            </a:r>
          </a:p>
          <a:p>
            <a:pPr lvl="1"/>
            <a:r>
              <a:rPr lang="en-US" altLang="zh-CN"/>
              <a:t>&gt;</a:t>
            </a:r>
            <a:r>
              <a:rPr lang="zh-CN" altLang="en-US"/>
              <a:t>，</a:t>
            </a:r>
            <a:r>
              <a:rPr lang="en-US" altLang="zh-CN"/>
              <a:t>&lt;</a:t>
            </a:r>
            <a:r>
              <a:rPr lang="zh-CN" altLang="en-US"/>
              <a:t>，</a:t>
            </a:r>
            <a:r>
              <a:rPr lang="en-US" altLang="zh-CN"/>
              <a:t>=</a:t>
            </a:r>
            <a:r>
              <a:rPr lang="zh-CN" altLang="en-US"/>
              <a:t>，</a:t>
            </a:r>
            <a:r>
              <a:rPr lang="en-US" altLang="zh-CN"/>
              <a:t>&gt;=</a:t>
            </a:r>
            <a:r>
              <a:rPr lang="zh-CN" altLang="en-US"/>
              <a:t>，</a:t>
            </a:r>
            <a:r>
              <a:rPr lang="en-US" altLang="zh-CN"/>
              <a:t>&lt;=</a:t>
            </a:r>
            <a:r>
              <a:rPr lang="zh-CN" altLang="en-US"/>
              <a:t>，</a:t>
            </a:r>
            <a:r>
              <a:rPr lang="en-US" altLang="zh-CN"/>
              <a:t>!=</a:t>
            </a:r>
            <a:r>
              <a:rPr lang="zh-CN" altLang="en-US"/>
              <a:t>，</a:t>
            </a:r>
            <a:r>
              <a:rPr lang="en-US" altLang="zh-CN"/>
              <a:t>==</a:t>
            </a:r>
            <a:r>
              <a:rPr lang="zh-CN" altLang="en-US"/>
              <a:t>（只比较数值大小），</a:t>
            </a:r>
            <a:r>
              <a:rPr lang="en-US" altLang="zh-CN"/>
              <a:t>===</a:t>
            </a:r>
            <a:r>
              <a:rPr lang="zh-CN" altLang="en-US"/>
              <a:t>（大小和数据类型都比较）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785" y="2530475"/>
            <a:ext cx="3676015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6625"/>
          </a:xfrm>
        </p:spPr>
        <p:txBody>
          <a:bodyPr/>
          <a:lstStyle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逻辑运算符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逻辑运算符也就是我们数学课本中的 "与"，"或"，"非"</a:t>
            </a:r>
          </a:p>
          <a:p>
            <a:r>
              <a:t>逻辑运算符不多，只有三种:&amp;&amp;  ||  !</a:t>
            </a:r>
          </a:p>
        </p:txBody>
      </p:sp>
      <p:pic>
        <p:nvPicPr>
          <p:cNvPr id="4" name="图片 -2147482622" descr="QQ截图201707251034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30" y="2884170"/>
            <a:ext cx="10748010" cy="24980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657350" y="5316220"/>
            <a:ext cx="92176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与&amp;&amp;---------&gt;有假即假</a:t>
            </a:r>
          </a:p>
          <a:p>
            <a:r>
              <a:rPr lang="zh-CN" altLang="en-US" b="1">
                <a:solidFill>
                  <a:srgbClr val="FF0000"/>
                </a:solidFill>
              </a:rPr>
              <a:t>或||------&gt;有真即真</a:t>
            </a:r>
          </a:p>
          <a:p>
            <a:r>
              <a:rPr lang="zh-CN" altLang="en-US" b="1">
                <a:solidFill>
                  <a:srgbClr val="FF0000"/>
                </a:solidFill>
              </a:rPr>
              <a:t>非!---------&gt;真的为假，假的为真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逻辑运算符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测试：</a:t>
            </a:r>
          </a:p>
          <a:p>
            <a:pPr marL="457200" lvl="1" indent="0">
              <a:buNone/>
            </a:pPr>
            <a:r>
              <a:t>console.log(0 &gt; 10 || !(1 &lt; 6));打印输出结果为（</a:t>
            </a:r>
            <a:r>
              <a:rPr lang="en-US"/>
              <a:t>B</a:t>
            </a:r>
            <a:r>
              <a:t>）？</a:t>
            </a:r>
          </a:p>
          <a:p>
            <a:pPr marL="457200" lvl="1" indent="0">
              <a:buNone/>
            </a:pPr>
            <a:r>
              <a:t>A.undefined	B.false	C.true</a:t>
            </a:r>
          </a:p>
          <a:p>
            <a:pPr marL="457200" lvl="1" indent="0">
              <a:buNone/>
            </a:pPr>
            <a:endParaRPr/>
          </a:p>
          <a:p>
            <a:r>
              <a:rPr sz="2800">
                <a:sym typeface="+mn-ea"/>
              </a:rPr>
              <a:t>测试题分析：</a:t>
            </a:r>
          </a:p>
          <a:p>
            <a:pPr marL="457200" lvl="1" indent="0">
              <a:buNone/>
            </a:pPr>
            <a:r>
              <a:rPr sz="2800">
                <a:sym typeface="+mn-ea"/>
              </a:rPr>
              <a:t>（0 &gt; 10 || !(1 &lt; 6) 进行逻辑运算时，0&gt;10 结果为 false ，1&lt;6 结果为 </a:t>
            </a:r>
            <a:r>
              <a:rPr lang="en-US" sz="2800">
                <a:sym typeface="+mn-ea"/>
              </a:rPr>
              <a:t>true</a:t>
            </a:r>
            <a:r>
              <a:rPr lang="zh-CN" altLang="en-US" sz="2800">
                <a:sym typeface="+mn-ea"/>
              </a:rPr>
              <a:t>，</a:t>
            </a:r>
            <a:r>
              <a:rPr sz="2800">
                <a:sym typeface="+mn-ea"/>
              </a:rPr>
              <a:t>所以最终表达式为 false||</a:t>
            </a:r>
            <a:r>
              <a:rPr lang="en-US" sz="2800">
                <a:sym typeface="+mn-ea"/>
              </a:rPr>
              <a:t>false</a:t>
            </a:r>
            <a:r>
              <a:rPr sz="2800">
                <a:sym typeface="+mn-ea"/>
              </a:rPr>
              <a:t>，即或的真假为真，所以结果为</a:t>
            </a:r>
            <a:r>
              <a:rPr lang="en-US" sz="2800">
                <a:sym typeface="+mn-ea"/>
              </a:rPr>
              <a:t>false</a:t>
            </a:r>
            <a:r>
              <a:rPr sz="2800">
                <a:sym typeface="+mn-ea"/>
              </a:rPr>
              <a:t>。）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逻辑运算符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小结：</a:t>
            </a:r>
          </a:p>
          <a:p>
            <a:pPr lvl="1"/>
            <a:r>
              <a:t>1、逻辑运算符的运算结果有两个true或false。</a:t>
            </a:r>
          </a:p>
          <a:p>
            <a:pPr lvl="1"/>
            <a:r>
              <a:t>2、“&amp;&amp;”逻辑与(并且关系)。如果左右两个操作数都为true，则结果为true，否则，结果为false。（逻辑与，就是两个条件同时满足时，则结果为true）</a:t>
            </a:r>
          </a:p>
          <a:p>
            <a:pPr lvl="1"/>
            <a:r>
              <a:t>3、“||”逻辑或。左右两个条件，只要有一个满足，则返回true，否则，返回false。</a:t>
            </a:r>
          </a:p>
          <a:p>
            <a:pPr lvl="1"/>
            <a:r>
              <a:t>4、“!”取反运算。!true = false  、   !false = true  、 !100 = false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条件运算符/</a:t>
            </a:r>
            <a:r>
              <a:rPr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三元</a:t>
            </a: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语法：</a:t>
            </a:r>
          </a:p>
          <a:p>
            <a:pPr marL="457200" lvl="1" indent="0">
              <a:buNone/>
            </a:pPr>
            <a:r>
              <a:t>condition ? 代码1 : 代码2;</a:t>
            </a:r>
          </a:p>
          <a:p>
            <a:pPr marL="457200" lvl="1" indent="0">
              <a:buNone/>
            </a:pPr>
            <a:r>
              <a:t>condition实际值为true时，执行代码1。condition实际值为false时，执行代码2。</a:t>
            </a:r>
          </a:p>
          <a:p>
            <a:endParaRPr/>
          </a:p>
          <a:p>
            <a:r>
              <a:t>解析：</a:t>
            </a:r>
          </a:p>
          <a:p>
            <a:pPr marL="457200" lvl="1" indent="0">
              <a:buNone/>
            </a:pPr>
            <a:r>
              <a:t>所谓“三元运算符”就是指三个操作数。</a:t>
            </a:r>
          </a:p>
          <a:p>
            <a:pPr marL="457200" lvl="1" indent="0">
              <a:buNone/>
            </a:pPr>
            <a:r>
              <a:t>语法：条件表达式 ? 结果1 </a:t>
            </a:r>
            <a:r>
              <a:rPr lang="en-US"/>
              <a:t>(</a:t>
            </a:r>
            <a:r>
              <a:rPr lang="zh-CN" altLang="en-US"/>
              <a:t>满足条件时执行</a:t>
            </a:r>
            <a:r>
              <a:rPr lang="en-US"/>
              <a:t>)</a:t>
            </a:r>
            <a:r>
              <a:t>: 结果2</a:t>
            </a:r>
            <a:r>
              <a:rPr lang="en-US"/>
              <a:t>(</a:t>
            </a:r>
            <a:r>
              <a:rPr lang="zh-CN" altLang="en-US"/>
              <a:t>不满足时执行</a:t>
            </a:r>
            <a:r>
              <a:rPr lang="en-US"/>
              <a:t>)</a:t>
            </a:r>
          </a:p>
          <a:p>
            <a:pPr marL="457200" lvl="1" indent="0">
              <a:buNone/>
            </a:pPr>
            <a:r>
              <a:t>等价语法：操作数1 ? 操作数2 : 操作数3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条件运算符/三元运算符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含义：</a:t>
            </a:r>
          </a:p>
          <a:p>
            <a:pPr marL="457200" lvl="1" indent="0">
              <a:buNone/>
            </a:pPr>
            <a:r>
              <a:t>如果条件为true，则执行“结果1”的代码；如果条件为false，则执行“结果2”的代码。</a:t>
            </a:r>
            <a:r>
              <a:rPr b="1">
                <a:solidFill>
                  <a:schemeClr val="accent5"/>
                </a:solidFill>
              </a:rPr>
              <a:t>其实：三元运算符，就是if else的变形形式。</a:t>
            </a:r>
          </a:p>
          <a:p>
            <a:endParaRPr b="1">
              <a:solidFill>
                <a:schemeClr val="accent5"/>
              </a:solidFill>
            </a:endParaRPr>
          </a:p>
          <a:p>
            <a:r>
              <a:t>例子：</a:t>
            </a:r>
          </a:p>
          <a:p>
            <a:pPr marL="457200" lvl="1" indent="0">
              <a:buNone/>
            </a:pPr>
            <a:r>
              <a:t>var </a:t>
            </a:r>
            <a:r>
              <a:rPr lang="en-US"/>
              <a:t>cheng_ji</a:t>
            </a:r>
            <a:r>
              <a:t> = 97;</a:t>
            </a:r>
          </a:p>
          <a:p>
            <a:pPr marL="457200" lvl="1" indent="0">
              <a:buNone/>
            </a:pPr>
            <a:r>
              <a:t>console.log("你考试" + (</a:t>
            </a:r>
            <a:r>
              <a:rPr lang="en-US"/>
              <a:t>cheng_ji</a:t>
            </a:r>
            <a:r>
              <a:t> &gt;= 60 ? "及格啦" : "没及格"));</a:t>
            </a:r>
          </a:p>
          <a:p>
            <a:pPr marL="457200" lvl="1" indent="0">
              <a:buNone/>
            </a:pPr>
            <a:r>
              <a:t>打印结果为：你考试及格啦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课程大纲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 dirty="0"/>
              <a:t>（1）算术运算符</a:t>
            </a:r>
          </a:p>
          <a:p>
            <a:r>
              <a:rPr lang="zh-CN" dirty="0"/>
              <a:t>（2）++自增/递增运算符</a:t>
            </a:r>
          </a:p>
          <a:p>
            <a:r>
              <a:rPr lang="zh-CN" dirty="0"/>
              <a:t>（3）--自减/递减运算符</a:t>
            </a:r>
          </a:p>
          <a:p>
            <a:r>
              <a:rPr lang="zh-CN" dirty="0"/>
              <a:t>（</a:t>
            </a:r>
            <a:r>
              <a:rPr lang="en-US" altLang="zh-CN" dirty="0"/>
              <a:t>4</a:t>
            </a:r>
            <a:r>
              <a:rPr lang="zh-CN" dirty="0"/>
              <a:t>）赋值运算符</a:t>
            </a:r>
            <a:r>
              <a:rPr lang="en-US" altLang="zh-CN" dirty="0"/>
              <a:t>var x = 1;</a:t>
            </a:r>
            <a:endParaRPr lang="zh-CN" dirty="0"/>
          </a:p>
          <a:p>
            <a:r>
              <a:rPr lang="zh-CN" dirty="0"/>
              <a:t>（5）比较运算符</a:t>
            </a:r>
            <a:r>
              <a:rPr lang="en-US" altLang="zh-CN" dirty="0"/>
              <a:t>&lt; &gt; == ≈   &gt;=   &lt;= !=  === </a:t>
            </a:r>
            <a:endParaRPr lang="zh-CN" dirty="0"/>
          </a:p>
          <a:p>
            <a:r>
              <a:rPr lang="zh-CN" dirty="0"/>
              <a:t>（6）逻辑运算符</a:t>
            </a:r>
            <a:r>
              <a:rPr lang="en-US" altLang="zh-CN" dirty="0"/>
              <a:t>----&gt;</a:t>
            </a:r>
            <a:r>
              <a:rPr lang="zh-CN" altLang="en-US" dirty="0"/>
              <a:t>与或非</a:t>
            </a:r>
            <a:endParaRPr lang="zh-CN" dirty="0"/>
          </a:p>
          <a:p>
            <a:r>
              <a:rPr lang="zh-CN" dirty="0"/>
              <a:t>（7）条件运算符/三元运算符</a:t>
            </a:r>
          </a:p>
          <a:p>
            <a:r>
              <a:rPr lang="zh-CN" dirty="0"/>
              <a:t>（8）课堂总结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条件运算符/三元运算符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案例解析：</a:t>
            </a:r>
          </a:p>
          <a:p>
            <a:pPr marL="457200" lvl="1" indent="0">
              <a:buNone/>
            </a:pPr>
            <a:r>
              <a:t>mark &gt;= 60 ? "及格啦" : "没及格";</a:t>
            </a:r>
          </a:p>
          <a:p>
            <a:pPr marL="457200" lvl="1" indent="0">
              <a:buNone/>
            </a:pPr>
            <a:endParaRPr/>
          </a:p>
          <a:p>
            <a:r>
              <a:t>上面的代码可以翻译成:</a:t>
            </a:r>
          </a:p>
          <a:p>
            <a:pPr marL="457200" lvl="1" indent="0">
              <a:buNone/>
            </a:pPr>
            <a:r>
              <a:t>如果变量 mark 不小于 60，则返回值为 "及格啦"</a:t>
            </a:r>
          </a:p>
          <a:p>
            <a:pPr lvl="1"/>
            <a:r>
              <a:t>如果变量 mark 小于 60，则返回值为 "没及格"</a:t>
            </a:r>
          </a:p>
          <a:p>
            <a:endParaRPr/>
          </a:p>
          <a:p>
            <a:r>
              <a:t>小结：</a:t>
            </a:r>
          </a:p>
          <a:p>
            <a:pPr marL="457200" lvl="1" indent="0">
              <a:buNone/>
            </a:pPr>
            <a:r>
              <a:t>符合条件时执行代码1，否则执行代码2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课堂总结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（1）算术运算符+，-，*，/，%，++，--</a:t>
            </a:r>
          </a:p>
          <a:p>
            <a:r>
              <a:t>（2）赋值运算符=，+=，-=，*=，/=</a:t>
            </a:r>
          </a:p>
          <a:p>
            <a:r>
              <a:t>（3）比较运算符&gt;，&lt;，&gt;=，&lt;=，=，==，===</a:t>
            </a:r>
          </a:p>
          <a:p>
            <a:r>
              <a:t>（4）逻辑运算符&amp;&amp;，||，！</a:t>
            </a:r>
          </a:p>
          <a:p>
            <a:r>
              <a:t>（5）条件运算符/三元运算符-------&gt;操作数1?操作数2：操作数3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算术运算符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dirty="0"/>
              <a:t>算术运算符</a:t>
            </a:r>
          </a:p>
          <a:p>
            <a:pPr marL="457200" lvl="1" indent="0">
              <a:buNone/>
            </a:pPr>
            <a:r>
              <a:rPr dirty="0"/>
              <a:t>+    加号</a:t>
            </a:r>
          </a:p>
          <a:p>
            <a:pPr marL="457200" lvl="1" indent="0">
              <a:buNone/>
            </a:pPr>
            <a:r>
              <a:rPr dirty="0"/>
              <a:t>-    减号</a:t>
            </a:r>
          </a:p>
          <a:p>
            <a:pPr marL="457200" lvl="1" indent="0">
              <a:buNone/>
            </a:pPr>
            <a:r>
              <a:rPr dirty="0"/>
              <a:t>*    乘号</a:t>
            </a:r>
          </a:p>
          <a:p>
            <a:pPr marL="457200" lvl="1" indent="0">
              <a:buNone/>
            </a:pPr>
            <a:r>
              <a:rPr dirty="0"/>
              <a:t>/    除号</a:t>
            </a:r>
          </a:p>
          <a:p>
            <a:pPr marL="457200" lvl="1" indent="0">
              <a:buNone/>
            </a:pPr>
            <a:r>
              <a:rPr dirty="0"/>
              <a:t>%   求/取余</a:t>
            </a:r>
            <a:r>
              <a:rPr lang="en-US" dirty="0"/>
              <a:t>-------------5%2 =  1;-------10/5=2</a:t>
            </a:r>
            <a:r>
              <a:rPr lang="zh-CN" altLang="en-US" dirty="0"/>
              <a:t>余数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10/3=3</a:t>
            </a:r>
            <a:r>
              <a:rPr lang="zh-CN" altLang="en-US" dirty="0"/>
              <a:t>余数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pPr marL="457200" lvl="1" indent="0">
              <a:buNone/>
            </a:pPr>
            <a:r>
              <a:rPr dirty="0"/>
              <a:t>++  递增</a:t>
            </a:r>
            <a:r>
              <a:rPr lang="en-US" dirty="0"/>
              <a:t>------</a:t>
            </a:r>
            <a:r>
              <a:rPr lang="zh-CN" altLang="en-US" dirty="0"/>
              <a:t>在原来基础上</a:t>
            </a:r>
            <a:r>
              <a:rPr lang="en-US" altLang="zh-CN" dirty="0"/>
              <a:t>+1</a:t>
            </a:r>
          </a:p>
          <a:p>
            <a:pPr marL="457200" lvl="1" indent="0">
              <a:buNone/>
            </a:pPr>
            <a:r>
              <a:rPr dirty="0"/>
              <a:t>--   递减</a:t>
            </a:r>
            <a:r>
              <a:rPr lang="en-US" dirty="0"/>
              <a:t>--------</a:t>
            </a:r>
            <a:r>
              <a:rPr lang="zh-CN" altLang="en-US" dirty="0"/>
              <a:t>在原基础上</a:t>
            </a:r>
            <a:r>
              <a:rPr lang="en-US" altLang="zh-CN" dirty="0"/>
              <a:t>-1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520" y="2266315"/>
            <a:ext cx="5057140" cy="4857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40780" y="1974850"/>
            <a:ext cx="2969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变量的动态性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1730"/>
          </a:xfrm>
        </p:spPr>
        <p:txBody>
          <a:bodyPr/>
          <a:lstStyle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其他运算符详解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lvl="1"/>
            <a:endParaRPr/>
          </a:p>
          <a:p>
            <a:pPr lvl="1"/>
            <a:r>
              <a:t>var x, y=5;-------var x=5;var y=5;  //初始化两个变量x和y，给y赋初始值为5</a:t>
            </a:r>
          </a:p>
          <a:p>
            <a:pPr lvl="1"/>
            <a:r>
              <a:t>x=y+5;     //即x=5+5，结果x=10 , y=5</a:t>
            </a:r>
          </a:p>
          <a:p>
            <a:pPr lvl="1"/>
            <a:r>
              <a:t>x=y-5;     //即x=5-5，结果x=0 , y=5</a:t>
            </a:r>
          </a:p>
          <a:p>
            <a:pPr lvl="1"/>
            <a:r>
              <a:t>x=y*2;     //即x=5*2，结果x=10, y=5</a:t>
            </a:r>
          </a:p>
          <a:p>
            <a:pPr lvl="1"/>
            <a:r>
              <a:t>x=y/2;     //即x=5/2，结果x=2.5, y=5</a:t>
            </a:r>
          </a:p>
          <a:p>
            <a:pPr lvl="1"/>
            <a:r>
              <a:t>x=y%2;    //即x=5%2，结果x=1, y=5（ x=5/2整数求商时的余数1）</a:t>
            </a:r>
          </a:p>
          <a:p>
            <a:pPr lvl="1"/>
            <a:r>
              <a:t>x=++y;    //++y等价于y=y+1，此后y=6，然后x=y，结果x=6, y=6</a:t>
            </a:r>
          </a:p>
          <a:p>
            <a:pPr lvl="1"/>
            <a:r>
              <a:t>x=--y;     //--y等价于y=y-1，此后y=4，然后x=y，即x=4结果x=4, y=4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1725"/>
          </a:xfrm>
        </p:spPr>
        <p:txBody>
          <a:bodyPr/>
          <a:lstStyle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++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自增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递增运算符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++加1运算符，自加1</a:t>
            </a:r>
          </a:p>
          <a:p>
            <a:pPr marL="457200" lvl="1" indent="0">
              <a:buNone/>
            </a:pPr>
            <a:r>
              <a:t>++可以写到前面，也可以写到后面，但是两者有本质区别。</a:t>
            </a:r>
          </a:p>
          <a:p>
            <a:pPr marL="457200" lvl="1" indent="0">
              <a:buNone/>
            </a:pPr>
            <a:r>
              <a:rPr lang="zh-CN"/>
              <a:t>①</a:t>
            </a:r>
            <a:r>
              <a:t>++作为前缀时</a:t>
            </a:r>
            <a:r>
              <a:rPr b="1">
                <a:solidFill>
                  <a:srgbClr val="FF0000"/>
                </a:solidFill>
              </a:rPr>
              <a:t>先加后输出</a:t>
            </a:r>
          </a:p>
          <a:p>
            <a:endParaRPr b="1">
              <a:solidFill>
                <a:srgbClr val="FF0000"/>
              </a:solidFill>
            </a:endParaRPr>
          </a:p>
          <a:p>
            <a:endParaRPr b="1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/>
              <a:t>②</a:t>
            </a:r>
            <a:r>
              <a:rPr lang="en-US"/>
              <a:t>++作为后缀时</a:t>
            </a:r>
            <a:r>
              <a:rPr lang="en-US" b="1">
                <a:solidFill>
                  <a:srgbClr val="FF0000"/>
                </a:solidFill>
              </a:rPr>
              <a:t>先输出后加</a:t>
            </a:r>
          </a:p>
        </p:txBody>
      </p:sp>
      <p:pic>
        <p:nvPicPr>
          <p:cNvPr id="4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405" y="3049905"/>
            <a:ext cx="4989830" cy="8883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6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405" y="4489450"/>
            <a:ext cx="5328920" cy="9004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--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自减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递减运算符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en-US"/>
              <a:t>--减1运算符，自减1（可以前缀也可以后缀，用法与递增运算符类似）</a:t>
            </a:r>
          </a:p>
          <a:p>
            <a:endParaRPr lang="en-US"/>
          </a:p>
          <a:p>
            <a:r>
              <a:rPr lang="zh-CN" altLang="en-US"/>
              <a:t>拓展：</a:t>
            </a:r>
          </a:p>
          <a:p>
            <a:pPr lvl="1"/>
            <a:r>
              <a:rPr lang="zh-CN" altLang="en-US"/>
              <a:t>注意：</a:t>
            </a:r>
          </a:p>
          <a:p>
            <a:pPr marL="457200" lvl="1" indent="0">
              <a:buNone/>
            </a:pPr>
            <a:r>
              <a:rPr lang="zh-CN" altLang="en-US"/>
              <a:t> 1、用于字符串的+运算符（拼接字符串）</a:t>
            </a:r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+运算符用于把文本值或字符串变量加起来（连接起来），通俗理解为拼接字符串。</a:t>
            </a:r>
          </a:p>
        </p:txBody>
      </p:sp>
      <p:pic>
        <p:nvPicPr>
          <p:cNvPr id="4" name="图片 -21474826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970" y="5205095"/>
            <a:ext cx="7143750" cy="8070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拓展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dirty="0"/>
              <a:t>2、对字符串和数字进行加法运算</a:t>
            </a:r>
          </a:p>
          <a:p>
            <a:pPr marL="457200" lvl="1" indent="0">
              <a:buNone/>
            </a:pPr>
            <a:r>
              <a:rPr dirty="0"/>
              <a:t>两个数字相加，返回数字相加的和，如果数字和字符串相加，返回字符串，如下实例：</a:t>
            </a:r>
          </a:p>
          <a:p>
            <a:endParaRPr dirty="0"/>
          </a:p>
          <a:p>
            <a:endParaRPr dirty="0"/>
          </a:p>
          <a:p>
            <a:r>
              <a:rPr dirty="0"/>
              <a:t>测试题：下面式子里x，y，和z输出结果分别为</a:t>
            </a:r>
            <a:r>
              <a:rPr lang="zh-CN" dirty="0"/>
              <a:t>多少？</a:t>
            </a:r>
          </a:p>
          <a:p>
            <a:pPr lvl="1"/>
            <a:r>
              <a:rPr dirty="0"/>
              <a:t>x = 5 + 5</a:t>
            </a:r>
            <a:r>
              <a:rPr lang="en-US" dirty="0"/>
              <a:t>=10</a:t>
            </a:r>
            <a:r>
              <a:rPr dirty="0"/>
              <a:t>;y = “5” + 5</a:t>
            </a:r>
            <a:r>
              <a:rPr lang="en-US" dirty="0"/>
              <a:t>=55</a:t>
            </a:r>
            <a:r>
              <a:rPr dirty="0"/>
              <a:t>;z = “Hello” + 5</a:t>
            </a:r>
            <a:r>
              <a:rPr lang="en-US" dirty="0"/>
              <a:t>=Hello5</a:t>
            </a:r>
            <a:r>
              <a:rPr dirty="0"/>
              <a:t>;</a:t>
            </a:r>
          </a:p>
          <a:p>
            <a:pPr lvl="1"/>
            <a:r>
              <a:rPr dirty="0"/>
              <a:t>解析：如果把数字与字符串相加，结果将成为</a:t>
            </a:r>
            <a:r>
              <a:rPr dirty="0">
                <a:solidFill>
                  <a:srgbClr val="FF0000"/>
                </a:solidFill>
              </a:rPr>
              <a:t>字符串</a:t>
            </a:r>
            <a:r>
              <a:rPr dirty="0"/>
              <a:t>。如果想进行正常运算，需要进行数据类型转换。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赋值运算符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赋值运算符（=、+=、-=、*=、/=）</a:t>
            </a:r>
          </a:p>
          <a:p>
            <a:endParaRPr lang="en-US" dirty="0"/>
          </a:p>
          <a:p>
            <a:pPr lvl="1"/>
            <a:r>
              <a:rPr lang="en-US" dirty="0"/>
              <a:t>“=”直接赋值var x = 2。</a:t>
            </a:r>
          </a:p>
          <a:p>
            <a:pPr lvl="1"/>
            <a:r>
              <a:rPr lang="en-US" dirty="0"/>
              <a:t>“+=”先加后等。如：a += 10  //展开后  a = a + 10</a:t>
            </a:r>
          </a:p>
          <a:p>
            <a:pPr lvl="1"/>
            <a:r>
              <a:rPr lang="en-US" dirty="0"/>
              <a:t>    “-=”先减后等。如：a -= 10   //展开后  a = a - 10</a:t>
            </a:r>
          </a:p>
          <a:p>
            <a:pPr lvl="1"/>
            <a:r>
              <a:rPr lang="en-US" dirty="0"/>
              <a:t>    “*=”先乘后等。如：a *= 10  //展开后  a = a * 10</a:t>
            </a:r>
          </a:p>
          <a:p>
            <a:pPr lvl="1"/>
            <a:r>
              <a:rPr lang="en-US" dirty="0"/>
              <a:t>    “/=”先除后等。如：a /= 10   //展开后  a = a / 10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基础赋值运算符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lnSpcReduction="10000"/>
          </a:bodyPr>
          <a:lstStyle/>
          <a:p>
            <a:endParaRPr/>
          </a:p>
          <a:p>
            <a:r>
              <a:t>先学一个最基本的运算符“=”。在数学中“=”表示相等的含义，在 JS中 = 为赋值运算符，用于给 = （等号）左边的变量赋值。</a:t>
            </a:r>
          </a:p>
          <a:p>
            <a:endParaRPr/>
          </a:p>
          <a:p>
            <a:r>
              <a:t> 例如：</a:t>
            </a:r>
          </a:p>
          <a:p>
            <a:pPr marL="457200" lvl="1" indent="0">
              <a:buNone/>
            </a:pPr>
            <a:r>
              <a:t>var data = "Hello World!";</a:t>
            </a:r>
          </a:p>
          <a:p>
            <a:pPr marL="457200" lvl="1" indent="0">
              <a:buNone/>
            </a:pPr>
            <a:r>
              <a:t>var result = 100;</a:t>
            </a:r>
          </a:p>
          <a:p>
            <a:pPr marL="457200" lvl="1" indent="0">
              <a:buNone/>
            </a:pPr>
            <a:r>
              <a:t>var judgment = true;</a:t>
            </a:r>
          </a:p>
          <a:p>
            <a:endParaRPr/>
          </a:p>
          <a:p>
            <a:r>
              <a:t>以上即为给变量赋予不同类型值的例子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be00b415-3028-414a-9596-97a2ff197da6}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1287</Words>
  <Application>Microsoft Office PowerPoint</Application>
  <PresentationFormat>自定义</PresentationFormat>
  <Paragraphs>171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1_Office 主题</vt:lpstr>
      <vt:lpstr>WEB前端</vt:lpstr>
      <vt:lpstr>课程大纲</vt:lpstr>
      <vt:lpstr>算术运算符</vt:lpstr>
      <vt:lpstr>其他运算符详解</vt:lpstr>
      <vt:lpstr>++自增/递增运算符</vt:lpstr>
      <vt:lpstr>--自减/递减运算符</vt:lpstr>
      <vt:lpstr>拓展</vt:lpstr>
      <vt:lpstr>赋值运算符</vt:lpstr>
      <vt:lpstr>基础赋值运算符</vt:lpstr>
      <vt:lpstr>比较运算符</vt:lpstr>
      <vt:lpstr>比较运算符</vt:lpstr>
      <vt:lpstr>比较运算符</vt:lpstr>
      <vt:lpstr>比较运算符</vt:lpstr>
      <vt:lpstr>总结</vt:lpstr>
      <vt:lpstr>逻辑运算符</vt:lpstr>
      <vt:lpstr>逻辑运算符</vt:lpstr>
      <vt:lpstr>逻辑运算符</vt:lpstr>
      <vt:lpstr>条件运算符/三元运算符</vt:lpstr>
      <vt:lpstr>条件运算符/三元运算符</vt:lpstr>
      <vt:lpstr>条件运算符/三元运算符</vt:lpstr>
      <vt:lpstr>课堂总结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</dc:title>
  <dc:creator/>
  <cp:lastModifiedBy>xb21cn</cp:lastModifiedBy>
  <cp:revision>299</cp:revision>
  <dcterms:created xsi:type="dcterms:W3CDTF">2015-05-05T08:02:00Z</dcterms:created>
  <dcterms:modified xsi:type="dcterms:W3CDTF">2019-04-10T02:22:41Z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