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3"/>
    <p:sldId id="301" r:id="rId4"/>
    <p:sldId id="462" r:id="rId5"/>
    <p:sldId id="511" r:id="rId6"/>
    <p:sldId id="512" r:id="rId7"/>
    <p:sldId id="513" r:id="rId8"/>
    <p:sldId id="514" r:id="rId9"/>
  </p:sldIdLst>
  <p:sldSz cx="12192000" cy="6858000"/>
  <p:notesSz cx="6858000" cy="9144000"/>
  <p:custDataLst>
    <p:tags r:id="rId1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gs" Target="tags/tag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 flipV="1">
            <a:off x="-13335" y="6722110"/>
            <a:ext cx="10314305" cy="14097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34683" y="223520"/>
            <a:ext cx="1097280" cy="8959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lnSpc>
                <a:spcPct val="110000"/>
              </a:lnSpc>
            </a:pPr>
            <a:r>
              <a:rPr lang="en-US" altLang="zh-CN" sz="4800">
                <a:solidFill>
                  <a:schemeClr val="bg2">
                    <a:lumMod val="90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WEB</a:t>
            </a:r>
            <a:endParaRPr lang="en-US" altLang="zh-CN" sz="4800">
              <a:solidFill>
                <a:schemeClr val="bg2">
                  <a:lumMod val="90000"/>
                </a:schemeClr>
              </a:solidFill>
              <a:latin typeface="思源黑体 CN Bold" panose="020B0800000000000000" charset="-122"/>
              <a:ea typeface="思源黑体 CN Bold" panose="020B0800000000000000" charset="-122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471170" y="455930"/>
            <a:ext cx="125730" cy="462280"/>
          </a:xfrm>
          <a:prstGeom prst="rect">
            <a:avLst/>
          </a:prstGeom>
          <a:solidFill>
            <a:srgbClr val="C617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1802765" y="1187450"/>
            <a:ext cx="227965" cy="131445"/>
          </a:xfrm>
          <a:prstGeom prst="rect">
            <a:avLst/>
          </a:prstGeom>
          <a:solidFill>
            <a:srgbClr val="C617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 userDrawn="1"/>
        </p:nvSpPr>
        <p:spPr>
          <a:xfrm>
            <a:off x="369570" y="1068070"/>
            <a:ext cx="14585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solidFill>
                  <a:schemeClr val="bg2">
                    <a:lumMod val="90000"/>
                  </a:schemeClr>
                </a:solidFill>
              </a:rPr>
              <a:t>CURRICULUM</a:t>
            </a:r>
            <a:endParaRPr lang="zh-CN" altLang="en-US">
              <a:solidFill>
                <a:schemeClr val="bg2">
                  <a:lumMod val="90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image" Target="../media/image5.wmf"/><Relationship Id="rId1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1657350" y="1640205"/>
            <a:ext cx="9144000" cy="3009265"/>
          </a:xfrm>
        </p:spPr>
        <p:txBody>
          <a:bodyPr>
            <a:normAutofit/>
          </a:bodyPr>
          <a:p>
            <a:pPr algn="ctr" fontAlgn="auto">
              <a:lnSpc>
                <a:spcPct val="150000"/>
              </a:lnSpc>
            </a:pPr>
            <a:r>
              <a:rPr lang="en-US" altLang="zh-CN">
                <a:solidFill>
                  <a:srgbClr val="C6171F"/>
                </a:solidFill>
                <a:latin typeface="微软雅黑" panose="020B0503020204020204" charset="-122"/>
                <a:ea typeface="微软雅黑" panose="020B0503020204020204" charset="-122"/>
              </a:rPr>
              <a:t>WEB</a:t>
            </a:r>
            <a:r>
              <a:rPr lang="zh-CN" altLang="en-US">
                <a:solidFill>
                  <a:srgbClr val="C6171F"/>
                </a:solidFill>
                <a:latin typeface="微软雅黑" panose="020B0503020204020204" charset="-122"/>
                <a:ea typeface="微软雅黑" panose="020B0503020204020204" charset="-122"/>
              </a:rPr>
              <a:t>前端</a:t>
            </a:r>
            <a:endParaRPr lang="zh-CN" altLang="en-US" sz="4800">
              <a:solidFill>
                <a:srgbClr val="C6171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课程大纲</a:t>
            </a:r>
            <a:endParaRPr lang="zh-CN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内容占位符 2"/>
          <p:cNvSpPr/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>
            <a:normAutofit/>
          </a:bodyPr>
          <a:p>
            <a:endParaRPr lang="zh-CN"/>
          </a:p>
          <a:p>
            <a:r>
              <a:rPr lang="zh-CN"/>
              <a:t>（</a:t>
            </a:r>
            <a:r>
              <a:rPr lang="en-US" altLang="zh-CN"/>
              <a:t>1</a:t>
            </a:r>
            <a:r>
              <a:rPr lang="zh-CN"/>
              <a:t>）特殊运算符</a:t>
            </a:r>
            <a:endParaRPr lang="zh-CN"/>
          </a:p>
          <a:p>
            <a:r>
              <a:rPr lang="zh-CN"/>
              <a:t>（</a:t>
            </a:r>
            <a:r>
              <a:rPr lang="en-US" altLang="zh-CN"/>
              <a:t>2</a:t>
            </a:r>
            <a:r>
              <a:rPr lang="zh-CN"/>
              <a:t>）运算符优先级</a:t>
            </a:r>
            <a:endParaRPr lang="zh-CN"/>
          </a:p>
          <a:p>
            <a:endParaRPr 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89660"/>
          </a:xfrm>
        </p:spPr>
        <p:txBody>
          <a:bodyPr/>
          <a:p>
            <a:pPr algn="ctr"/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特殊运算符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内容占位符 2"/>
          <p:cNvSpPr/>
          <p:nvPr>
            <p:ph idx="1"/>
          </p:nvPr>
        </p:nvSpPr>
        <p:spPr>
          <a:xfrm>
            <a:off x="838200" y="1691005"/>
            <a:ext cx="10515600" cy="4707255"/>
          </a:xfrm>
        </p:spPr>
        <p:txBody>
          <a:bodyPr>
            <a:normAutofit lnSpcReduction="10000"/>
          </a:bodyPr>
          <a:p>
            <a:r>
              <a:t>（1）new运算符：创建一个对象。如：var today = new Date(); //创建一个当前系统日期时间对象</a:t>
            </a:r>
          </a:p>
          <a:p/>
          <a:p>
            <a:r>
              <a:t>（2）delete运算符：删除数组</a:t>
            </a:r>
            <a:r>
              <a:rPr lang="en-US"/>
              <a:t>array</a:t>
            </a:r>
            <a:r>
              <a:t>的元素，或者对象</a:t>
            </a:r>
            <a:r>
              <a:rPr lang="en-US"/>
              <a:t>object</a:t>
            </a:r>
            <a:r>
              <a:t>的属性。</a:t>
            </a:r>
          </a:p>
          <a:p>
            <a:pPr marL="457200" lvl="1" indent="0">
              <a:buNone/>
            </a:pPr>
            <a:r>
              <a:rPr lang="zh-CN"/>
              <a:t>①</a:t>
            </a:r>
            <a:r>
              <a:t>删除数组元素：</a:t>
            </a:r>
          </a:p>
          <a:p>
            <a:pPr marL="457200" lvl="1" indent="0">
              <a:buNone/>
            </a:pPr>
          </a:p>
          <a:p>
            <a:pPr marL="457200" lvl="1" indent="0">
              <a:buNone/>
            </a:pPr>
          </a:p>
          <a:p>
            <a:pPr marL="457200" lvl="1" indent="0">
              <a:buNone/>
            </a:pPr>
          </a:p>
          <a:p>
            <a:pPr marL="457200" lvl="1" indent="0">
              <a:buNone/>
            </a:pPr>
          </a:p>
          <a:p>
            <a:pPr marL="457200" lvl="1" indent="0">
              <a:buNone/>
            </a:pPr>
          </a:p>
          <a:p>
            <a:pPr marL="457200" lvl="1" indent="0">
              <a:buNone/>
            </a:pPr>
            <a:r>
              <a:t>注意：用delete方法删除数组元素时，</a:t>
            </a:r>
            <a:r>
              <a:rPr b="1">
                <a:solidFill>
                  <a:srgbClr val="FF0000"/>
                </a:solidFill>
              </a:rPr>
              <a:t>数组长度不变</a:t>
            </a:r>
            <a:r>
              <a:rPr lang="zh-CN" b="1">
                <a:solidFill>
                  <a:srgbClr val="FF0000"/>
                </a:solidFill>
              </a:rPr>
              <a:t>（</a:t>
            </a:r>
            <a:r>
              <a:rPr lang="en-US" altLang="zh-CN" b="1">
                <a:solidFill>
                  <a:srgbClr val="FF0000"/>
                </a:solidFill>
              </a:rPr>
              <a:t>empty</a:t>
            </a:r>
            <a:r>
              <a:rPr lang="zh-CN" altLang="en-US" b="1">
                <a:solidFill>
                  <a:srgbClr val="FF0000"/>
                </a:solidFill>
              </a:rPr>
              <a:t>空</a:t>
            </a:r>
            <a:r>
              <a:rPr lang="zh-CN" b="1">
                <a:solidFill>
                  <a:srgbClr val="FF0000"/>
                </a:solidFill>
              </a:rPr>
              <a:t>）</a:t>
            </a:r>
            <a:endParaRPr lang="zh-CN" b="1">
              <a:solidFill>
                <a:srgbClr val="FF0000"/>
              </a:solidFill>
            </a:endParaRPr>
          </a:p>
          <a:p>
            <a:pPr marL="457200" lvl="1" indent="0">
              <a:buNone/>
            </a:pPr>
          </a:p>
          <a:p>
            <a:pPr marL="457200" lvl="1" indent="0">
              <a:buNone/>
            </a:pPr>
          </a:p>
          <a:p>
            <a:pPr marL="457200" lvl="1" indent="0">
              <a:buNone/>
            </a:pPr>
          </a:p>
          <a:p>
            <a:pPr marL="457200" lvl="1" indent="0">
              <a:buNone/>
            </a:pPr>
          </a:p>
        </p:txBody>
      </p:sp>
      <p:pic>
        <p:nvPicPr>
          <p:cNvPr id="4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34820" y="4061460"/>
            <a:ext cx="3819525" cy="102362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" name="图片 -2147482613"/>
          <p:cNvPicPr>
            <a:picLocks noChangeAspect="1"/>
          </p:cNvPicPr>
          <p:nvPr/>
        </p:nvPicPr>
        <p:blipFill>
          <a:blip r:embed="rId2"/>
          <a:srcRect l="6204" t="-1932"/>
          <a:stretch>
            <a:fillRect/>
          </a:stretch>
        </p:blipFill>
        <p:spPr>
          <a:xfrm>
            <a:off x="1543685" y="5194935"/>
            <a:ext cx="5970905" cy="43561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文本框 5"/>
          <p:cNvSpPr txBox="1"/>
          <p:nvPr/>
        </p:nvSpPr>
        <p:spPr>
          <a:xfrm>
            <a:off x="1381125" y="2562860"/>
            <a:ext cx="94297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 i="1" u="sng">
                <a:solidFill>
                  <a:srgbClr val="FF0000"/>
                </a:solidFill>
              </a:rPr>
              <a:t>时间戳是指1970年01月01日00时00分00秒起至现在的总秒数</a:t>
            </a:r>
            <a:r>
              <a:rPr lang="en-US" altLang="zh-CN" b="1" i="1" u="sng">
                <a:solidFill>
                  <a:srgbClr val="FF0000"/>
                </a:solidFill>
              </a:rPr>
              <a:t>---</a:t>
            </a:r>
            <a:r>
              <a:rPr lang="zh-CN" altLang="en-US" b="1" i="1" u="sng">
                <a:solidFill>
                  <a:srgbClr val="FF0000"/>
                </a:solidFill>
              </a:rPr>
              <a:t>单位：</a:t>
            </a:r>
            <a:r>
              <a:rPr lang="en-US" altLang="zh-CN" b="1" i="1" u="sng">
                <a:solidFill>
                  <a:srgbClr val="FF0000"/>
                </a:solidFill>
              </a:rPr>
              <a:t>S</a:t>
            </a:r>
            <a:endParaRPr lang="en-US" altLang="zh-CN" b="1" i="1" u="sng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3620"/>
          </a:xfrm>
        </p:spPr>
        <p:txBody>
          <a:bodyPr/>
          <a:p>
            <a:pPr algn="ctr"/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特殊运算符</a:t>
            </a:r>
            <a:endParaRPr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内容占位符 2"/>
          <p:cNvSpPr/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>
            <a:normAutofit lnSpcReduction="10000"/>
          </a:bodyPr>
          <a:p>
            <a:r>
              <a:rPr lang="zh-CN"/>
              <a:t>②</a:t>
            </a:r>
            <a:r>
              <a:t>删除对象属性</a:t>
            </a:r>
          </a:p>
          <a:p/>
          <a:p/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（3）typeof运算符：</a:t>
            </a:r>
            <a:r>
              <a:rPr lang="en-US">
                <a:solidFill>
                  <a:srgbClr val="FF0000"/>
                </a:solidFill>
              </a:rPr>
              <a:t>一元运算符</a:t>
            </a:r>
            <a:r>
              <a:rPr lang="en-US"/>
              <a:t>，主要功能：判断变量的</a:t>
            </a:r>
            <a:r>
              <a:rPr lang="zh-CN" altLang="en-US"/>
              <a:t>数据</a:t>
            </a:r>
            <a:r>
              <a:rPr lang="en-US"/>
              <a:t>类型的。如：typeof name  或  typeof(name)</a:t>
            </a:r>
            <a:endParaRPr lang="en-US"/>
          </a:p>
        </p:txBody>
      </p:sp>
      <p:pic>
        <p:nvPicPr>
          <p:cNvPr id="4" name="图片 -21474826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4605" y="2257425"/>
            <a:ext cx="5739765" cy="240919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" name="图片 -2147482611"/>
          <p:cNvPicPr>
            <a:picLocks noChangeAspect="1"/>
          </p:cNvPicPr>
          <p:nvPr/>
        </p:nvPicPr>
        <p:blipFill>
          <a:blip r:embed="rId2"/>
          <a:srcRect r="41123"/>
          <a:stretch>
            <a:fillRect/>
          </a:stretch>
        </p:blipFill>
        <p:spPr>
          <a:xfrm>
            <a:off x="8165465" y="3073400"/>
            <a:ext cx="2543810" cy="105219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右箭头 5"/>
          <p:cNvSpPr/>
          <p:nvPr/>
        </p:nvSpPr>
        <p:spPr>
          <a:xfrm>
            <a:off x="7210425" y="3482340"/>
            <a:ext cx="539750" cy="4210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3620"/>
          </a:xfrm>
        </p:spPr>
        <p:txBody>
          <a:bodyPr/>
          <a:p>
            <a:pPr algn="ctr"/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特殊运算符</a:t>
            </a:r>
            <a:endParaRPr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内容占位符 2"/>
          <p:cNvSpPr/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>
            <a:normAutofit/>
          </a:bodyPr>
          <a:p>
            <a:r>
              <a:t>（4）点运算符(.)：主要应用在对象中，通过点运算符(.)去调用属性或方法。如：window.alert(“OK”) </a:t>
            </a:r>
            <a:r>
              <a:rPr lang="en-US"/>
              <a:t>=== alert(“OK”)</a:t>
            </a:r>
            <a:endParaRPr lang="en-US"/>
          </a:p>
          <a:p/>
          <a:p/>
          <a:p>
            <a:r>
              <a:t>（5）[ ]中括号：主要用来访问数组元素的。如：arr[0] = 100;  //找到下标为0的</a:t>
            </a:r>
            <a:r>
              <a:rPr>
                <a:solidFill>
                  <a:srgbClr val="FF0000"/>
                </a:solidFill>
              </a:rPr>
              <a:t>数组元素</a:t>
            </a:r>
            <a:r>
              <a:t>，并重新赋值</a:t>
            </a:r>
          </a:p>
        </p:txBody>
      </p:sp>
      <p:graphicFrame>
        <p:nvGraphicFramePr>
          <p:cNvPr id="4" name="对象 3"/>
          <p:cNvGraphicFramePr/>
          <p:nvPr/>
        </p:nvGraphicFramePr>
        <p:xfrm>
          <a:off x="1322070" y="4614545"/>
          <a:ext cx="5085715" cy="12185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4076700" imgH="857250" progId="Paint.Picture">
                  <p:embed/>
                </p:oleObj>
              </mc:Choice>
              <mc:Fallback>
                <p:oleObj name="" r:id="rId1" imgW="4076700" imgH="857250" progId="Paint.Pictur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322070" y="4614545"/>
                        <a:ext cx="5085715" cy="12185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5860" y="4980940"/>
            <a:ext cx="3837940" cy="485775"/>
          </a:xfrm>
          <a:prstGeom prst="rect">
            <a:avLst/>
          </a:prstGeom>
        </p:spPr>
      </p:pic>
      <p:sp>
        <p:nvSpPr>
          <p:cNvPr id="7" name="右箭头 6"/>
          <p:cNvSpPr/>
          <p:nvPr/>
        </p:nvSpPr>
        <p:spPr>
          <a:xfrm>
            <a:off x="6675755" y="5031740"/>
            <a:ext cx="695960" cy="3848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3620"/>
          </a:xfrm>
        </p:spPr>
        <p:txBody>
          <a:bodyPr/>
          <a:p>
            <a:pPr algn="ctr"/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运算符优先级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3" name="图片 -2147482615"/>
          <p:cNvPicPr>
            <a:picLocks noChangeAspect="1"/>
          </p:cNvPicPr>
          <p:nvPr/>
        </p:nvPicPr>
        <p:blipFill>
          <a:blip r:embed="rId1"/>
          <a:srcRect t="14789"/>
          <a:stretch>
            <a:fillRect/>
          </a:stretch>
        </p:blipFill>
        <p:spPr>
          <a:xfrm>
            <a:off x="1643380" y="1691005"/>
            <a:ext cx="8603615" cy="440563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3620"/>
          </a:xfrm>
        </p:spPr>
        <p:txBody>
          <a:bodyPr/>
          <a:p>
            <a:pPr algn="ctr"/>
            <a:r>
              <a:rPr>
                <a:latin typeface="微软雅黑" panose="020B0503020204020204" charset="-122"/>
                <a:ea typeface="微软雅黑" panose="020B0503020204020204" charset="-122"/>
                <a:sym typeface="+mn-ea"/>
              </a:rPr>
              <a:t>课堂总结</a:t>
            </a:r>
            <a:endParaRPr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内容占位符 2"/>
          <p:cNvSpPr/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>
            <a:normAutofit/>
          </a:bodyPr>
          <a:p>
            <a:r>
              <a:t> 小结：</a:t>
            </a:r>
          </a:p>
          <a:p>
            <a:pPr lvl="1"/>
            <a:r>
              <a:t>在实际的使用中，如果分不清优先级的话，就直接使用我们小学学到的知识，想要哪个先运算的话，直接加括号包起来，简单粗暴效果好</a:t>
            </a:r>
            <a:r>
              <a:rPr lang="en-US"/>
              <a:t>.</a:t>
            </a:r>
            <a:endParaRPr lang="en-US"/>
          </a:p>
          <a:p>
            <a:pPr lvl="1"/>
            <a:endParaRPr lang="en-US"/>
          </a:p>
          <a:p>
            <a:pPr lvl="1"/>
            <a:r>
              <a:rPr lang="zh-CN" altLang="en-US" b="1" i="1" u="sng">
                <a:solidFill>
                  <a:srgbClr val="FF0000"/>
                </a:solidFill>
              </a:rPr>
              <a:t>先乘除，后加减。有括号先看小括号</a:t>
            </a:r>
            <a:endParaRPr lang="zh-CN" altLang="en-US" b="1" i="1" u="sng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DOC_GUID" val="{49696a0c-7f48-491a-bf2f-8bfe0fedcb75}"/>
</p:tagLst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518</Words>
  <Application>WPS 演示</Application>
  <PresentationFormat>宽屏</PresentationFormat>
  <Paragraphs>54</Paragraphs>
  <Slides>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8" baseType="lpstr">
      <vt:lpstr>Arial</vt:lpstr>
      <vt:lpstr>宋体</vt:lpstr>
      <vt:lpstr>Wingdings</vt:lpstr>
      <vt:lpstr>思源黑体 CN Bold</vt:lpstr>
      <vt:lpstr>黑体</vt:lpstr>
      <vt:lpstr>微软雅黑</vt:lpstr>
      <vt:lpstr>Calibri</vt:lpstr>
      <vt:lpstr>Arial Unicode MS</vt:lpstr>
      <vt:lpstr>Calibri Light</vt:lpstr>
      <vt:lpstr>1_Office 主题</vt:lpstr>
      <vt:lpstr>Paint.Picture</vt:lpstr>
      <vt:lpstr>WEB前端 田槐旺</vt:lpstr>
      <vt:lpstr>课程大纲</vt:lpstr>
      <vt:lpstr>特殊运算符</vt:lpstr>
      <vt:lpstr>特殊运算符</vt:lpstr>
      <vt:lpstr>特殊运算符</vt:lpstr>
      <vt:lpstr>运算符优先级</vt:lpstr>
      <vt:lpstr>课堂总结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Administrator</cp:lastModifiedBy>
  <cp:revision>289</cp:revision>
  <dcterms:created xsi:type="dcterms:W3CDTF">2015-05-05T08:02:00Z</dcterms:created>
  <dcterms:modified xsi:type="dcterms:W3CDTF">2019-03-26T12:22:29Z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2052-11.1.0.8527</vt:lpwstr>
  </property>
</Properties>
</file>