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514" r:id="rId4"/>
    <p:sldId id="301" r:id="rId5"/>
    <p:sldId id="515" r:id="rId6"/>
    <p:sldId id="516" r:id="rId7"/>
    <p:sldId id="544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5" r:id="rId16"/>
    <p:sldId id="524" r:id="rId17"/>
    <p:sldId id="52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  <a:endParaRPr lang="en-US" altLang="zh-CN" sz="4800">
              <a:solidFill>
                <a:schemeClr val="bg2">
                  <a:lumMod val="9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236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嵌套分支（双层、多层嵌套）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-2147482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16735"/>
            <a:ext cx="2839720" cy="2091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70915" y="4474845"/>
            <a:ext cx="304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如右所示为3层嵌套</a:t>
            </a:r>
            <a:endParaRPr lang="zh-CN" altLang="en-US" sz="2400"/>
          </a:p>
        </p:txBody>
      </p:sp>
      <p:pic>
        <p:nvPicPr>
          <p:cNvPr id="5" name="图片 -2147482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65" y="1816735"/>
            <a:ext cx="4994910" cy="4191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switch分支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拓展：</a:t>
            </a:r>
          </a:p>
          <a:p>
            <a:r>
              <a:t>时间对象：Date()，新建一个时间对象new Date()，JS中输出打印new Date();会打印出当前时间。</a:t>
            </a:r>
          </a:p>
          <a:p>
            <a:pPr marL="457200" lvl="1" indent="0">
              <a:buNone/>
            </a:pPr>
            <a:r>
              <a:t>例</a:t>
            </a:r>
            <a:r>
              <a:rPr lang="en-US"/>
              <a:t>1</a:t>
            </a:r>
            <a:r>
              <a:t>：console.log(new Date());输出结果为：(中国标准时间)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t>获取当天在本周的排序：getDay()</a:t>
            </a:r>
          </a:p>
          <a:p>
            <a:pPr marL="457200" lvl="1" indent="0">
              <a:buNone/>
            </a:pPr>
            <a:r>
              <a:t>例</a:t>
            </a:r>
            <a:r>
              <a:rPr lang="en-US"/>
              <a:t>2</a:t>
            </a:r>
            <a:r>
              <a:t>：输出打印new Date().getDay()，会输出当天在一周内的的排序</a:t>
            </a:r>
          </a:p>
          <a:p/>
          <a:p>
            <a:r>
              <a:t>注意：</a:t>
            </a:r>
          </a:p>
          <a:p>
            <a:pPr marL="457200" lvl="1" indent="0">
              <a:buNone/>
            </a:pPr>
            <a:r>
              <a:t>Sunday=0, Monday=1, Tuesday=2, Wednesday=3, Thursday=4,Friday=5, Saturday=6（周日为0，其他依次排序）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switch分支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1、switch语句作用？</a:t>
            </a:r>
          </a:p>
          <a:p>
            <a:pPr marL="457200" lvl="1" indent="0">
              <a:buNone/>
            </a:pPr>
            <a:r>
              <a:t>switch 语句用于基于不同的条件来执行不同的动作。</a:t>
            </a:r>
          </a:p>
          <a:p/>
          <a:p>
            <a:r>
              <a:t>2、switch语句的工作原理</a:t>
            </a:r>
          </a:p>
          <a:p>
            <a:pPr marL="457200" lvl="1" indent="0">
              <a:buNone/>
            </a:pPr>
            <a:r>
              <a:t>语法结构：</a:t>
            </a:r>
          </a:p>
          <a:p/>
          <a:p/>
          <a:p>
            <a:endParaRPr lang="en-US"/>
          </a:p>
        </p:txBody>
      </p:sp>
      <p:pic>
        <p:nvPicPr>
          <p:cNvPr id="4" name="图片 -2147482600" descr="QQ截图20170725103915"/>
          <p:cNvPicPr>
            <a:picLocks noChangeAspect="1"/>
          </p:cNvPicPr>
          <p:nvPr/>
        </p:nvPicPr>
        <p:blipFill>
          <a:blip r:embed="rId1"/>
          <a:srcRect l="1454" t="15079" r="25441" b="5232"/>
          <a:stretch>
            <a:fillRect/>
          </a:stretch>
        </p:blipFill>
        <p:spPr>
          <a:xfrm>
            <a:off x="1383030" y="3973195"/>
            <a:ext cx="4674235" cy="2550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57720" y="3903345"/>
            <a:ext cx="2856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default</a:t>
            </a:r>
            <a:r>
              <a:rPr lang="zh-CN" altLang="en-US" sz="2000"/>
              <a:t>为默认的意思</a:t>
            </a:r>
            <a:endParaRPr lang="zh-CN" altLang="en-US" sz="200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735955" y="4232910"/>
            <a:ext cx="136906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switch分支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工作原理：</a:t>
            </a:r>
          </a:p>
          <a:p>
            <a:pPr marL="457200" lvl="1" indent="0">
              <a:buNone/>
            </a:pPr>
            <a:r>
              <a:t>首先设置一个变量，随后将变量值与结构中的每个case（情况）的值作比较。如果相等，则与该case（情况）关联的代码块会被执行。使用break来阻止代码自动的向下一个case运行。</a:t>
            </a:r>
          </a:p>
          <a:p>
            <a:endParaRPr lang="en-US"/>
          </a:p>
          <a:p>
            <a:r>
              <a:rPr lang="en-US"/>
              <a:t>案例： 显示今日的周名称，即显示今天是周几</a:t>
            </a:r>
            <a:endParaRPr lang="en-US"/>
          </a:p>
          <a:p>
            <a:pPr marL="457200" lvl="1" indent="0">
              <a:buNone/>
            </a:pPr>
            <a:r>
              <a:rPr lang="en-US"/>
              <a:t>通过break 来阻止代码自动地向下一个 case 运行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switch分支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default（默认）关键词</a:t>
            </a:r>
            <a:r>
              <a:rPr lang="zh-CN" altLang="en-US"/>
              <a:t>，</a:t>
            </a:r>
            <a:r>
              <a:rPr lang="en-US"/>
              <a:t>使用 default 关键词来规定匹配不存在时做的事情</a:t>
            </a:r>
            <a:endParaRPr lang="en-US"/>
          </a:p>
          <a:p>
            <a:pPr marL="0" indent="0">
              <a:buNone/>
            </a:pPr>
            <a:r>
              <a:rPr lang="en-US"/>
              <a:t>案例：统计男女比例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5366385" y="2323465"/>
            <a:ext cx="58051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var sex = prompt("您的性别是？");</a:t>
            </a:r>
            <a:endParaRPr lang="zh-CN" altLang="en-US" sz="2000"/>
          </a:p>
          <a:p>
            <a:r>
              <a:rPr lang="zh-CN" altLang="en-US" sz="2000"/>
              <a:t>switch (day){</a:t>
            </a:r>
            <a:endParaRPr lang="zh-CN" altLang="en-US" sz="2000"/>
          </a:p>
          <a:p>
            <a:r>
              <a:rPr lang="zh-CN" altLang="en-US" sz="2000"/>
              <a:t>  case "男":</a:t>
            </a:r>
            <a:endParaRPr lang="zh-CN" altLang="en-US" sz="2000"/>
          </a:p>
          <a:p>
            <a:r>
              <a:rPr lang="zh-CN" altLang="en-US" sz="2000"/>
              <a:t>      x="您好男士";</a:t>
            </a:r>
            <a:endParaRPr lang="zh-CN" altLang="en-US" sz="2000"/>
          </a:p>
          <a:p>
            <a:r>
              <a:rPr lang="zh-CN" altLang="en-US" sz="2000"/>
              <a:t>      break;</a:t>
            </a:r>
            <a:endParaRPr lang="zh-CN" altLang="en-US" sz="2000"/>
          </a:p>
          <a:p>
            <a:r>
              <a:rPr lang="zh-CN" altLang="en-US" sz="2000"/>
              <a:t>case "女":</a:t>
            </a:r>
            <a:endParaRPr lang="zh-CN" altLang="en-US" sz="2000"/>
          </a:p>
          <a:p>
            <a:r>
              <a:rPr lang="zh-CN" altLang="en-US" sz="2000"/>
              <a:t>      x="您好女士";</a:t>
            </a:r>
            <a:endParaRPr lang="zh-CN" altLang="en-US" sz="2000"/>
          </a:p>
          <a:p>
            <a:r>
              <a:rPr lang="zh-CN" altLang="en-US" sz="2000"/>
              <a:t>      break;</a:t>
            </a:r>
            <a:endParaRPr lang="zh-CN" altLang="en-US" sz="2000"/>
          </a:p>
          <a:p>
            <a:r>
              <a:rPr lang="zh-CN" altLang="en-US" sz="2000"/>
              <a:t>      default:</a:t>
            </a:r>
            <a:endParaRPr lang="zh-CN" altLang="en-US" sz="2000"/>
          </a:p>
          <a:p>
            <a:r>
              <a:rPr lang="zh-CN" altLang="en-US" sz="2000"/>
              <a:t>      x="您的性别待定….. ";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  <a:p>
            <a:r>
              <a:rPr lang="zh-CN" altLang="en-US" sz="2000"/>
              <a:t>console.log(x)</a:t>
            </a:r>
            <a:endParaRPr lang="zh-CN" altLang="en-US" sz="2000"/>
          </a:p>
        </p:txBody>
      </p:sp>
      <p:graphicFrame>
        <p:nvGraphicFramePr>
          <p:cNvPr id="5" name="对象 4"/>
          <p:cNvGraphicFramePr/>
          <p:nvPr/>
        </p:nvGraphicFramePr>
        <p:xfrm>
          <a:off x="2193290" y="3859530"/>
          <a:ext cx="105918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305175" imgH="4524375" progId="Paint.Picture">
                  <p:embed/>
                </p:oleObj>
              </mc:Choice>
              <mc:Fallback>
                <p:oleObj name="" r:id="rId1" imgW="3305175" imgH="45243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3290" y="3859530"/>
                        <a:ext cx="1059180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lvl="1"/>
            <a:r>
              <a:rPr lang="zh-CN"/>
              <a:t>①</a:t>
            </a:r>
            <a:r>
              <a:t>时间对象Date，创建时间对象new Date()；</a:t>
            </a:r>
          </a:p>
          <a:p>
            <a:pPr lvl="1"/>
            <a:r>
              <a:rPr lang="zh-CN"/>
              <a:t>②</a:t>
            </a:r>
            <a:r>
              <a:t>获取当天在本周内排序getDay()，周日为（0），其他依次排列</a:t>
            </a:r>
          </a:p>
          <a:p>
            <a:pPr lvl="1"/>
            <a:r>
              <a:rPr lang="zh-CN"/>
              <a:t>③</a:t>
            </a:r>
            <a:r>
              <a:t>默认情况default</a:t>
            </a:r>
          </a:p>
          <a:p>
            <a:pPr lvl="1"/>
            <a:r>
              <a:rPr lang="zh-CN"/>
              <a:t>④</a:t>
            </a:r>
            <a:r>
              <a:t>务必使用小写的if。是用大写的（IF）会生成JavaScript错误！</a:t>
            </a:r>
          </a:p>
          <a:p>
            <a:pPr lvl="1"/>
            <a:r>
              <a:rPr lang="zh-CN"/>
              <a:t>⑤</a:t>
            </a:r>
            <a:r>
              <a:t>JS代码对大小写比较敏感</a:t>
            </a:r>
          </a:p>
          <a:p>
            <a:pPr lvl="1"/>
            <a:r>
              <a:rPr lang="zh-CN"/>
              <a:t>⑥</a:t>
            </a:r>
            <a:r>
              <a:t>所有标点符号一律为英文标点</a:t>
            </a:r>
          </a:p>
          <a:p>
            <a:pPr lvl="1"/>
            <a:r>
              <a:rPr lang="zh-CN"/>
              <a:t>⑦</a:t>
            </a:r>
            <a:r>
              <a:t>强调：一旦找到一个满足条件的入口，执行完毕后，就直接结束整个多分支。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课堂小结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1、逻辑运算符的运算结果有两个true或false。</a:t>
            </a:r>
          </a:p>
          <a:p>
            <a:r>
              <a:t>2、“&amp;&amp;”逻辑与(并且关系)。如果左右两个操作数都为true，则结果为true，否则，结果为false。（逻辑与，就是两个条件同时满足时，则结果为true）</a:t>
            </a:r>
          </a:p>
          <a:p>
            <a:r>
              <a:t>3、“||”逻辑或。左右两个条件，只要有一个满足，则返回true，否则，返回false。</a:t>
            </a:r>
          </a:p>
          <a:p>
            <a:r>
              <a:t>4、“!”取反运算。!true = false  、   !false = true  、 !100 = false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1、JS的3大</a:t>
            </a:r>
            <a:r>
              <a:rPr>
                <a:solidFill>
                  <a:srgbClr val="FF0000"/>
                </a:solidFill>
              </a:rPr>
              <a:t>流程控制</a:t>
            </a:r>
            <a:r>
              <a:t>语句（顺序控制、分支控制、循环控制）</a:t>
            </a:r>
          </a:p>
          <a:p>
            <a:r>
              <a:t>2、顺序控制</a:t>
            </a:r>
          </a:p>
          <a:p>
            <a:r>
              <a:t>3、分支控制：</a:t>
            </a:r>
          </a:p>
          <a:p>
            <a:pPr marL="457200" lvl="1" indent="0">
              <a:buNone/>
            </a:pPr>
            <a:r>
              <a:rPr lang="zh-CN"/>
              <a:t>①</a:t>
            </a:r>
            <a:r>
              <a:t>单路分支if...</a:t>
            </a:r>
          </a:p>
          <a:p>
            <a:pPr marL="457200" lvl="1" indent="0">
              <a:buNone/>
            </a:pPr>
            <a:r>
              <a:rPr lang="zh-CN"/>
              <a:t>②</a:t>
            </a:r>
            <a:r>
              <a:t>双路分支if...else...</a:t>
            </a:r>
          </a:p>
          <a:p>
            <a:pPr marL="457200" lvl="1" indent="0">
              <a:buNone/>
            </a:pPr>
            <a:r>
              <a:rPr lang="zh-CN"/>
              <a:t>③</a:t>
            </a:r>
            <a:r>
              <a:t>多支路if...else if...else if ...else</a:t>
            </a:r>
          </a:p>
          <a:p>
            <a:pPr marL="457200" lvl="1" indent="0">
              <a:buNone/>
            </a:pPr>
            <a:r>
              <a:rPr lang="zh-CN"/>
              <a:t>④</a:t>
            </a:r>
            <a:r>
              <a:t>嵌套分支if(...){if(...){...}else{...}}</a:t>
            </a:r>
          </a:p>
          <a:p>
            <a:pPr marL="457200" lvl="1" indent="0">
              <a:buNone/>
            </a:pPr>
            <a:r>
              <a:rPr lang="zh-CN"/>
              <a:t>⑤</a:t>
            </a:r>
            <a:r>
              <a:t>switch分支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236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流程控制概述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r>
              <a:t>JS里</a:t>
            </a:r>
            <a:r>
              <a:rPr>
                <a:solidFill>
                  <a:srgbClr val="FF0000"/>
                </a:solidFill>
              </a:rPr>
              <a:t>流程</a:t>
            </a:r>
            <a:r>
              <a:t>就是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代码的执行顺序</a:t>
            </a:r>
            <a:r>
              <a:rPr 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  <a:r>
              <a:rPr 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t>，流程控制就是通过规定的语句让代码有条件地按照一定的</a:t>
            </a:r>
            <a:r>
              <a:rPr>
                <a:solidFill>
                  <a:srgbClr val="FF0000"/>
                </a:solidFill>
              </a:rPr>
              <a:t>顺序/流程执行。</a:t>
            </a:r>
            <a:endParaRPr>
              <a:solidFill>
                <a:srgbClr val="FF0000"/>
              </a:solidFill>
            </a:endParaRPr>
          </a:p>
          <a:p/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  <a:r>
              <a:rPr lang="zh-CN">
                <a:solidFill>
                  <a:srgbClr val="FF0000"/>
                </a:solidFill>
              </a:rPr>
              <a:t>顺序控制</a:t>
            </a:r>
            <a:endParaRPr lang="zh-CN"/>
          </a:p>
          <a:p>
            <a:pPr marL="457200" lvl="1" indent="0">
              <a:buNone/>
            </a:pPr>
            <a:r>
              <a:rPr lang="zh-CN"/>
              <a:t>顺序控制指的是代码按照书写顺序来执行，是程序中最基本的流程结构。即代码</a:t>
            </a:r>
            <a:r>
              <a:rPr lang="zh-CN">
                <a:solidFill>
                  <a:srgbClr val="FF0000"/>
                </a:solidFill>
              </a:rPr>
              <a:t>自上而下</a:t>
            </a:r>
            <a:r>
              <a:rPr lang="zh-CN"/>
              <a:t>依次执行。如下所示，代码自上而下执行，依次输出1,2,3</a:t>
            </a:r>
            <a:endParaRPr lang="zh-CN"/>
          </a:p>
          <a:p>
            <a:pPr marL="457200" lvl="1" indent="0">
              <a:buNone/>
            </a:pPr>
            <a:r>
              <a:rPr lang="zh-CN"/>
              <a:t>var x = 1;</a:t>
            </a:r>
            <a:endParaRPr lang="zh-CN"/>
          </a:p>
          <a:p>
            <a:pPr marL="457200" lvl="1" indent="0">
              <a:buNone/>
            </a:pPr>
            <a:r>
              <a:rPr lang="zh-CN"/>
              <a:t>console.log(x++); //1</a:t>
            </a:r>
            <a:endParaRPr lang="zh-CN"/>
          </a:p>
          <a:p>
            <a:pPr marL="457200" lvl="1" indent="0">
              <a:buNone/>
            </a:pPr>
            <a:r>
              <a:rPr lang="zh-CN"/>
              <a:t>console.log(x); //2</a:t>
            </a:r>
            <a:endParaRPr lang="zh-CN"/>
          </a:p>
          <a:p>
            <a:pPr marL="457200" lvl="1" indent="0">
              <a:buNone/>
            </a:pPr>
            <a:r>
              <a:rPr lang="zh-CN"/>
              <a:t>console.log(++x); //3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分支控制及应用场景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20000"/>
          </a:bodyPr>
          <a:p>
            <a:pPr fontAlgn="auto">
              <a:lnSpc>
                <a:spcPct val="150000"/>
              </a:lnSpc>
            </a:pPr>
            <a:r>
              <a:rPr lang="zh-CN"/>
              <a:t>在编写代码时，我们经常需要针对不同的情况来执行不同的动作。此时，我们可以在代码中使用分支来完成该任务。</a:t>
            </a:r>
            <a:endParaRPr lang="zh-CN"/>
          </a:p>
          <a:p>
            <a:endParaRPr lang="zh-CN"/>
          </a:p>
          <a:p>
            <a:r>
              <a:rPr lang="zh-CN"/>
              <a:t>简单理解：</a:t>
            </a:r>
            <a:endParaRPr lang="zh-CN"/>
          </a:p>
          <a:p>
            <a:pPr marL="457200" lvl="1" indent="0">
              <a:buNone/>
            </a:pPr>
            <a:r>
              <a:rPr lang="zh-CN"/>
              <a:t>作用是</a:t>
            </a:r>
            <a:r>
              <a:rPr lang="zh-CN" b="1">
                <a:solidFill>
                  <a:srgbClr val="FF0000"/>
                </a:solidFill>
              </a:rPr>
              <a:t>基于不同的条件执行不同的动作（对比</a:t>
            </a:r>
            <a:r>
              <a:rPr lang="en-US" altLang="zh-CN" b="1">
                <a:solidFill>
                  <a:srgbClr val="FF0000"/>
                </a:solidFill>
              </a:rPr>
              <a:t>qq</a:t>
            </a:r>
            <a:r>
              <a:rPr lang="zh-CN" altLang="en-US" b="1">
                <a:solidFill>
                  <a:srgbClr val="FF0000"/>
                </a:solidFill>
              </a:rPr>
              <a:t>登录理解记忆</a:t>
            </a:r>
            <a:r>
              <a:rPr lang="zh-CN" b="1">
                <a:solidFill>
                  <a:srgbClr val="FF0000"/>
                </a:solidFill>
              </a:rPr>
              <a:t>）</a:t>
            </a:r>
            <a:endParaRPr lang="zh-CN"/>
          </a:p>
          <a:p>
            <a:endParaRPr lang="zh-CN"/>
          </a:p>
          <a:p>
            <a:r>
              <a:rPr lang="zh-CN"/>
              <a:t>场景举例：</a:t>
            </a:r>
            <a:endParaRPr lang="zh-CN"/>
          </a:p>
          <a:p>
            <a:pPr marL="457200" lvl="1" indent="0">
              <a:buNone/>
            </a:pPr>
            <a:r>
              <a:rPr lang="zh-CN"/>
              <a:t> 登录账号时判断账号和密码是否正确，不正确时会有相对应的提示。</a:t>
            </a:r>
            <a:endParaRPr lang="zh-CN"/>
          </a:p>
          <a:p>
            <a:pPr marL="457200" lvl="1" indent="0">
              <a:buNone/>
            </a:pPr>
            <a:endParaRPr lang="zh-CN"/>
          </a:p>
          <a:p>
            <a:r>
              <a:rPr lang="zh-CN"/>
              <a:t>原理：</a:t>
            </a:r>
            <a:endParaRPr lang="zh-CN"/>
          </a:p>
          <a:p>
            <a:pPr marL="457200" lvl="1" indent="0">
              <a:buNone/>
            </a:pPr>
            <a:r>
              <a:rPr lang="zh-CN"/>
              <a:t>当满足if条件判断（条件为真时），执行if后面的花括号里的代码块。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90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单路分支--if条件语句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en-US"/>
              <a:t>if</a:t>
            </a:r>
            <a:r>
              <a:rPr lang="zh-CN" altLang="en-US"/>
              <a:t>如果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语法格式：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140" y="3256915"/>
            <a:ext cx="2573655" cy="1219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15" y="3256915"/>
            <a:ext cx="4517390" cy="22688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79515" y="2534285"/>
            <a:ext cx="175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demo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903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双路分支--if…else…条件语句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情景：</a:t>
            </a:r>
          </a:p>
          <a:p>
            <a:pPr marL="457200" lvl="1" indent="0">
              <a:buNone/>
            </a:pPr>
            <a:r>
              <a:t>如果想某一条件成立时执行一段特定代码，而条件不成立时执行另一段特定代码，可以使用 if....else 语句。if如果（满足时执行这种情况）、else别的（不满足条件时执行别的情况）</a:t>
            </a:r>
          </a:p>
          <a:p/>
          <a:p>
            <a:r>
              <a:rPr lang="en-US"/>
              <a:t>语法格式：                                        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168400" y="4311650"/>
            <a:ext cx="34093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if (条件判断){</a:t>
            </a:r>
            <a:endParaRPr lang="zh-CN" altLang="en-US" sz="2000"/>
          </a:p>
          <a:p>
            <a:r>
              <a:rPr lang="zh-CN" altLang="en-US" sz="2000"/>
              <a:t>     //代码块1</a:t>
            </a:r>
            <a:endParaRPr lang="zh-CN" altLang="en-US" sz="2000"/>
          </a:p>
          <a:p>
            <a:r>
              <a:rPr lang="zh-CN" altLang="en-US" sz="2000"/>
              <a:t>}else{</a:t>
            </a:r>
            <a:endParaRPr lang="zh-CN" altLang="en-US" sz="2000"/>
          </a:p>
          <a:p>
            <a:r>
              <a:rPr lang="zh-CN" altLang="en-US" sz="2000"/>
              <a:t>    //代码块2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4577080" y="3705860"/>
            <a:ext cx="6776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案例：密码验证（输入错误或正确都有对应提示）</a:t>
            </a:r>
            <a:endParaRPr lang="zh-CN" altLang="en-US" sz="2400"/>
          </a:p>
        </p:txBody>
      </p:sp>
      <p:pic>
        <p:nvPicPr>
          <p:cNvPr id="4" name="图片 -2147482607"/>
          <p:cNvPicPr>
            <a:picLocks noChangeAspect="1"/>
          </p:cNvPicPr>
          <p:nvPr/>
        </p:nvPicPr>
        <p:blipFill>
          <a:blip r:embed="rId1"/>
          <a:srcRect r="5437"/>
          <a:stretch>
            <a:fillRect/>
          </a:stretch>
        </p:blipFill>
        <p:spPr>
          <a:xfrm>
            <a:off x="5591175" y="4311650"/>
            <a:ext cx="4012565" cy="131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630" y="1189355"/>
            <a:ext cx="1508760" cy="779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189355"/>
            <a:ext cx="169608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3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双路分支--if…else…条件语句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275205"/>
            <a:ext cx="48964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var day = prompt('今天是周末吗?');</a:t>
            </a:r>
            <a:endParaRPr lang="zh-CN" altLang="en-US" sz="2400"/>
          </a:p>
          <a:p>
            <a:r>
              <a:rPr lang="zh-CN" altLang="en-US" sz="2400"/>
              <a:t>if (day == '是') {</a:t>
            </a:r>
            <a:endParaRPr lang="zh-CN" altLang="en-US" sz="2400"/>
          </a:p>
          <a:p>
            <a:r>
              <a:rPr lang="zh-CN" altLang="en-US" sz="2400"/>
              <a:t>    console.log(“周末愉快^.^”);</a:t>
            </a:r>
            <a:endParaRPr lang="zh-CN" altLang="en-US" sz="2400"/>
          </a:p>
          <a:p>
            <a:r>
              <a:rPr lang="zh-CN" altLang="en-US" sz="2400"/>
              <a:t>} else {</a:t>
            </a:r>
            <a:endParaRPr lang="zh-CN" altLang="en-US" sz="2400"/>
          </a:p>
          <a:p>
            <a:r>
              <a:rPr lang="zh-CN" altLang="en-US" sz="2400"/>
              <a:t>    console.log('好好上班吧骚年);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944880" y="4898390"/>
            <a:ext cx="90684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上述代码运行时，如果在弹出框中回答 是，则输出结果是（好好上班吧骚年） </a:t>
            </a:r>
            <a:endParaRPr lang="zh-CN" altLang="en-US" sz="2000"/>
          </a:p>
          <a:p>
            <a:r>
              <a:rPr lang="zh-CN" altLang="en-US" sz="2000" b="1"/>
              <a:t>解析</a:t>
            </a:r>
            <a:r>
              <a:rPr lang="zh-CN" altLang="en-US" sz="2000"/>
              <a:t>：（由于输入的是，所以判断结果是 false，即不满足判断条件，则会执行 else后面的代码 输出结果 "好好上班吧骚年"。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44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多分支--if …else if…else条件语句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t>情景：</a:t>
            </a:r>
          </a:p>
          <a:p>
            <a:pPr marL="457200" lvl="1" indent="0">
              <a:buNone/>
            </a:pPr>
            <a:r>
              <a:t>当有多种情况需要判断，从而根据结果选择出需要执行的语句时，我们需要使用 else if 的结构。</a:t>
            </a:r>
          </a:p>
          <a:p/>
          <a:p>
            <a:r>
              <a:rPr lang="en-US"/>
              <a:t>代码结构：                         案例1：（注意：else后不能加括号）</a:t>
            </a:r>
            <a:endParaRPr lang="en-US"/>
          </a:p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102360" y="4053840"/>
            <a:ext cx="33439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if (条件判断1){</a:t>
            </a:r>
            <a:endParaRPr lang="zh-CN" altLang="en-US" sz="2000"/>
          </a:p>
          <a:p>
            <a:r>
              <a:rPr lang="zh-CN" altLang="en-US" sz="2000"/>
              <a:t>    //代码块1</a:t>
            </a:r>
            <a:endParaRPr lang="zh-CN" altLang="en-US" sz="2000"/>
          </a:p>
          <a:p>
            <a:r>
              <a:rPr lang="zh-CN" altLang="en-US" sz="2000"/>
              <a:t>}else if(条件判断2){</a:t>
            </a:r>
            <a:endParaRPr lang="zh-CN" altLang="en-US" sz="2000"/>
          </a:p>
          <a:p>
            <a:r>
              <a:rPr lang="zh-CN" altLang="en-US" sz="2000"/>
              <a:t>    //代码块2</a:t>
            </a:r>
            <a:endParaRPr lang="zh-CN" altLang="en-US" sz="2000"/>
          </a:p>
          <a:p>
            <a:r>
              <a:rPr lang="zh-CN" altLang="en-US" sz="2000"/>
              <a:t>}else{</a:t>
            </a:r>
            <a:endParaRPr lang="zh-CN" altLang="en-US" sz="2000"/>
          </a:p>
          <a:p>
            <a:r>
              <a:rPr lang="zh-CN" altLang="en-US" sz="2000"/>
              <a:t>    //代码块3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pic>
        <p:nvPicPr>
          <p:cNvPr id="4" name="图片 -2147482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5575" y="4053840"/>
            <a:ext cx="4853940" cy="1931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275" y="1005840"/>
            <a:ext cx="1891665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43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多分支--if …else if…else条件语句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r>
              <a:rPr lang="zh-CN"/>
              <a:t>案例</a:t>
            </a:r>
            <a:r>
              <a:rPr lang="en-US" altLang="zh-CN"/>
              <a:t>2                                                                          案例3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2196465"/>
            <a:ext cx="4733925" cy="187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6465"/>
            <a:ext cx="4519295" cy="3797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4393565"/>
            <a:ext cx="2428875" cy="18478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0d6ec317-69da-4854-8acb-cc2475a1ac9b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2436</Words>
  <Application>WPS 演示</Application>
  <PresentationFormat>宽屏</PresentationFormat>
  <Paragraphs>169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Arial Unicode MS</vt:lpstr>
      <vt:lpstr>Calibri Light</vt:lpstr>
      <vt:lpstr>1_Office 主题</vt:lpstr>
      <vt:lpstr>Paint.Picture</vt:lpstr>
      <vt:lpstr>WEB前端 田槐旺</vt:lpstr>
      <vt:lpstr>课程大纲</vt:lpstr>
      <vt:lpstr>流程控制概述</vt:lpstr>
      <vt:lpstr>分支控制及应用场景</vt:lpstr>
      <vt:lpstr>单路分支--if条件语句</vt:lpstr>
      <vt:lpstr>双路分支--if…else…条件语句</vt:lpstr>
      <vt:lpstr>双路分支--if…else…条件语句</vt:lpstr>
      <vt:lpstr>多分支--if …else if…else条件语句</vt:lpstr>
      <vt:lpstr>多分支--if …else if…else条件语句</vt:lpstr>
      <vt:lpstr>嵌套分支（双层、多层嵌套）</vt:lpstr>
      <vt:lpstr>switch分支</vt:lpstr>
      <vt:lpstr>switch分支</vt:lpstr>
      <vt:lpstr>switch分支</vt:lpstr>
      <vt:lpstr>switch分支</vt:lpstr>
      <vt:lpstr>switch小结</vt:lpstr>
      <vt:lpstr>课堂小结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288</cp:revision>
  <dcterms:created xsi:type="dcterms:W3CDTF">2015-05-05T08:02:00Z</dcterms:created>
  <dcterms:modified xsi:type="dcterms:W3CDTF">2019-03-26T12:23:02Z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