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955" y="2483230"/>
            <a:ext cx="222808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38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8763" y="462597"/>
            <a:ext cx="250647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57" y="1526857"/>
            <a:ext cx="7985759" cy="3227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57956" y="2733040"/>
            <a:ext cx="222808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ascr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28E6E5-9DB4-42D5-A770-5AA48D8E7D4F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0" y="5105400"/>
            <a:ext cx="3886200" cy="1139825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29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 </a:t>
            </a:r>
          </a:p>
          <a:p>
            <a:pPr algn="ctr">
              <a:defRPr/>
            </a:pPr>
            <a:r>
              <a:rPr lang="en-US" altLang="en-US" sz="29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Abdullah Yousaf</a:t>
            </a:r>
          </a:p>
          <a:p>
            <a:pPr algn="ctr">
              <a:defRPr/>
            </a:pPr>
            <a:r>
              <a:rPr lang="en-US" altLang="en-US" sz="29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000" kern="0" dirty="0">
                <a:solidFill>
                  <a:sysClr val="windowText" lastClr="000000"/>
                </a:solidFill>
              </a:rPr>
              <a:t>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571" y="462597"/>
            <a:ext cx="2293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</a:t>
            </a:r>
            <a:r>
              <a:rPr spc="-110" dirty="0"/>
              <a:t>r</a:t>
            </a:r>
            <a:r>
              <a:rPr spc="-50" dirty="0"/>
              <a:t>a</a:t>
            </a:r>
            <a:r>
              <a:rPr spc="-35" dirty="0"/>
              <a:t>t</a:t>
            </a:r>
            <a:r>
              <a:rPr spc="-5" dirty="0"/>
              <a:t>o</a:t>
            </a:r>
            <a:r>
              <a:rPr spc="-80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4135" y="1613217"/>
            <a:ext cx="5024120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// assign the </a:t>
            </a:r>
            <a:r>
              <a:rPr sz="2400" spc="-10" dirty="0">
                <a:latin typeface="Carlito"/>
                <a:cs typeface="Carlito"/>
              </a:rPr>
              <a:t>value </a:t>
            </a:r>
            <a:r>
              <a:rPr sz="2400" dirty="0">
                <a:latin typeface="Carlito"/>
                <a:cs typeface="Carlito"/>
              </a:rPr>
              <a:t>5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// assign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value </a:t>
            </a:r>
            <a:r>
              <a:rPr sz="2400" dirty="0">
                <a:latin typeface="Carlito"/>
                <a:cs typeface="Carlito"/>
              </a:rPr>
              <a:t>2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</a:t>
            </a:r>
            <a:endParaRPr sz="24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// assign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value </a:t>
            </a:r>
            <a:r>
              <a:rPr sz="2400" dirty="0">
                <a:latin typeface="Carlito"/>
                <a:cs typeface="Carlito"/>
              </a:rPr>
              <a:t>7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z </a:t>
            </a:r>
            <a:r>
              <a:rPr sz="2400" spc="-5" dirty="0">
                <a:latin typeface="Carlito"/>
                <a:cs typeface="Carlito"/>
              </a:rPr>
              <a:t>(5 </a:t>
            </a:r>
            <a:r>
              <a:rPr sz="2400" dirty="0">
                <a:latin typeface="Carlito"/>
                <a:cs typeface="Carlito"/>
              </a:rPr>
              <a:t>+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2)</a:t>
            </a:r>
            <a:endParaRPr sz="24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rlito"/>
                <a:cs typeface="Carlito"/>
              </a:rPr>
              <a:t>// </a:t>
            </a:r>
            <a:r>
              <a:rPr sz="2400" dirty="0">
                <a:latin typeface="Carlito"/>
                <a:cs typeface="Carlito"/>
              </a:rPr>
              <a:t>Multiply x </a:t>
            </a:r>
            <a:r>
              <a:rPr sz="2400" spc="-10" dirty="0">
                <a:latin typeface="Carlito"/>
                <a:cs typeface="Carlito"/>
              </a:rPr>
              <a:t>and </a:t>
            </a:r>
            <a:r>
              <a:rPr sz="2400" dirty="0">
                <a:latin typeface="Carlito"/>
                <a:cs typeface="Carlito"/>
              </a:rPr>
              <a:t>y </a:t>
            </a:r>
            <a:r>
              <a:rPr sz="2400" spc="-5" dirty="0">
                <a:latin typeface="Carlito"/>
                <a:cs typeface="Carlito"/>
              </a:rPr>
              <a:t>and assign </a:t>
            </a:r>
            <a:r>
              <a:rPr sz="2400" spc="-15" dirty="0">
                <a:latin typeface="Carlito"/>
                <a:cs typeface="Carlito"/>
              </a:rPr>
              <a:t>value to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z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57" y="1613217"/>
            <a:ext cx="7918450" cy="317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05091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var </a:t>
            </a:r>
            <a:r>
              <a:rPr sz="2400" dirty="0">
                <a:latin typeface="Carlito"/>
                <a:cs typeface="Carlito"/>
              </a:rPr>
              <a:t>x = 5;  </a:t>
            </a:r>
            <a:r>
              <a:rPr sz="2400" spc="-20" dirty="0">
                <a:latin typeface="Carlito"/>
                <a:cs typeface="Carlito"/>
              </a:rPr>
              <a:t>var </a:t>
            </a:r>
            <a:r>
              <a:rPr sz="2400" dirty="0">
                <a:latin typeface="Carlito"/>
                <a:cs typeface="Carlito"/>
              </a:rPr>
              <a:t>y = 2;  </a:t>
            </a:r>
            <a:r>
              <a:rPr sz="2400" spc="-20" dirty="0">
                <a:latin typeface="Carlito"/>
                <a:cs typeface="Carlito"/>
              </a:rPr>
              <a:t>var </a:t>
            </a:r>
            <a:r>
              <a:rPr sz="2400" dirty="0">
                <a:latin typeface="Carlito"/>
                <a:cs typeface="Carlito"/>
              </a:rPr>
              <a:t>z = x +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y;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var </a:t>
            </a:r>
            <a:r>
              <a:rPr sz="2400" dirty="0">
                <a:latin typeface="Carlito"/>
                <a:cs typeface="Carlito"/>
              </a:rPr>
              <a:t>z = x *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y;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+ </a:t>
            </a:r>
            <a:r>
              <a:rPr sz="2400" spc="-15" dirty="0">
                <a:latin typeface="Carlito"/>
                <a:cs typeface="Carlito"/>
              </a:rPr>
              <a:t>operator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also be </a:t>
            </a:r>
            <a:r>
              <a:rPr sz="2400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add </a:t>
            </a:r>
            <a:r>
              <a:rPr sz="2400" spc="-15" dirty="0">
                <a:latin typeface="Carlito"/>
                <a:cs typeface="Carlito"/>
              </a:rPr>
              <a:t>(concatenate)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strings.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var </a:t>
            </a:r>
            <a:r>
              <a:rPr sz="2400" spc="-5" dirty="0">
                <a:latin typeface="Carlito"/>
                <a:cs typeface="Carlito"/>
              </a:rPr>
              <a:t>txt1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"John";</a:t>
            </a:r>
            <a:endParaRPr sz="24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</a:pPr>
            <a:r>
              <a:rPr sz="2400" spc="-20" dirty="0">
                <a:latin typeface="Carlito"/>
                <a:cs typeface="Carlito"/>
              </a:rPr>
              <a:t>var </a:t>
            </a:r>
            <a:r>
              <a:rPr sz="2400" spc="-5" dirty="0">
                <a:latin typeface="Carlito"/>
                <a:cs typeface="Carlito"/>
              </a:rPr>
              <a:t>txt2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"Doe";</a:t>
            </a:r>
            <a:endParaRPr sz="24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</a:pPr>
            <a:r>
              <a:rPr sz="2400" spc="-20" dirty="0">
                <a:latin typeface="Carlito"/>
                <a:cs typeface="Carlito"/>
              </a:rPr>
              <a:t>var </a:t>
            </a:r>
            <a:r>
              <a:rPr sz="2400" spc="-5" dirty="0">
                <a:latin typeface="Carlito"/>
                <a:cs typeface="Carlito"/>
              </a:rPr>
              <a:t>txt3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txt1 </a:t>
            </a:r>
            <a:r>
              <a:rPr sz="2400" dirty="0">
                <a:latin typeface="Carlito"/>
                <a:cs typeface="Carlito"/>
              </a:rPr>
              <a:t>+ " " + txt2; </a:t>
            </a:r>
            <a:r>
              <a:rPr sz="2400" spc="-15" dirty="0">
                <a:latin typeface="Carlito"/>
                <a:cs typeface="Carlito"/>
              </a:rPr>
              <a:t>//output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be John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571" y="462597"/>
            <a:ext cx="2293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</a:t>
            </a:r>
            <a:r>
              <a:rPr spc="-110" dirty="0"/>
              <a:t>r</a:t>
            </a:r>
            <a:r>
              <a:rPr spc="-50" dirty="0"/>
              <a:t>a</a:t>
            </a:r>
            <a:r>
              <a:rPr spc="-35" dirty="0"/>
              <a:t>t</a:t>
            </a:r>
            <a:r>
              <a:rPr spc="-5" dirty="0"/>
              <a:t>o</a:t>
            </a:r>
            <a:r>
              <a:rPr spc="-80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383408" y="1804906"/>
            <a:ext cx="6559171" cy="426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571" y="462597"/>
            <a:ext cx="2293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</a:t>
            </a:r>
            <a:r>
              <a:rPr spc="-110" dirty="0"/>
              <a:t>r</a:t>
            </a:r>
            <a:r>
              <a:rPr spc="-50" dirty="0"/>
              <a:t>a</a:t>
            </a:r>
            <a:r>
              <a:rPr spc="-35" dirty="0"/>
              <a:t>t</a:t>
            </a:r>
            <a:r>
              <a:rPr spc="-5" dirty="0"/>
              <a:t>o</a:t>
            </a:r>
            <a:r>
              <a:rPr spc="-80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14350" y="1817370"/>
            <a:ext cx="8077200" cy="325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571" y="462597"/>
            <a:ext cx="2293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</a:t>
            </a:r>
            <a:r>
              <a:rPr spc="-110" dirty="0"/>
              <a:t>r</a:t>
            </a:r>
            <a:r>
              <a:rPr spc="-50" dirty="0"/>
              <a:t>a</a:t>
            </a:r>
            <a:r>
              <a:rPr spc="-35" dirty="0"/>
              <a:t>t</a:t>
            </a:r>
            <a:r>
              <a:rPr spc="-5" dirty="0"/>
              <a:t>o</a:t>
            </a:r>
            <a:r>
              <a:rPr spc="-80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97228" y="1383942"/>
            <a:ext cx="3442971" cy="4940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5744" y="1444068"/>
            <a:ext cx="4160575" cy="2534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-50" dirty="0"/>
              <a:t> </a:t>
            </a:r>
            <a:r>
              <a:rPr spc="-4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29169"/>
            <a:ext cx="7825740" cy="3689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rlito"/>
                <a:cs typeface="Carlito"/>
              </a:rPr>
              <a:t>By default </a:t>
            </a:r>
            <a:r>
              <a:rPr sz="2700" spc="-10" dirty="0">
                <a:latin typeface="Carlito"/>
                <a:cs typeface="Carlito"/>
              </a:rPr>
              <a:t>JavaScript </a:t>
            </a:r>
            <a:r>
              <a:rPr sz="2700" spc="-5" dirty="0">
                <a:latin typeface="Carlito"/>
                <a:cs typeface="Carlito"/>
              </a:rPr>
              <a:t>uses </a:t>
            </a:r>
            <a:r>
              <a:rPr sz="2700" dirty="0">
                <a:latin typeface="Carlito"/>
                <a:cs typeface="Carlito"/>
              </a:rPr>
              <a:t>implicit </a:t>
            </a:r>
            <a:r>
              <a:rPr sz="2700" spc="-20" dirty="0">
                <a:latin typeface="Carlito"/>
                <a:cs typeface="Carlito"/>
              </a:rPr>
              <a:t>data</a:t>
            </a:r>
            <a:r>
              <a:rPr sz="2700" spc="-9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types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ts val="308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E.g in c++ </a:t>
            </a:r>
            <a:r>
              <a:rPr sz="2700" spc="-20" dirty="0">
                <a:latin typeface="Carlito"/>
                <a:cs typeface="Carlito"/>
              </a:rPr>
              <a:t>you </a:t>
            </a:r>
            <a:r>
              <a:rPr sz="2700" spc="-10" dirty="0">
                <a:latin typeface="Carlito"/>
                <a:cs typeface="Carlito"/>
              </a:rPr>
              <a:t>explicitly </a:t>
            </a:r>
            <a:r>
              <a:rPr sz="2700" spc="-5" dirty="0">
                <a:latin typeface="Carlito"/>
                <a:cs typeface="Carlito"/>
              </a:rPr>
              <a:t>write </a:t>
            </a:r>
            <a:r>
              <a:rPr sz="2700" spc="-20" dirty="0">
                <a:latin typeface="Carlito"/>
                <a:cs typeface="Carlito"/>
              </a:rPr>
              <a:t>data </a:t>
            </a:r>
            <a:r>
              <a:rPr sz="2700" dirty="0">
                <a:latin typeface="Carlito"/>
                <a:cs typeface="Carlito"/>
              </a:rPr>
              <a:t>type with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variables</a:t>
            </a:r>
            <a:endParaRPr sz="2700">
              <a:latin typeface="Carlito"/>
              <a:cs typeface="Carlito"/>
            </a:endParaRPr>
          </a:p>
          <a:p>
            <a:pPr marL="354965">
              <a:lnSpc>
                <a:spcPts val="3080"/>
              </a:lnSpc>
            </a:pPr>
            <a:r>
              <a:rPr sz="2700" spc="-5" dirty="0">
                <a:latin typeface="Carlito"/>
                <a:cs typeface="Carlito"/>
              </a:rPr>
              <a:t>i.e </a:t>
            </a:r>
            <a:r>
              <a:rPr sz="2700" spc="-10" dirty="0">
                <a:latin typeface="Carlito"/>
                <a:cs typeface="Carlito"/>
              </a:rPr>
              <a:t>int c=0; string str=“this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5" dirty="0">
                <a:latin typeface="Carlito"/>
                <a:cs typeface="Carlito"/>
              </a:rPr>
              <a:t>string”; </a:t>
            </a:r>
            <a:r>
              <a:rPr sz="2700" spc="-10" dirty="0">
                <a:latin typeface="Carlito"/>
                <a:cs typeface="Carlito"/>
              </a:rPr>
              <a:t>float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flt=10.9;</a:t>
            </a:r>
            <a:endParaRPr sz="2700">
              <a:latin typeface="Carlito"/>
              <a:cs typeface="Carlito"/>
            </a:endParaRPr>
          </a:p>
          <a:p>
            <a:pPr marL="354965" marR="5080" indent="-342900">
              <a:lnSpc>
                <a:spcPct val="902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But </a:t>
            </a:r>
            <a:r>
              <a:rPr sz="2700" dirty="0">
                <a:latin typeface="Carlito"/>
                <a:cs typeface="Carlito"/>
              </a:rPr>
              <a:t>in </a:t>
            </a:r>
            <a:r>
              <a:rPr sz="2700" spc="-10" dirty="0">
                <a:latin typeface="Carlito"/>
                <a:cs typeface="Carlito"/>
              </a:rPr>
              <a:t>JavaScript </a:t>
            </a:r>
            <a:r>
              <a:rPr sz="2700" spc="-20" dirty="0">
                <a:latin typeface="Carlito"/>
                <a:cs typeface="Carlito"/>
              </a:rPr>
              <a:t>you </a:t>
            </a:r>
            <a:r>
              <a:rPr sz="2700" spc="-5" dirty="0">
                <a:latin typeface="Carlito"/>
                <a:cs typeface="Carlito"/>
              </a:rPr>
              <a:t>don’t </a:t>
            </a:r>
            <a:r>
              <a:rPr sz="2700" spc="-15" dirty="0">
                <a:latin typeface="Carlito"/>
                <a:cs typeface="Carlito"/>
              </a:rPr>
              <a:t>explicitly </a:t>
            </a:r>
            <a:r>
              <a:rPr sz="2700" spc="-5" dirty="0">
                <a:latin typeface="Carlito"/>
                <a:cs typeface="Carlito"/>
              </a:rPr>
              <a:t>write </a:t>
            </a:r>
            <a:r>
              <a:rPr sz="2700" spc="-20" dirty="0">
                <a:latin typeface="Carlito"/>
                <a:cs typeface="Carlito"/>
              </a:rPr>
              <a:t>data </a:t>
            </a:r>
            <a:r>
              <a:rPr sz="2700" spc="-5" dirty="0">
                <a:latin typeface="Carlito"/>
                <a:cs typeface="Carlito"/>
              </a:rPr>
              <a:t>types  </a:t>
            </a:r>
            <a:r>
              <a:rPr sz="2700" spc="-25" dirty="0">
                <a:latin typeface="Carlito"/>
                <a:cs typeface="Carlito"/>
              </a:rPr>
              <a:t>like </a:t>
            </a:r>
            <a:r>
              <a:rPr sz="2700" dirty="0">
                <a:latin typeface="Carlito"/>
                <a:cs typeface="Carlito"/>
              </a:rPr>
              <a:t>in c++ </a:t>
            </a:r>
            <a:r>
              <a:rPr sz="2700" spc="-10" dirty="0">
                <a:latin typeface="Carlito"/>
                <a:cs typeface="Carlito"/>
              </a:rPr>
              <a:t>instead </a:t>
            </a:r>
            <a:r>
              <a:rPr sz="2700" spc="-20" dirty="0">
                <a:latin typeface="Carlito"/>
                <a:cs typeface="Carlito"/>
              </a:rPr>
              <a:t>you </a:t>
            </a:r>
            <a:r>
              <a:rPr sz="2700" spc="-15" dirty="0">
                <a:latin typeface="Carlito"/>
                <a:cs typeface="Carlito"/>
              </a:rPr>
              <a:t>just </a:t>
            </a:r>
            <a:r>
              <a:rPr sz="2700" spc="-5" dirty="0">
                <a:latin typeface="Carlito"/>
                <a:cs typeface="Carlito"/>
              </a:rPr>
              <a:t>write </a:t>
            </a:r>
            <a:r>
              <a:rPr sz="2700" spc="-15" dirty="0">
                <a:latin typeface="Carlito"/>
                <a:cs typeface="Carlito"/>
              </a:rPr>
              <a:t>var </a:t>
            </a:r>
            <a:r>
              <a:rPr sz="2700" dirty="0">
                <a:latin typeface="Carlito"/>
                <a:cs typeface="Carlito"/>
              </a:rPr>
              <a:t>then </a:t>
            </a:r>
            <a:r>
              <a:rPr sz="2700" spc="-5" dirty="0">
                <a:latin typeface="Carlito"/>
                <a:cs typeface="Carlito"/>
              </a:rPr>
              <a:t>variable  name </a:t>
            </a:r>
            <a:r>
              <a:rPr sz="2700" dirty="0">
                <a:latin typeface="Carlito"/>
                <a:cs typeface="Carlito"/>
              </a:rPr>
              <a:t>i.e </a:t>
            </a:r>
            <a:r>
              <a:rPr sz="2700" b="1" spc="-15" dirty="0">
                <a:latin typeface="Carlito"/>
                <a:cs typeface="Carlito"/>
              </a:rPr>
              <a:t>var </a:t>
            </a:r>
            <a:r>
              <a:rPr sz="2700" b="1" spc="-5" dirty="0">
                <a:latin typeface="Carlito"/>
                <a:cs typeface="Carlito"/>
              </a:rPr>
              <a:t>x=0; </a:t>
            </a:r>
            <a:r>
              <a:rPr sz="2700" b="1" spc="-15" dirty="0">
                <a:latin typeface="Carlito"/>
                <a:cs typeface="Carlito"/>
              </a:rPr>
              <a:t>var </a:t>
            </a:r>
            <a:r>
              <a:rPr sz="2700" b="1" spc="-10" dirty="0">
                <a:latin typeface="Carlito"/>
                <a:cs typeface="Carlito"/>
              </a:rPr>
              <a:t>str=“this </a:t>
            </a:r>
            <a:r>
              <a:rPr sz="2700" b="1" dirty="0">
                <a:latin typeface="Carlito"/>
                <a:cs typeface="Carlito"/>
              </a:rPr>
              <a:t>is </a:t>
            </a:r>
            <a:r>
              <a:rPr sz="2700" b="1" spc="5" dirty="0">
                <a:latin typeface="Carlito"/>
                <a:cs typeface="Carlito"/>
              </a:rPr>
              <a:t>string”; </a:t>
            </a:r>
            <a:r>
              <a:rPr sz="2700" b="1" spc="-15" dirty="0">
                <a:latin typeface="Carlito"/>
                <a:cs typeface="Carlito"/>
              </a:rPr>
              <a:t>var</a:t>
            </a:r>
            <a:r>
              <a:rPr sz="2700" b="1" spc="90" dirty="0">
                <a:latin typeface="Carlito"/>
                <a:cs typeface="Carlito"/>
              </a:rPr>
              <a:t> </a:t>
            </a:r>
            <a:r>
              <a:rPr sz="2700" b="1" spc="-10" dirty="0">
                <a:latin typeface="Carlito"/>
                <a:cs typeface="Carlito"/>
              </a:rPr>
              <a:t>flt=10.9;</a:t>
            </a:r>
            <a:endParaRPr sz="2700">
              <a:latin typeface="Carlito"/>
              <a:cs typeface="Carlito"/>
            </a:endParaRPr>
          </a:p>
          <a:p>
            <a:pPr marL="354965" marR="265430" indent="-342900">
              <a:lnSpc>
                <a:spcPct val="902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JavaScript automatically </a:t>
            </a:r>
            <a:r>
              <a:rPr sz="2700" spc="-5" dirty="0">
                <a:latin typeface="Carlito"/>
                <a:cs typeface="Carlito"/>
              </a:rPr>
              <a:t>or </a:t>
            </a:r>
            <a:r>
              <a:rPr sz="2700" dirty="0">
                <a:latin typeface="Carlito"/>
                <a:cs typeface="Carlito"/>
              </a:rPr>
              <a:t>in </a:t>
            </a:r>
            <a:r>
              <a:rPr sz="2700" spc="-5" dirty="0">
                <a:latin typeface="Carlito"/>
                <a:cs typeface="Carlito"/>
              </a:rPr>
              <a:t>other </a:t>
            </a:r>
            <a:r>
              <a:rPr sz="2700" spc="-15" dirty="0">
                <a:latin typeface="Carlito"/>
                <a:cs typeface="Carlito"/>
              </a:rPr>
              <a:t>others </a:t>
            </a:r>
            <a:r>
              <a:rPr sz="2700" spc="-5" dirty="0">
                <a:latin typeface="Carlito"/>
                <a:cs typeface="Carlito"/>
              </a:rPr>
              <a:t>implicitly  </a:t>
            </a:r>
            <a:r>
              <a:rPr sz="2700" spc="-10" dirty="0">
                <a:latin typeface="Carlito"/>
                <a:cs typeface="Carlito"/>
              </a:rPr>
              <a:t>detects </a:t>
            </a:r>
            <a:r>
              <a:rPr sz="2700" spc="-5" dirty="0">
                <a:latin typeface="Carlito"/>
                <a:cs typeface="Carlito"/>
              </a:rPr>
              <a:t>what </a:t>
            </a:r>
            <a:r>
              <a:rPr sz="2700" spc="-10" dirty="0">
                <a:latin typeface="Carlito"/>
                <a:cs typeface="Carlito"/>
              </a:rPr>
              <a:t>value </a:t>
            </a:r>
            <a:r>
              <a:rPr sz="2700" dirty="0">
                <a:latin typeface="Carlito"/>
                <a:cs typeface="Carlito"/>
              </a:rPr>
              <a:t>is inside </a:t>
            </a:r>
            <a:r>
              <a:rPr sz="2700" spc="-20" dirty="0">
                <a:latin typeface="Carlito"/>
                <a:cs typeface="Carlito"/>
              </a:rPr>
              <a:t>any </a:t>
            </a:r>
            <a:r>
              <a:rPr sz="2700" spc="-10" dirty="0">
                <a:latin typeface="Carlito"/>
                <a:cs typeface="Carlito"/>
              </a:rPr>
              <a:t>variable </a:t>
            </a:r>
            <a:r>
              <a:rPr sz="2700" spc="-5" dirty="0">
                <a:latin typeface="Carlito"/>
                <a:cs typeface="Carlito"/>
              </a:rPr>
              <a:t>(either </a:t>
            </a:r>
            <a:r>
              <a:rPr sz="2700" dirty="0">
                <a:latin typeface="Carlito"/>
                <a:cs typeface="Carlito"/>
              </a:rPr>
              <a:t>its  </a:t>
            </a:r>
            <a:r>
              <a:rPr sz="2700" spc="-20" dirty="0">
                <a:latin typeface="Carlito"/>
                <a:cs typeface="Carlito"/>
              </a:rPr>
              <a:t>integer,float,string)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deal </a:t>
            </a:r>
            <a:r>
              <a:rPr sz="2700" dirty="0">
                <a:latin typeface="Carlito"/>
                <a:cs typeface="Carlito"/>
              </a:rPr>
              <a:t>it</a:t>
            </a:r>
            <a:r>
              <a:rPr sz="2700" spc="-7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accordingly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-50" dirty="0"/>
              <a:t> </a:t>
            </a:r>
            <a:r>
              <a:rPr spc="-40" dirty="0"/>
              <a:t>Types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marR="448945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JavaScript </a:t>
            </a:r>
            <a:r>
              <a:rPr spc="-10" dirty="0"/>
              <a:t>variables can hold </a:t>
            </a:r>
            <a:r>
              <a:rPr spc="-15" dirty="0"/>
              <a:t>many </a:t>
            </a:r>
            <a:r>
              <a:rPr b="1" spc="-10" dirty="0">
                <a:latin typeface="Carlito"/>
                <a:cs typeface="Carlito"/>
              </a:rPr>
              <a:t>data </a:t>
            </a:r>
            <a:r>
              <a:rPr b="1" dirty="0">
                <a:latin typeface="Carlito"/>
                <a:cs typeface="Carlito"/>
              </a:rPr>
              <a:t>types</a:t>
            </a:r>
            <a:r>
              <a:rPr dirty="0"/>
              <a:t>:  </a:t>
            </a:r>
            <a:r>
              <a:rPr spc="-10" dirty="0"/>
              <a:t>numbers, strings, </a:t>
            </a:r>
            <a:r>
              <a:rPr spc="-5" dirty="0"/>
              <a:t>objects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more:</a:t>
            </a:r>
          </a:p>
          <a:p>
            <a:pPr marL="354965" marR="76835" indent="-342900">
              <a:lnSpc>
                <a:spcPts val="288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JavaScript </a:t>
            </a:r>
            <a:r>
              <a:rPr spc="-10" dirty="0"/>
              <a:t>is </a:t>
            </a:r>
            <a:r>
              <a:rPr spc="-5" dirty="0"/>
              <a:t>dynamic, that </a:t>
            </a:r>
            <a:r>
              <a:rPr dirty="0"/>
              <a:t>means </a:t>
            </a:r>
            <a:r>
              <a:rPr spc="-5" dirty="0"/>
              <a:t>same </a:t>
            </a:r>
            <a:r>
              <a:rPr spc="-10" dirty="0"/>
              <a:t>variables  can </a:t>
            </a:r>
            <a:r>
              <a:rPr spc="-5" dirty="0"/>
              <a:t>hold </a:t>
            </a:r>
            <a:r>
              <a:rPr spc="-20" dirty="0"/>
              <a:t>different data</a:t>
            </a:r>
            <a:r>
              <a:rPr spc="-55" dirty="0"/>
              <a:t> </a:t>
            </a:r>
            <a:r>
              <a:rPr dirty="0"/>
              <a:t>types.</a:t>
            </a:r>
          </a:p>
          <a:p>
            <a:pPr marL="354965" marR="508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Recall </a:t>
            </a:r>
            <a:r>
              <a:rPr dirty="0"/>
              <a:t>c++ </a:t>
            </a:r>
            <a:r>
              <a:rPr spc="-10" dirty="0"/>
              <a:t>if </a:t>
            </a:r>
            <a:r>
              <a:rPr spc="-15" dirty="0"/>
              <a:t>you </a:t>
            </a:r>
            <a:r>
              <a:rPr spc="-20" dirty="0"/>
              <a:t>have </a:t>
            </a:r>
            <a:r>
              <a:rPr spc="-10" dirty="0"/>
              <a:t>ever </a:t>
            </a:r>
            <a:r>
              <a:rPr spc="-5" dirty="0"/>
              <a:t>defined </a:t>
            </a:r>
            <a:r>
              <a:rPr spc="-15" dirty="0"/>
              <a:t>int </a:t>
            </a:r>
            <a:r>
              <a:rPr spc="-5" dirty="0"/>
              <a:t>x=0; </a:t>
            </a:r>
            <a:r>
              <a:rPr spc="-20" dirty="0"/>
              <a:t>you  </a:t>
            </a:r>
            <a:r>
              <a:rPr spc="-10" dirty="0"/>
              <a:t>can never </a:t>
            </a:r>
            <a:r>
              <a:rPr spc="-5" dirty="0"/>
              <a:t>put </a:t>
            </a:r>
            <a:r>
              <a:rPr spc="-15" dirty="0"/>
              <a:t>string </a:t>
            </a:r>
            <a:r>
              <a:rPr spc="-5" dirty="0"/>
              <a:t>or </a:t>
            </a:r>
            <a:r>
              <a:rPr spc="-15" dirty="0"/>
              <a:t>integer </a:t>
            </a:r>
            <a:r>
              <a:rPr spc="-10" dirty="0"/>
              <a:t>value </a:t>
            </a:r>
            <a:r>
              <a:rPr spc="-5" dirty="0"/>
              <a:t>in </a:t>
            </a:r>
            <a:r>
              <a:rPr dirty="0"/>
              <a:t>x </a:t>
            </a:r>
            <a:r>
              <a:rPr spc="-10" dirty="0"/>
              <a:t>variable.  </a:t>
            </a:r>
            <a:r>
              <a:rPr dirty="0"/>
              <a:t>It </a:t>
            </a:r>
            <a:r>
              <a:rPr spc="-10" dirty="0"/>
              <a:t>will </a:t>
            </a:r>
            <a:r>
              <a:rPr spc="-25" dirty="0"/>
              <a:t>always </a:t>
            </a:r>
            <a:r>
              <a:rPr dirty="0"/>
              <a:t>be </a:t>
            </a:r>
            <a:r>
              <a:rPr spc="-15" dirty="0"/>
              <a:t>integer </a:t>
            </a:r>
            <a:r>
              <a:rPr spc="-5" dirty="0"/>
              <a:t>but </a:t>
            </a:r>
            <a:r>
              <a:rPr dirty="0"/>
              <a:t>in </a:t>
            </a:r>
            <a:r>
              <a:rPr spc="-15" dirty="0"/>
              <a:t>javaScript you </a:t>
            </a:r>
            <a:r>
              <a:rPr spc="-10" dirty="0"/>
              <a:t>can  </a:t>
            </a:r>
            <a:r>
              <a:rPr spc="-5" dirty="0"/>
              <a:t>change </a:t>
            </a:r>
            <a:r>
              <a:rPr dirty="0"/>
              <a:t>the </a:t>
            </a:r>
            <a:r>
              <a:rPr spc="-10" dirty="0"/>
              <a:t>value</a:t>
            </a:r>
            <a:r>
              <a:rPr spc="-85" dirty="0"/>
              <a:t> </a:t>
            </a:r>
            <a:r>
              <a:rPr spc="-15" dirty="0"/>
              <a:t>later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57" y="4728527"/>
            <a:ext cx="2028189" cy="12153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marR="831215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var</a:t>
            </a:r>
            <a:r>
              <a:rPr sz="3000" spc="-11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x;  </a:t>
            </a:r>
            <a:r>
              <a:rPr sz="3000" dirty="0">
                <a:latin typeface="Carlito"/>
                <a:cs typeface="Carlito"/>
              </a:rPr>
              <a:t>x =</a:t>
            </a:r>
            <a:r>
              <a:rPr sz="3000" spc="-9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5;</a:t>
            </a:r>
            <a:endParaRPr sz="3000">
              <a:latin typeface="Carlito"/>
              <a:cs typeface="Carlito"/>
            </a:endParaRPr>
          </a:p>
          <a:p>
            <a:pPr marL="354965">
              <a:lnSpc>
                <a:spcPts val="2905"/>
              </a:lnSpc>
            </a:pPr>
            <a:r>
              <a:rPr sz="3000" dirty="0">
                <a:latin typeface="Carlito"/>
                <a:cs typeface="Carlito"/>
              </a:rPr>
              <a:t>x =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"John";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4775" y="4728527"/>
            <a:ext cx="338201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240"/>
              </a:lnSpc>
              <a:spcBef>
                <a:spcPts val="100"/>
              </a:spcBef>
            </a:pPr>
            <a:r>
              <a:rPr sz="3000" spc="-5" dirty="0">
                <a:latin typeface="Carlito"/>
                <a:cs typeface="Carlito"/>
              </a:rPr>
              <a:t>// Now </a:t>
            </a:r>
            <a:r>
              <a:rPr sz="3000" dirty="0">
                <a:latin typeface="Carlito"/>
                <a:cs typeface="Carlito"/>
              </a:rPr>
              <a:t>x </a:t>
            </a:r>
            <a:r>
              <a:rPr sz="3000" spc="-10" dirty="0">
                <a:latin typeface="Carlito"/>
                <a:cs typeface="Carlito"/>
              </a:rPr>
              <a:t>is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undefined</a:t>
            </a:r>
            <a:endParaRPr sz="3000">
              <a:latin typeface="Carlito"/>
              <a:cs typeface="Carlito"/>
            </a:endParaRPr>
          </a:p>
          <a:p>
            <a:pPr marR="55244" algn="r">
              <a:lnSpc>
                <a:spcPts val="2880"/>
              </a:lnSpc>
            </a:pPr>
            <a:r>
              <a:rPr sz="3000" spc="-5" dirty="0">
                <a:latin typeface="Carlito"/>
                <a:cs typeface="Carlito"/>
              </a:rPr>
              <a:t>// Now </a:t>
            </a:r>
            <a:r>
              <a:rPr sz="3000" dirty="0">
                <a:latin typeface="Carlito"/>
                <a:cs typeface="Carlito"/>
              </a:rPr>
              <a:t>x is a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Number</a:t>
            </a:r>
            <a:endParaRPr sz="3000">
              <a:latin typeface="Carlito"/>
              <a:cs typeface="Carlito"/>
            </a:endParaRPr>
          </a:p>
          <a:p>
            <a:pPr marR="28575" algn="r">
              <a:lnSpc>
                <a:spcPts val="3240"/>
              </a:lnSpc>
            </a:pPr>
            <a:r>
              <a:rPr sz="3000" spc="-5" dirty="0">
                <a:latin typeface="Carlito"/>
                <a:cs typeface="Carlito"/>
              </a:rPr>
              <a:t>// </a:t>
            </a:r>
            <a:r>
              <a:rPr sz="3000" spc="-10" dirty="0">
                <a:latin typeface="Carlito"/>
                <a:cs typeface="Carlito"/>
              </a:rPr>
              <a:t>Now </a:t>
            </a:r>
            <a:r>
              <a:rPr sz="3000" dirty="0">
                <a:latin typeface="Carlito"/>
                <a:cs typeface="Carlito"/>
              </a:rPr>
              <a:t>x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dirty="0">
                <a:latin typeface="Carlito"/>
                <a:cs typeface="Carlito"/>
              </a:rPr>
              <a:t>a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String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-50" dirty="0"/>
              <a:t> </a:t>
            </a:r>
            <a:r>
              <a:rPr spc="-4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62417"/>
            <a:ext cx="7914005" cy="39592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5080" indent="-342900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var </a:t>
            </a:r>
            <a:r>
              <a:rPr sz="3000" dirty="0">
                <a:latin typeface="Carlito"/>
                <a:cs typeface="Carlito"/>
              </a:rPr>
              <a:t>x = </a:t>
            </a:r>
            <a:r>
              <a:rPr sz="3000" spc="-5" dirty="0">
                <a:latin typeface="Carlito"/>
                <a:cs typeface="Carlito"/>
              </a:rPr>
              <a:t>100 </a:t>
            </a:r>
            <a:r>
              <a:rPr sz="3000" dirty="0">
                <a:latin typeface="Carlito"/>
                <a:cs typeface="Carlito"/>
              </a:rPr>
              <a:t>+ </a:t>
            </a:r>
            <a:r>
              <a:rPr sz="3000" spc="-5" dirty="0">
                <a:latin typeface="Carlito"/>
                <a:cs typeface="Carlito"/>
              </a:rPr>
              <a:t>“Riphah"; Does this </a:t>
            </a:r>
            <a:r>
              <a:rPr sz="3000" spc="-20" dirty="0">
                <a:latin typeface="Carlito"/>
                <a:cs typeface="Carlito"/>
              </a:rPr>
              <a:t>makes any  </a:t>
            </a:r>
            <a:r>
              <a:rPr sz="3000" dirty="0">
                <a:latin typeface="Carlito"/>
                <a:cs typeface="Carlito"/>
              </a:rPr>
              <a:t>sense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add 100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Riphah (An </a:t>
            </a:r>
            <a:r>
              <a:rPr sz="3000" spc="-10" dirty="0">
                <a:latin typeface="Carlito"/>
                <a:cs typeface="Carlito"/>
              </a:rPr>
              <a:t>integer </a:t>
            </a:r>
            <a:r>
              <a:rPr sz="3000" spc="-5" dirty="0">
                <a:latin typeface="Carlito"/>
                <a:cs typeface="Carlito"/>
              </a:rPr>
              <a:t>adding </a:t>
            </a:r>
            <a:r>
              <a:rPr sz="3000" spc="-15" dirty="0">
                <a:latin typeface="Carlito"/>
                <a:cs typeface="Carlito"/>
              </a:rPr>
              <a:t>to  </a:t>
            </a:r>
            <a:r>
              <a:rPr sz="3000" dirty="0">
                <a:latin typeface="Carlito"/>
                <a:cs typeface="Carlito"/>
              </a:rPr>
              <a:t>a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string)?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ts val="342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Instead </a:t>
            </a:r>
            <a:r>
              <a:rPr sz="3000" spc="-15" dirty="0">
                <a:latin typeface="Carlito"/>
                <a:cs typeface="Carlito"/>
              </a:rPr>
              <a:t>javaScript </a:t>
            </a:r>
            <a:r>
              <a:rPr sz="3000" spc="-10" dirty="0">
                <a:latin typeface="Carlito"/>
                <a:cs typeface="Carlito"/>
              </a:rPr>
              <a:t>will </a:t>
            </a:r>
            <a:r>
              <a:rPr sz="3000" spc="-15" dirty="0">
                <a:latin typeface="Carlito"/>
                <a:cs typeface="Carlito"/>
              </a:rPr>
              <a:t>treat </a:t>
            </a:r>
            <a:r>
              <a:rPr sz="3000" dirty="0">
                <a:latin typeface="Carlito"/>
                <a:cs typeface="Carlito"/>
              </a:rPr>
              <a:t>same thing as </a:t>
            </a:r>
            <a:r>
              <a:rPr sz="3000" spc="-15" dirty="0">
                <a:latin typeface="Carlito"/>
                <a:cs typeface="Carlito"/>
              </a:rPr>
              <a:t>var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x</a:t>
            </a:r>
            <a:endParaRPr sz="3000">
              <a:latin typeface="Carlito"/>
              <a:cs typeface="Carlito"/>
            </a:endParaRPr>
          </a:p>
          <a:p>
            <a:pPr marL="354965" marR="118110">
              <a:lnSpc>
                <a:spcPts val="3240"/>
              </a:lnSpc>
              <a:spcBef>
                <a:spcPts val="225"/>
              </a:spcBef>
            </a:pPr>
            <a:r>
              <a:rPr sz="3000" dirty="0">
                <a:latin typeface="Carlito"/>
                <a:cs typeface="Carlito"/>
              </a:rPr>
              <a:t>= </a:t>
            </a:r>
            <a:r>
              <a:rPr sz="3000" spc="-5" dirty="0">
                <a:latin typeface="Carlito"/>
                <a:cs typeface="Carlito"/>
              </a:rPr>
              <a:t>“100" </a:t>
            </a:r>
            <a:r>
              <a:rPr sz="3000" dirty="0">
                <a:latin typeface="Carlito"/>
                <a:cs typeface="Carlito"/>
              </a:rPr>
              <a:t>+ </a:t>
            </a:r>
            <a:r>
              <a:rPr sz="3000" spc="-5" dirty="0">
                <a:latin typeface="Carlito"/>
                <a:cs typeface="Carlito"/>
              </a:rPr>
              <a:t>“Riphah"; so output </a:t>
            </a:r>
            <a:r>
              <a:rPr sz="3000" spc="-10" dirty="0">
                <a:latin typeface="Carlito"/>
                <a:cs typeface="Carlito"/>
              </a:rPr>
              <a:t>will </a:t>
            </a:r>
            <a:r>
              <a:rPr sz="3000" spc="-5" dirty="0">
                <a:latin typeface="Carlito"/>
                <a:cs typeface="Carlito"/>
              </a:rPr>
              <a:t>be 100Riphah  (The </a:t>
            </a:r>
            <a:r>
              <a:rPr sz="3000" dirty="0">
                <a:latin typeface="Carlito"/>
                <a:cs typeface="Carlito"/>
              </a:rPr>
              <a:t>100 </a:t>
            </a:r>
            <a:r>
              <a:rPr sz="3000" spc="-10" dirty="0">
                <a:latin typeface="Carlito"/>
                <a:cs typeface="Carlito"/>
              </a:rPr>
              <a:t>will </a:t>
            </a:r>
            <a:r>
              <a:rPr sz="3000" dirty="0">
                <a:latin typeface="Carlito"/>
                <a:cs typeface="Carlito"/>
              </a:rPr>
              <a:t>also </a:t>
            </a:r>
            <a:r>
              <a:rPr sz="3000" spc="-20" dirty="0">
                <a:latin typeface="Carlito"/>
                <a:cs typeface="Carlito"/>
              </a:rPr>
              <a:t>treated </a:t>
            </a:r>
            <a:r>
              <a:rPr sz="3000" dirty="0">
                <a:latin typeface="Carlito"/>
                <a:cs typeface="Carlito"/>
              </a:rPr>
              <a:t>as </a:t>
            </a:r>
            <a:r>
              <a:rPr sz="3000" spc="-15" dirty="0">
                <a:latin typeface="Carlito"/>
                <a:cs typeface="Carlito"/>
              </a:rPr>
              <a:t>string </a:t>
            </a:r>
            <a:r>
              <a:rPr sz="3000" spc="-10" dirty="0">
                <a:latin typeface="Carlito"/>
                <a:cs typeface="Carlito"/>
              </a:rPr>
              <a:t>by </a:t>
            </a:r>
            <a:r>
              <a:rPr sz="3000" spc="-15" dirty="0">
                <a:latin typeface="Carlito"/>
                <a:cs typeface="Carlito"/>
              </a:rPr>
              <a:t>javascript 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will </a:t>
            </a:r>
            <a:r>
              <a:rPr sz="3000" spc="-5" dirty="0">
                <a:latin typeface="Carlito"/>
                <a:cs typeface="Carlito"/>
              </a:rPr>
              <a:t>be </a:t>
            </a:r>
            <a:r>
              <a:rPr sz="3000" spc="-20" dirty="0">
                <a:latin typeface="Carlito"/>
                <a:cs typeface="Carlito"/>
              </a:rPr>
              <a:t>concatenated </a:t>
            </a:r>
            <a:r>
              <a:rPr sz="3000" spc="-5" dirty="0">
                <a:latin typeface="Carlito"/>
                <a:cs typeface="Carlito"/>
              </a:rPr>
              <a:t>with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Riphah)</a:t>
            </a:r>
            <a:endParaRPr sz="3000">
              <a:latin typeface="Carlito"/>
              <a:cs typeface="Carlito"/>
            </a:endParaRPr>
          </a:p>
          <a:p>
            <a:pPr marL="354965" marR="274955" indent="-342900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var </a:t>
            </a:r>
            <a:r>
              <a:rPr sz="3000" dirty="0">
                <a:latin typeface="Carlito"/>
                <a:cs typeface="Carlito"/>
              </a:rPr>
              <a:t>x = </a:t>
            </a:r>
            <a:r>
              <a:rPr sz="3000" spc="-5" dirty="0">
                <a:latin typeface="Carlito"/>
                <a:cs typeface="Carlito"/>
              </a:rPr>
              <a:t>100 </a:t>
            </a:r>
            <a:r>
              <a:rPr sz="3000" dirty="0">
                <a:latin typeface="Carlito"/>
                <a:cs typeface="Carlito"/>
              </a:rPr>
              <a:t>+ 4 + </a:t>
            </a:r>
            <a:r>
              <a:rPr sz="3000" spc="-5" dirty="0">
                <a:latin typeface="Carlito"/>
                <a:cs typeface="Carlito"/>
              </a:rPr>
              <a:t>“Riphah"; // What </a:t>
            </a:r>
            <a:r>
              <a:rPr sz="3000" spc="-15" dirty="0">
                <a:latin typeface="Carlito"/>
                <a:cs typeface="Carlito"/>
              </a:rPr>
              <a:t>will </a:t>
            </a:r>
            <a:r>
              <a:rPr sz="3000" spc="-5" dirty="0">
                <a:latin typeface="Carlito"/>
                <a:cs typeface="Carlito"/>
              </a:rPr>
              <a:t>happen  with </a:t>
            </a:r>
            <a:r>
              <a:rPr sz="3000" dirty="0">
                <a:latin typeface="Carlito"/>
                <a:cs typeface="Carlito"/>
              </a:rPr>
              <a:t>this </a:t>
            </a:r>
            <a:r>
              <a:rPr sz="3000" spc="-20" dirty="0">
                <a:latin typeface="Carlito"/>
                <a:cs typeface="Carlito"/>
              </a:rPr>
              <a:t>statement?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-50" dirty="0"/>
              <a:t> </a:t>
            </a:r>
            <a:r>
              <a:rPr spc="-4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16468"/>
            <a:ext cx="8070215" cy="4005579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Output </a:t>
            </a:r>
            <a:r>
              <a:rPr sz="3000" spc="-10" dirty="0">
                <a:latin typeface="Carlito"/>
                <a:cs typeface="Carlito"/>
              </a:rPr>
              <a:t>will </a:t>
            </a:r>
            <a:r>
              <a:rPr sz="3000" spc="-5" dirty="0">
                <a:latin typeface="Carlito"/>
                <a:cs typeface="Carlito"/>
              </a:rPr>
              <a:t>be 104Riphah </a:t>
            </a:r>
            <a:r>
              <a:rPr sz="3000" dirty="0">
                <a:latin typeface="Carlito"/>
                <a:cs typeface="Carlito"/>
              </a:rPr>
              <a:t>. But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how?</a:t>
            </a:r>
            <a:endParaRPr sz="3000">
              <a:latin typeface="Carlito"/>
              <a:cs typeface="Carlito"/>
            </a:endParaRPr>
          </a:p>
          <a:p>
            <a:pPr marL="354965" marR="175260" indent="-342900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JavaScript </a:t>
            </a:r>
            <a:r>
              <a:rPr sz="3000" spc="-10" dirty="0">
                <a:latin typeface="Carlito"/>
                <a:cs typeface="Carlito"/>
              </a:rPr>
              <a:t>reads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20" dirty="0">
                <a:latin typeface="Carlito"/>
                <a:cs typeface="Carlito"/>
              </a:rPr>
              <a:t>statement </a:t>
            </a:r>
            <a:r>
              <a:rPr sz="3000" spc="-15" dirty="0">
                <a:latin typeface="Carlito"/>
                <a:cs typeface="Carlito"/>
              </a:rPr>
              <a:t>from </a:t>
            </a:r>
            <a:r>
              <a:rPr sz="3000" spc="-10" dirty="0">
                <a:latin typeface="Carlito"/>
                <a:cs typeface="Carlito"/>
              </a:rPr>
              <a:t>left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right  so </a:t>
            </a:r>
            <a:r>
              <a:rPr sz="3000" dirty="0">
                <a:latin typeface="Carlito"/>
                <a:cs typeface="Carlito"/>
              </a:rPr>
              <a:t>when </a:t>
            </a:r>
            <a:r>
              <a:rPr sz="3000" spc="-10" dirty="0">
                <a:latin typeface="Carlito"/>
                <a:cs typeface="Carlito"/>
              </a:rPr>
              <a:t>it </a:t>
            </a:r>
            <a:r>
              <a:rPr sz="3000" spc="-15" dirty="0">
                <a:latin typeface="Carlito"/>
                <a:cs typeface="Carlito"/>
              </a:rPr>
              <a:t>will </a:t>
            </a:r>
            <a:r>
              <a:rPr sz="3000" spc="-20" dirty="0">
                <a:latin typeface="Carlito"/>
                <a:cs typeface="Carlito"/>
              </a:rPr>
              <a:t>start </a:t>
            </a:r>
            <a:r>
              <a:rPr sz="3000" spc="-10" dirty="0">
                <a:latin typeface="Carlito"/>
                <a:cs typeface="Carlito"/>
              </a:rPr>
              <a:t>reading </a:t>
            </a:r>
            <a:r>
              <a:rPr sz="3000" spc="-20" dirty="0">
                <a:latin typeface="Carlito"/>
                <a:cs typeface="Carlito"/>
              </a:rPr>
              <a:t>statement </a:t>
            </a:r>
            <a:r>
              <a:rPr sz="3000" spc="-10" dirty="0">
                <a:latin typeface="Carlito"/>
                <a:cs typeface="Carlito"/>
              </a:rPr>
              <a:t>it </a:t>
            </a:r>
            <a:r>
              <a:rPr sz="3000" spc="-15" dirty="0">
                <a:latin typeface="Carlito"/>
                <a:cs typeface="Carlito"/>
              </a:rPr>
              <a:t>will </a:t>
            </a:r>
            <a:r>
              <a:rPr sz="3000" spc="-25" dirty="0">
                <a:latin typeface="Carlito"/>
                <a:cs typeface="Carlito"/>
              </a:rPr>
              <a:t>first  </a:t>
            </a:r>
            <a:r>
              <a:rPr sz="3000" spc="-15" dirty="0">
                <a:latin typeface="Carlito"/>
                <a:cs typeface="Carlito"/>
              </a:rPr>
              <a:t>read </a:t>
            </a:r>
            <a:r>
              <a:rPr sz="3000" dirty="0">
                <a:latin typeface="Carlito"/>
                <a:cs typeface="Carlito"/>
              </a:rPr>
              <a:t>100 </a:t>
            </a:r>
            <a:r>
              <a:rPr sz="3000" spc="-5" dirty="0">
                <a:latin typeface="Carlito"/>
                <a:cs typeface="Carlito"/>
              </a:rPr>
              <a:t>which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10" dirty="0">
                <a:latin typeface="Carlito"/>
                <a:cs typeface="Carlito"/>
              </a:rPr>
              <a:t>integer </a:t>
            </a:r>
            <a:r>
              <a:rPr sz="3000" dirty="0">
                <a:latin typeface="Carlito"/>
                <a:cs typeface="Carlito"/>
              </a:rPr>
              <a:t>and then when </a:t>
            </a:r>
            <a:r>
              <a:rPr sz="3000" spc="-5" dirty="0">
                <a:latin typeface="Carlito"/>
                <a:cs typeface="Carlito"/>
              </a:rPr>
              <a:t>it </a:t>
            </a:r>
            <a:r>
              <a:rPr sz="3000" spc="-10" dirty="0">
                <a:latin typeface="Carlito"/>
                <a:cs typeface="Carlito"/>
              </a:rPr>
              <a:t>will  reach </a:t>
            </a:r>
            <a:r>
              <a:rPr sz="3000" dirty="0">
                <a:latin typeface="Carlito"/>
                <a:cs typeface="Carlito"/>
              </a:rPr>
              <a:t>4 </a:t>
            </a:r>
            <a:r>
              <a:rPr sz="3000" spc="-10" dirty="0">
                <a:latin typeface="Carlito"/>
                <a:cs typeface="Carlito"/>
              </a:rPr>
              <a:t>it will immediately </a:t>
            </a:r>
            <a:r>
              <a:rPr sz="3000" dirty="0">
                <a:latin typeface="Carlito"/>
                <a:cs typeface="Carlito"/>
              </a:rPr>
              <a:t>add 100+4=104 </a:t>
            </a:r>
            <a:r>
              <a:rPr sz="3000" spc="-5" dirty="0">
                <a:latin typeface="Carlito"/>
                <a:cs typeface="Carlito"/>
              </a:rPr>
              <a:t>but  </a:t>
            </a:r>
            <a:r>
              <a:rPr sz="3000" dirty="0">
                <a:latin typeface="Carlito"/>
                <a:cs typeface="Carlito"/>
              </a:rPr>
              <a:t>when </a:t>
            </a:r>
            <a:r>
              <a:rPr sz="3000" spc="-5" dirty="0">
                <a:latin typeface="Carlito"/>
                <a:cs typeface="Carlito"/>
              </a:rPr>
              <a:t>it </a:t>
            </a:r>
            <a:r>
              <a:rPr sz="3000" spc="-10" dirty="0">
                <a:latin typeface="Carlito"/>
                <a:cs typeface="Carlito"/>
              </a:rPr>
              <a:t>will </a:t>
            </a:r>
            <a:r>
              <a:rPr sz="3000" spc="-15" dirty="0">
                <a:latin typeface="Carlito"/>
                <a:cs typeface="Carlito"/>
              </a:rPr>
              <a:t>reach </a:t>
            </a:r>
            <a:r>
              <a:rPr sz="3000" spc="-5" dirty="0">
                <a:latin typeface="Carlito"/>
                <a:cs typeface="Carlito"/>
              </a:rPr>
              <a:t>Riphah it </a:t>
            </a:r>
            <a:r>
              <a:rPr sz="3000" spc="-10" dirty="0">
                <a:latin typeface="Carlito"/>
                <a:cs typeface="Carlito"/>
              </a:rPr>
              <a:t>will automatically  </a:t>
            </a:r>
            <a:r>
              <a:rPr sz="3000" spc="-20" dirty="0">
                <a:latin typeface="Carlito"/>
                <a:cs typeface="Carlito"/>
              </a:rPr>
              <a:t>convert </a:t>
            </a:r>
            <a:r>
              <a:rPr sz="3000" dirty="0">
                <a:latin typeface="Carlito"/>
                <a:cs typeface="Carlito"/>
              </a:rPr>
              <a:t>104 </a:t>
            </a:r>
            <a:r>
              <a:rPr sz="3000" spc="-20" dirty="0">
                <a:latin typeface="Carlito"/>
                <a:cs typeface="Carlito"/>
              </a:rPr>
              <a:t>into </a:t>
            </a:r>
            <a:r>
              <a:rPr sz="3000" spc="-15" dirty="0">
                <a:latin typeface="Carlito"/>
                <a:cs typeface="Carlito"/>
              </a:rPr>
              <a:t>string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20" dirty="0">
                <a:latin typeface="Carlito"/>
                <a:cs typeface="Carlito"/>
              </a:rPr>
              <a:t>concatenate </a:t>
            </a:r>
            <a:r>
              <a:rPr sz="3000" spc="-10" dirty="0">
                <a:latin typeface="Carlito"/>
                <a:cs typeface="Carlito"/>
              </a:rPr>
              <a:t>it with  </a:t>
            </a:r>
            <a:r>
              <a:rPr sz="3000" spc="-5" dirty="0">
                <a:latin typeface="Carlito"/>
                <a:cs typeface="Carlito"/>
              </a:rPr>
              <a:t>Riphah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var </a:t>
            </a:r>
            <a:r>
              <a:rPr sz="3000" spc="-5" dirty="0">
                <a:latin typeface="Carlito"/>
                <a:cs typeface="Carlito"/>
              </a:rPr>
              <a:t>x=“Riphah”+100+4; // What </a:t>
            </a:r>
            <a:r>
              <a:rPr sz="3000" spc="-10" dirty="0">
                <a:latin typeface="Carlito"/>
                <a:cs typeface="Carlito"/>
              </a:rPr>
              <a:t>will </a:t>
            </a:r>
            <a:r>
              <a:rPr sz="3000" dirty="0">
                <a:latin typeface="Carlito"/>
                <a:cs typeface="Carlito"/>
              </a:rPr>
              <a:t>happen</a:t>
            </a:r>
            <a:r>
              <a:rPr sz="3000" spc="1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now?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-50" dirty="0"/>
              <a:t> </a:t>
            </a:r>
            <a:r>
              <a:rPr spc="-4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11744"/>
            <a:ext cx="7870190" cy="373316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Riphah1004</a:t>
            </a:r>
            <a:endParaRPr sz="32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Again </a:t>
            </a:r>
            <a:r>
              <a:rPr sz="3200" spc="-5" dirty="0">
                <a:latin typeface="Carlito"/>
                <a:cs typeface="Carlito"/>
              </a:rPr>
              <a:t>since </a:t>
            </a:r>
            <a:r>
              <a:rPr sz="3200" spc="-15" dirty="0">
                <a:latin typeface="Carlito"/>
                <a:cs typeface="Carlito"/>
              </a:rPr>
              <a:t>we </a:t>
            </a:r>
            <a:r>
              <a:rPr sz="3200" spc="-20" dirty="0">
                <a:latin typeface="Carlito"/>
                <a:cs typeface="Carlito"/>
              </a:rPr>
              <a:t>talked </a:t>
            </a:r>
            <a:r>
              <a:rPr sz="3200" dirty="0">
                <a:latin typeface="Carlito"/>
                <a:cs typeface="Carlito"/>
              </a:rPr>
              <a:t>about </a:t>
            </a:r>
            <a:r>
              <a:rPr sz="3200" spc="-15" dirty="0">
                <a:latin typeface="Carlito"/>
                <a:cs typeface="Carlito"/>
              </a:rPr>
              <a:t>javaScript </a:t>
            </a:r>
            <a:r>
              <a:rPr sz="3200" spc="-10" dirty="0">
                <a:latin typeface="Carlito"/>
                <a:cs typeface="Carlito"/>
              </a:rPr>
              <a:t>read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statement from </a:t>
            </a:r>
            <a:r>
              <a:rPr sz="3200" spc="-5" dirty="0">
                <a:latin typeface="Carlito"/>
                <a:cs typeface="Carlito"/>
              </a:rPr>
              <a:t>left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right. </a:t>
            </a:r>
            <a:r>
              <a:rPr sz="3200" dirty="0">
                <a:latin typeface="Carlito"/>
                <a:cs typeface="Carlito"/>
              </a:rPr>
              <a:t>It will </a:t>
            </a:r>
            <a:r>
              <a:rPr sz="3200" spc="-20" dirty="0">
                <a:latin typeface="Carlito"/>
                <a:cs typeface="Carlito"/>
              </a:rPr>
              <a:t>first  </a:t>
            </a:r>
            <a:r>
              <a:rPr sz="3200" spc="-10" dirty="0">
                <a:latin typeface="Carlito"/>
                <a:cs typeface="Carlito"/>
              </a:rPr>
              <a:t>read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string so immediately </a:t>
            </a:r>
            <a:r>
              <a:rPr sz="3200" spc="-10" dirty="0">
                <a:latin typeface="Carlito"/>
                <a:cs typeface="Carlito"/>
              </a:rPr>
              <a:t>every </a:t>
            </a:r>
            <a:r>
              <a:rPr sz="3200" dirty="0">
                <a:latin typeface="Carlito"/>
                <a:cs typeface="Carlito"/>
              </a:rPr>
              <a:t>thing </a:t>
            </a:r>
            <a:r>
              <a:rPr sz="3200" spc="-10" dirty="0">
                <a:latin typeface="Carlito"/>
                <a:cs typeface="Carlito"/>
              </a:rPr>
              <a:t>after  </a:t>
            </a:r>
            <a:r>
              <a:rPr sz="3200" dirty="0">
                <a:latin typeface="Carlito"/>
                <a:cs typeface="Carlito"/>
              </a:rPr>
              <a:t>than will </a:t>
            </a:r>
            <a:r>
              <a:rPr sz="3200" spc="-5" dirty="0">
                <a:latin typeface="Carlito"/>
                <a:cs typeface="Carlito"/>
              </a:rPr>
              <a:t>be </a:t>
            </a:r>
            <a:r>
              <a:rPr sz="3200" spc="-15" dirty="0">
                <a:latin typeface="Carlito"/>
                <a:cs typeface="Carlito"/>
              </a:rPr>
              <a:t>treated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10" dirty="0">
                <a:latin typeface="Carlito"/>
                <a:cs typeface="Carlito"/>
              </a:rPr>
              <a:t>string </a:t>
            </a:r>
            <a:r>
              <a:rPr sz="3200" dirty="0">
                <a:latin typeface="Carlito"/>
                <a:cs typeface="Carlito"/>
              </a:rPr>
              <a:t>and will </a:t>
            </a:r>
            <a:r>
              <a:rPr sz="3200" spc="-5" dirty="0">
                <a:latin typeface="Carlito"/>
                <a:cs typeface="Carlito"/>
              </a:rPr>
              <a:t>be  </a:t>
            </a:r>
            <a:r>
              <a:rPr sz="3200" spc="-15" dirty="0">
                <a:latin typeface="Carlito"/>
                <a:cs typeface="Carlito"/>
              </a:rPr>
              <a:t>concatenated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Riphah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var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x=“Riphah”+100+4;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7750" y="462597"/>
            <a:ext cx="4510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 </a:t>
            </a:r>
            <a:r>
              <a:rPr spc="-40" dirty="0"/>
              <a:t>Types</a:t>
            </a:r>
            <a:r>
              <a:rPr spc="-30" dirty="0"/>
              <a:t> </a:t>
            </a:r>
            <a:r>
              <a:rPr dirty="0"/>
              <a:t>(Strings)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08137"/>
            <a:ext cx="7804150" cy="304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85" dirty="0">
                <a:latin typeface="Carlito"/>
                <a:cs typeface="Carlito"/>
              </a:rPr>
              <a:t>You </a:t>
            </a:r>
            <a:r>
              <a:rPr sz="3200" dirty="0">
                <a:latin typeface="Carlito"/>
                <a:cs typeface="Carlito"/>
              </a:rPr>
              <a:t>can </a:t>
            </a:r>
            <a:r>
              <a:rPr sz="3200" spc="-5" dirty="0">
                <a:latin typeface="Carlito"/>
                <a:cs typeface="Carlito"/>
              </a:rPr>
              <a:t>use </a:t>
            </a:r>
            <a:r>
              <a:rPr sz="3200" spc="-10" dirty="0">
                <a:latin typeface="Carlito"/>
                <a:cs typeface="Carlito"/>
              </a:rPr>
              <a:t>quotes </a:t>
            </a:r>
            <a:r>
              <a:rPr sz="3200" dirty="0">
                <a:latin typeface="Carlito"/>
                <a:cs typeface="Carlito"/>
              </a:rPr>
              <a:t>inside a </a:t>
            </a:r>
            <a:r>
              <a:rPr sz="3200" spc="-5" dirty="0">
                <a:latin typeface="Carlito"/>
                <a:cs typeface="Carlito"/>
              </a:rPr>
              <a:t>string, </a:t>
            </a:r>
            <a:r>
              <a:rPr sz="3200" dirty="0">
                <a:latin typeface="Carlito"/>
                <a:cs typeface="Carlito"/>
              </a:rPr>
              <a:t>as long as  they </a:t>
            </a:r>
            <a:r>
              <a:rPr sz="3200" spc="-5" dirty="0">
                <a:latin typeface="Carlito"/>
                <a:cs typeface="Carlito"/>
              </a:rPr>
              <a:t>don't </a:t>
            </a:r>
            <a:r>
              <a:rPr sz="3200" spc="-10" dirty="0">
                <a:latin typeface="Carlito"/>
                <a:cs typeface="Carlito"/>
              </a:rPr>
              <a:t>match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quotes surrounding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string</a:t>
            </a:r>
            <a:endParaRPr sz="32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var </a:t>
            </a:r>
            <a:r>
              <a:rPr sz="3200" spc="-5" dirty="0">
                <a:latin typeface="Carlito"/>
                <a:cs typeface="Carlito"/>
              </a:rPr>
              <a:t>answer1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5" dirty="0">
                <a:latin typeface="Carlito"/>
                <a:cs typeface="Carlito"/>
              </a:rPr>
              <a:t>"It's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alright";</a:t>
            </a:r>
            <a:endParaRPr sz="3200">
              <a:latin typeface="Carlito"/>
              <a:cs typeface="Carlito"/>
            </a:endParaRPr>
          </a:p>
          <a:p>
            <a:pPr marL="354965" marR="1320165" algn="just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Carlito"/>
                <a:cs typeface="Carlito"/>
              </a:rPr>
              <a:t>var </a:t>
            </a:r>
            <a:r>
              <a:rPr sz="3200" spc="-5" dirty="0">
                <a:latin typeface="Carlito"/>
                <a:cs typeface="Carlito"/>
              </a:rPr>
              <a:t>answer2 </a:t>
            </a:r>
            <a:r>
              <a:rPr sz="3200" dirty="0">
                <a:latin typeface="Carlito"/>
                <a:cs typeface="Carlito"/>
              </a:rPr>
              <a:t>= "He is called </a:t>
            </a:r>
            <a:r>
              <a:rPr sz="3200" spc="-15" dirty="0">
                <a:latin typeface="Carlito"/>
                <a:cs typeface="Carlito"/>
              </a:rPr>
              <a:t>'Johnny'";  var </a:t>
            </a:r>
            <a:r>
              <a:rPr sz="3200" spc="-5" dirty="0">
                <a:latin typeface="Carlito"/>
                <a:cs typeface="Carlito"/>
              </a:rPr>
              <a:t>answer3 </a:t>
            </a:r>
            <a:r>
              <a:rPr sz="3200" dirty="0">
                <a:latin typeface="Carlito"/>
                <a:cs typeface="Carlito"/>
              </a:rPr>
              <a:t>= 'He is called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"Johnny"';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5010019"/>
            <a:ext cx="1647825" cy="609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10" y="462597"/>
            <a:ext cx="3983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Table </a:t>
            </a:r>
            <a:r>
              <a:rPr spc="-5" dirty="0"/>
              <a:t>of</a:t>
            </a:r>
            <a:r>
              <a:rPr spc="35" dirty="0"/>
              <a:t> </a:t>
            </a:r>
            <a:r>
              <a:rPr spc="-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11617"/>
            <a:ext cx="2424430" cy="43173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Introduction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Usage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Output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Syntax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Operators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Data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Types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If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Else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Loops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65" y="462597"/>
            <a:ext cx="1450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</a:t>
            </a:r>
            <a:r>
              <a:rPr spc="-100" dirty="0"/>
              <a:t>r</a:t>
            </a:r>
            <a:r>
              <a:rPr spc="-90" dirty="0"/>
              <a:t>a</a:t>
            </a:r>
            <a:r>
              <a:rPr spc="-35" dirty="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11744"/>
            <a:ext cx="7527290" cy="22694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var cars </a:t>
            </a:r>
            <a:r>
              <a:rPr sz="3200" dirty="0">
                <a:latin typeface="Carlito"/>
                <a:cs typeface="Carlito"/>
              </a:rPr>
              <a:t>= ["Saab", </a:t>
            </a:r>
            <a:r>
              <a:rPr sz="3200" spc="-30" dirty="0">
                <a:latin typeface="Carlito"/>
                <a:cs typeface="Carlito"/>
              </a:rPr>
              <a:t>"Volvo",</a:t>
            </a:r>
            <a:r>
              <a:rPr sz="3200" spc="8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"BMW"];</a:t>
            </a:r>
            <a:endParaRPr sz="32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If </a:t>
            </a:r>
            <a:r>
              <a:rPr sz="3200" spc="-20" dirty="0">
                <a:latin typeface="Carlito"/>
                <a:cs typeface="Carlito"/>
              </a:rPr>
              <a:t>you </a:t>
            </a:r>
            <a:r>
              <a:rPr sz="3200" spc="-15" dirty="0">
                <a:latin typeface="Carlito"/>
                <a:cs typeface="Carlito"/>
              </a:rPr>
              <a:t>want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get </a:t>
            </a:r>
            <a:r>
              <a:rPr sz="3200" spc="-10" dirty="0">
                <a:latin typeface="Carlito"/>
                <a:cs typeface="Carlito"/>
              </a:rPr>
              <a:t>anything at </a:t>
            </a:r>
            <a:r>
              <a:rPr sz="3200" dirty="0">
                <a:latin typeface="Carlito"/>
                <a:cs typeface="Carlito"/>
              </a:rPr>
              <a:t>specific </a:t>
            </a:r>
            <a:r>
              <a:rPr sz="3200" spc="-10" dirty="0">
                <a:latin typeface="Carlito"/>
                <a:cs typeface="Carlito"/>
              </a:rPr>
              <a:t>index  </a:t>
            </a:r>
            <a:r>
              <a:rPr sz="3200" spc="-20" dirty="0">
                <a:latin typeface="Carlito"/>
                <a:cs typeface="Carlito"/>
              </a:rPr>
              <a:t>you </a:t>
            </a:r>
            <a:r>
              <a:rPr sz="3200" spc="-5" dirty="0">
                <a:latin typeface="Carlito"/>
                <a:cs typeface="Carlito"/>
              </a:rPr>
              <a:t>can use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cars[0];cars[1];cars[2];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What </a:t>
            </a:r>
            <a:r>
              <a:rPr sz="3200" dirty="0">
                <a:latin typeface="Carlito"/>
                <a:cs typeface="Carlito"/>
              </a:rPr>
              <a:t>will </a:t>
            </a:r>
            <a:r>
              <a:rPr sz="3200" spc="-20" dirty="0">
                <a:latin typeface="Carlito"/>
                <a:cs typeface="Carlito"/>
              </a:rPr>
              <a:t>you </a:t>
            </a:r>
            <a:r>
              <a:rPr sz="3200" spc="-15" dirty="0">
                <a:latin typeface="Carlito"/>
                <a:cs typeface="Carlito"/>
              </a:rPr>
              <a:t>get </a:t>
            </a:r>
            <a:r>
              <a:rPr sz="3200" dirty="0">
                <a:latin typeface="Carlito"/>
                <a:cs typeface="Carlito"/>
              </a:rPr>
              <a:t>if </a:t>
            </a:r>
            <a:r>
              <a:rPr sz="3200" spc="-20" dirty="0">
                <a:latin typeface="Carlito"/>
                <a:cs typeface="Carlito"/>
              </a:rPr>
              <a:t>you </a:t>
            </a:r>
            <a:r>
              <a:rPr sz="3200" spc="-5" dirty="0">
                <a:latin typeface="Carlito"/>
                <a:cs typeface="Carlito"/>
              </a:rPr>
              <a:t>write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cars[1];?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090" y="462597"/>
            <a:ext cx="2609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60" dirty="0"/>
              <a:t> </a:t>
            </a:r>
            <a:r>
              <a:rPr spc="-10" dirty="0"/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29169"/>
            <a:ext cx="7965440" cy="4389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700" spc="-25" dirty="0">
                <a:latin typeface="Carlito"/>
                <a:cs typeface="Carlito"/>
              </a:rPr>
              <a:t>Syntax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ts val="308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if </a:t>
            </a:r>
            <a:r>
              <a:rPr sz="2700" spc="-10" dirty="0">
                <a:latin typeface="Carlito"/>
                <a:cs typeface="Carlito"/>
              </a:rPr>
              <a:t>(</a:t>
            </a:r>
            <a:r>
              <a:rPr sz="2700" i="1" spc="-10" dirty="0">
                <a:latin typeface="Carlito"/>
                <a:cs typeface="Carlito"/>
              </a:rPr>
              <a:t>condition</a:t>
            </a:r>
            <a:r>
              <a:rPr sz="2700" spc="-10" dirty="0">
                <a:latin typeface="Carlito"/>
                <a:cs typeface="Carlito"/>
              </a:rPr>
              <a:t>)</a:t>
            </a:r>
            <a:r>
              <a:rPr sz="2700" spc="4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{</a:t>
            </a:r>
            <a:endParaRPr sz="2700">
              <a:latin typeface="Carlito"/>
              <a:cs typeface="Carlito"/>
            </a:endParaRPr>
          </a:p>
          <a:p>
            <a:pPr marL="509905">
              <a:lnSpc>
                <a:spcPts val="2920"/>
              </a:lnSpc>
              <a:tabLst>
                <a:tab pos="929005" algn="l"/>
              </a:tabLst>
            </a:pPr>
            <a:r>
              <a:rPr sz="2700" spc="-5" dirty="0">
                <a:latin typeface="Carlito"/>
                <a:cs typeface="Carlito"/>
              </a:rPr>
              <a:t>//	</a:t>
            </a:r>
            <a:r>
              <a:rPr sz="2700" i="1" spc="-5" dirty="0">
                <a:latin typeface="Carlito"/>
                <a:cs typeface="Carlito"/>
              </a:rPr>
              <a:t>block of </a:t>
            </a:r>
            <a:r>
              <a:rPr sz="2700" i="1" spc="-10" dirty="0">
                <a:latin typeface="Carlito"/>
                <a:cs typeface="Carlito"/>
              </a:rPr>
              <a:t>code </a:t>
            </a:r>
            <a:r>
              <a:rPr sz="2700" i="1" spc="-25" dirty="0">
                <a:latin typeface="Carlito"/>
                <a:cs typeface="Carlito"/>
              </a:rPr>
              <a:t>to </a:t>
            </a:r>
            <a:r>
              <a:rPr sz="2700" i="1" spc="-5" dirty="0">
                <a:latin typeface="Carlito"/>
                <a:cs typeface="Carlito"/>
              </a:rPr>
              <a:t>be </a:t>
            </a:r>
            <a:r>
              <a:rPr sz="2700" i="1" spc="-30" dirty="0">
                <a:latin typeface="Carlito"/>
                <a:cs typeface="Carlito"/>
              </a:rPr>
              <a:t>executed </a:t>
            </a:r>
            <a:r>
              <a:rPr sz="2700" i="1" dirty="0">
                <a:latin typeface="Carlito"/>
                <a:cs typeface="Carlito"/>
              </a:rPr>
              <a:t>if </a:t>
            </a:r>
            <a:r>
              <a:rPr sz="2700" i="1" spc="-5" dirty="0">
                <a:latin typeface="Carlito"/>
                <a:cs typeface="Carlito"/>
              </a:rPr>
              <a:t>the </a:t>
            </a:r>
            <a:r>
              <a:rPr sz="2700" i="1" spc="-10" dirty="0">
                <a:latin typeface="Carlito"/>
                <a:cs typeface="Carlito"/>
              </a:rPr>
              <a:t>condition </a:t>
            </a:r>
            <a:r>
              <a:rPr sz="2700" i="1" dirty="0">
                <a:latin typeface="Carlito"/>
                <a:cs typeface="Carlito"/>
              </a:rPr>
              <a:t>is</a:t>
            </a:r>
            <a:r>
              <a:rPr sz="2700" i="1" spc="240" dirty="0">
                <a:latin typeface="Carlito"/>
                <a:cs typeface="Carlito"/>
              </a:rPr>
              <a:t> </a:t>
            </a:r>
            <a:r>
              <a:rPr sz="2700" i="1" spc="-10" dirty="0">
                <a:latin typeface="Carlito"/>
                <a:cs typeface="Carlito"/>
              </a:rPr>
              <a:t>true</a:t>
            </a:r>
            <a:endParaRPr sz="2700">
              <a:latin typeface="Carlito"/>
              <a:cs typeface="Carlito"/>
            </a:endParaRPr>
          </a:p>
          <a:p>
            <a:pPr marL="354965">
              <a:lnSpc>
                <a:spcPts val="3080"/>
              </a:lnSpc>
            </a:pPr>
            <a:r>
              <a:rPr sz="2700" dirty="0">
                <a:latin typeface="Carlito"/>
                <a:cs typeface="Carlito"/>
              </a:rPr>
              <a:t>}</a:t>
            </a:r>
            <a:endParaRPr sz="2700">
              <a:latin typeface="Carlito"/>
              <a:cs typeface="Carlito"/>
            </a:endParaRPr>
          </a:p>
          <a:p>
            <a:pPr marL="12700" marR="6678930">
              <a:lnSpc>
                <a:spcPts val="3560"/>
              </a:lnSpc>
              <a:spcBef>
                <a:spcPts val="170"/>
              </a:spcBef>
            </a:pPr>
            <a:r>
              <a:rPr sz="2700" spc="-10" dirty="0">
                <a:latin typeface="Carlito"/>
                <a:cs typeface="Carlito"/>
              </a:rPr>
              <a:t>&lt;script&gt;  </a:t>
            </a:r>
            <a:r>
              <a:rPr sz="2700" spc="-15" dirty="0">
                <a:latin typeface="Carlito"/>
                <a:cs typeface="Carlito"/>
              </a:rPr>
              <a:t>var</a:t>
            </a:r>
            <a:r>
              <a:rPr sz="2700" spc="-9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x=10;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dirty="0">
                <a:latin typeface="Carlito"/>
                <a:cs typeface="Carlito"/>
              </a:rPr>
              <a:t>if </a:t>
            </a:r>
            <a:r>
              <a:rPr sz="2700" spc="-5" dirty="0">
                <a:latin typeface="Carlito"/>
                <a:cs typeface="Carlito"/>
              </a:rPr>
              <a:t>(x </a:t>
            </a:r>
            <a:r>
              <a:rPr sz="2700" dirty="0">
                <a:latin typeface="Carlito"/>
                <a:cs typeface="Carlito"/>
              </a:rPr>
              <a:t>&lt; </a:t>
            </a:r>
            <a:r>
              <a:rPr sz="2700" spc="-5" dirty="0">
                <a:latin typeface="Carlito"/>
                <a:cs typeface="Carlito"/>
              </a:rPr>
              <a:t>18)</a:t>
            </a:r>
            <a:r>
              <a:rPr sz="2700" dirty="0">
                <a:latin typeface="Carlito"/>
                <a:cs typeface="Carlito"/>
              </a:rPr>
              <a:t> {</a:t>
            </a:r>
            <a:endParaRPr sz="2700">
              <a:latin typeface="Carlito"/>
              <a:cs typeface="Carlito"/>
            </a:endParaRPr>
          </a:p>
          <a:p>
            <a:pPr marL="167005">
              <a:lnSpc>
                <a:spcPct val="100000"/>
              </a:lnSpc>
              <a:spcBef>
                <a:spcPts val="325"/>
              </a:spcBef>
            </a:pPr>
            <a:r>
              <a:rPr sz="2700" spc="-10" dirty="0">
                <a:latin typeface="Carlito"/>
                <a:cs typeface="Carlito"/>
              </a:rPr>
              <a:t>document.write("number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less </a:t>
            </a:r>
            <a:r>
              <a:rPr sz="2700" dirty="0">
                <a:latin typeface="Carlito"/>
                <a:cs typeface="Carlito"/>
              </a:rPr>
              <a:t>than</a:t>
            </a:r>
            <a:r>
              <a:rPr sz="2700" spc="-11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18");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latin typeface="Carlito"/>
                <a:cs typeface="Carlito"/>
              </a:rPr>
              <a:t>}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700" spc="-15" dirty="0">
                <a:latin typeface="Carlito"/>
                <a:cs typeface="Carlito"/>
              </a:rPr>
              <a:t>&lt;/script&gt;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089" y="462597"/>
            <a:ext cx="36404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 </a:t>
            </a:r>
            <a:r>
              <a:rPr spc="-10" dirty="0"/>
              <a:t>else</a:t>
            </a:r>
            <a:r>
              <a:rPr spc="-30" dirty="0"/>
              <a:t> </a:t>
            </a:r>
            <a:r>
              <a:rPr spc="-10" dirty="0"/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80515"/>
            <a:ext cx="4653915" cy="400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rlito"/>
                <a:cs typeface="Carlito"/>
              </a:rPr>
              <a:t>Syntax</a:t>
            </a:r>
            <a:endParaRPr sz="1500">
              <a:latin typeface="Carlito"/>
              <a:cs typeface="Carlito"/>
            </a:endParaRPr>
          </a:p>
          <a:p>
            <a:pPr marL="355600" indent="-342900">
              <a:lnSpc>
                <a:spcPts val="16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Carlito"/>
                <a:cs typeface="Carlito"/>
              </a:rPr>
              <a:t>if (</a:t>
            </a:r>
            <a:r>
              <a:rPr sz="1500" i="1" spc="-5" dirty="0">
                <a:latin typeface="Carlito"/>
                <a:cs typeface="Carlito"/>
              </a:rPr>
              <a:t>condition</a:t>
            </a:r>
            <a:r>
              <a:rPr sz="1500" spc="-5" dirty="0">
                <a:latin typeface="Carlito"/>
                <a:cs typeface="Carlito"/>
              </a:rPr>
              <a:t>)</a:t>
            </a:r>
            <a:r>
              <a:rPr sz="1500" spc="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441959">
              <a:lnSpc>
                <a:spcPts val="1440"/>
              </a:lnSpc>
            </a:pPr>
            <a:r>
              <a:rPr sz="1500" dirty="0">
                <a:latin typeface="Carlito"/>
                <a:cs typeface="Carlito"/>
              </a:rPr>
              <a:t>// </a:t>
            </a:r>
            <a:r>
              <a:rPr sz="1500" i="1" spc="-5" dirty="0">
                <a:latin typeface="Carlito"/>
                <a:cs typeface="Carlito"/>
              </a:rPr>
              <a:t>block of </a:t>
            </a:r>
            <a:r>
              <a:rPr sz="1500" i="1" spc="-10" dirty="0">
                <a:latin typeface="Carlito"/>
                <a:cs typeface="Carlito"/>
              </a:rPr>
              <a:t>code </a:t>
            </a:r>
            <a:r>
              <a:rPr sz="1500" i="1" spc="-15" dirty="0">
                <a:latin typeface="Carlito"/>
                <a:cs typeface="Carlito"/>
              </a:rPr>
              <a:t>to </a:t>
            </a:r>
            <a:r>
              <a:rPr sz="1500" i="1" dirty="0">
                <a:latin typeface="Carlito"/>
                <a:cs typeface="Carlito"/>
              </a:rPr>
              <a:t>be </a:t>
            </a:r>
            <a:r>
              <a:rPr sz="1500" i="1" spc="-15" dirty="0">
                <a:latin typeface="Carlito"/>
                <a:cs typeface="Carlito"/>
              </a:rPr>
              <a:t>executed </a:t>
            </a:r>
            <a:r>
              <a:rPr sz="1500" i="1" dirty="0">
                <a:latin typeface="Carlito"/>
                <a:cs typeface="Carlito"/>
              </a:rPr>
              <a:t>if the </a:t>
            </a:r>
            <a:r>
              <a:rPr sz="1500" i="1" spc="-5" dirty="0">
                <a:latin typeface="Carlito"/>
                <a:cs typeface="Carlito"/>
              </a:rPr>
              <a:t>condition is</a:t>
            </a:r>
            <a:r>
              <a:rPr sz="1500" i="1" spc="105" dirty="0">
                <a:latin typeface="Carlito"/>
                <a:cs typeface="Carlito"/>
              </a:rPr>
              <a:t> </a:t>
            </a:r>
            <a:r>
              <a:rPr sz="1500" i="1" dirty="0">
                <a:latin typeface="Carlito"/>
                <a:cs typeface="Carlito"/>
              </a:rPr>
              <a:t>true</a:t>
            </a:r>
            <a:endParaRPr sz="1500">
              <a:latin typeface="Carlito"/>
              <a:cs typeface="Carlito"/>
            </a:endParaRPr>
          </a:p>
          <a:p>
            <a:pPr marL="354965">
              <a:lnSpc>
                <a:spcPts val="1620"/>
              </a:lnSpc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414020">
              <a:lnSpc>
                <a:spcPct val="100000"/>
              </a:lnSpc>
            </a:pPr>
            <a:r>
              <a:rPr sz="1500" spc="-10" dirty="0">
                <a:latin typeface="Carlito"/>
                <a:cs typeface="Carlito"/>
              </a:rPr>
              <a:t>else{</a:t>
            </a:r>
            <a:endParaRPr sz="1500">
              <a:latin typeface="Carlito"/>
              <a:cs typeface="Carlito"/>
            </a:endParaRPr>
          </a:p>
          <a:p>
            <a:pPr marL="456565">
              <a:lnSpc>
                <a:spcPct val="100000"/>
              </a:lnSpc>
            </a:pPr>
            <a:r>
              <a:rPr sz="1500" i="1" spc="-5" dirty="0">
                <a:latin typeface="Carlito"/>
                <a:cs typeface="Carlito"/>
              </a:rPr>
              <a:t>// block </a:t>
            </a:r>
            <a:r>
              <a:rPr sz="1500" i="1" spc="-10" dirty="0">
                <a:latin typeface="Carlito"/>
                <a:cs typeface="Carlito"/>
              </a:rPr>
              <a:t>of code </a:t>
            </a:r>
            <a:r>
              <a:rPr sz="1500" i="1" spc="-15" dirty="0">
                <a:latin typeface="Carlito"/>
                <a:cs typeface="Carlito"/>
              </a:rPr>
              <a:t>to </a:t>
            </a:r>
            <a:r>
              <a:rPr sz="1500" i="1" dirty="0">
                <a:latin typeface="Carlito"/>
                <a:cs typeface="Carlito"/>
              </a:rPr>
              <a:t>be </a:t>
            </a:r>
            <a:r>
              <a:rPr sz="1500" i="1" spc="-15" dirty="0">
                <a:latin typeface="Carlito"/>
                <a:cs typeface="Carlito"/>
              </a:rPr>
              <a:t>executed </a:t>
            </a:r>
            <a:r>
              <a:rPr sz="1500" i="1" spc="-5" dirty="0">
                <a:latin typeface="Carlito"/>
                <a:cs typeface="Carlito"/>
              </a:rPr>
              <a:t>if </a:t>
            </a:r>
            <a:r>
              <a:rPr sz="1500" i="1" dirty="0">
                <a:latin typeface="Carlito"/>
                <a:cs typeface="Carlito"/>
              </a:rPr>
              <a:t>the </a:t>
            </a:r>
            <a:r>
              <a:rPr sz="1500" i="1" spc="-10" dirty="0">
                <a:latin typeface="Carlito"/>
                <a:cs typeface="Carlito"/>
              </a:rPr>
              <a:t>condition </a:t>
            </a:r>
            <a:r>
              <a:rPr sz="1500" i="1" spc="-5" dirty="0">
                <a:latin typeface="Carlito"/>
                <a:cs typeface="Carlito"/>
              </a:rPr>
              <a:t>is</a:t>
            </a:r>
            <a:r>
              <a:rPr sz="1500" i="1" spc="195" dirty="0">
                <a:latin typeface="Carlito"/>
                <a:cs typeface="Carlito"/>
              </a:rPr>
              <a:t> </a:t>
            </a:r>
            <a:r>
              <a:rPr sz="1500" i="1" spc="-10" dirty="0">
                <a:latin typeface="Carlito"/>
                <a:cs typeface="Carlito"/>
              </a:rPr>
              <a:t>false</a:t>
            </a: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12700" marR="3813810">
              <a:lnSpc>
                <a:spcPct val="100000"/>
              </a:lnSpc>
            </a:pPr>
            <a:r>
              <a:rPr sz="1500" spc="-5" dirty="0">
                <a:latin typeface="Carlito"/>
                <a:cs typeface="Carlito"/>
              </a:rPr>
              <a:t>&lt;script&gt;  </a:t>
            </a:r>
            <a:r>
              <a:rPr sz="1500" spc="-10" dirty="0">
                <a:latin typeface="Carlito"/>
                <a:cs typeface="Carlito"/>
              </a:rPr>
              <a:t>var </a:t>
            </a:r>
            <a:r>
              <a:rPr sz="1500" spc="-5" dirty="0">
                <a:latin typeface="Carlito"/>
                <a:cs typeface="Carlito"/>
              </a:rPr>
              <a:t>x=10;  if </a:t>
            </a:r>
            <a:r>
              <a:rPr sz="1500" dirty="0">
                <a:latin typeface="Carlito"/>
                <a:cs typeface="Carlito"/>
              </a:rPr>
              <a:t>(x &lt; 18)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98425">
              <a:lnSpc>
                <a:spcPct val="100000"/>
              </a:lnSpc>
            </a:pPr>
            <a:r>
              <a:rPr sz="1500" spc="-10" dirty="0">
                <a:latin typeface="Carlito"/>
                <a:cs typeface="Carlito"/>
              </a:rPr>
              <a:t>document.write("number </a:t>
            </a:r>
            <a:r>
              <a:rPr sz="1500" spc="-5" dirty="0">
                <a:latin typeface="Carlito"/>
                <a:cs typeface="Carlito"/>
              </a:rPr>
              <a:t>is less than</a:t>
            </a:r>
            <a:r>
              <a:rPr sz="1500" spc="9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18");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arlito"/>
                <a:cs typeface="Carlito"/>
              </a:rPr>
              <a:t>else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55244">
              <a:lnSpc>
                <a:spcPct val="100000"/>
              </a:lnSpc>
            </a:pPr>
            <a:r>
              <a:rPr sz="1500" spc="-10" dirty="0">
                <a:latin typeface="Carlito"/>
                <a:cs typeface="Carlito"/>
              </a:rPr>
              <a:t>document.write("number </a:t>
            </a:r>
            <a:r>
              <a:rPr sz="1500" spc="-5" dirty="0">
                <a:latin typeface="Carlito"/>
                <a:cs typeface="Carlito"/>
              </a:rPr>
              <a:t>is </a:t>
            </a:r>
            <a:r>
              <a:rPr sz="1500" spc="-15" dirty="0">
                <a:latin typeface="Carlito"/>
                <a:cs typeface="Carlito"/>
              </a:rPr>
              <a:t>greater </a:t>
            </a:r>
            <a:r>
              <a:rPr sz="1500" spc="-5" dirty="0">
                <a:latin typeface="Carlito"/>
                <a:cs typeface="Carlito"/>
              </a:rPr>
              <a:t>than </a:t>
            </a:r>
            <a:r>
              <a:rPr sz="1500" dirty="0">
                <a:latin typeface="Carlito"/>
                <a:cs typeface="Carlito"/>
              </a:rPr>
              <a:t>or </a:t>
            </a:r>
            <a:r>
              <a:rPr sz="1500" spc="-10" dirty="0">
                <a:latin typeface="Carlito"/>
                <a:cs typeface="Carlito"/>
              </a:rPr>
              <a:t>equal</a:t>
            </a:r>
            <a:r>
              <a:rPr sz="1500" spc="1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18");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rlito"/>
                <a:cs typeface="Carlito"/>
              </a:rPr>
              <a:t>&lt;/script&gt;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510" y="462597"/>
            <a:ext cx="55556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Mutiple If </a:t>
            </a:r>
            <a:r>
              <a:rPr spc="-5" dirty="0"/>
              <a:t>else</a:t>
            </a:r>
            <a:r>
              <a:rPr spc="-25" dirty="0"/>
              <a:t> </a:t>
            </a:r>
            <a:r>
              <a:rPr spc="-10" dirty="0"/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37017"/>
            <a:ext cx="7901305" cy="443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00"/>
              </a:spcBef>
            </a:pPr>
            <a:r>
              <a:rPr sz="2700" spc="-25" dirty="0">
                <a:latin typeface="Carlito"/>
                <a:cs typeface="Carlito"/>
              </a:rPr>
              <a:t>Syntax</a:t>
            </a:r>
            <a:endParaRPr sz="2700">
              <a:latin typeface="Carlito"/>
              <a:cs typeface="Carlito"/>
            </a:endParaRPr>
          </a:p>
          <a:p>
            <a:pPr marL="414020">
              <a:lnSpc>
                <a:spcPts val="3450"/>
              </a:lnSpc>
            </a:pPr>
            <a:r>
              <a:rPr sz="3200" dirty="0">
                <a:latin typeface="Carlito"/>
                <a:cs typeface="Carlito"/>
              </a:rPr>
              <a:t>if </a:t>
            </a:r>
            <a:r>
              <a:rPr sz="3200" spc="-5" dirty="0">
                <a:latin typeface="Carlito"/>
                <a:cs typeface="Carlito"/>
              </a:rPr>
              <a:t>(</a:t>
            </a:r>
            <a:r>
              <a:rPr sz="3200" i="1" spc="-5" dirty="0">
                <a:latin typeface="Carlito"/>
                <a:cs typeface="Carlito"/>
              </a:rPr>
              <a:t>condition1</a:t>
            </a:r>
            <a:r>
              <a:rPr sz="3200" spc="-5" dirty="0">
                <a:latin typeface="Carlito"/>
                <a:cs typeface="Carlito"/>
              </a:rPr>
              <a:t>)</a:t>
            </a:r>
            <a:r>
              <a:rPr sz="3200" dirty="0">
                <a:latin typeface="Carlito"/>
                <a:cs typeface="Carlito"/>
              </a:rPr>
              <a:t> {</a:t>
            </a:r>
            <a:endParaRPr sz="3200">
              <a:latin typeface="Carlito"/>
              <a:cs typeface="Carlito"/>
            </a:endParaRPr>
          </a:p>
          <a:p>
            <a:pPr marL="414020" marR="5080" indent="185420">
              <a:lnSpc>
                <a:spcPct val="79700"/>
              </a:lnSpc>
              <a:spcBef>
                <a:spcPts val="400"/>
              </a:spcBef>
              <a:tabLst>
                <a:tab pos="1097280" algn="l"/>
              </a:tabLst>
            </a:pPr>
            <a:r>
              <a:rPr sz="3200" dirty="0">
                <a:latin typeface="Carlito"/>
                <a:cs typeface="Carlito"/>
              </a:rPr>
              <a:t>//	</a:t>
            </a:r>
            <a:r>
              <a:rPr sz="3200" i="1" spc="-5" dirty="0">
                <a:latin typeface="Carlito"/>
                <a:cs typeface="Carlito"/>
              </a:rPr>
              <a:t>block of code </a:t>
            </a:r>
            <a:r>
              <a:rPr sz="3200" i="1" spc="-20" dirty="0">
                <a:latin typeface="Carlito"/>
                <a:cs typeface="Carlito"/>
              </a:rPr>
              <a:t>to </a:t>
            </a:r>
            <a:r>
              <a:rPr sz="3200" i="1" spc="-5" dirty="0">
                <a:latin typeface="Carlito"/>
                <a:cs typeface="Carlito"/>
              </a:rPr>
              <a:t>be </a:t>
            </a:r>
            <a:r>
              <a:rPr sz="3200" i="1" spc="-25" dirty="0">
                <a:latin typeface="Carlito"/>
                <a:cs typeface="Carlito"/>
              </a:rPr>
              <a:t>executed </a:t>
            </a:r>
            <a:r>
              <a:rPr sz="3200" i="1" dirty="0">
                <a:latin typeface="Carlito"/>
                <a:cs typeface="Carlito"/>
              </a:rPr>
              <a:t>if </a:t>
            </a:r>
            <a:r>
              <a:rPr sz="3200" i="1" spc="-5" dirty="0">
                <a:latin typeface="Carlito"/>
                <a:cs typeface="Carlito"/>
              </a:rPr>
              <a:t>condition1  </a:t>
            </a:r>
            <a:r>
              <a:rPr sz="3200" i="1" dirty="0">
                <a:latin typeface="Carlito"/>
                <a:cs typeface="Carlito"/>
              </a:rPr>
              <a:t>is</a:t>
            </a:r>
            <a:r>
              <a:rPr sz="3200" i="1" spc="10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true</a:t>
            </a:r>
            <a:endParaRPr sz="3200">
              <a:latin typeface="Carlito"/>
              <a:cs typeface="Carlito"/>
            </a:endParaRPr>
          </a:p>
          <a:p>
            <a:pPr marL="414020">
              <a:lnSpc>
                <a:spcPts val="2700"/>
              </a:lnSpc>
            </a:pPr>
            <a:r>
              <a:rPr sz="3200" dirty="0">
                <a:latin typeface="Carlito"/>
                <a:cs typeface="Carlito"/>
              </a:rPr>
              <a:t>} else if </a:t>
            </a:r>
            <a:r>
              <a:rPr sz="3200" spc="-5" dirty="0">
                <a:latin typeface="Carlito"/>
                <a:cs typeface="Carlito"/>
              </a:rPr>
              <a:t>(</a:t>
            </a:r>
            <a:r>
              <a:rPr sz="3200" i="1" spc="-5" dirty="0">
                <a:latin typeface="Carlito"/>
                <a:cs typeface="Carlito"/>
              </a:rPr>
              <a:t>condition2</a:t>
            </a:r>
            <a:r>
              <a:rPr sz="3200" spc="-5" dirty="0">
                <a:latin typeface="Carlito"/>
                <a:cs typeface="Carlito"/>
              </a:rPr>
              <a:t>)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{</a:t>
            </a:r>
            <a:endParaRPr sz="3200">
              <a:latin typeface="Carlito"/>
              <a:cs typeface="Carlito"/>
            </a:endParaRPr>
          </a:p>
          <a:p>
            <a:pPr marL="414020" marR="857250" indent="185420">
              <a:lnSpc>
                <a:spcPct val="79700"/>
              </a:lnSpc>
              <a:spcBef>
                <a:spcPts val="400"/>
              </a:spcBef>
              <a:tabLst>
                <a:tab pos="1097280" algn="l"/>
              </a:tabLst>
            </a:pPr>
            <a:r>
              <a:rPr sz="3200" dirty="0">
                <a:latin typeface="Carlito"/>
                <a:cs typeface="Carlito"/>
              </a:rPr>
              <a:t>//	</a:t>
            </a:r>
            <a:r>
              <a:rPr sz="3200" i="1" spc="-5" dirty="0">
                <a:latin typeface="Carlito"/>
                <a:cs typeface="Carlito"/>
              </a:rPr>
              <a:t>block of code </a:t>
            </a:r>
            <a:r>
              <a:rPr sz="3200" i="1" spc="-20" dirty="0">
                <a:latin typeface="Carlito"/>
                <a:cs typeface="Carlito"/>
              </a:rPr>
              <a:t>to </a:t>
            </a:r>
            <a:r>
              <a:rPr sz="3200" i="1" spc="-5" dirty="0">
                <a:latin typeface="Carlito"/>
                <a:cs typeface="Carlito"/>
              </a:rPr>
              <a:t>be </a:t>
            </a:r>
            <a:r>
              <a:rPr sz="3200" i="1" spc="-25" dirty="0">
                <a:latin typeface="Carlito"/>
                <a:cs typeface="Carlito"/>
              </a:rPr>
              <a:t>executed </a:t>
            </a:r>
            <a:r>
              <a:rPr sz="3200" i="1" dirty="0">
                <a:latin typeface="Carlito"/>
                <a:cs typeface="Carlito"/>
              </a:rPr>
              <a:t>if </a:t>
            </a:r>
            <a:r>
              <a:rPr sz="3200" i="1" spc="-5" dirty="0">
                <a:latin typeface="Carlito"/>
                <a:cs typeface="Carlito"/>
              </a:rPr>
              <a:t>the  condition1 </a:t>
            </a:r>
            <a:r>
              <a:rPr sz="3200" i="1" dirty="0">
                <a:latin typeface="Carlito"/>
                <a:cs typeface="Carlito"/>
              </a:rPr>
              <a:t>is </a:t>
            </a:r>
            <a:r>
              <a:rPr sz="3200" i="1" spc="-15" dirty="0">
                <a:latin typeface="Carlito"/>
                <a:cs typeface="Carlito"/>
              </a:rPr>
              <a:t>false </a:t>
            </a:r>
            <a:r>
              <a:rPr sz="3200" i="1" spc="-10" dirty="0">
                <a:latin typeface="Carlito"/>
                <a:cs typeface="Carlito"/>
              </a:rPr>
              <a:t>and </a:t>
            </a:r>
            <a:r>
              <a:rPr sz="3200" i="1" spc="-5" dirty="0">
                <a:latin typeface="Carlito"/>
                <a:cs typeface="Carlito"/>
              </a:rPr>
              <a:t>condition2 </a:t>
            </a:r>
            <a:r>
              <a:rPr sz="3200" i="1" dirty="0">
                <a:latin typeface="Carlito"/>
                <a:cs typeface="Carlito"/>
              </a:rPr>
              <a:t>is</a:t>
            </a:r>
            <a:r>
              <a:rPr sz="3200" i="1" spc="35" dirty="0">
                <a:latin typeface="Carlito"/>
                <a:cs typeface="Carlito"/>
              </a:rPr>
              <a:t> </a:t>
            </a:r>
            <a:r>
              <a:rPr sz="3200" i="1" dirty="0">
                <a:latin typeface="Carlito"/>
                <a:cs typeface="Carlito"/>
              </a:rPr>
              <a:t>true</a:t>
            </a:r>
            <a:endParaRPr sz="3200">
              <a:latin typeface="Carlito"/>
              <a:cs typeface="Carlito"/>
            </a:endParaRPr>
          </a:p>
          <a:p>
            <a:pPr marL="414020">
              <a:lnSpc>
                <a:spcPts val="2695"/>
              </a:lnSpc>
            </a:pPr>
            <a:r>
              <a:rPr sz="3200" dirty="0">
                <a:latin typeface="Carlito"/>
                <a:cs typeface="Carlito"/>
              </a:rPr>
              <a:t>} else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{</a:t>
            </a:r>
            <a:endParaRPr sz="3200">
              <a:latin typeface="Carlito"/>
              <a:cs typeface="Carlito"/>
            </a:endParaRPr>
          </a:p>
          <a:p>
            <a:pPr marL="414020" marR="758825" indent="185420">
              <a:lnSpc>
                <a:spcPts val="3080"/>
              </a:lnSpc>
              <a:spcBef>
                <a:spcPts val="350"/>
              </a:spcBef>
              <a:tabLst>
                <a:tab pos="1097280" algn="l"/>
              </a:tabLst>
            </a:pPr>
            <a:r>
              <a:rPr sz="3200" dirty="0">
                <a:latin typeface="Carlito"/>
                <a:cs typeface="Carlito"/>
              </a:rPr>
              <a:t>//	</a:t>
            </a:r>
            <a:r>
              <a:rPr sz="3200" i="1" spc="-5" dirty="0">
                <a:latin typeface="Carlito"/>
                <a:cs typeface="Carlito"/>
              </a:rPr>
              <a:t>block of code </a:t>
            </a:r>
            <a:r>
              <a:rPr sz="3200" i="1" spc="-20" dirty="0">
                <a:latin typeface="Carlito"/>
                <a:cs typeface="Carlito"/>
              </a:rPr>
              <a:t>to </a:t>
            </a:r>
            <a:r>
              <a:rPr sz="3200" i="1" spc="-5" dirty="0">
                <a:latin typeface="Carlito"/>
                <a:cs typeface="Carlito"/>
              </a:rPr>
              <a:t>be </a:t>
            </a:r>
            <a:r>
              <a:rPr sz="3200" i="1" spc="-25" dirty="0">
                <a:latin typeface="Carlito"/>
                <a:cs typeface="Carlito"/>
              </a:rPr>
              <a:t>executed </a:t>
            </a:r>
            <a:r>
              <a:rPr sz="3200" i="1" dirty="0">
                <a:latin typeface="Carlito"/>
                <a:cs typeface="Carlito"/>
              </a:rPr>
              <a:t>if </a:t>
            </a:r>
            <a:r>
              <a:rPr sz="3200" i="1" spc="-5" dirty="0">
                <a:latin typeface="Carlito"/>
                <a:cs typeface="Carlito"/>
              </a:rPr>
              <a:t>the  condition1 </a:t>
            </a:r>
            <a:r>
              <a:rPr sz="3200" i="1" dirty="0">
                <a:latin typeface="Carlito"/>
                <a:cs typeface="Carlito"/>
              </a:rPr>
              <a:t>is </a:t>
            </a:r>
            <a:r>
              <a:rPr sz="3200" i="1" spc="-15" dirty="0">
                <a:latin typeface="Carlito"/>
                <a:cs typeface="Carlito"/>
              </a:rPr>
              <a:t>false </a:t>
            </a:r>
            <a:r>
              <a:rPr sz="3200" i="1" spc="-10" dirty="0">
                <a:latin typeface="Carlito"/>
                <a:cs typeface="Carlito"/>
              </a:rPr>
              <a:t>and </a:t>
            </a:r>
            <a:r>
              <a:rPr sz="3200" i="1" spc="-5" dirty="0">
                <a:latin typeface="Carlito"/>
                <a:cs typeface="Carlito"/>
              </a:rPr>
              <a:t>condition2 </a:t>
            </a:r>
            <a:r>
              <a:rPr sz="3200" i="1" dirty="0">
                <a:latin typeface="Carlito"/>
                <a:cs typeface="Carlito"/>
              </a:rPr>
              <a:t>is</a:t>
            </a:r>
            <a:r>
              <a:rPr sz="3200" i="1" spc="80" dirty="0">
                <a:latin typeface="Carlito"/>
                <a:cs typeface="Carlito"/>
              </a:rPr>
              <a:t> </a:t>
            </a:r>
            <a:r>
              <a:rPr sz="3200" i="1" spc="-15" dirty="0">
                <a:latin typeface="Carlito"/>
                <a:cs typeface="Carlito"/>
              </a:rPr>
              <a:t>false</a:t>
            </a:r>
            <a:endParaRPr sz="3200">
              <a:latin typeface="Carlito"/>
              <a:cs typeface="Carlito"/>
            </a:endParaRPr>
          </a:p>
          <a:p>
            <a:pPr marL="414020">
              <a:lnSpc>
                <a:spcPts val="3105"/>
              </a:lnSpc>
            </a:pPr>
            <a:r>
              <a:rPr sz="3200" dirty="0">
                <a:latin typeface="Carlito"/>
                <a:cs typeface="Carlito"/>
              </a:rPr>
              <a:t>}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929" y="462597"/>
            <a:ext cx="54368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Example </a:t>
            </a:r>
            <a:r>
              <a:rPr spc="-5" dirty="0"/>
              <a:t>Multiple </a:t>
            </a:r>
            <a:r>
              <a:rPr dirty="0"/>
              <a:t>if</a:t>
            </a:r>
            <a:r>
              <a:rPr spc="-35" dirty="0"/>
              <a:t> </a:t>
            </a:r>
            <a:r>
              <a:rPr spc="-10" dirty="0"/>
              <a:t>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70354"/>
            <a:ext cx="7782559" cy="408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&lt;script&gt;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459740" indent="-447040">
              <a:lnSpc>
                <a:spcPct val="100000"/>
              </a:lnSpc>
              <a:buFont typeface="Arial"/>
              <a:buChar char="•"/>
              <a:tabLst>
                <a:tab pos="459105" algn="l"/>
                <a:tab pos="459740" algn="l"/>
              </a:tabLst>
            </a:pPr>
            <a:r>
              <a:rPr sz="1800" spc="-5" dirty="0">
                <a:latin typeface="Carlito"/>
                <a:cs typeface="Carlito"/>
              </a:rPr>
              <a:t>var greeting;</a:t>
            </a:r>
            <a:endParaRPr sz="1800">
              <a:latin typeface="Carlito"/>
              <a:cs typeface="Carlito"/>
            </a:endParaRPr>
          </a:p>
          <a:p>
            <a:pPr marL="459740" indent="-447040">
              <a:lnSpc>
                <a:spcPts val="1939"/>
              </a:lnSpc>
              <a:buFont typeface="Arial"/>
              <a:buChar char="•"/>
              <a:tabLst>
                <a:tab pos="459105" algn="l"/>
                <a:tab pos="459740" algn="l"/>
              </a:tabLst>
            </a:pPr>
            <a:r>
              <a:rPr sz="1800" spc="-5" dirty="0">
                <a:latin typeface="Carlito"/>
                <a:cs typeface="Carlito"/>
              </a:rPr>
              <a:t>var </a:t>
            </a:r>
            <a:r>
              <a:rPr sz="1800" dirty="0">
                <a:latin typeface="Carlito"/>
                <a:cs typeface="Carlito"/>
              </a:rPr>
              <a:t>time =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spc="-10" dirty="0">
                <a:latin typeface="Carlito"/>
                <a:cs typeface="Carlito"/>
              </a:rPr>
              <a:t>Date().getHours(); </a:t>
            </a:r>
            <a:r>
              <a:rPr sz="1800" spc="-5" dirty="0">
                <a:latin typeface="Carlito"/>
                <a:cs typeface="Carlito"/>
              </a:rPr>
              <a:t>//builtin </a:t>
            </a:r>
            <a:r>
              <a:rPr sz="1800" spc="-10" dirty="0">
                <a:latin typeface="Carlito"/>
                <a:cs typeface="Carlito"/>
              </a:rPr>
              <a:t>javascript </a:t>
            </a:r>
            <a:r>
              <a:rPr sz="1800" spc="-5" dirty="0">
                <a:latin typeface="Carlito"/>
                <a:cs typeface="Carlito"/>
              </a:rPr>
              <a:t>function </a:t>
            </a:r>
            <a:r>
              <a:rPr sz="1800" spc="-10" dirty="0">
                <a:latin typeface="Carlito"/>
                <a:cs typeface="Carlito"/>
              </a:rPr>
              <a:t>that gets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current</a:t>
            </a:r>
            <a:endParaRPr sz="1800">
              <a:latin typeface="Carlito"/>
              <a:cs typeface="Carlito"/>
            </a:endParaRPr>
          </a:p>
          <a:p>
            <a:pPr marL="354965">
              <a:lnSpc>
                <a:spcPts val="1939"/>
              </a:lnSpc>
            </a:pPr>
            <a:r>
              <a:rPr sz="1800" spc="-20" dirty="0">
                <a:latin typeface="Carlito"/>
                <a:cs typeface="Carlito"/>
              </a:rPr>
              <a:t>hours </a:t>
            </a:r>
            <a:r>
              <a:rPr sz="1800" spc="-10" dirty="0">
                <a:latin typeface="Carlito"/>
                <a:cs typeface="Carlito"/>
              </a:rPr>
              <a:t>of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time;</a:t>
            </a:r>
            <a:endParaRPr sz="1800">
              <a:latin typeface="Carlito"/>
              <a:cs typeface="Carlito"/>
            </a:endParaRPr>
          </a:p>
          <a:p>
            <a:pPr marL="459740" indent="-44704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59105" algn="l"/>
                <a:tab pos="459740" algn="l"/>
              </a:tabLst>
            </a:pPr>
            <a:r>
              <a:rPr sz="1800" dirty="0">
                <a:latin typeface="Carlito"/>
                <a:cs typeface="Carlito"/>
              </a:rPr>
              <a:t>if </a:t>
            </a:r>
            <a:r>
              <a:rPr sz="1800" spc="-5" dirty="0">
                <a:latin typeface="Carlito"/>
                <a:cs typeface="Carlito"/>
              </a:rPr>
              <a:t>(time </a:t>
            </a:r>
            <a:r>
              <a:rPr sz="1800" dirty="0">
                <a:latin typeface="Carlito"/>
                <a:cs typeface="Carlito"/>
              </a:rPr>
              <a:t>&lt; 10)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566420" indent="-553720">
              <a:lnSpc>
                <a:spcPct val="100000"/>
              </a:lnSpc>
              <a:buFont typeface="Arial"/>
              <a:buChar char="•"/>
              <a:tabLst>
                <a:tab pos="565785" algn="l"/>
                <a:tab pos="566420" algn="l"/>
              </a:tabLst>
            </a:pPr>
            <a:r>
              <a:rPr sz="1800" spc="-5" dirty="0">
                <a:latin typeface="Carlito"/>
                <a:cs typeface="Carlito"/>
              </a:rPr>
              <a:t>greeting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"Good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morning";</a:t>
            </a:r>
            <a:endParaRPr sz="1800">
              <a:latin typeface="Carlito"/>
              <a:cs typeface="Carlito"/>
            </a:endParaRPr>
          </a:p>
          <a:p>
            <a:pPr marL="459740" indent="-447040">
              <a:lnSpc>
                <a:spcPct val="100000"/>
              </a:lnSpc>
              <a:buFont typeface="Arial"/>
              <a:buChar char="•"/>
              <a:tabLst>
                <a:tab pos="459105" algn="l"/>
                <a:tab pos="459740" algn="l"/>
              </a:tabLst>
            </a:pPr>
            <a:r>
              <a:rPr sz="1800" dirty="0">
                <a:latin typeface="Carlito"/>
                <a:cs typeface="Carlito"/>
              </a:rPr>
              <a:t>} else if </a:t>
            </a:r>
            <a:r>
              <a:rPr sz="1800" spc="-5" dirty="0">
                <a:latin typeface="Carlito"/>
                <a:cs typeface="Carlito"/>
              </a:rPr>
              <a:t>(time </a:t>
            </a:r>
            <a:r>
              <a:rPr sz="1800" dirty="0">
                <a:latin typeface="Carlito"/>
                <a:cs typeface="Carlito"/>
              </a:rPr>
              <a:t>&lt; 20)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566420" indent="-553720">
              <a:lnSpc>
                <a:spcPct val="100000"/>
              </a:lnSpc>
              <a:buFont typeface="Arial"/>
              <a:buChar char="•"/>
              <a:tabLst>
                <a:tab pos="565785" algn="l"/>
                <a:tab pos="566420" algn="l"/>
              </a:tabLst>
            </a:pPr>
            <a:r>
              <a:rPr sz="1800" spc="-5" dirty="0">
                <a:latin typeface="Carlito"/>
                <a:cs typeface="Carlito"/>
              </a:rPr>
              <a:t>greeting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"Good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day";</a:t>
            </a:r>
            <a:endParaRPr sz="1800">
              <a:latin typeface="Carlito"/>
              <a:cs typeface="Carlito"/>
            </a:endParaRPr>
          </a:p>
          <a:p>
            <a:pPr marL="459740" indent="-447040">
              <a:lnSpc>
                <a:spcPct val="100000"/>
              </a:lnSpc>
              <a:buFont typeface="Arial"/>
              <a:buChar char="•"/>
              <a:tabLst>
                <a:tab pos="459105" algn="l"/>
                <a:tab pos="459740" algn="l"/>
              </a:tabLst>
            </a:pPr>
            <a:r>
              <a:rPr sz="1800" dirty="0">
                <a:latin typeface="Carlito"/>
                <a:cs typeface="Carlito"/>
              </a:rPr>
              <a:t>} else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566420" indent="-553720">
              <a:lnSpc>
                <a:spcPct val="100000"/>
              </a:lnSpc>
              <a:buFont typeface="Arial"/>
              <a:buChar char="•"/>
              <a:tabLst>
                <a:tab pos="565785" algn="l"/>
                <a:tab pos="566420" algn="l"/>
              </a:tabLst>
            </a:pPr>
            <a:r>
              <a:rPr sz="1800" spc="-10" dirty="0">
                <a:latin typeface="Carlito"/>
                <a:cs typeface="Carlito"/>
              </a:rPr>
              <a:t>greeting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10" dirty="0">
                <a:latin typeface="Carlito"/>
                <a:cs typeface="Carlito"/>
              </a:rPr>
              <a:t>"Good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evening";</a:t>
            </a:r>
            <a:endParaRPr sz="1800">
              <a:latin typeface="Carlito"/>
              <a:cs typeface="Carlito"/>
            </a:endParaRPr>
          </a:p>
          <a:p>
            <a:pPr marL="459740" indent="-44704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59105" algn="l"/>
                <a:tab pos="459740" algn="l"/>
              </a:tabLst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459740" indent="-447040">
              <a:lnSpc>
                <a:spcPct val="100000"/>
              </a:lnSpc>
              <a:buFont typeface="Arial"/>
              <a:buChar char="•"/>
              <a:tabLst>
                <a:tab pos="459105" algn="l"/>
                <a:tab pos="459740" algn="l"/>
              </a:tabLst>
            </a:pPr>
            <a:r>
              <a:rPr sz="1800" spc="-10" dirty="0">
                <a:latin typeface="Carlito"/>
                <a:cs typeface="Carlito"/>
              </a:rPr>
              <a:t>document.write(greeting);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&lt;/script&gt;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044" y="462597"/>
            <a:ext cx="2853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spc="-40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-5" dirty="0"/>
              <a:t>od</a:t>
            </a:r>
            <a:r>
              <a:rPr spc="10" dirty="0"/>
              <a:t>u</a:t>
            </a:r>
            <a:r>
              <a:rPr dirty="0"/>
              <a:t>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11744"/>
            <a:ext cx="8000365" cy="38296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Most Popular </a:t>
            </a:r>
            <a:r>
              <a:rPr sz="3200" spc="-15" dirty="0">
                <a:latin typeface="Carlito"/>
                <a:cs typeface="Carlito"/>
              </a:rPr>
              <a:t>Programming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Language</a:t>
            </a:r>
            <a:endParaRPr sz="3200">
              <a:latin typeface="Carlito"/>
              <a:cs typeface="Carlito"/>
            </a:endParaRPr>
          </a:p>
          <a:p>
            <a:pPr marL="354965" marR="12573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JS </a:t>
            </a:r>
            <a:r>
              <a:rPr sz="3200" spc="-15" dirty="0">
                <a:latin typeface="Carlito"/>
                <a:cs typeface="Carlito"/>
              </a:rPr>
              <a:t>frameworks </a:t>
            </a:r>
            <a:r>
              <a:rPr sz="3200" dirty="0">
                <a:latin typeface="Carlito"/>
                <a:cs typeface="Carlito"/>
              </a:rPr>
              <a:t>i.e </a:t>
            </a:r>
            <a:r>
              <a:rPr sz="3200" spc="-5" dirty="0">
                <a:latin typeface="Carlito"/>
                <a:cs typeface="Carlito"/>
              </a:rPr>
              <a:t>Node </a:t>
            </a:r>
            <a:r>
              <a:rPr sz="3200" spc="5" dirty="0">
                <a:latin typeface="Carlito"/>
                <a:cs typeface="Carlito"/>
              </a:rPr>
              <a:t>JS, </a:t>
            </a:r>
            <a:r>
              <a:rPr sz="3200" spc="-10" dirty="0">
                <a:latin typeface="Carlito"/>
                <a:cs typeface="Carlito"/>
              </a:rPr>
              <a:t>ReactJS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highly </a:t>
            </a:r>
            <a:r>
              <a:rPr sz="3200" dirty="0">
                <a:latin typeface="Carlito"/>
                <a:cs typeface="Carlito"/>
              </a:rPr>
              <a:t>in  </a:t>
            </a:r>
            <a:r>
              <a:rPr sz="3200" spc="-5" dirty="0">
                <a:latin typeface="Carlito"/>
                <a:cs typeface="Carlito"/>
              </a:rPr>
              <a:t>demand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industry</a:t>
            </a:r>
            <a:endParaRPr sz="32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Used mainly </a:t>
            </a:r>
            <a:r>
              <a:rPr sz="3200" spc="-20" dirty="0">
                <a:latin typeface="Carlito"/>
                <a:cs typeface="Carlito"/>
              </a:rPr>
              <a:t>for front </a:t>
            </a:r>
            <a:r>
              <a:rPr sz="3200" dirty="0">
                <a:latin typeface="Carlito"/>
                <a:cs typeface="Carlito"/>
              </a:rPr>
              <a:t>end </a:t>
            </a:r>
            <a:r>
              <a:rPr sz="3200" spc="-10" dirty="0">
                <a:latin typeface="Carlito"/>
                <a:cs typeface="Carlito"/>
              </a:rPr>
              <a:t>validation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more  powerful </a:t>
            </a:r>
            <a:r>
              <a:rPr sz="3200" dirty="0">
                <a:latin typeface="Carlito"/>
                <a:cs typeface="Carlito"/>
              </a:rPr>
              <a:t>than </a:t>
            </a:r>
            <a:r>
              <a:rPr sz="3200" spc="-10" dirty="0">
                <a:latin typeface="Carlito"/>
                <a:cs typeface="Carlito"/>
              </a:rPr>
              <a:t>html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5" dirty="0">
                <a:latin typeface="Carlito"/>
                <a:cs typeface="Carlito"/>
              </a:rPr>
              <a:t>css</a:t>
            </a:r>
            <a:endParaRPr sz="3200">
              <a:latin typeface="Carlito"/>
              <a:cs typeface="Carlito"/>
            </a:endParaRPr>
          </a:p>
          <a:p>
            <a:pPr marL="354965" marR="14274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Other </a:t>
            </a:r>
            <a:r>
              <a:rPr sz="3200" spc="-10" dirty="0">
                <a:latin typeface="Carlito"/>
                <a:cs typeface="Carlito"/>
              </a:rPr>
              <a:t>usage </a:t>
            </a:r>
            <a:r>
              <a:rPr sz="3200" dirty="0">
                <a:latin typeface="Carlito"/>
                <a:cs typeface="Carlito"/>
              </a:rPr>
              <a:t>includes </a:t>
            </a:r>
            <a:r>
              <a:rPr sz="3200" spc="-5" dirty="0">
                <a:latin typeface="Carlito"/>
                <a:cs typeface="Carlito"/>
              </a:rPr>
              <a:t>HTML5 </a:t>
            </a:r>
            <a:r>
              <a:rPr sz="3200" spc="5" dirty="0">
                <a:latin typeface="Carlito"/>
                <a:cs typeface="Carlito"/>
              </a:rPr>
              <a:t>Gaming,  </a:t>
            </a:r>
            <a:r>
              <a:rPr sz="3200" dirty="0">
                <a:latin typeface="Carlito"/>
                <a:cs typeface="Carlito"/>
              </a:rPr>
              <a:t>Animations , API </a:t>
            </a:r>
            <a:r>
              <a:rPr sz="3200" spc="-5" dirty="0">
                <a:latin typeface="Carlito"/>
                <a:cs typeface="Carlito"/>
              </a:rPr>
              <a:t>calling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e.t.c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8251" y="462597"/>
            <a:ext cx="2588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spc="-20" dirty="0"/>
              <a:t>to</a:t>
            </a:r>
            <a:r>
              <a:rPr spc="-6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11744"/>
            <a:ext cx="7997190" cy="431736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28320" indent="-515620" algn="just">
              <a:lnSpc>
                <a:spcPct val="100000"/>
              </a:lnSpc>
              <a:spcBef>
                <a:spcPts val="860"/>
              </a:spcBef>
              <a:buAutoNum type="arabicParenR"/>
              <a:tabLst>
                <a:tab pos="528320" algn="l"/>
              </a:tabLst>
            </a:pPr>
            <a:r>
              <a:rPr sz="3200" spc="-20" dirty="0">
                <a:latin typeface="Carlito"/>
                <a:cs typeface="Carlito"/>
              </a:rPr>
              <a:t>Create any </a:t>
            </a:r>
            <a:r>
              <a:rPr sz="3200" spc="-10" dirty="0">
                <a:latin typeface="Carlito"/>
                <a:cs typeface="Carlito"/>
              </a:rPr>
              <a:t>html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file</a:t>
            </a:r>
            <a:endParaRPr sz="3200">
              <a:latin typeface="Carlito"/>
              <a:cs typeface="Carlito"/>
            </a:endParaRPr>
          </a:p>
          <a:p>
            <a:pPr marL="528320" indent="-515620" algn="just">
              <a:lnSpc>
                <a:spcPct val="100000"/>
              </a:lnSpc>
              <a:spcBef>
                <a:spcPts val="760"/>
              </a:spcBef>
              <a:buAutoNum type="arabicParenR"/>
              <a:tabLst>
                <a:tab pos="528320" algn="l"/>
              </a:tabLst>
            </a:pPr>
            <a:r>
              <a:rPr sz="3200" spc="-5" dirty="0">
                <a:latin typeface="Carlito"/>
                <a:cs typeface="Carlito"/>
              </a:rPr>
              <a:t>Open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20" dirty="0">
                <a:latin typeface="Carlito"/>
                <a:cs typeface="Carlito"/>
              </a:rPr>
              <a:t>text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editor</a:t>
            </a:r>
            <a:endParaRPr sz="3200">
              <a:latin typeface="Carlito"/>
              <a:cs typeface="Carlito"/>
            </a:endParaRPr>
          </a:p>
          <a:p>
            <a:pPr marL="528320" marR="450215" indent="-515620" algn="just">
              <a:lnSpc>
                <a:spcPct val="100000"/>
              </a:lnSpc>
              <a:spcBef>
                <a:spcPts val="785"/>
              </a:spcBef>
              <a:buAutoNum type="arabicParenR"/>
              <a:tabLst>
                <a:tab pos="528320" algn="l"/>
              </a:tabLst>
            </a:pPr>
            <a:r>
              <a:rPr sz="3200" dirty="0">
                <a:latin typeface="Carlito"/>
                <a:cs typeface="Carlito"/>
              </a:rPr>
              <a:t>Use </a:t>
            </a:r>
            <a:r>
              <a:rPr sz="3200" spc="-5" dirty="0">
                <a:latin typeface="Carlito"/>
                <a:cs typeface="Carlito"/>
              </a:rPr>
              <a:t>&lt;script&gt; </a:t>
            </a:r>
            <a:r>
              <a:rPr sz="3200" spc="-10" dirty="0">
                <a:latin typeface="Carlito"/>
                <a:cs typeface="Carlito"/>
              </a:rPr>
              <a:t>&lt;/script&gt; </a:t>
            </a:r>
            <a:r>
              <a:rPr sz="3200" spc="-15" dirty="0">
                <a:latin typeface="Carlito"/>
                <a:cs typeface="Carlito"/>
              </a:rPr>
              <a:t>tag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write </a:t>
            </a:r>
            <a:r>
              <a:rPr sz="3200" dirty="0">
                <a:latin typeface="Carlito"/>
                <a:cs typeface="Carlito"/>
              </a:rPr>
              <a:t>JS </a:t>
            </a:r>
            <a:r>
              <a:rPr sz="3200" spc="-10" dirty="0">
                <a:latin typeface="Carlito"/>
                <a:cs typeface="Carlito"/>
              </a:rPr>
              <a:t>code  </a:t>
            </a:r>
            <a:r>
              <a:rPr sz="3200" spc="10" dirty="0">
                <a:latin typeface="Carlito"/>
                <a:cs typeface="Carlito"/>
              </a:rPr>
              <a:t>(just </a:t>
            </a:r>
            <a:r>
              <a:rPr sz="3200" spc="-25" dirty="0">
                <a:latin typeface="Carlito"/>
                <a:cs typeface="Carlito"/>
              </a:rPr>
              <a:t>like </a:t>
            </a:r>
            <a:r>
              <a:rPr sz="3200" spc="-20" dirty="0">
                <a:latin typeface="Carlito"/>
                <a:cs typeface="Carlito"/>
              </a:rPr>
              <a:t>you </a:t>
            </a:r>
            <a:r>
              <a:rPr sz="3200" dirty="0">
                <a:latin typeface="Carlito"/>
                <a:cs typeface="Carlito"/>
              </a:rPr>
              <a:t>use </a:t>
            </a:r>
            <a:r>
              <a:rPr sz="3200" spc="-5" dirty="0">
                <a:latin typeface="Carlito"/>
                <a:cs typeface="Carlito"/>
              </a:rPr>
              <a:t>&lt;style&gt; </a:t>
            </a:r>
            <a:r>
              <a:rPr sz="3200" spc="-15" dirty="0">
                <a:latin typeface="Carlito"/>
                <a:cs typeface="Carlito"/>
              </a:rPr>
              <a:t>tag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write </a:t>
            </a:r>
            <a:r>
              <a:rPr sz="3200" spc="5" dirty="0">
                <a:latin typeface="Carlito"/>
                <a:cs typeface="Carlito"/>
              </a:rPr>
              <a:t>css </a:t>
            </a:r>
            <a:r>
              <a:rPr sz="3200" dirty="0">
                <a:latin typeface="Carlito"/>
                <a:cs typeface="Carlito"/>
              </a:rPr>
              <a:t>in  </a:t>
            </a:r>
            <a:r>
              <a:rPr sz="3200" spc="-10" dirty="0">
                <a:latin typeface="Carlito"/>
                <a:cs typeface="Carlito"/>
              </a:rPr>
              <a:t>between)</a:t>
            </a:r>
            <a:endParaRPr sz="3200">
              <a:latin typeface="Carlito"/>
              <a:cs typeface="Carlito"/>
            </a:endParaRPr>
          </a:p>
          <a:p>
            <a:pPr marL="528320" marR="5080" indent="-515620">
              <a:lnSpc>
                <a:spcPct val="100000"/>
              </a:lnSpc>
              <a:spcBef>
                <a:spcPts val="76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3200" spc="-10" dirty="0">
                <a:latin typeface="Carlito"/>
                <a:cs typeface="Carlito"/>
              </a:rPr>
              <a:t>Note: </a:t>
            </a:r>
            <a:r>
              <a:rPr sz="3200" spc="-20" dirty="0">
                <a:latin typeface="Carlito"/>
                <a:cs typeface="Carlito"/>
              </a:rPr>
              <a:t>Every </a:t>
            </a:r>
            <a:r>
              <a:rPr sz="3200" spc="-15" dirty="0">
                <a:latin typeface="Carlito"/>
                <a:cs typeface="Carlito"/>
              </a:rPr>
              <a:t>statement </a:t>
            </a:r>
            <a:r>
              <a:rPr sz="3200" dirty="0">
                <a:latin typeface="Carlito"/>
                <a:cs typeface="Carlito"/>
              </a:rPr>
              <a:t>(Apart </a:t>
            </a:r>
            <a:r>
              <a:rPr sz="3200" spc="-20" dirty="0">
                <a:latin typeface="Carlito"/>
                <a:cs typeface="Carlito"/>
              </a:rPr>
              <a:t>from </a:t>
            </a:r>
            <a:r>
              <a:rPr sz="3200" spc="-25" dirty="0">
                <a:latin typeface="Carlito"/>
                <a:cs typeface="Carlito"/>
              </a:rPr>
              <a:t>few) </a:t>
            </a:r>
            <a:r>
              <a:rPr sz="3200" spc="-10" dirty="0">
                <a:latin typeface="Carlito"/>
                <a:cs typeface="Carlito"/>
              </a:rPr>
              <a:t>must  </a:t>
            </a:r>
            <a:r>
              <a:rPr sz="3200" dirty="0">
                <a:latin typeface="Carlito"/>
                <a:cs typeface="Carlito"/>
              </a:rPr>
              <a:t>ends </a:t>
            </a:r>
            <a:r>
              <a:rPr sz="3200" spc="-5" dirty="0">
                <a:latin typeface="Carlito"/>
                <a:cs typeface="Carlito"/>
              </a:rPr>
              <a:t>with “;”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15" dirty="0">
                <a:latin typeface="Carlito"/>
                <a:cs typeface="Carlito"/>
              </a:rPr>
              <a:t>javascript </a:t>
            </a:r>
            <a:r>
              <a:rPr sz="3200" dirty="0">
                <a:latin typeface="Carlito"/>
                <a:cs typeface="Carlito"/>
              </a:rPr>
              <a:t>similar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5" dirty="0">
                <a:latin typeface="Carlito"/>
                <a:cs typeface="Carlito"/>
              </a:rPr>
              <a:t>c++  </a:t>
            </a:r>
            <a:r>
              <a:rPr sz="3200" dirty="0">
                <a:latin typeface="Carlito"/>
                <a:cs typeface="Carlito"/>
              </a:rPr>
              <a:t>otherwise </a:t>
            </a:r>
            <a:r>
              <a:rPr sz="3200" spc="-15" dirty="0">
                <a:latin typeface="Carlito"/>
                <a:cs typeface="Carlito"/>
              </a:rPr>
              <a:t>your </a:t>
            </a:r>
            <a:r>
              <a:rPr sz="3200" spc="-5" dirty="0">
                <a:latin typeface="Carlito"/>
                <a:cs typeface="Carlito"/>
              </a:rPr>
              <a:t>js </a:t>
            </a:r>
            <a:r>
              <a:rPr sz="3200" spc="-10" dirty="0">
                <a:latin typeface="Carlito"/>
                <a:cs typeface="Carlito"/>
              </a:rPr>
              <a:t>code </a:t>
            </a:r>
            <a:r>
              <a:rPr sz="3200" dirty="0">
                <a:latin typeface="Carlito"/>
                <a:cs typeface="Carlito"/>
              </a:rPr>
              <a:t>will </a:t>
            </a:r>
            <a:r>
              <a:rPr sz="3200" spc="-5" dirty="0">
                <a:latin typeface="Carlito"/>
                <a:cs typeface="Carlito"/>
              </a:rPr>
              <a:t>not </a:t>
            </a:r>
            <a:r>
              <a:rPr sz="3200" dirty="0">
                <a:latin typeface="Carlito"/>
                <a:cs typeface="Carlito"/>
              </a:rPr>
              <a:t>run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40" dirty="0">
                <a:latin typeface="Carlito"/>
                <a:cs typeface="Carlito"/>
              </a:rPr>
              <a:t>properly.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8251" y="462597"/>
            <a:ext cx="2588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spc="-20" dirty="0"/>
              <a:t>to</a:t>
            </a:r>
            <a:r>
              <a:rPr spc="-6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4038600" cy="4526280"/>
          </a:xfrm>
          <a:custGeom>
            <a:avLst/>
            <a:gdLst/>
            <a:ahLst/>
            <a:cxnLst/>
            <a:rect l="l" t="t" r="r" b="b"/>
            <a:pathLst>
              <a:path w="4038600" h="4526280">
                <a:moveTo>
                  <a:pt x="0" y="4526280"/>
                </a:moveTo>
                <a:lnTo>
                  <a:pt x="4038600" y="4526280"/>
                </a:lnTo>
                <a:lnTo>
                  <a:pt x="40386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957" y="1554797"/>
            <a:ext cx="3652520" cy="313880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15620" marR="5080" indent="-515620" algn="just">
              <a:lnSpc>
                <a:spcPct val="80000"/>
              </a:lnSpc>
              <a:spcBef>
                <a:spcPts val="630"/>
              </a:spcBef>
            </a:pPr>
            <a:r>
              <a:rPr sz="2200" dirty="0">
                <a:latin typeface="Carlito"/>
                <a:cs typeface="Carlito"/>
              </a:rPr>
              <a:t>1) In </a:t>
            </a:r>
            <a:r>
              <a:rPr sz="2200" spc="-5" dirty="0">
                <a:latin typeface="Carlito"/>
                <a:cs typeface="Carlito"/>
              </a:rPr>
              <a:t>between script </a:t>
            </a:r>
            <a:r>
              <a:rPr sz="2200" spc="-10" dirty="0">
                <a:latin typeface="Carlito"/>
                <a:cs typeface="Carlito"/>
              </a:rPr>
              <a:t>tag write  </a:t>
            </a:r>
            <a:r>
              <a:rPr sz="2200" spc="-5" dirty="0">
                <a:latin typeface="Carlito"/>
                <a:cs typeface="Carlito"/>
              </a:rPr>
              <a:t>document.write(“This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my  </a:t>
            </a:r>
            <a:r>
              <a:rPr sz="2200" spc="-15" dirty="0">
                <a:latin typeface="Carlito"/>
                <a:cs typeface="Carlito"/>
              </a:rPr>
              <a:t>first </a:t>
            </a:r>
            <a:r>
              <a:rPr sz="2200" spc="-10" dirty="0">
                <a:latin typeface="Carlito"/>
                <a:cs typeface="Carlito"/>
              </a:rPr>
              <a:t>javascript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program”)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&lt;html&gt;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&lt;body&gt;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&lt;script&gt;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rlito"/>
              <a:cs typeface="Carlito"/>
            </a:endParaRPr>
          </a:p>
          <a:p>
            <a:pPr>
              <a:lnSpc>
                <a:spcPts val="1720"/>
              </a:lnSpc>
            </a:pPr>
            <a:r>
              <a:rPr sz="1600" spc="-10" dirty="0">
                <a:latin typeface="Carlito"/>
                <a:cs typeface="Carlito"/>
              </a:rPr>
              <a:t>document.write("This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5" dirty="0">
                <a:latin typeface="Carlito"/>
                <a:cs typeface="Carlito"/>
              </a:rPr>
              <a:t>my first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Javascript</a:t>
            </a:r>
            <a:endParaRPr sz="1600">
              <a:latin typeface="Carlito"/>
              <a:cs typeface="Carlito"/>
            </a:endParaRPr>
          </a:p>
          <a:p>
            <a:pPr>
              <a:lnSpc>
                <a:spcPts val="1720"/>
              </a:lnSpc>
            </a:pPr>
            <a:r>
              <a:rPr sz="1600" spc="-10" dirty="0">
                <a:latin typeface="Carlito"/>
                <a:cs typeface="Carlito"/>
              </a:rPr>
              <a:t>program");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957" y="4911725"/>
            <a:ext cx="746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&lt;/script&gt;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&lt;/body&gt;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957" y="5643562"/>
            <a:ext cx="6750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&lt;</a:t>
            </a:r>
            <a:r>
              <a:rPr sz="1600" dirty="0">
                <a:latin typeface="Carlito"/>
                <a:cs typeface="Carlito"/>
              </a:rPr>
              <a:t>/</a:t>
            </a:r>
            <a:r>
              <a:rPr sz="1600" spc="-20" dirty="0">
                <a:latin typeface="Carlito"/>
                <a:cs typeface="Carlito"/>
              </a:rPr>
              <a:t>h</a:t>
            </a:r>
            <a:r>
              <a:rPr sz="1600" dirty="0">
                <a:latin typeface="Carlito"/>
                <a:cs typeface="Carlito"/>
              </a:rPr>
              <a:t>tm</a:t>
            </a:r>
            <a:r>
              <a:rPr sz="1600" spc="-10" dirty="0">
                <a:latin typeface="Carlito"/>
                <a:cs typeface="Carlito"/>
              </a:rPr>
              <a:t>l</a:t>
            </a:r>
            <a:r>
              <a:rPr sz="1600" dirty="0">
                <a:latin typeface="Carlito"/>
                <a:cs typeface="Carlito"/>
              </a:rPr>
              <a:t>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44124" y="3397316"/>
            <a:ext cx="2666583" cy="171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69840" y="4724400"/>
            <a:ext cx="3200400" cy="120142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 marR="335915">
              <a:lnSpc>
                <a:spcPct val="100000"/>
              </a:lnSpc>
              <a:spcBef>
                <a:spcPts val="254"/>
              </a:spcBef>
            </a:pPr>
            <a:r>
              <a:rPr sz="1800" spc="-15" dirty="0">
                <a:latin typeface="Carlito"/>
                <a:cs typeface="Carlito"/>
              </a:rPr>
              <a:t>Document.write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builtin  </a:t>
            </a:r>
            <a:r>
              <a:rPr sz="1800" spc="-10" dirty="0">
                <a:latin typeface="Carlito"/>
                <a:cs typeface="Carlito"/>
              </a:rPr>
              <a:t>javascript </a:t>
            </a:r>
            <a:r>
              <a:rPr sz="1800" spc="-5" dirty="0">
                <a:latin typeface="Carlito"/>
                <a:cs typeface="Carlito"/>
              </a:rPr>
              <a:t>function which </a:t>
            </a:r>
            <a:r>
              <a:rPr sz="1800" dirty="0">
                <a:latin typeface="Carlito"/>
                <a:cs typeface="Carlito"/>
              </a:rPr>
              <a:t>acts  </a:t>
            </a:r>
            <a:r>
              <a:rPr sz="1800" spc="-5" dirty="0">
                <a:latin typeface="Carlito"/>
                <a:cs typeface="Carlito"/>
              </a:rPr>
              <a:t>similar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cout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5" dirty="0">
                <a:latin typeface="Carlito"/>
                <a:cs typeface="Carlito"/>
              </a:rPr>
              <a:t>c++.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10" dirty="0">
                <a:latin typeface="Carlito"/>
                <a:cs typeface="Carlito"/>
              </a:rPr>
              <a:t>prints 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html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829" y="462597"/>
            <a:ext cx="4493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 </a:t>
            </a:r>
            <a:r>
              <a:rPr spc="-5" dirty="0"/>
              <a:t>using</a:t>
            </a:r>
            <a:r>
              <a:rPr spc="-85" dirty="0"/>
              <a:t> </a:t>
            </a:r>
            <a:r>
              <a:rPr spc="-5" dirty="0"/>
              <a:t>alert()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4038600" cy="4526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100"/>
              </a:spcBef>
            </a:pPr>
            <a:r>
              <a:rPr sz="1900" spc="-5" dirty="0">
                <a:latin typeface="Carlito"/>
                <a:cs typeface="Carlito"/>
              </a:rPr>
              <a:t>&lt;html&gt;</a:t>
            </a:r>
            <a:endParaRPr sz="19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900" spc="-10" dirty="0">
                <a:latin typeface="Carlito"/>
                <a:cs typeface="Carlito"/>
              </a:rPr>
              <a:t>&lt;body&gt;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&lt;script&gt;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Carlito"/>
              <a:cs typeface="Carlito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arlito"/>
                <a:cs typeface="Carlito"/>
              </a:rPr>
              <a:t>alert("Hello! </a:t>
            </a:r>
            <a:r>
              <a:rPr sz="1900" dirty="0">
                <a:latin typeface="Carlito"/>
                <a:cs typeface="Carlito"/>
              </a:rPr>
              <a:t>I am an alert</a:t>
            </a:r>
            <a:r>
              <a:rPr sz="1900" spc="-6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box!");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900" spc="-10" dirty="0">
                <a:latin typeface="Carlito"/>
                <a:cs typeface="Carlito"/>
              </a:rPr>
              <a:t>&lt;/script&gt;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&lt;/body&gt;</a:t>
            </a:r>
            <a:endParaRPr sz="19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900" spc="-5" dirty="0">
                <a:latin typeface="Carlito"/>
                <a:cs typeface="Carlito"/>
              </a:rPr>
              <a:t>&lt;/html&gt;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6711" y="2151873"/>
            <a:ext cx="4163577" cy="1873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81600" y="4419600"/>
            <a:ext cx="3200400" cy="147828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710" marR="10096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arlito"/>
                <a:cs typeface="Carlito"/>
              </a:rPr>
              <a:t>alert() </a:t>
            </a:r>
            <a:r>
              <a:rPr sz="1800" dirty="0">
                <a:latin typeface="Carlito"/>
                <a:cs typeface="Carlito"/>
              </a:rPr>
              <a:t>is builtin </a:t>
            </a:r>
            <a:r>
              <a:rPr sz="1800" spc="-10" dirty="0">
                <a:latin typeface="Carlito"/>
                <a:cs typeface="Carlito"/>
              </a:rPr>
              <a:t>javascript  </a:t>
            </a:r>
            <a:r>
              <a:rPr sz="1800" spc="-5" dirty="0">
                <a:latin typeface="Carlito"/>
                <a:cs typeface="Carlito"/>
              </a:rPr>
              <a:t>function which </a:t>
            </a:r>
            <a:r>
              <a:rPr sz="1800" spc="-10" dirty="0">
                <a:latin typeface="Carlito"/>
                <a:cs typeface="Carlito"/>
              </a:rPr>
              <a:t>outputs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data 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20" dirty="0">
                <a:latin typeface="Carlito"/>
                <a:cs typeface="Carlito"/>
              </a:rPr>
              <a:t>form </a:t>
            </a:r>
            <a:r>
              <a:rPr sz="1800" spc="-10" dirty="0">
                <a:latin typeface="Carlito"/>
                <a:cs typeface="Carlito"/>
              </a:rPr>
              <a:t>of popup </a:t>
            </a:r>
            <a:r>
              <a:rPr sz="1800" spc="-5" dirty="0">
                <a:latin typeface="Carlito"/>
                <a:cs typeface="Carlito"/>
              </a:rPr>
              <a:t>message. </a:t>
            </a:r>
            <a:r>
              <a:rPr sz="1800" dirty="0">
                <a:latin typeface="Carlito"/>
                <a:cs typeface="Carlito"/>
              </a:rPr>
              <a:t>It is  </a:t>
            </a:r>
            <a:r>
              <a:rPr sz="1800" spc="-10" dirty="0">
                <a:latin typeface="Carlito"/>
                <a:cs typeface="Carlito"/>
              </a:rPr>
              <a:t>commonly </a:t>
            </a:r>
            <a:r>
              <a:rPr sz="1800" spc="-5" dirty="0">
                <a:latin typeface="Carlito"/>
                <a:cs typeface="Carlito"/>
              </a:rPr>
              <a:t>used </a:t>
            </a:r>
            <a:r>
              <a:rPr sz="1800" spc="-20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alert  messages or </a:t>
            </a:r>
            <a:r>
              <a:rPr sz="1800" spc="-20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debug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purposes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272" y="462597"/>
            <a:ext cx="7073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 </a:t>
            </a:r>
            <a:r>
              <a:rPr spc="-5" dirty="0"/>
              <a:t>using</a:t>
            </a:r>
            <a:r>
              <a:rPr spc="-25" dirty="0"/>
              <a:t> </a:t>
            </a:r>
            <a:r>
              <a:rPr spc="-15" dirty="0"/>
              <a:t>document.write()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4038600" cy="4526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arlito"/>
                <a:cs typeface="Carlito"/>
              </a:rPr>
              <a:t>&lt;html&gt;</a:t>
            </a:r>
            <a:endParaRPr sz="19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459"/>
              </a:spcBef>
            </a:pPr>
            <a:r>
              <a:rPr sz="1900" spc="-10" dirty="0">
                <a:latin typeface="Carlito"/>
                <a:cs typeface="Carlito"/>
              </a:rPr>
              <a:t>&lt;body&gt;</a:t>
            </a:r>
            <a:endParaRPr sz="19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440"/>
              </a:spcBef>
            </a:pPr>
            <a:r>
              <a:rPr sz="1900" spc="-5" dirty="0">
                <a:latin typeface="Carlito"/>
                <a:cs typeface="Carlito"/>
              </a:rPr>
              <a:t>&lt;p&gt; hello</a:t>
            </a:r>
            <a:r>
              <a:rPr sz="1900" spc="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&lt;/p&gt;</a:t>
            </a:r>
            <a:endParaRPr sz="19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459"/>
              </a:spcBef>
            </a:pPr>
            <a:r>
              <a:rPr sz="1900" spc="-5" dirty="0">
                <a:latin typeface="Carlito"/>
                <a:cs typeface="Carlito"/>
              </a:rPr>
              <a:t>&lt;/body&gt;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&lt;script&gt;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rlito"/>
              <a:cs typeface="Carlito"/>
            </a:endParaRPr>
          </a:p>
          <a:p>
            <a:pPr marL="91440" marR="820419">
              <a:lnSpc>
                <a:spcPct val="100000"/>
              </a:lnSpc>
            </a:pPr>
            <a:r>
              <a:rPr sz="1900" spc="-10" dirty="0">
                <a:latin typeface="Carlito"/>
                <a:cs typeface="Carlito"/>
              </a:rPr>
              <a:t>document.write("This </a:t>
            </a:r>
            <a:r>
              <a:rPr sz="1900" dirty="0">
                <a:latin typeface="Carlito"/>
                <a:cs typeface="Carlito"/>
              </a:rPr>
              <a:t>is </a:t>
            </a:r>
            <a:r>
              <a:rPr sz="1900" spc="-20" dirty="0">
                <a:latin typeface="Carlito"/>
                <a:cs typeface="Carlito"/>
              </a:rPr>
              <a:t>my first  </a:t>
            </a:r>
            <a:r>
              <a:rPr sz="1900" spc="-10" dirty="0">
                <a:latin typeface="Carlito"/>
                <a:cs typeface="Carlito"/>
              </a:rPr>
              <a:t>Javascript</a:t>
            </a:r>
            <a:r>
              <a:rPr sz="1900" spc="-3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program");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900" spc="-10" dirty="0">
                <a:latin typeface="Carlito"/>
                <a:cs typeface="Carlito"/>
              </a:rPr>
              <a:t>&lt;/script&gt;</a:t>
            </a:r>
            <a:endParaRPr sz="19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459"/>
              </a:spcBef>
            </a:pPr>
            <a:r>
              <a:rPr sz="1900" spc="-5" dirty="0">
                <a:latin typeface="Carlito"/>
                <a:cs typeface="Carlito"/>
              </a:rPr>
              <a:t>&lt;/html&gt;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0" y="1371600"/>
            <a:ext cx="2819400" cy="209296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710" marR="156210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Using </a:t>
            </a:r>
            <a:r>
              <a:rPr sz="1800" b="1" spc="-15" dirty="0">
                <a:solidFill>
                  <a:srgbClr val="FF0000"/>
                </a:solidFill>
                <a:latin typeface="Carlito"/>
                <a:cs typeface="Carlito"/>
              </a:rPr>
              <a:t>document.write()  after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an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HTML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document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is 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fully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loaded,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will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delete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all  </a:t>
            </a:r>
            <a:r>
              <a:rPr sz="1800" b="1" spc="-15" dirty="0">
                <a:solidFill>
                  <a:srgbClr val="FF0000"/>
                </a:solidFill>
                <a:latin typeface="Carlito"/>
                <a:cs typeface="Carlito"/>
              </a:rPr>
              <a:t>existing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HTML:</a:t>
            </a:r>
            <a:endParaRPr sz="180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It should only be</a:t>
            </a:r>
            <a:r>
              <a:rPr sz="2000" b="1" u="heavy" spc="-9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used</a:t>
            </a:r>
            <a:endParaRPr sz="200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Testing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28266" y="3867216"/>
            <a:ext cx="2668249" cy="171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072" y="190817"/>
            <a:ext cx="7985759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42235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Output using  </a:t>
            </a:r>
            <a:r>
              <a:rPr sz="4000" spc="-10" dirty="0"/>
              <a:t>document.getelementbyid().innerhtml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4038600" cy="4526280"/>
          </a:xfrm>
          <a:custGeom>
            <a:avLst/>
            <a:gdLst/>
            <a:ahLst/>
            <a:cxnLst/>
            <a:rect l="l" t="t" r="r" b="b"/>
            <a:pathLst>
              <a:path w="4038600" h="4526280">
                <a:moveTo>
                  <a:pt x="0" y="4526280"/>
                </a:moveTo>
                <a:lnTo>
                  <a:pt x="4038600" y="4526280"/>
                </a:lnTo>
                <a:lnTo>
                  <a:pt x="40386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957" y="1570354"/>
            <a:ext cx="3496945" cy="739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15620" marR="5080" indent="-515620">
              <a:lnSpc>
                <a:spcPct val="80100"/>
              </a:lnSpc>
              <a:spcBef>
                <a:spcPts val="530"/>
              </a:spcBef>
              <a:tabLst>
                <a:tab pos="514984" algn="l"/>
              </a:tabLst>
            </a:pPr>
            <a:r>
              <a:rPr sz="1800" dirty="0">
                <a:latin typeface="Carlito"/>
                <a:cs typeface="Carlito"/>
              </a:rPr>
              <a:t>1)	In </a:t>
            </a:r>
            <a:r>
              <a:rPr sz="1800" spc="-10" dirty="0">
                <a:latin typeface="Carlito"/>
                <a:cs typeface="Carlito"/>
              </a:rPr>
              <a:t>between </a:t>
            </a:r>
            <a:r>
              <a:rPr sz="1800" spc="-5" dirty="0">
                <a:latin typeface="Carlito"/>
                <a:cs typeface="Carlito"/>
              </a:rPr>
              <a:t>script </a:t>
            </a:r>
            <a:r>
              <a:rPr sz="1800" spc="-10" dirty="0">
                <a:latin typeface="Carlito"/>
                <a:cs typeface="Carlito"/>
              </a:rPr>
              <a:t>tag write  </a:t>
            </a:r>
            <a:r>
              <a:rPr sz="1800" spc="-5" dirty="0">
                <a:latin typeface="Carlito"/>
                <a:cs typeface="Carlito"/>
              </a:rPr>
              <a:t>document.write(“This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20" dirty="0">
                <a:latin typeface="Carlito"/>
                <a:cs typeface="Carlito"/>
              </a:rPr>
              <a:t>my first  </a:t>
            </a:r>
            <a:r>
              <a:rPr sz="1800" spc="-10" dirty="0">
                <a:latin typeface="Carlito"/>
                <a:cs typeface="Carlito"/>
              </a:rPr>
              <a:t>javascript</a:t>
            </a:r>
            <a:r>
              <a:rPr sz="1800" spc="-15" dirty="0">
                <a:latin typeface="Carlito"/>
                <a:cs typeface="Carlito"/>
              </a:rPr>
              <a:t> program”)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957" y="2560891"/>
            <a:ext cx="1466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arlito"/>
                <a:cs typeface="Carlito"/>
              </a:rPr>
              <a:t>1)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4577" y="2560891"/>
            <a:ext cx="2842895" cy="5397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5080">
              <a:lnSpc>
                <a:spcPct val="79600"/>
              </a:lnSpc>
              <a:spcBef>
                <a:spcPts val="420"/>
              </a:spcBef>
            </a:pPr>
            <a:r>
              <a:rPr sz="1300" spc="-5" dirty="0">
                <a:latin typeface="Carlito"/>
                <a:cs typeface="Carlito"/>
              </a:rPr>
              <a:t>In </a:t>
            </a:r>
            <a:r>
              <a:rPr sz="1300" spc="-10" dirty="0">
                <a:latin typeface="Carlito"/>
                <a:cs typeface="Carlito"/>
              </a:rPr>
              <a:t>between </a:t>
            </a:r>
            <a:r>
              <a:rPr sz="1300" spc="-5" dirty="0">
                <a:latin typeface="Carlito"/>
                <a:cs typeface="Carlito"/>
              </a:rPr>
              <a:t>script </a:t>
            </a:r>
            <a:r>
              <a:rPr sz="1300" spc="-10" dirty="0">
                <a:latin typeface="Carlito"/>
                <a:cs typeface="Carlito"/>
              </a:rPr>
              <a:t>tag </a:t>
            </a:r>
            <a:r>
              <a:rPr sz="1300" spc="-5" dirty="0">
                <a:latin typeface="Carlito"/>
                <a:cs typeface="Carlito"/>
              </a:rPr>
              <a:t>write  document.write(“This </a:t>
            </a:r>
            <a:r>
              <a:rPr sz="1300" dirty="0">
                <a:latin typeface="Carlito"/>
                <a:cs typeface="Carlito"/>
              </a:rPr>
              <a:t>is </a:t>
            </a:r>
            <a:r>
              <a:rPr sz="1300" spc="-10" dirty="0">
                <a:latin typeface="Carlito"/>
                <a:cs typeface="Carlito"/>
              </a:rPr>
              <a:t>my first javascript  program”)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957" y="3074670"/>
            <a:ext cx="3714750" cy="276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Carlito"/>
                <a:cs typeface="Carlito"/>
              </a:rPr>
              <a:t>&lt;html&gt;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300" spc="-10" dirty="0">
                <a:latin typeface="Carlito"/>
                <a:cs typeface="Carlito"/>
              </a:rPr>
              <a:t>&lt;body&gt;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300" spc="-5" dirty="0">
                <a:latin typeface="Carlito"/>
                <a:cs typeface="Carlito"/>
              </a:rPr>
              <a:t>&lt;h2&gt;My </a:t>
            </a:r>
            <a:r>
              <a:rPr sz="1300" spc="-10" dirty="0">
                <a:latin typeface="Carlito"/>
                <a:cs typeface="Carlito"/>
              </a:rPr>
              <a:t>First Javascript </a:t>
            </a:r>
            <a:r>
              <a:rPr sz="1300" spc="-5" dirty="0">
                <a:latin typeface="Carlito"/>
                <a:cs typeface="Carlito"/>
              </a:rPr>
              <a:t>Output</a:t>
            </a:r>
            <a:r>
              <a:rPr sz="1300" spc="114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Program&lt;/h2&gt;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300" spc="-5" dirty="0">
                <a:latin typeface="Carlito"/>
                <a:cs typeface="Carlito"/>
              </a:rPr>
              <a:t>&lt;p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id="demo"&gt;&lt;/p&gt;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R="5080">
              <a:lnSpc>
                <a:spcPct val="90400"/>
              </a:lnSpc>
              <a:spcBef>
                <a:spcPts val="5"/>
              </a:spcBef>
            </a:pPr>
            <a:r>
              <a:rPr sz="1300" spc="-5" dirty="0">
                <a:latin typeface="Carlito"/>
                <a:cs typeface="Carlito"/>
              </a:rPr>
              <a:t>&lt;script&gt;  document.getElementById("demo").innerHTML </a:t>
            </a:r>
            <a:r>
              <a:rPr sz="1300" dirty="0">
                <a:latin typeface="Carlito"/>
                <a:cs typeface="Carlito"/>
              </a:rPr>
              <a:t>= </a:t>
            </a:r>
            <a:r>
              <a:rPr sz="1300" spc="-5" dirty="0">
                <a:latin typeface="Carlito"/>
                <a:cs typeface="Carlito"/>
              </a:rPr>
              <a:t>"This  </a:t>
            </a:r>
            <a:r>
              <a:rPr sz="1300" spc="-40" dirty="0">
                <a:latin typeface="Carlito"/>
                <a:cs typeface="Carlito"/>
              </a:rPr>
              <a:t>Text </a:t>
            </a:r>
            <a:r>
              <a:rPr sz="1300" dirty="0">
                <a:latin typeface="Carlito"/>
                <a:cs typeface="Carlito"/>
              </a:rPr>
              <a:t>is </a:t>
            </a:r>
            <a:r>
              <a:rPr sz="1300" spc="-10" dirty="0">
                <a:latin typeface="Carlito"/>
                <a:cs typeface="Carlito"/>
              </a:rPr>
              <a:t>printed Through</a:t>
            </a:r>
            <a:r>
              <a:rPr sz="1300" spc="14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Javascript";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300" spc="-10" dirty="0">
                <a:latin typeface="Carlito"/>
                <a:cs typeface="Carlito"/>
              </a:rPr>
              <a:t>&lt;/script&gt;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300" spc="-10" dirty="0">
                <a:latin typeface="Carlito"/>
                <a:cs typeface="Carlito"/>
              </a:rPr>
              <a:t>&lt;/body&gt;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300" spc="-10" dirty="0">
                <a:latin typeface="Carlito"/>
                <a:cs typeface="Carlito"/>
              </a:rPr>
              <a:t>&lt;/html&gt;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7008" y="1758188"/>
            <a:ext cx="3758184" cy="2162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1600" y="4191000"/>
            <a:ext cx="3581400" cy="255524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 marR="106045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arlito"/>
                <a:cs typeface="Carlito"/>
              </a:rPr>
              <a:t>D</a:t>
            </a:r>
            <a:r>
              <a:rPr sz="1600" spc="-5" dirty="0">
                <a:latin typeface="Carlito"/>
                <a:cs typeface="Carlito"/>
              </a:rPr>
              <a:t>ocume</a:t>
            </a:r>
            <a:r>
              <a:rPr sz="1600" spc="-25" dirty="0">
                <a:latin typeface="Carlito"/>
                <a:cs typeface="Carlito"/>
              </a:rPr>
              <a:t>n</a:t>
            </a:r>
            <a:r>
              <a:rPr sz="1600" dirty="0">
                <a:latin typeface="Carlito"/>
                <a:cs typeface="Carlito"/>
              </a:rPr>
              <a:t>t</a:t>
            </a:r>
            <a:r>
              <a:rPr sz="1600" spc="15" dirty="0">
                <a:latin typeface="Carlito"/>
                <a:cs typeface="Carlito"/>
              </a:rPr>
              <a:t>.</a:t>
            </a:r>
            <a:r>
              <a:rPr sz="1600" spc="-15" dirty="0">
                <a:latin typeface="Carlito"/>
                <a:cs typeface="Carlito"/>
              </a:rPr>
              <a:t>g</a:t>
            </a:r>
            <a:r>
              <a:rPr sz="1600" dirty="0">
                <a:latin typeface="Carlito"/>
                <a:cs typeface="Carlito"/>
              </a:rPr>
              <a:t>e</a:t>
            </a:r>
            <a:r>
              <a:rPr sz="1600" spc="-15" dirty="0">
                <a:latin typeface="Carlito"/>
                <a:cs typeface="Carlito"/>
              </a:rPr>
              <a:t>t</a:t>
            </a:r>
            <a:r>
              <a:rPr sz="1600" dirty="0">
                <a:latin typeface="Carlito"/>
                <a:cs typeface="Carlito"/>
              </a:rPr>
              <a:t>e</a:t>
            </a:r>
            <a:r>
              <a:rPr sz="1600" spc="-10" dirty="0">
                <a:latin typeface="Carlito"/>
                <a:cs typeface="Carlito"/>
              </a:rPr>
              <a:t>l</a:t>
            </a:r>
            <a:r>
              <a:rPr sz="1600" dirty="0">
                <a:latin typeface="Carlito"/>
                <a:cs typeface="Carlito"/>
              </a:rPr>
              <a:t>eme</a:t>
            </a:r>
            <a:r>
              <a:rPr sz="1600" spc="-20" dirty="0">
                <a:latin typeface="Carlito"/>
                <a:cs typeface="Carlito"/>
              </a:rPr>
              <a:t>n</a:t>
            </a:r>
            <a:r>
              <a:rPr sz="1600" dirty="0">
                <a:latin typeface="Carlito"/>
                <a:cs typeface="Carlito"/>
              </a:rPr>
              <a:t>tby</a:t>
            </a:r>
            <a:r>
              <a:rPr sz="1600" spc="-15" dirty="0">
                <a:latin typeface="Carlito"/>
                <a:cs typeface="Carlito"/>
              </a:rPr>
              <a:t>i</a:t>
            </a:r>
            <a:r>
              <a:rPr sz="1600" dirty="0">
                <a:latin typeface="Carlito"/>
                <a:cs typeface="Carlito"/>
              </a:rPr>
              <a:t>d</a:t>
            </a:r>
            <a:r>
              <a:rPr sz="1600" spc="-10" dirty="0">
                <a:latin typeface="Carlito"/>
                <a:cs typeface="Carlito"/>
              </a:rPr>
              <a:t>(i</a:t>
            </a:r>
            <a:r>
              <a:rPr sz="1600" spc="-5" dirty="0">
                <a:latin typeface="Carlito"/>
                <a:cs typeface="Carlito"/>
              </a:rPr>
              <a:t>d</a:t>
            </a:r>
            <a:r>
              <a:rPr sz="1600" spc="-10" dirty="0">
                <a:latin typeface="Carlito"/>
                <a:cs typeface="Carlito"/>
              </a:rPr>
              <a:t>).</a:t>
            </a:r>
            <a:r>
              <a:rPr sz="1600" dirty="0">
                <a:latin typeface="Carlito"/>
                <a:cs typeface="Carlito"/>
              </a:rPr>
              <a:t>I</a:t>
            </a:r>
            <a:r>
              <a:rPr sz="1600" spc="-5" dirty="0">
                <a:latin typeface="Carlito"/>
                <a:cs typeface="Carlito"/>
              </a:rPr>
              <a:t>nnerHTM  </a:t>
            </a:r>
            <a:r>
              <a:rPr sz="1600" dirty="0">
                <a:latin typeface="Carlito"/>
                <a:cs typeface="Carlito"/>
              </a:rPr>
              <a:t>L </a:t>
            </a:r>
            <a:r>
              <a:rPr sz="1600" spc="-5" dirty="0">
                <a:latin typeface="Carlito"/>
                <a:cs typeface="Carlito"/>
              </a:rPr>
              <a:t>is function which </a:t>
            </a:r>
            <a:r>
              <a:rPr sz="1600" spc="-15" dirty="0">
                <a:latin typeface="Carlito"/>
                <a:cs typeface="Carlito"/>
              </a:rPr>
              <a:t>paste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html </a:t>
            </a:r>
            <a:r>
              <a:rPr sz="1600" spc="-10" dirty="0">
                <a:latin typeface="Carlito"/>
                <a:cs typeface="Carlito"/>
              </a:rPr>
              <a:t>inside  </a:t>
            </a:r>
            <a:r>
              <a:rPr sz="1600" dirty="0">
                <a:latin typeface="Carlito"/>
                <a:cs typeface="Carlito"/>
              </a:rPr>
              <a:t>the the </a:t>
            </a:r>
            <a:r>
              <a:rPr sz="1600" spc="-10" dirty="0">
                <a:latin typeface="Carlito"/>
                <a:cs typeface="Carlito"/>
              </a:rPr>
              <a:t>tag you </a:t>
            </a:r>
            <a:r>
              <a:rPr sz="1600" spc="-5" dirty="0">
                <a:latin typeface="Carlito"/>
                <a:cs typeface="Carlito"/>
              </a:rPr>
              <a:t>specified </a:t>
            </a:r>
            <a:r>
              <a:rPr sz="1600" spc="5" dirty="0">
                <a:latin typeface="Carlito"/>
                <a:cs typeface="Carlito"/>
              </a:rPr>
              <a:t>e.g </a:t>
            </a:r>
            <a:r>
              <a:rPr sz="1600" spc="-5" dirty="0">
                <a:latin typeface="Carlito"/>
                <a:cs typeface="Carlito"/>
              </a:rPr>
              <a:t>in this  </a:t>
            </a:r>
            <a:r>
              <a:rPr sz="1600" spc="-10" dirty="0">
                <a:latin typeface="Carlito"/>
                <a:cs typeface="Carlito"/>
              </a:rPr>
              <a:t>example </a:t>
            </a:r>
            <a:r>
              <a:rPr sz="1600" spc="-15" dirty="0">
                <a:latin typeface="Carlito"/>
                <a:cs typeface="Carlito"/>
              </a:rPr>
              <a:t>we </a:t>
            </a:r>
            <a:r>
              <a:rPr sz="1600" spc="-5" dirty="0">
                <a:latin typeface="Carlito"/>
                <a:cs typeface="Carlito"/>
              </a:rPr>
              <a:t>specified the element with  id </a:t>
            </a:r>
            <a:r>
              <a:rPr sz="1600" spc="-20" dirty="0">
                <a:latin typeface="Carlito"/>
                <a:cs typeface="Carlito"/>
              </a:rPr>
              <a:t>“demo” </a:t>
            </a:r>
            <a:r>
              <a:rPr sz="1600" spc="-5" dirty="0">
                <a:latin typeface="Carlito"/>
                <a:cs typeface="Carlito"/>
              </a:rPr>
              <a:t>which is </a:t>
            </a:r>
            <a:r>
              <a:rPr sz="1600" spc="-15" dirty="0">
                <a:latin typeface="Carlito"/>
                <a:cs typeface="Carlito"/>
              </a:rPr>
              <a:t>paragraph </a:t>
            </a:r>
            <a:r>
              <a:rPr sz="1600" spc="-5" dirty="0">
                <a:latin typeface="Carlito"/>
                <a:cs typeface="Carlito"/>
              </a:rPr>
              <a:t>so </a:t>
            </a:r>
            <a:r>
              <a:rPr sz="1600" dirty="0">
                <a:latin typeface="Carlito"/>
                <a:cs typeface="Carlito"/>
              </a:rPr>
              <a:t>this  </a:t>
            </a:r>
            <a:r>
              <a:rPr sz="1600" spc="-5" dirty="0">
                <a:latin typeface="Carlito"/>
                <a:cs typeface="Carlito"/>
              </a:rPr>
              <a:t>function </a:t>
            </a:r>
            <a:r>
              <a:rPr sz="1600" spc="-10" dirty="0">
                <a:latin typeface="Carlito"/>
                <a:cs typeface="Carlito"/>
              </a:rPr>
              <a:t>will </a:t>
            </a:r>
            <a:r>
              <a:rPr sz="1600" spc="-15" dirty="0">
                <a:latin typeface="Carlito"/>
                <a:cs typeface="Carlito"/>
              </a:rPr>
              <a:t>paste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text inside  </a:t>
            </a:r>
            <a:r>
              <a:rPr sz="1600" spc="-15" dirty="0">
                <a:latin typeface="Carlito"/>
                <a:cs typeface="Carlito"/>
              </a:rPr>
              <a:t>paragraph. </a:t>
            </a:r>
            <a:r>
              <a:rPr sz="1600" spc="-4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can even </a:t>
            </a:r>
            <a:r>
              <a:rPr sz="1600" spc="-5" dirty="0">
                <a:latin typeface="Carlito"/>
                <a:cs typeface="Carlito"/>
              </a:rPr>
              <a:t>put </a:t>
            </a:r>
            <a:r>
              <a:rPr sz="1600" spc="-10" dirty="0">
                <a:latin typeface="Carlito"/>
                <a:cs typeface="Carlito"/>
              </a:rPr>
              <a:t>tags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inside</a:t>
            </a:r>
            <a:endParaRPr sz="1600">
              <a:latin typeface="Carlito"/>
              <a:cs typeface="Carlito"/>
            </a:endParaRPr>
          </a:p>
          <a:p>
            <a:pPr marL="92710" marR="23114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arlito"/>
                <a:cs typeface="Carlito"/>
              </a:rPr>
              <a:t>e.g </a:t>
            </a:r>
            <a:r>
              <a:rPr sz="1600" spc="-5" dirty="0">
                <a:latin typeface="Carlito"/>
                <a:cs typeface="Carlito"/>
              </a:rPr>
              <a:t>&lt;b&gt; &lt;/b&gt; </a:t>
            </a:r>
            <a:r>
              <a:rPr sz="1600" spc="-10" dirty="0">
                <a:latin typeface="Carlito"/>
                <a:cs typeface="Carlito"/>
              </a:rPr>
              <a:t>tag.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short </a:t>
            </a:r>
            <a:r>
              <a:rPr sz="1600" spc="-10" dirty="0">
                <a:latin typeface="Carlito"/>
                <a:cs typeface="Carlito"/>
              </a:rPr>
              <a:t>whatever </a:t>
            </a:r>
            <a:r>
              <a:rPr sz="1600" spc="-15" dirty="0">
                <a:latin typeface="Carlito"/>
                <a:cs typeface="Carlito"/>
              </a:rPr>
              <a:t>you  </a:t>
            </a:r>
            <a:r>
              <a:rPr sz="1600" spc="-10" dirty="0">
                <a:latin typeface="Carlito"/>
                <a:cs typeface="Carlito"/>
              </a:rPr>
              <a:t>write after </a:t>
            </a:r>
            <a:r>
              <a:rPr sz="1600" dirty="0">
                <a:latin typeface="Carlito"/>
                <a:cs typeface="Carlito"/>
              </a:rPr>
              <a:t>= </a:t>
            </a:r>
            <a:r>
              <a:rPr sz="1600" spc="-10" dirty="0">
                <a:latin typeface="Carlito"/>
                <a:cs typeface="Carlito"/>
              </a:rPr>
              <a:t>will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5" dirty="0">
                <a:latin typeface="Carlito"/>
                <a:cs typeface="Carlito"/>
              </a:rPr>
              <a:t>pasted </a:t>
            </a:r>
            <a:r>
              <a:rPr sz="1600" spc="-10" dirty="0">
                <a:latin typeface="Carlito"/>
                <a:cs typeface="Carlito"/>
              </a:rPr>
              <a:t>inside </a:t>
            </a:r>
            <a:r>
              <a:rPr sz="1600" spc="-5" dirty="0">
                <a:latin typeface="Carlito"/>
                <a:cs typeface="Carlito"/>
              </a:rPr>
              <a:t>the  </a:t>
            </a:r>
            <a:r>
              <a:rPr sz="1600" spc="-20" dirty="0">
                <a:latin typeface="Carlito"/>
                <a:cs typeface="Carlito"/>
              </a:rPr>
              <a:t>“demo” </a:t>
            </a:r>
            <a:r>
              <a:rPr sz="1600" spc="-10" dirty="0">
                <a:latin typeface="Carlito"/>
                <a:cs typeface="Carlito"/>
              </a:rPr>
              <a:t>tag (in </a:t>
            </a:r>
            <a:r>
              <a:rPr sz="1600" spc="-5" dirty="0">
                <a:latin typeface="Carlito"/>
                <a:cs typeface="Carlito"/>
              </a:rPr>
              <a:t>our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case)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604" y="462597"/>
            <a:ext cx="2785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50" dirty="0"/>
              <a:t> </a:t>
            </a:r>
            <a:r>
              <a:rPr spc="-3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15757"/>
            <a:ext cx="3710304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2796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Every </a:t>
            </a:r>
            <a:r>
              <a:rPr sz="2200" spc="-10" dirty="0">
                <a:latin typeface="Carlito"/>
                <a:cs typeface="Carlito"/>
              </a:rPr>
              <a:t>statement </a:t>
            </a:r>
            <a:r>
              <a:rPr sz="2200" spc="-5" dirty="0">
                <a:latin typeface="Carlito"/>
                <a:cs typeface="Carlito"/>
              </a:rPr>
              <a:t>other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then  </a:t>
            </a:r>
            <a:r>
              <a:rPr sz="2200" spc="-15" dirty="0">
                <a:latin typeface="Carlito"/>
                <a:cs typeface="Carlito"/>
              </a:rPr>
              <a:t>if,else,while,switch </a:t>
            </a:r>
            <a:r>
              <a:rPr sz="2200" spc="-5" dirty="0">
                <a:latin typeface="Carlito"/>
                <a:cs typeface="Carlito"/>
              </a:rPr>
              <a:t>will </a:t>
            </a:r>
            <a:r>
              <a:rPr sz="2200" dirty="0">
                <a:latin typeface="Carlito"/>
                <a:cs typeface="Carlito"/>
              </a:rPr>
              <a:t>end  with </a:t>
            </a:r>
            <a:r>
              <a:rPr sz="2200" spc="-10" dirty="0">
                <a:latin typeface="Carlito"/>
                <a:cs typeface="Carlito"/>
              </a:rPr>
              <a:t>semicolon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“;”</a:t>
            </a:r>
            <a:endParaRPr sz="22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5" dirty="0">
                <a:latin typeface="Carlito"/>
                <a:cs typeface="Carlito"/>
              </a:rPr>
              <a:t>You </a:t>
            </a:r>
            <a:r>
              <a:rPr sz="2200" spc="-5" dirty="0">
                <a:latin typeface="Carlito"/>
                <a:cs typeface="Carlito"/>
              </a:rPr>
              <a:t>don’t mention </a:t>
            </a:r>
            <a:r>
              <a:rPr sz="2200" spc="-10" dirty="0">
                <a:latin typeface="Carlito"/>
                <a:cs typeface="Carlito"/>
              </a:rPr>
              <a:t>data </a:t>
            </a:r>
            <a:r>
              <a:rPr sz="2200" dirty="0">
                <a:latin typeface="Carlito"/>
                <a:cs typeface="Carlito"/>
              </a:rPr>
              <a:t>types  with </a:t>
            </a:r>
            <a:r>
              <a:rPr sz="2200" spc="-5" dirty="0">
                <a:latin typeface="Carlito"/>
                <a:cs typeface="Carlito"/>
              </a:rPr>
              <a:t>variables </a:t>
            </a:r>
            <a:r>
              <a:rPr sz="2200" dirty="0">
                <a:latin typeface="Carlito"/>
                <a:cs typeface="Carlito"/>
              </a:rPr>
              <a:t>i.e if </a:t>
            </a:r>
            <a:r>
              <a:rPr sz="2200" spc="-10" dirty="0">
                <a:latin typeface="Carlito"/>
                <a:cs typeface="Carlito"/>
              </a:rPr>
              <a:t>you want  to </a:t>
            </a:r>
            <a:r>
              <a:rPr sz="2200" spc="-5" dirty="0">
                <a:latin typeface="Carlito"/>
                <a:cs typeface="Carlito"/>
              </a:rPr>
              <a:t>declare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variable </a:t>
            </a:r>
            <a:r>
              <a:rPr sz="2200" dirty="0">
                <a:latin typeface="Carlito"/>
                <a:cs typeface="Carlito"/>
              </a:rPr>
              <a:t>x the  </a:t>
            </a:r>
            <a:r>
              <a:rPr sz="2200" spc="-5" dirty="0">
                <a:latin typeface="Carlito"/>
                <a:cs typeface="Carlito"/>
              </a:rPr>
              <a:t>simple </a:t>
            </a:r>
            <a:r>
              <a:rPr sz="2200" spc="-20" dirty="0">
                <a:latin typeface="Carlito"/>
                <a:cs typeface="Carlito"/>
              </a:rPr>
              <a:t>way </a:t>
            </a:r>
            <a:r>
              <a:rPr sz="2200" spc="-5" dirty="0">
                <a:latin typeface="Carlito"/>
                <a:cs typeface="Carlito"/>
              </a:rPr>
              <a:t>will be </a:t>
            </a:r>
            <a:r>
              <a:rPr sz="2200" spc="-15" dirty="0">
                <a:latin typeface="Carlito"/>
                <a:cs typeface="Carlito"/>
              </a:rPr>
              <a:t>var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x=0;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57" y="4098226"/>
            <a:ext cx="164846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var </a:t>
            </a:r>
            <a:r>
              <a:rPr sz="2200" spc="-5" dirty="0">
                <a:latin typeface="Carlito"/>
                <a:cs typeface="Carlito"/>
              </a:rPr>
              <a:t>x, </a:t>
            </a:r>
            <a:r>
              <a:rPr sz="2200" spc="-80" dirty="0">
                <a:latin typeface="Carlito"/>
                <a:cs typeface="Carlito"/>
              </a:rPr>
              <a:t>y,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z;</a:t>
            </a:r>
            <a:endParaRPr sz="22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rlito"/>
                <a:cs typeface="Carlito"/>
              </a:rPr>
              <a:t>x = 5; y =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6;</a:t>
            </a:r>
            <a:endParaRPr sz="2200">
              <a:latin typeface="Carlito"/>
              <a:cs typeface="Carlito"/>
            </a:endParaRPr>
          </a:p>
          <a:p>
            <a:pPr marL="354965" marR="320040">
              <a:lnSpc>
                <a:spcPct val="100000"/>
              </a:lnSpc>
            </a:pPr>
            <a:r>
              <a:rPr sz="2200" dirty="0">
                <a:latin typeface="Carlito"/>
                <a:cs typeface="Carlito"/>
              </a:rPr>
              <a:t>z = x +</a:t>
            </a:r>
            <a:r>
              <a:rPr sz="2200" spc="-10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y;  </a:t>
            </a:r>
            <a:r>
              <a:rPr sz="2200" spc="-25" dirty="0">
                <a:latin typeface="Carlito"/>
                <a:cs typeface="Carlito"/>
              </a:rPr>
              <a:t>Values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714" y="4098226"/>
            <a:ext cx="1945639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arlito"/>
                <a:cs typeface="Carlito"/>
              </a:rPr>
              <a:t>//</a:t>
            </a:r>
            <a:r>
              <a:rPr sz="2200" spc="-5" dirty="0">
                <a:latin typeface="Carlito"/>
                <a:cs typeface="Carlito"/>
              </a:rPr>
              <a:t> Declaration</a:t>
            </a:r>
            <a:endParaRPr sz="2200">
              <a:latin typeface="Carlito"/>
              <a:cs typeface="Carlito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// </a:t>
            </a:r>
            <a:r>
              <a:rPr sz="2200" dirty="0">
                <a:latin typeface="Carlito"/>
                <a:cs typeface="Carlito"/>
              </a:rPr>
              <a:t>Assign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Values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//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Compute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8209" y="1580515"/>
            <a:ext cx="251904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Carlito"/>
                <a:cs typeface="Carlito"/>
              </a:rPr>
              <a:t>&lt;!DOCTYPE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html&gt;</a:t>
            </a:r>
            <a:endParaRPr sz="15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rlito"/>
                <a:cs typeface="Carlito"/>
              </a:rPr>
              <a:t>&lt;html&gt;</a:t>
            </a:r>
            <a:endParaRPr sz="15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Carlito"/>
                <a:cs typeface="Carlito"/>
              </a:rPr>
              <a:t>&lt;body&gt;</a:t>
            </a:r>
            <a:endParaRPr sz="15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rlito"/>
                <a:cs typeface="Carlito"/>
              </a:rPr>
              <a:t>&lt;h2&gt;JavaScript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Syntax&lt;/h2&gt;</a:t>
            </a:r>
            <a:endParaRPr sz="15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Carlito"/>
                <a:cs typeface="Carlito"/>
              </a:rPr>
              <a:t>&lt;script&gt;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209" y="2952750"/>
            <a:ext cx="10293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rlito"/>
                <a:cs typeface="Carlito"/>
              </a:rPr>
              <a:t>var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x,y,z;</a:t>
            </a:r>
            <a:endParaRPr sz="15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Carlito"/>
                <a:cs typeface="Carlito"/>
              </a:rPr>
              <a:t>x=0;</a:t>
            </a:r>
            <a:endParaRPr sz="15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Carlito"/>
                <a:cs typeface="Carlito"/>
              </a:rPr>
              <a:t>y=12;</a:t>
            </a:r>
            <a:endParaRPr sz="15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Carlito"/>
                <a:cs typeface="Carlito"/>
              </a:rPr>
              <a:t>z=15;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8209" y="4096004"/>
            <a:ext cx="316484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rlito"/>
                <a:cs typeface="Carlito"/>
              </a:rPr>
              <a:t>var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result=x+y*z;</a:t>
            </a:r>
            <a:endParaRPr sz="1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rlito"/>
                <a:cs typeface="Carlito"/>
              </a:rPr>
              <a:t>document.write("Result </a:t>
            </a:r>
            <a:r>
              <a:rPr sz="1500" dirty="0">
                <a:latin typeface="Carlito"/>
                <a:cs typeface="Carlito"/>
              </a:rPr>
              <a:t>of</a:t>
            </a:r>
            <a:r>
              <a:rPr sz="1500" spc="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X+Y*Z:");</a:t>
            </a:r>
            <a:endParaRPr sz="1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rlito"/>
                <a:cs typeface="Carlito"/>
              </a:rPr>
              <a:t>document.write(result);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8209" y="5010467"/>
            <a:ext cx="105600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rlito"/>
                <a:cs typeface="Carlito"/>
              </a:rPr>
              <a:t>&lt;/script&gt;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8209" y="5468302"/>
            <a:ext cx="101726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rlito"/>
                <a:cs typeface="Carlito"/>
              </a:rPr>
              <a:t>&lt;</a:t>
            </a:r>
            <a:r>
              <a:rPr sz="1500" spc="-5" dirty="0">
                <a:latin typeface="Carlito"/>
                <a:cs typeface="Carlito"/>
              </a:rPr>
              <a:t>/</a:t>
            </a:r>
            <a:r>
              <a:rPr sz="1500" spc="-10" dirty="0">
                <a:latin typeface="Carlito"/>
                <a:cs typeface="Carlito"/>
              </a:rPr>
              <a:t>b</a:t>
            </a:r>
            <a:r>
              <a:rPr sz="1500" spc="5" dirty="0">
                <a:latin typeface="Carlito"/>
                <a:cs typeface="Carlito"/>
              </a:rPr>
              <a:t>o</a:t>
            </a:r>
            <a:r>
              <a:rPr sz="1500" spc="-10" dirty="0">
                <a:latin typeface="Carlito"/>
                <a:cs typeface="Carlito"/>
              </a:rPr>
              <a:t>d</a:t>
            </a:r>
            <a:r>
              <a:rPr sz="1500" dirty="0">
                <a:latin typeface="Carlito"/>
                <a:cs typeface="Carlito"/>
              </a:rPr>
              <a:t>y&gt;</a:t>
            </a:r>
            <a:endParaRPr sz="1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rlito"/>
                <a:cs typeface="Carlito"/>
              </a:rPr>
              <a:t>&lt;/html&gt;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2246" y="5862111"/>
            <a:ext cx="2239404" cy="666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1562</Words>
  <Application>Microsoft Office PowerPoint</Application>
  <PresentationFormat>On-screen Show (4:3)</PresentationFormat>
  <Paragraphs>214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Carlito</vt:lpstr>
      <vt:lpstr>Times New Roman</vt:lpstr>
      <vt:lpstr>Office Theme</vt:lpstr>
      <vt:lpstr>Javascript</vt:lpstr>
      <vt:lpstr>Table of Contents</vt:lpstr>
      <vt:lpstr>Introduction</vt:lpstr>
      <vt:lpstr>How to use</vt:lpstr>
      <vt:lpstr>How to use</vt:lpstr>
      <vt:lpstr>Output using alert()</vt:lpstr>
      <vt:lpstr>Output using document.write()</vt:lpstr>
      <vt:lpstr>Output using  document.getelementbyid().innerhtml</vt:lpstr>
      <vt:lpstr>Basic Syntax</vt:lpstr>
      <vt:lpstr>Operators</vt:lpstr>
      <vt:lpstr>Operators</vt:lpstr>
      <vt:lpstr>Operators</vt:lpstr>
      <vt:lpstr>Operators</vt:lpstr>
      <vt:lpstr>Data Types</vt:lpstr>
      <vt:lpstr>Data Types</vt:lpstr>
      <vt:lpstr>Data Types</vt:lpstr>
      <vt:lpstr>Data Types</vt:lpstr>
      <vt:lpstr>Data Types</vt:lpstr>
      <vt:lpstr>Data Types (Strings)</vt:lpstr>
      <vt:lpstr>Arrays</vt:lpstr>
      <vt:lpstr>If condition</vt:lpstr>
      <vt:lpstr>If else condition</vt:lpstr>
      <vt:lpstr>Mutiple If else condition</vt:lpstr>
      <vt:lpstr>Example Multiple if 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Columns in CSS</dc:title>
  <dc:creator>Umer Iqbal</dc:creator>
  <cp:lastModifiedBy>01-241162-030</cp:lastModifiedBy>
  <cp:revision>5</cp:revision>
  <dcterms:created xsi:type="dcterms:W3CDTF">2021-03-01T10:54:07Z</dcterms:created>
  <dcterms:modified xsi:type="dcterms:W3CDTF">2023-05-13T09:23:25Z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2021-03-01T00:00:00Z</vt:filetime>
  </property>
</Properties>
</file>