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399" y="2481452"/>
            <a:ext cx="22352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48129"/>
            <a:ext cx="3578860" cy="426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548129"/>
            <a:ext cx="382524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5570" y="461899"/>
            <a:ext cx="229285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6489"/>
            <a:ext cx="7999095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54399" y="2481452"/>
            <a:ext cx="2235200" cy="9675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ascri</a:t>
            </a:r>
            <a:r>
              <a:rPr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6901" y="4724400"/>
            <a:ext cx="5370196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hangingPunct="1"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algn="ctr" eaLnBrk="1" hangingPunct="1"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Yousaf</a:t>
            </a:r>
          </a:p>
          <a:p>
            <a:pPr algn="ctr" eaLnBrk="1" hangingPunct="1"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920" y="461899"/>
            <a:ext cx="4312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Looping </a:t>
            </a:r>
            <a:r>
              <a:rPr spc="-20" dirty="0"/>
              <a:t>over</a:t>
            </a:r>
            <a:r>
              <a:rPr spc="-60" dirty="0"/>
              <a:t> </a:t>
            </a:r>
            <a:r>
              <a:rPr spc="-3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560091"/>
            <a:ext cx="7602855" cy="44278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spc="-5" dirty="0">
                <a:latin typeface="Carlito"/>
                <a:cs typeface="Carlito"/>
              </a:rPr>
              <a:t>&lt;script&gt;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00" spc="-15" dirty="0">
                <a:latin typeface="Carlito"/>
                <a:cs typeface="Carlito"/>
              </a:rPr>
              <a:t>var cars </a:t>
            </a:r>
            <a:r>
              <a:rPr sz="1900" spc="-5" dirty="0">
                <a:latin typeface="Carlito"/>
                <a:cs typeface="Carlito"/>
              </a:rPr>
              <a:t>= ["BMW", </a:t>
            </a:r>
            <a:r>
              <a:rPr sz="1900" spc="-20" dirty="0">
                <a:latin typeface="Carlito"/>
                <a:cs typeface="Carlito"/>
              </a:rPr>
              <a:t>"Volvo",</a:t>
            </a:r>
            <a:r>
              <a:rPr sz="1900" spc="6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"Mini"];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15" dirty="0">
                <a:latin typeface="Carlito"/>
                <a:cs typeface="Carlito"/>
              </a:rPr>
              <a:t>var</a:t>
            </a:r>
            <a:r>
              <a:rPr sz="1900" spc="-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x;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rlito"/>
              <a:cs typeface="Carlito"/>
            </a:endParaRPr>
          </a:p>
          <a:p>
            <a:pPr marL="120650" marR="4665345" indent="-108585">
              <a:lnSpc>
                <a:spcPct val="120000"/>
              </a:lnSpc>
              <a:spcBef>
                <a:spcPts val="5"/>
              </a:spcBef>
            </a:pP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dirty="0">
                <a:latin typeface="Carlito"/>
                <a:cs typeface="Carlito"/>
              </a:rPr>
              <a:t>(x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5" dirty="0">
                <a:latin typeface="Carlito"/>
                <a:cs typeface="Carlito"/>
              </a:rPr>
              <a:t>cars) </a:t>
            </a:r>
            <a:r>
              <a:rPr sz="1900" spc="-5" dirty="0">
                <a:latin typeface="Carlito"/>
                <a:cs typeface="Carlito"/>
              </a:rPr>
              <a:t>{  </a:t>
            </a:r>
            <a:r>
              <a:rPr sz="1900" spc="-15" dirty="0">
                <a:latin typeface="Carlito"/>
                <a:cs typeface="Carlito"/>
              </a:rPr>
              <a:t>document.write(x </a:t>
            </a:r>
            <a:r>
              <a:rPr sz="1900" spc="-5" dirty="0">
                <a:latin typeface="Carlito"/>
                <a:cs typeface="Carlito"/>
              </a:rPr>
              <a:t>+ "&lt;br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&gt;");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Carlito"/>
                <a:cs typeface="Carlito"/>
              </a:rPr>
              <a:t>&lt;/script&gt;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10" dirty="0">
                <a:latin typeface="Carlito"/>
                <a:cs typeface="Carlito"/>
              </a:rPr>
              <a:t>The loop </a:t>
            </a:r>
            <a:r>
              <a:rPr sz="1900" spc="-5" dirty="0">
                <a:latin typeface="Carlito"/>
                <a:cs typeface="Carlito"/>
              </a:rPr>
              <a:t>will </a:t>
            </a:r>
            <a:r>
              <a:rPr sz="1900" spc="-20" dirty="0">
                <a:latin typeface="Carlito"/>
                <a:cs typeface="Carlito"/>
              </a:rPr>
              <a:t>iterate </a:t>
            </a:r>
            <a:r>
              <a:rPr sz="1900" spc="-15" dirty="0">
                <a:latin typeface="Carlito"/>
                <a:cs typeface="Carlito"/>
              </a:rPr>
              <a:t>over </a:t>
            </a:r>
            <a:r>
              <a:rPr sz="1900" spc="-5" dirty="0">
                <a:latin typeface="Carlito"/>
                <a:cs typeface="Carlito"/>
              </a:rPr>
              <a:t>each </a:t>
            </a:r>
            <a:r>
              <a:rPr sz="1900" spc="-10" dirty="0">
                <a:latin typeface="Carlito"/>
                <a:cs typeface="Carlito"/>
              </a:rPr>
              <a:t>item </a:t>
            </a:r>
            <a:r>
              <a:rPr sz="1900" spc="-5" dirty="0">
                <a:latin typeface="Carlito"/>
                <a:cs typeface="Carlito"/>
              </a:rPr>
              <a:t>inside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10" dirty="0">
                <a:latin typeface="Carlito"/>
                <a:cs typeface="Carlito"/>
              </a:rPr>
              <a:t>starting </a:t>
            </a:r>
            <a:r>
              <a:rPr sz="1900" spc="-20" dirty="0">
                <a:latin typeface="Carlito"/>
                <a:cs typeface="Carlito"/>
              </a:rPr>
              <a:t>from </a:t>
            </a:r>
            <a:r>
              <a:rPr sz="1900" spc="-10" dirty="0">
                <a:latin typeface="Carlito"/>
                <a:cs typeface="Carlito"/>
              </a:rPr>
              <a:t>index </a:t>
            </a:r>
            <a:r>
              <a:rPr sz="1900" spc="-5" dirty="0">
                <a:latin typeface="Carlito"/>
                <a:cs typeface="Carlito"/>
              </a:rPr>
              <a:t>0</a:t>
            </a:r>
            <a:r>
              <a:rPr sz="1900" spc="29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and</a:t>
            </a:r>
            <a:endParaRPr sz="19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automatically </a:t>
            </a:r>
            <a:r>
              <a:rPr sz="1900" spc="-5" dirty="0">
                <a:latin typeface="Carlito"/>
                <a:cs typeface="Carlito"/>
              </a:rPr>
              <a:t>ends when all </a:t>
            </a:r>
            <a:r>
              <a:rPr sz="1900" spc="-10" dirty="0">
                <a:latin typeface="Carlito"/>
                <a:cs typeface="Carlito"/>
              </a:rPr>
              <a:t>items are</a:t>
            </a:r>
            <a:r>
              <a:rPr sz="1900" spc="5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iterated</a:t>
            </a:r>
            <a:endParaRPr sz="19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900" spc="-5" dirty="0">
                <a:latin typeface="Carlito"/>
                <a:cs typeface="Carlito"/>
              </a:rPr>
              <a:t>in this </a:t>
            </a:r>
            <a:r>
              <a:rPr sz="1900" spc="-15" dirty="0">
                <a:latin typeface="Carlito"/>
                <a:cs typeface="Carlito"/>
              </a:rPr>
              <a:t>example ,for </a:t>
            </a:r>
            <a:r>
              <a:rPr sz="1900" spc="-5" dirty="0">
                <a:latin typeface="Carlito"/>
                <a:cs typeface="Carlito"/>
              </a:rPr>
              <a:t>each </a:t>
            </a:r>
            <a:r>
              <a:rPr sz="1900" spc="-10" dirty="0">
                <a:latin typeface="Carlito"/>
                <a:cs typeface="Carlito"/>
              </a:rPr>
              <a:t>item </a:t>
            </a:r>
            <a:r>
              <a:rPr sz="1900" spc="-5" dirty="0">
                <a:latin typeface="Carlito"/>
                <a:cs typeface="Carlito"/>
              </a:rPr>
              <a:t>it will </a:t>
            </a:r>
            <a:r>
              <a:rPr sz="1900" spc="-20" dirty="0">
                <a:latin typeface="Carlito"/>
                <a:cs typeface="Carlito"/>
              </a:rPr>
              <a:t>save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value </a:t>
            </a:r>
            <a:r>
              <a:rPr sz="1900" spc="-5" dirty="0">
                <a:latin typeface="Carlito"/>
                <a:cs typeface="Carlito"/>
              </a:rPr>
              <a:t>in x and </a:t>
            </a:r>
            <a:r>
              <a:rPr sz="1900" spc="-15" dirty="0">
                <a:latin typeface="Carlito"/>
                <a:cs typeface="Carlito"/>
              </a:rPr>
              <a:t>you </a:t>
            </a:r>
            <a:r>
              <a:rPr sz="1900" spc="-10" dirty="0">
                <a:latin typeface="Carlito"/>
                <a:cs typeface="Carlito"/>
              </a:rPr>
              <a:t>can </a:t>
            </a:r>
            <a:r>
              <a:rPr sz="1900" spc="-5" dirty="0">
                <a:latin typeface="Carlito"/>
                <a:cs typeface="Carlito"/>
              </a:rPr>
              <a:t>access  it </a:t>
            </a:r>
            <a:r>
              <a:rPr sz="1900" spc="-10" dirty="0">
                <a:latin typeface="Carlito"/>
                <a:cs typeface="Carlito"/>
              </a:rPr>
              <a:t>anytime </a:t>
            </a:r>
            <a:r>
              <a:rPr sz="1900" spc="-15" dirty="0">
                <a:latin typeface="Carlito"/>
                <a:cs typeface="Carlito"/>
              </a:rPr>
              <a:t>through </a:t>
            </a:r>
            <a:r>
              <a:rPr sz="1900" spc="-5" dirty="0">
                <a:latin typeface="Carlito"/>
                <a:cs typeface="Carlito"/>
              </a:rPr>
              <a:t>x. </a:t>
            </a:r>
            <a:r>
              <a:rPr sz="1900" spc="-15" dirty="0">
                <a:latin typeface="Carlito"/>
                <a:cs typeface="Carlito"/>
              </a:rPr>
              <a:t>you </a:t>
            </a:r>
            <a:r>
              <a:rPr sz="1900" spc="-10" dirty="0">
                <a:latin typeface="Carlito"/>
                <a:cs typeface="Carlito"/>
              </a:rPr>
              <a:t>can name </a:t>
            </a:r>
            <a:r>
              <a:rPr sz="1900" spc="-5" dirty="0">
                <a:latin typeface="Carlito"/>
                <a:cs typeface="Carlito"/>
              </a:rPr>
              <a:t>this x </a:t>
            </a:r>
            <a:r>
              <a:rPr sz="1900" spc="-10" dirty="0">
                <a:latin typeface="Carlito"/>
                <a:cs typeface="Carlito"/>
              </a:rPr>
              <a:t>variable </a:t>
            </a:r>
            <a:r>
              <a:rPr sz="1900" spc="-15" dirty="0">
                <a:latin typeface="Carlito"/>
                <a:cs typeface="Carlito"/>
              </a:rPr>
              <a:t>whatever you</a:t>
            </a:r>
            <a:r>
              <a:rPr sz="1900" spc="2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want.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2065" y="1933667"/>
            <a:ext cx="3434937" cy="1515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461899"/>
            <a:ext cx="4422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Looping </a:t>
            </a:r>
            <a:r>
              <a:rPr spc="-20" dirty="0"/>
              <a:t>over</a:t>
            </a:r>
            <a:r>
              <a:rPr spc="-60" dirty="0"/>
              <a:t> </a:t>
            </a:r>
            <a:r>
              <a:rPr spc="-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752" y="1556699"/>
            <a:ext cx="7665720" cy="42017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Carlito"/>
                <a:cs typeface="Carlito"/>
              </a:rPr>
              <a:t>&lt;script&gt;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var </a:t>
            </a:r>
            <a:r>
              <a:rPr sz="2000" dirty="0">
                <a:latin typeface="Carlito"/>
                <a:cs typeface="Carlito"/>
              </a:rPr>
              <a:t>txt = </a:t>
            </a:r>
            <a:r>
              <a:rPr sz="2000" spc="-5" dirty="0">
                <a:latin typeface="Carlito"/>
                <a:cs typeface="Carlito"/>
              </a:rPr>
              <a:t>"JavaScript";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000" spc="-10" dirty="0">
                <a:latin typeface="Carlito"/>
                <a:cs typeface="Carlito"/>
              </a:rPr>
              <a:t>var</a:t>
            </a:r>
            <a:r>
              <a:rPr sz="2000" spc="-5" dirty="0">
                <a:latin typeface="Carlito"/>
                <a:cs typeface="Carlito"/>
              </a:rPr>
              <a:t> x;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0" marR="4570730" indent="-114935">
              <a:lnSpc>
                <a:spcPct val="110000"/>
              </a:lnSpc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(x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txt) {  </a:t>
            </a:r>
            <a:r>
              <a:rPr sz="2000" spc="-10" dirty="0">
                <a:latin typeface="Carlito"/>
                <a:cs typeface="Carlito"/>
              </a:rPr>
              <a:t>document.write(x </a:t>
            </a:r>
            <a:r>
              <a:rPr sz="2000" dirty="0">
                <a:latin typeface="Carlito"/>
                <a:cs typeface="Carlito"/>
              </a:rPr>
              <a:t>+ "&lt;br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&gt;");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rlito"/>
                <a:cs typeface="Carlito"/>
              </a:rPr>
              <a:t>&lt;/script&gt;</a:t>
            </a:r>
            <a:endParaRPr sz="2000">
              <a:latin typeface="Carlito"/>
              <a:cs typeface="Carlito"/>
            </a:endParaRPr>
          </a:p>
          <a:p>
            <a:pPr marL="355600" marR="40005" indent="-343535">
              <a:lnSpc>
                <a:spcPts val="216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loop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20" dirty="0">
                <a:latin typeface="Carlito"/>
                <a:cs typeface="Carlito"/>
              </a:rPr>
              <a:t>iterate </a:t>
            </a:r>
            <a:r>
              <a:rPr sz="2000" spc="-10" dirty="0">
                <a:latin typeface="Carlito"/>
                <a:cs typeface="Carlito"/>
              </a:rPr>
              <a:t>over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character of </a:t>
            </a:r>
            <a:r>
              <a:rPr sz="2000" spc="-10" dirty="0">
                <a:latin typeface="Carlito"/>
                <a:cs typeface="Carlito"/>
              </a:rPr>
              <a:t>string starting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index </a:t>
            </a:r>
            <a:r>
              <a:rPr sz="2000" dirty="0">
                <a:latin typeface="Carlito"/>
                <a:cs typeface="Carlito"/>
              </a:rPr>
              <a:t>0  and </a:t>
            </a:r>
            <a:r>
              <a:rPr sz="2000" spc="-10" dirty="0">
                <a:latin typeface="Carlito"/>
                <a:cs typeface="Carlito"/>
              </a:rPr>
              <a:t>automatically </a:t>
            </a:r>
            <a:r>
              <a:rPr sz="2000" dirty="0">
                <a:latin typeface="Carlito"/>
                <a:cs typeface="Carlito"/>
              </a:rPr>
              <a:t>ends when all </a:t>
            </a:r>
            <a:r>
              <a:rPr sz="2000" spc="-10" dirty="0">
                <a:latin typeface="Carlito"/>
                <a:cs typeface="Carlito"/>
              </a:rPr>
              <a:t>characters are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iterated</a:t>
            </a:r>
            <a:endParaRPr sz="2000">
              <a:latin typeface="Carlito"/>
              <a:cs typeface="Carlito"/>
            </a:endParaRPr>
          </a:p>
          <a:p>
            <a:pPr marL="355600" marR="5080" indent="-343535">
              <a:lnSpc>
                <a:spcPct val="901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10" dirty="0">
                <a:latin typeface="Carlito"/>
                <a:cs typeface="Carlito"/>
              </a:rPr>
              <a:t>,for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character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20" dirty="0">
                <a:latin typeface="Carlito"/>
                <a:cs typeface="Carlito"/>
              </a:rPr>
              <a:t>save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value </a:t>
            </a:r>
            <a:r>
              <a:rPr sz="2000" dirty="0">
                <a:latin typeface="Carlito"/>
                <a:cs typeface="Carlito"/>
              </a:rPr>
              <a:t>in x and </a:t>
            </a:r>
            <a:r>
              <a:rPr sz="2000" spc="-10" dirty="0">
                <a:latin typeface="Carlito"/>
                <a:cs typeface="Carlito"/>
              </a:rPr>
              <a:t>you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access it </a:t>
            </a:r>
            <a:r>
              <a:rPr sz="2000" spc="-5" dirty="0">
                <a:latin typeface="Carlito"/>
                <a:cs typeface="Carlito"/>
              </a:rPr>
              <a:t>anytime through x.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can name </a:t>
            </a:r>
            <a:r>
              <a:rPr sz="2000" dirty="0">
                <a:latin typeface="Carlito"/>
                <a:cs typeface="Carlito"/>
              </a:rPr>
              <a:t>this x </a:t>
            </a:r>
            <a:r>
              <a:rPr sz="2000" spc="-5" dirty="0">
                <a:latin typeface="Carlito"/>
                <a:cs typeface="Carlito"/>
              </a:rPr>
              <a:t>variable </a:t>
            </a:r>
            <a:r>
              <a:rPr sz="2000" spc="-10" dirty="0">
                <a:latin typeface="Carlito"/>
                <a:cs typeface="Carlito"/>
              </a:rPr>
              <a:t>whatever  you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want.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8966" y="1504950"/>
            <a:ext cx="114265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0" y="461899"/>
            <a:ext cx="2598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While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3780154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rlito"/>
                <a:cs typeface="Carlito"/>
              </a:rPr>
              <a:t>Syntax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rlito"/>
                <a:cs typeface="Carlito"/>
              </a:rPr>
              <a:t>while </a:t>
            </a:r>
            <a:r>
              <a:rPr sz="2500" spc="-10" dirty="0">
                <a:latin typeface="Carlito"/>
                <a:cs typeface="Carlito"/>
              </a:rPr>
              <a:t>(</a:t>
            </a:r>
            <a:r>
              <a:rPr sz="2500" i="1" spc="-10" dirty="0">
                <a:latin typeface="Carlito"/>
                <a:cs typeface="Carlito"/>
              </a:rPr>
              <a:t>condition</a:t>
            </a:r>
            <a:r>
              <a:rPr sz="2500" spc="-10" dirty="0">
                <a:latin typeface="Carlito"/>
                <a:cs typeface="Carlito"/>
              </a:rPr>
              <a:t>)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155575">
              <a:lnSpc>
                <a:spcPts val="2400"/>
              </a:lnSpc>
            </a:pPr>
            <a:r>
              <a:rPr sz="2500" i="1" spc="-5" dirty="0">
                <a:latin typeface="Carlito"/>
                <a:cs typeface="Carlito"/>
              </a:rPr>
              <a:t>// </a:t>
            </a:r>
            <a:r>
              <a:rPr sz="2500" i="1" spc="-10" dirty="0">
                <a:latin typeface="Carlito"/>
                <a:cs typeface="Carlito"/>
              </a:rPr>
              <a:t>code </a:t>
            </a:r>
            <a:r>
              <a:rPr sz="2500" i="1" spc="-5" dirty="0">
                <a:latin typeface="Carlito"/>
                <a:cs typeface="Carlito"/>
              </a:rPr>
              <a:t>block </a:t>
            </a:r>
            <a:r>
              <a:rPr sz="2500" i="1" spc="-20" dirty="0">
                <a:latin typeface="Carlito"/>
                <a:cs typeface="Carlito"/>
              </a:rPr>
              <a:t>to </a:t>
            </a:r>
            <a:r>
              <a:rPr sz="2500" i="1" spc="-5" dirty="0">
                <a:latin typeface="Carlito"/>
                <a:cs typeface="Carlito"/>
              </a:rPr>
              <a:t>be</a:t>
            </a:r>
            <a:r>
              <a:rPr sz="2500" i="1" dirty="0">
                <a:latin typeface="Carlito"/>
                <a:cs typeface="Carlito"/>
              </a:rPr>
              <a:t> </a:t>
            </a:r>
            <a:r>
              <a:rPr sz="2500" i="1" spc="-20" dirty="0">
                <a:latin typeface="Carlito"/>
                <a:cs typeface="Carlito"/>
              </a:rPr>
              <a:t>executed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12700" marR="2275840">
              <a:lnSpc>
                <a:spcPct val="100000"/>
              </a:lnSpc>
            </a:pPr>
            <a:r>
              <a:rPr sz="2500" spc="-10" dirty="0">
                <a:latin typeface="Carlito"/>
                <a:cs typeface="Carlito"/>
              </a:rPr>
              <a:t>&lt;script&gt;  </a:t>
            </a:r>
            <a:r>
              <a:rPr sz="2500" spc="-15" dirty="0">
                <a:latin typeface="Carlito"/>
                <a:cs typeface="Carlito"/>
              </a:rPr>
              <a:t>var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text=“”;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rlito"/>
                <a:cs typeface="Carlito"/>
              </a:rPr>
              <a:t>while (i &lt; </a:t>
            </a:r>
            <a:r>
              <a:rPr sz="2500" spc="-10" dirty="0">
                <a:latin typeface="Carlito"/>
                <a:cs typeface="Carlito"/>
              </a:rPr>
              <a:t>10)</a:t>
            </a:r>
            <a:r>
              <a:rPr sz="2500" spc="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155575" marR="26034">
              <a:lnSpc>
                <a:spcPts val="2400"/>
              </a:lnSpc>
              <a:spcBef>
                <a:spcPts val="280"/>
              </a:spcBef>
            </a:pPr>
            <a:r>
              <a:rPr sz="2500" spc="-15" dirty="0">
                <a:latin typeface="Carlito"/>
                <a:cs typeface="Carlito"/>
              </a:rPr>
              <a:t>text </a:t>
            </a:r>
            <a:r>
              <a:rPr sz="2500" spc="-5" dirty="0">
                <a:latin typeface="Carlito"/>
                <a:cs typeface="Carlito"/>
              </a:rPr>
              <a:t>+= </a:t>
            </a:r>
            <a:r>
              <a:rPr sz="2500" spc="-10" dirty="0">
                <a:latin typeface="Carlito"/>
                <a:cs typeface="Carlito"/>
              </a:rPr>
              <a:t>"The number </a:t>
            </a:r>
            <a:r>
              <a:rPr sz="2500" spc="-5" dirty="0">
                <a:latin typeface="Carlito"/>
                <a:cs typeface="Carlito"/>
              </a:rPr>
              <a:t>is " + i;  </a:t>
            </a:r>
            <a:r>
              <a:rPr sz="2500" dirty="0">
                <a:latin typeface="Carlito"/>
                <a:cs typeface="Carlito"/>
              </a:rPr>
              <a:t>i++;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ts val="2420"/>
              </a:lnSpc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document.write(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text);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5" dirty="0">
                <a:latin typeface="Carlito"/>
                <a:cs typeface="Carlito"/>
              </a:rPr>
              <a:t>&lt;/script&gt;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898047"/>
            <a:ext cx="1247775" cy="313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266" y="461899"/>
            <a:ext cx="3359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Do </a:t>
            </a:r>
            <a:r>
              <a:rPr dirty="0"/>
              <a:t>While</a:t>
            </a:r>
            <a:r>
              <a:rPr spc="-9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302831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Syntax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rlito"/>
                <a:cs typeface="Carlito"/>
              </a:rPr>
              <a:t>do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ts val="1920"/>
              </a:lnSpc>
            </a:pPr>
            <a:r>
              <a:rPr sz="2000" i="1" dirty="0">
                <a:latin typeface="Carlito"/>
                <a:cs typeface="Carlito"/>
              </a:rPr>
              <a:t>// </a:t>
            </a:r>
            <a:r>
              <a:rPr sz="2000" i="1" spc="-10" dirty="0">
                <a:latin typeface="Carlito"/>
                <a:cs typeface="Carlito"/>
              </a:rPr>
              <a:t>code </a:t>
            </a:r>
            <a:r>
              <a:rPr sz="2000" i="1" spc="-5" dirty="0">
                <a:latin typeface="Carlito"/>
                <a:cs typeface="Carlito"/>
              </a:rPr>
              <a:t>block </a:t>
            </a:r>
            <a:r>
              <a:rPr sz="2000" i="1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be</a:t>
            </a:r>
            <a:r>
              <a:rPr sz="2000" i="1" spc="-35" dirty="0">
                <a:latin typeface="Carlito"/>
                <a:cs typeface="Carlito"/>
              </a:rPr>
              <a:t> </a:t>
            </a:r>
            <a:r>
              <a:rPr sz="2000" i="1" spc="-15" dirty="0">
                <a:latin typeface="Carlito"/>
                <a:cs typeface="Carlito"/>
              </a:rPr>
              <a:t>executed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while (</a:t>
            </a:r>
            <a:r>
              <a:rPr sz="2000" i="1" spc="-5" dirty="0">
                <a:latin typeface="Carlito"/>
                <a:cs typeface="Carlito"/>
              </a:rPr>
              <a:t>condition</a:t>
            </a:r>
            <a:r>
              <a:rPr sz="2000" spc="-5" dirty="0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&lt;script&gt;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var text=“”;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6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do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0" marR="17780">
              <a:lnSpc>
                <a:spcPts val="1920"/>
              </a:lnSpc>
              <a:spcBef>
                <a:spcPts val="225"/>
              </a:spcBef>
            </a:pPr>
            <a:r>
              <a:rPr sz="2000" spc="-20" dirty="0">
                <a:latin typeface="Carlito"/>
                <a:cs typeface="Carlito"/>
              </a:rPr>
              <a:t>text </a:t>
            </a:r>
            <a:r>
              <a:rPr sz="2000" spc="-5" dirty="0">
                <a:latin typeface="Carlito"/>
                <a:cs typeface="Carlito"/>
              </a:rPr>
              <a:t>+= </a:t>
            </a:r>
            <a:r>
              <a:rPr sz="2000" dirty="0">
                <a:latin typeface="Carlito"/>
                <a:cs typeface="Carlito"/>
              </a:rPr>
              <a:t>"The number is " + i;  i++;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1695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while (i </a:t>
            </a:r>
            <a:r>
              <a:rPr sz="2000" dirty="0">
                <a:latin typeface="Carlito"/>
                <a:cs typeface="Carlito"/>
              </a:rPr>
              <a:t>&lt; 10);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document.write(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text);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&lt;/script&gt;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898047"/>
            <a:ext cx="1247775" cy="3134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002" y="461899"/>
            <a:ext cx="7225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 </a:t>
            </a:r>
            <a:r>
              <a:rPr spc="-85" dirty="0"/>
              <a:t>Your </a:t>
            </a:r>
            <a:r>
              <a:rPr spc="-15" dirty="0"/>
              <a:t>Javascript</a:t>
            </a:r>
            <a:r>
              <a:rPr spc="65" dirty="0"/>
              <a:t> </a:t>
            </a:r>
            <a:r>
              <a:rPr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9401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Open Html file </a:t>
            </a:r>
            <a:r>
              <a:rPr sz="3200" spc="-10" dirty="0">
                <a:latin typeface="Carlito"/>
                <a:cs typeface="Carlito"/>
              </a:rPr>
              <a:t>containing your </a:t>
            </a:r>
            <a:r>
              <a:rPr sz="3200" spc="-15" dirty="0">
                <a:latin typeface="Carlito"/>
                <a:cs typeface="Carlito"/>
              </a:rPr>
              <a:t>javascript </a:t>
            </a:r>
            <a:r>
              <a:rPr sz="3200" spc="-10" dirty="0">
                <a:latin typeface="Carlito"/>
                <a:cs typeface="Carlito"/>
              </a:rPr>
              <a:t>code 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google </a:t>
            </a:r>
            <a:r>
              <a:rPr sz="3200" spc="-10" dirty="0">
                <a:latin typeface="Carlito"/>
                <a:cs typeface="Carlito"/>
              </a:rPr>
              <a:t>chrome/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firefox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Right </a:t>
            </a:r>
            <a:r>
              <a:rPr sz="3200" dirty="0">
                <a:latin typeface="Carlito"/>
                <a:cs typeface="Carlito"/>
              </a:rPr>
              <a:t>click on </a:t>
            </a:r>
            <a:r>
              <a:rPr sz="3200" spc="-10" dirty="0">
                <a:latin typeface="Carlito"/>
                <a:cs typeface="Carlito"/>
              </a:rPr>
              <a:t>page </a:t>
            </a:r>
            <a:r>
              <a:rPr sz="3200" dirty="0">
                <a:latin typeface="Carlito"/>
                <a:cs typeface="Carlito"/>
              </a:rPr>
              <a:t>when its loaded and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click</a:t>
            </a:r>
            <a:endParaRPr sz="3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inspect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360" y="3657600"/>
            <a:ext cx="7459980" cy="305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852" y="461899"/>
            <a:ext cx="539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 </a:t>
            </a:r>
            <a:r>
              <a:rPr spc="-20" dirty="0"/>
              <a:t>your </a:t>
            </a:r>
            <a:r>
              <a:rPr dirty="0"/>
              <a:t>JS</a:t>
            </a:r>
            <a:r>
              <a:rPr spc="-15" dirty="0"/>
              <a:t> code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312588"/>
            <a:ext cx="8229600" cy="422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852" y="461899"/>
            <a:ext cx="539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 </a:t>
            </a:r>
            <a:r>
              <a:rPr spc="-20" dirty="0"/>
              <a:t>your </a:t>
            </a:r>
            <a:r>
              <a:rPr dirty="0"/>
              <a:t>JS</a:t>
            </a:r>
            <a:r>
              <a:rPr spc="-15" dirty="0"/>
              <a:t>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282"/>
            <a:ext cx="3147060" cy="2073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arlito"/>
                <a:cs typeface="Carlito"/>
              </a:rPr>
              <a:t>&lt;script&gt;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Carlito"/>
                <a:cs typeface="Carlito"/>
              </a:rPr>
              <a:t>var</a:t>
            </a:r>
            <a:r>
              <a:rPr sz="1600" dirty="0">
                <a:latin typeface="Carlito"/>
                <a:cs typeface="Carlito"/>
              </a:rPr>
              <a:t> i;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(i = 0; i &lt; 5; i++)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Carlito"/>
                <a:cs typeface="Carlito"/>
              </a:rPr>
              <a:t>text </a:t>
            </a:r>
            <a:r>
              <a:rPr sz="1600" spc="-5" dirty="0">
                <a:latin typeface="Carlito"/>
                <a:cs typeface="Carlito"/>
              </a:rPr>
              <a:t>+= "The </a:t>
            </a:r>
            <a:r>
              <a:rPr sz="1600" spc="-10" dirty="0">
                <a:latin typeface="Carlito"/>
                <a:cs typeface="Carlito"/>
              </a:rPr>
              <a:t>number </a:t>
            </a:r>
            <a:r>
              <a:rPr sz="1600" spc="-5" dirty="0">
                <a:latin typeface="Carlito"/>
                <a:cs typeface="Carlito"/>
              </a:rPr>
              <a:t>is " + i +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"&lt;br&gt;";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arlito"/>
                <a:cs typeface="Carlito"/>
              </a:rPr>
              <a:t>document.write(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text);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5" dirty="0">
                <a:latin typeface="Carlito"/>
                <a:cs typeface="Carlito"/>
              </a:rPr>
              <a:t>&lt;/script&gt;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925" y="3810000"/>
            <a:ext cx="5781675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0600" y="1524000"/>
            <a:ext cx="3657600" cy="1201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12128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rlito"/>
                <a:cs typeface="Carlito"/>
              </a:rPr>
              <a:t>In this </a:t>
            </a:r>
            <a:r>
              <a:rPr sz="1800" spc="-10" dirty="0">
                <a:latin typeface="Carlito"/>
                <a:cs typeface="Carlito"/>
              </a:rPr>
              <a:t>code we </a:t>
            </a:r>
            <a:r>
              <a:rPr sz="1800" spc="-5" dirty="0">
                <a:latin typeface="Carlito"/>
                <a:cs typeface="Carlito"/>
              </a:rPr>
              <a:t>didn’t define </a:t>
            </a:r>
            <a:r>
              <a:rPr sz="1800" spc="-15" dirty="0">
                <a:latin typeface="Carlito"/>
                <a:cs typeface="Carlito"/>
              </a:rPr>
              <a:t>text  </a:t>
            </a:r>
            <a:r>
              <a:rPr sz="1800" spc="-5" dirty="0">
                <a:latin typeface="Carlito"/>
                <a:cs typeface="Carlito"/>
              </a:rPr>
              <a:t>variable but </a:t>
            </a:r>
            <a:r>
              <a:rPr sz="1800" spc="-10" dirty="0">
                <a:latin typeface="Carlito"/>
                <a:cs typeface="Carlito"/>
              </a:rPr>
              <a:t>we are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spc="-15" dirty="0">
                <a:latin typeface="Carlito"/>
                <a:cs typeface="Carlito"/>
              </a:rPr>
              <a:t>for  </a:t>
            </a:r>
            <a:r>
              <a:rPr sz="1800" spc="-5" dirty="0">
                <a:latin typeface="Carlito"/>
                <a:cs typeface="Carlito"/>
              </a:rPr>
              <a:t>loop so </a:t>
            </a:r>
            <a:r>
              <a:rPr sz="1800" dirty="0">
                <a:latin typeface="Carlito"/>
                <a:cs typeface="Carlito"/>
              </a:rPr>
              <a:t>JS </a:t>
            </a:r>
            <a:r>
              <a:rPr sz="1800" spc="-10" dirty="0">
                <a:latin typeface="Carlito"/>
                <a:cs typeface="Carlito"/>
              </a:rPr>
              <a:t>threw error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spc="-5" dirty="0">
                <a:latin typeface="Carlito"/>
                <a:cs typeface="Carlito"/>
              </a:rPr>
              <a:t>is not  </a:t>
            </a:r>
            <a:r>
              <a:rPr sz="1800" spc="-10" dirty="0">
                <a:latin typeface="Carlito"/>
                <a:cs typeface="Carlito"/>
              </a:rPr>
              <a:t>defined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</a:t>
            </a:r>
            <a:r>
              <a:rPr spc="-65" dirty="0"/>
              <a:t> </a:t>
            </a:r>
            <a:r>
              <a:rPr spc="-5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8383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60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Built-in </a:t>
            </a:r>
            <a:r>
              <a:rPr sz="3200" spc="-10" dirty="0">
                <a:latin typeface="Carlito"/>
                <a:cs typeface="Carlito"/>
              </a:rPr>
              <a:t>JavaScript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type </a:t>
            </a:r>
            <a:r>
              <a:rPr sz="3200" spc="-5" dirty="0">
                <a:latin typeface="Carlito"/>
                <a:cs typeface="Carlito"/>
              </a:rPr>
              <a:t>that let </a:t>
            </a:r>
            <a:r>
              <a:rPr sz="3200" dirty="0">
                <a:latin typeface="Carlito"/>
                <a:cs typeface="Carlito"/>
              </a:rPr>
              <a:t>us </a:t>
            </a:r>
            <a:r>
              <a:rPr sz="3200" spc="-15" dirty="0">
                <a:latin typeface="Carlito"/>
                <a:cs typeface="Carlito"/>
              </a:rPr>
              <a:t>works  </a:t>
            </a:r>
            <a:r>
              <a:rPr sz="3200" spc="-5" dirty="0">
                <a:latin typeface="Carlito"/>
                <a:cs typeface="Carlito"/>
              </a:rPr>
              <a:t>us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dates/times</a:t>
            </a:r>
            <a:endParaRPr sz="3200">
              <a:latin typeface="Carlito"/>
              <a:cs typeface="Carlito"/>
            </a:endParaRPr>
          </a:p>
          <a:p>
            <a:pPr marL="355600" marR="5162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Dates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important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0" dirty="0">
                <a:latin typeface="Carlito"/>
                <a:cs typeface="Carlito"/>
              </a:rPr>
              <a:t>most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web  </a:t>
            </a:r>
            <a:r>
              <a:rPr sz="3200" spc="-10" dirty="0">
                <a:latin typeface="Carlito"/>
                <a:cs typeface="Carlito"/>
              </a:rPr>
              <a:t>programming </a:t>
            </a:r>
            <a:r>
              <a:rPr sz="3200" spc="-15" dirty="0">
                <a:latin typeface="Carlito"/>
                <a:cs typeface="Carlito"/>
              </a:rPr>
              <a:t>tasks </a:t>
            </a:r>
            <a:r>
              <a:rPr sz="3200" dirty="0">
                <a:latin typeface="Carlito"/>
                <a:cs typeface="Carlito"/>
              </a:rPr>
              <a:t>i.e </a:t>
            </a:r>
            <a:r>
              <a:rPr sz="3200" spc="-5" dirty="0">
                <a:latin typeface="Carlito"/>
                <a:cs typeface="Carlito"/>
              </a:rPr>
              <a:t>think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quiz </a:t>
            </a:r>
            <a:r>
              <a:rPr sz="3200" dirty="0">
                <a:latin typeface="Carlito"/>
                <a:cs typeface="Carlito"/>
              </a:rPr>
              <a:t>JS app  </a:t>
            </a:r>
            <a:r>
              <a:rPr sz="3200" spc="-5" dirty="0">
                <a:latin typeface="Carlito"/>
                <a:cs typeface="Carlito"/>
              </a:rPr>
              <a:t>where </a:t>
            </a:r>
            <a:r>
              <a:rPr sz="3200" dirty="0">
                <a:latin typeface="Carlito"/>
                <a:cs typeface="Carlito"/>
              </a:rPr>
              <a:t>timer is running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JavaScript provides </a:t>
            </a:r>
            <a:r>
              <a:rPr sz="3200" dirty="0">
                <a:latin typeface="Carlito"/>
                <a:cs typeface="Carlito"/>
              </a:rPr>
              <a:t>a wide </a:t>
            </a:r>
            <a:r>
              <a:rPr sz="3200" spc="-15" dirty="0">
                <a:latin typeface="Carlito"/>
                <a:cs typeface="Carlito"/>
              </a:rPr>
              <a:t>range </a:t>
            </a:r>
            <a:r>
              <a:rPr sz="3200" spc="-5" dirty="0">
                <a:latin typeface="Carlito"/>
                <a:cs typeface="Carlito"/>
              </a:rPr>
              <a:t>of functions 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get current </a:t>
            </a:r>
            <a:r>
              <a:rPr sz="3200" spc="-5" dirty="0">
                <a:latin typeface="Carlito"/>
                <a:cs typeface="Carlito"/>
              </a:rPr>
              <a:t>date/time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different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formats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</a:t>
            </a:r>
            <a:r>
              <a:rPr spc="-65" dirty="0"/>
              <a:t> </a:t>
            </a:r>
            <a:r>
              <a:rPr spc="-5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23024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arlito"/>
                <a:cs typeface="Carlito"/>
              </a:rPr>
              <a:t>&lt;script&gt;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15" dirty="0">
                <a:latin typeface="Carlito"/>
                <a:cs typeface="Carlito"/>
              </a:rPr>
              <a:t>var </a:t>
            </a:r>
            <a:r>
              <a:rPr sz="3200" dirty="0">
                <a:latin typeface="Carlito"/>
                <a:cs typeface="Carlito"/>
              </a:rPr>
              <a:t>d = </a:t>
            </a:r>
            <a:r>
              <a:rPr sz="3200" spc="-5" dirty="0">
                <a:latin typeface="Carlito"/>
                <a:cs typeface="Carlito"/>
              </a:rPr>
              <a:t>new </a:t>
            </a:r>
            <a:r>
              <a:rPr sz="3200" spc="-10" dirty="0">
                <a:latin typeface="Carlito"/>
                <a:cs typeface="Carlito"/>
              </a:rPr>
              <a:t>Date();  </a:t>
            </a:r>
            <a:r>
              <a:rPr sz="3200" spc="-15" dirty="0">
                <a:latin typeface="Carlito"/>
                <a:cs typeface="Carlito"/>
              </a:rPr>
              <a:t>document.write(d);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5" dirty="0">
                <a:latin typeface="Carlito"/>
                <a:cs typeface="Carlito"/>
              </a:rPr>
              <a:t>&lt;/script&gt;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6045" y="4119324"/>
            <a:ext cx="5551951" cy="85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</a:t>
            </a:r>
            <a:r>
              <a:rPr spc="-65" dirty="0"/>
              <a:t> </a:t>
            </a:r>
            <a:r>
              <a:rPr spc="-5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23024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arlito"/>
                <a:cs typeface="Carlito"/>
              </a:rPr>
              <a:t>&lt;script&gt;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15" dirty="0">
                <a:latin typeface="Carlito"/>
                <a:cs typeface="Carlito"/>
              </a:rPr>
              <a:t>var </a:t>
            </a:r>
            <a:r>
              <a:rPr sz="3200" dirty="0">
                <a:latin typeface="Carlito"/>
                <a:cs typeface="Carlito"/>
              </a:rPr>
              <a:t>d = </a:t>
            </a:r>
            <a:r>
              <a:rPr sz="3200" spc="-5" dirty="0">
                <a:latin typeface="Carlito"/>
                <a:cs typeface="Carlito"/>
              </a:rPr>
              <a:t>new </a:t>
            </a:r>
            <a:r>
              <a:rPr sz="3200" spc="-10" dirty="0">
                <a:latin typeface="Carlito"/>
                <a:cs typeface="Carlito"/>
              </a:rPr>
              <a:t>Date();  </a:t>
            </a:r>
            <a:r>
              <a:rPr sz="3200" spc="-15" dirty="0">
                <a:latin typeface="Carlito"/>
                <a:cs typeface="Carlito"/>
              </a:rPr>
              <a:t>document.write(d);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15" dirty="0">
                <a:latin typeface="Carlito"/>
                <a:cs typeface="Carlito"/>
              </a:rPr>
              <a:t>&lt;/script&gt;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6045" y="4119324"/>
            <a:ext cx="5551951" cy="85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513" y="461899"/>
            <a:ext cx="3985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Table </a:t>
            </a:r>
            <a:r>
              <a:rPr spc="-5" dirty="0"/>
              <a:t>of</a:t>
            </a:r>
            <a:r>
              <a:rPr spc="40" dirty="0"/>
              <a:t> </a:t>
            </a:r>
            <a:r>
              <a:rPr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04571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Switch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Loops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Debugging </a:t>
            </a:r>
            <a:r>
              <a:rPr sz="3200" spc="-65" dirty="0">
                <a:latin typeface="Carlito"/>
                <a:cs typeface="Carlito"/>
              </a:rPr>
              <a:t>Your </a:t>
            </a:r>
            <a:r>
              <a:rPr sz="3200" dirty="0">
                <a:latin typeface="Carlito"/>
                <a:cs typeface="Carlito"/>
              </a:rPr>
              <a:t>JS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Code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Advance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Concepts/Methods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833" y="461899"/>
            <a:ext cx="6480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 </a:t>
            </a:r>
            <a:r>
              <a:rPr spc="-55" dirty="0"/>
              <a:t>Type </a:t>
            </a:r>
            <a:r>
              <a:rPr spc="-5" dirty="0"/>
              <a:t>(Initializing</a:t>
            </a:r>
            <a:r>
              <a:rPr spc="50" dirty="0"/>
              <a:t> </a:t>
            </a:r>
            <a:r>
              <a:rPr spc="-15" dirty="0"/>
              <a:t>Dates)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505015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rlito"/>
                <a:cs typeface="Carlito"/>
              </a:rPr>
              <a:t>&lt;script&gt;</a:t>
            </a:r>
            <a:endParaRPr sz="3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000" spc="-20" dirty="0">
                <a:latin typeface="Carlito"/>
                <a:cs typeface="Carlito"/>
              </a:rPr>
              <a:t>var </a:t>
            </a:r>
            <a:r>
              <a:rPr sz="3000" dirty="0">
                <a:latin typeface="Carlito"/>
                <a:cs typeface="Carlito"/>
              </a:rPr>
              <a:t>d = </a:t>
            </a:r>
            <a:r>
              <a:rPr sz="3000" spc="-15" dirty="0">
                <a:latin typeface="Carlito"/>
                <a:cs typeface="Carlito"/>
              </a:rPr>
              <a:t>new </a:t>
            </a:r>
            <a:r>
              <a:rPr sz="3000" spc="-5" dirty="0">
                <a:latin typeface="Carlito"/>
                <a:cs typeface="Carlito"/>
              </a:rPr>
              <a:t>Date("2015-03-25");  </a:t>
            </a:r>
            <a:r>
              <a:rPr sz="3000" spc="-15" dirty="0">
                <a:latin typeface="Carlito"/>
                <a:cs typeface="Carlito"/>
              </a:rPr>
              <a:t>document.write(d);</a:t>
            </a:r>
            <a:endParaRPr sz="3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Carlito"/>
                <a:cs typeface="Carlito"/>
              </a:rPr>
              <a:t>&lt;/script&gt;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arlito"/>
                <a:cs typeface="Carlito"/>
              </a:rPr>
              <a:t>&lt;script&gt;</a:t>
            </a:r>
            <a:endParaRPr sz="3000">
              <a:latin typeface="Carlito"/>
              <a:cs typeface="Carlito"/>
            </a:endParaRPr>
          </a:p>
          <a:p>
            <a:pPr marL="12700" marR="509270">
              <a:lnSpc>
                <a:spcPct val="100000"/>
              </a:lnSpc>
            </a:pPr>
            <a:r>
              <a:rPr sz="3000" spc="-20" dirty="0">
                <a:latin typeface="Carlito"/>
                <a:cs typeface="Carlito"/>
              </a:rPr>
              <a:t>var </a:t>
            </a:r>
            <a:r>
              <a:rPr sz="3000" dirty="0">
                <a:latin typeface="Carlito"/>
                <a:cs typeface="Carlito"/>
              </a:rPr>
              <a:t>d = </a:t>
            </a:r>
            <a:r>
              <a:rPr sz="3000" spc="-15" dirty="0">
                <a:latin typeface="Carlito"/>
                <a:cs typeface="Carlito"/>
              </a:rPr>
              <a:t>new </a:t>
            </a:r>
            <a:r>
              <a:rPr sz="3000" spc="-5" dirty="0">
                <a:latin typeface="Carlito"/>
                <a:cs typeface="Carlito"/>
              </a:rPr>
              <a:t>Date("2015-03");  </a:t>
            </a:r>
            <a:r>
              <a:rPr sz="3000" spc="-15" dirty="0">
                <a:latin typeface="Carlito"/>
                <a:cs typeface="Carlito"/>
              </a:rPr>
              <a:t>document.write(d);</a:t>
            </a:r>
            <a:endParaRPr sz="3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rlito"/>
                <a:cs typeface="Carlito"/>
              </a:rPr>
              <a:t>&lt;/script&gt;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2226" y="3267075"/>
            <a:ext cx="504792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5079" y="5600595"/>
            <a:ext cx="4990418" cy="17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1899"/>
            <a:ext cx="6937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 </a:t>
            </a:r>
            <a:r>
              <a:rPr spc="-55" dirty="0"/>
              <a:t>Type </a:t>
            </a:r>
            <a:r>
              <a:rPr spc="-5" dirty="0"/>
              <a:t>(Get </a:t>
            </a:r>
            <a:r>
              <a:rPr spc="-25" dirty="0"/>
              <a:t>Date</a:t>
            </a:r>
            <a:r>
              <a:rPr spc="50" dirty="0"/>
              <a:t> </a:t>
            </a:r>
            <a:r>
              <a:rPr spc="-5" dirty="0"/>
              <a:t>Methods)</a:t>
            </a:r>
          </a:p>
        </p:txBody>
      </p:sp>
      <p:sp>
        <p:nvSpPr>
          <p:cNvPr id="3" name="object 3"/>
          <p:cNvSpPr/>
          <p:nvPr/>
        </p:nvSpPr>
        <p:spPr>
          <a:xfrm>
            <a:off x="455676" y="1679580"/>
            <a:ext cx="8278368" cy="469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1899"/>
            <a:ext cx="693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 </a:t>
            </a:r>
            <a:r>
              <a:rPr spc="-55" dirty="0"/>
              <a:t>Type </a:t>
            </a:r>
            <a:r>
              <a:rPr spc="-20" dirty="0"/>
              <a:t>(Date </a:t>
            </a:r>
            <a:r>
              <a:rPr spc="-10" dirty="0"/>
              <a:t>Get</a:t>
            </a:r>
            <a:r>
              <a:rPr spc="75" dirty="0"/>
              <a:t> </a:t>
            </a:r>
            <a:r>
              <a:rPr spc="-5" dirty="0"/>
              <a:t>Methods)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50088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rlito"/>
                <a:cs typeface="Carlito"/>
              </a:rPr>
              <a:t>&lt;script&gt;</a:t>
            </a:r>
            <a:endParaRPr sz="2700">
              <a:latin typeface="Carlito"/>
              <a:cs typeface="Carlito"/>
            </a:endParaRPr>
          </a:p>
          <a:p>
            <a:pPr marL="12700" marR="856615">
              <a:lnSpc>
                <a:spcPct val="100000"/>
              </a:lnSpc>
            </a:pPr>
            <a:r>
              <a:rPr sz="2700" spc="-15" dirty="0">
                <a:latin typeface="Carlito"/>
                <a:cs typeface="Carlito"/>
              </a:rPr>
              <a:t>var </a:t>
            </a:r>
            <a:r>
              <a:rPr sz="2700" dirty="0">
                <a:latin typeface="Carlito"/>
                <a:cs typeface="Carlito"/>
              </a:rPr>
              <a:t>d = </a:t>
            </a:r>
            <a:r>
              <a:rPr sz="2700" spc="-10" dirty="0">
                <a:latin typeface="Carlito"/>
                <a:cs typeface="Carlito"/>
              </a:rPr>
              <a:t>new Date();  document.write(d.getTime());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10" dirty="0">
                <a:latin typeface="Carlito"/>
                <a:cs typeface="Carlito"/>
              </a:rPr>
              <a:t>&lt;/script&gt;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Carlito"/>
                <a:cs typeface="Carlito"/>
              </a:rPr>
              <a:t>&lt;script&gt;</a:t>
            </a:r>
            <a:endParaRPr sz="27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700" spc="-15" dirty="0">
                <a:latin typeface="Carlito"/>
                <a:cs typeface="Carlito"/>
              </a:rPr>
              <a:t>var </a:t>
            </a:r>
            <a:r>
              <a:rPr sz="2700" dirty="0">
                <a:latin typeface="Carlito"/>
                <a:cs typeface="Carlito"/>
              </a:rPr>
              <a:t>d = </a:t>
            </a:r>
            <a:r>
              <a:rPr sz="2700" spc="-10" dirty="0">
                <a:latin typeface="Carlito"/>
                <a:cs typeface="Carlito"/>
              </a:rPr>
              <a:t>new Date();  </a:t>
            </a:r>
            <a:r>
              <a:rPr sz="2700" spc="-15" dirty="0">
                <a:latin typeface="Carlito"/>
                <a:cs typeface="Carlito"/>
              </a:rPr>
              <a:t>document.write("Current </a:t>
            </a:r>
            <a:r>
              <a:rPr sz="2700" spc="-50" dirty="0">
                <a:latin typeface="Carlito"/>
                <a:cs typeface="Carlito"/>
              </a:rPr>
              <a:t>Year </a:t>
            </a:r>
            <a:r>
              <a:rPr sz="2700" dirty="0">
                <a:latin typeface="Carlito"/>
                <a:cs typeface="Carlito"/>
              </a:rPr>
              <a:t>is :");  </a:t>
            </a:r>
            <a:r>
              <a:rPr sz="2700" spc="-15" dirty="0">
                <a:latin typeface="Carlito"/>
                <a:cs typeface="Carlito"/>
              </a:rPr>
              <a:t>document.write(d.getFullYear());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10" dirty="0">
                <a:latin typeface="Carlito"/>
                <a:cs typeface="Carlito"/>
              </a:rPr>
              <a:t>&lt;/script&gt;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4417" y="3472997"/>
            <a:ext cx="1378508" cy="12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4867" y="5638855"/>
            <a:ext cx="1638120" cy="133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1899"/>
            <a:ext cx="693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 </a:t>
            </a:r>
            <a:r>
              <a:rPr spc="-55" dirty="0"/>
              <a:t>Type </a:t>
            </a:r>
            <a:r>
              <a:rPr spc="-20" dirty="0"/>
              <a:t>(Date </a:t>
            </a:r>
            <a:r>
              <a:rPr spc="-10" dirty="0"/>
              <a:t>Get</a:t>
            </a:r>
            <a:r>
              <a:rPr spc="75" dirty="0"/>
              <a:t> </a:t>
            </a:r>
            <a:r>
              <a:rPr spc="-5" dirty="0"/>
              <a:t>Methods)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7985759" cy="452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rlito"/>
                <a:cs typeface="Carlito"/>
              </a:rPr>
              <a:t>&lt;script&gt;</a:t>
            </a:r>
            <a:endParaRPr sz="2500">
              <a:latin typeface="Carlito"/>
              <a:cs typeface="Carlito"/>
            </a:endParaRPr>
          </a:p>
          <a:p>
            <a:pPr marL="12700" marR="3286760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var </a:t>
            </a:r>
            <a:r>
              <a:rPr sz="2500" spc="-5" dirty="0">
                <a:latin typeface="Carlito"/>
                <a:cs typeface="Carlito"/>
              </a:rPr>
              <a:t>d = </a:t>
            </a:r>
            <a:r>
              <a:rPr sz="2500" spc="-10" dirty="0">
                <a:latin typeface="Carlito"/>
                <a:cs typeface="Carlito"/>
              </a:rPr>
              <a:t>new Date();  </a:t>
            </a:r>
            <a:r>
              <a:rPr sz="2500" spc="-15" dirty="0">
                <a:latin typeface="Carlito"/>
                <a:cs typeface="Carlito"/>
              </a:rPr>
              <a:t>document.write("Current Date </a:t>
            </a:r>
            <a:r>
              <a:rPr sz="2500" spc="-5" dirty="0">
                <a:latin typeface="Carlito"/>
                <a:cs typeface="Carlito"/>
              </a:rPr>
              <a:t>is :");  </a:t>
            </a:r>
            <a:r>
              <a:rPr sz="2500" spc="-10" dirty="0">
                <a:latin typeface="Carlito"/>
                <a:cs typeface="Carlito"/>
              </a:rPr>
              <a:t>document.write(d.getDate());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&lt;/script&gt;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rlito"/>
                <a:cs typeface="Carlito"/>
              </a:rPr>
              <a:t>&lt;script&gt;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var </a:t>
            </a:r>
            <a:r>
              <a:rPr sz="2500" spc="-5" dirty="0">
                <a:latin typeface="Carlito"/>
                <a:cs typeface="Carlito"/>
              </a:rPr>
              <a:t>d = </a:t>
            </a:r>
            <a:r>
              <a:rPr sz="2500" spc="-10" dirty="0">
                <a:latin typeface="Carlito"/>
                <a:cs typeface="Carlito"/>
              </a:rPr>
              <a:t>new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Date();</a:t>
            </a:r>
            <a:endParaRPr sz="25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00"/>
              </a:spcBef>
            </a:pPr>
            <a:r>
              <a:rPr sz="2500" spc="-15" dirty="0">
                <a:latin typeface="Carlito"/>
                <a:cs typeface="Carlito"/>
              </a:rPr>
              <a:t>document.write("Current </a:t>
            </a:r>
            <a:r>
              <a:rPr sz="2500" spc="-10" dirty="0">
                <a:latin typeface="Carlito"/>
                <a:cs typeface="Carlito"/>
              </a:rPr>
              <a:t>Time </a:t>
            </a:r>
            <a:r>
              <a:rPr sz="2500" spc="-5" dirty="0">
                <a:latin typeface="Carlito"/>
                <a:cs typeface="Carlito"/>
              </a:rPr>
              <a:t>(HH:MM:SS) is :");  </a:t>
            </a:r>
            <a:r>
              <a:rPr sz="2500" spc="-10" dirty="0">
                <a:latin typeface="Carlito"/>
                <a:cs typeface="Carlito"/>
              </a:rPr>
              <a:t>document.write(d.getHours()+":"+d.getMinutes()+":"+d.getSe  conds());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&lt;/script&gt;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4075" y="3333881"/>
            <a:ext cx="1457325" cy="133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40" y="5876925"/>
            <a:ext cx="3086674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Date</a:t>
            </a:r>
            <a:r>
              <a:rPr spc="-65" dirty="0"/>
              <a:t> </a:t>
            </a:r>
            <a:r>
              <a:rPr spc="-5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82574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Lets </a:t>
            </a:r>
            <a:r>
              <a:rPr sz="3200" spc="-25" dirty="0">
                <a:latin typeface="Carlito"/>
                <a:cs typeface="Carlito"/>
              </a:rPr>
              <a:t>Write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small </a:t>
            </a:r>
            <a:r>
              <a:rPr sz="3200" dirty="0">
                <a:latin typeface="Carlito"/>
                <a:cs typeface="Carlito"/>
              </a:rPr>
              <a:t>clock </a:t>
            </a:r>
            <a:r>
              <a:rPr sz="3200" spc="-15" dirty="0">
                <a:latin typeface="Carlito"/>
                <a:cs typeface="Carlito"/>
              </a:rPr>
              <a:t>program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javascript 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spc="-15" dirty="0">
                <a:latin typeface="Carlito"/>
                <a:cs typeface="Carlito"/>
              </a:rPr>
              <a:t>refresh </a:t>
            </a:r>
            <a:r>
              <a:rPr sz="3200" dirty="0">
                <a:latin typeface="Carlito"/>
                <a:cs typeface="Carlito"/>
              </a:rPr>
              <a:t>the clock </a:t>
            </a:r>
            <a:r>
              <a:rPr sz="3200" spc="-10" dirty="0">
                <a:latin typeface="Carlito"/>
                <a:cs typeface="Carlito"/>
              </a:rPr>
              <a:t>every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second</a:t>
            </a:r>
            <a:endParaRPr sz="3200">
              <a:latin typeface="Carlito"/>
              <a:cs typeface="Carlito"/>
            </a:endParaRPr>
          </a:p>
          <a:p>
            <a:pPr marL="355600" marR="505459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Also Find Issues in </a:t>
            </a:r>
            <a:r>
              <a:rPr sz="3200" spc="-15" dirty="0">
                <a:latin typeface="Carlito"/>
                <a:cs typeface="Carlito"/>
              </a:rPr>
              <a:t>following </a:t>
            </a:r>
            <a:r>
              <a:rPr sz="3200" spc="-10" dirty="0">
                <a:latin typeface="Carlito"/>
                <a:cs typeface="Carlito"/>
              </a:rPr>
              <a:t>code. </a:t>
            </a:r>
            <a:r>
              <a:rPr sz="3200" spc="-50" dirty="0">
                <a:latin typeface="Carlito"/>
                <a:cs typeface="Carlito"/>
              </a:rPr>
              <a:t>We </a:t>
            </a:r>
            <a:r>
              <a:rPr sz="3200" dirty="0">
                <a:latin typeface="Carlito"/>
                <a:cs typeface="Carlito"/>
              </a:rPr>
              <a:t>will  </a:t>
            </a:r>
            <a:r>
              <a:rPr sz="3200" spc="-5" dirty="0">
                <a:latin typeface="Carlito"/>
                <a:cs typeface="Carlito"/>
              </a:rPr>
              <a:t>discuss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0" dirty="0">
                <a:latin typeface="Carlito"/>
                <a:cs typeface="Carlito"/>
              </a:rPr>
              <a:t>next </a:t>
            </a:r>
            <a:r>
              <a:rPr sz="3200" dirty="0">
                <a:latin typeface="Carlito"/>
                <a:cs typeface="Carlito"/>
              </a:rPr>
              <a:t>class how </a:t>
            </a:r>
            <a:r>
              <a:rPr sz="3200" spc="-5" dirty="0">
                <a:latin typeface="Carlito"/>
                <a:cs typeface="Carlito"/>
              </a:rPr>
              <a:t>will </a:t>
            </a:r>
            <a:r>
              <a:rPr sz="3200" spc="-10" dirty="0">
                <a:latin typeface="Carlito"/>
                <a:cs typeface="Carlito"/>
              </a:rPr>
              <a:t>we solve </a:t>
            </a:r>
            <a:r>
              <a:rPr sz="3200" dirty="0">
                <a:latin typeface="Carlito"/>
                <a:cs typeface="Carlito"/>
              </a:rPr>
              <a:t>this  issue?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7754"/>
            <a:ext cx="7094855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&lt;html&gt;</a:t>
            </a:r>
            <a:endParaRPr sz="1300">
              <a:latin typeface="Carlito"/>
              <a:cs typeface="Carlito"/>
            </a:endParaRPr>
          </a:p>
          <a:p>
            <a:pPr marL="393700" indent="-3810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300" b="1" spc="-10" dirty="0">
                <a:solidFill>
                  <a:srgbClr val="FF0000"/>
                </a:solidFill>
                <a:latin typeface="Carlito"/>
                <a:cs typeface="Carlito"/>
              </a:rPr>
              <a:t>&lt;meta</a:t>
            </a:r>
            <a:r>
              <a:rPr sz="1300" b="1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Carlito"/>
                <a:cs typeface="Carlito"/>
              </a:rPr>
              <a:t>http-equiv="refresh"</a:t>
            </a:r>
            <a:r>
              <a:rPr sz="1300" b="1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Carlito"/>
                <a:cs typeface="Carlito"/>
              </a:rPr>
              <a:t>content="1"</a:t>
            </a:r>
            <a:r>
              <a:rPr sz="1300" b="1" spc="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rlito"/>
                <a:cs typeface="Carlito"/>
              </a:rPr>
              <a:t>/&gt;</a:t>
            </a:r>
            <a:r>
              <a:rPr sz="1300" b="1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rlito"/>
                <a:cs typeface="Carlito"/>
              </a:rPr>
              <a:t>&lt;--</a:t>
            </a:r>
            <a:r>
              <a:rPr sz="1300" b="1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Carlito"/>
                <a:cs typeface="Carlito"/>
              </a:rPr>
              <a:t>Automatically</a:t>
            </a:r>
            <a:r>
              <a:rPr sz="1300" b="1" spc="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5" dirty="0">
                <a:solidFill>
                  <a:srgbClr val="FF0000"/>
                </a:solidFill>
                <a:latin typeface="Carlito"/>
                <a:cs typeface="Carlito"/>
              </a:rPr>
              <a:t>Refreshes</a:t>
            </a:r>
            <a:r>
              <a:rPr sz="1300" b="1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1300" b="1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Carlito"/>
                <a:cs typeface="Carlito"/>
              </a:rPr>
              <a:t>page</a:t>
            </a:r>
            <a:r>
              <a:rPr sz="13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5" dirty="0">
                <a:solidFill>
                  <a:srgbClr val="FF0000"/>
                </a:solidFill>
                <a:latin typeface="Carlito"/>
                <a:cs typeface="Carlito"/>
              </a:rPr>
              <a:t>every</a:t>
            </a:r>
            <a:r>
              <a:rPr sz="1300" b="1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Carlito"/>
                <a:cs typeface="Carlito"/>
              </a:rPr>
              <a:t>second</a:t>
            </a:r>
            <a:r>
              <a:rPr sz="1300" b="1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Carlito"/>
                <a:cs typeface="Carlito"/>
              </a:rPr>
              <a:t>--&gt;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&lt;body&gt;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&lt;h2&gt;My </a:t>
            </a:r>
            <a:r>
              <a:rPr sz="1300" spc="-10" dirty="0">
                <a:latin typeface="Carlito"/>
                <a:cs typeface="Carlito"/>
              </a:rPr>
              <a:t>First Javascript For Date/Time</a:t>
            </a:r>
            <a:r>
              <a:rPr sz="1300" spc="114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Program&lt;/h2&gt;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&lt;p id="demo"</a:t>
            </a:r>
            <a:r>
              <a:rPr sz="1300" spc="6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style="font-size:200px;color:blue;"&gt;&lt;/p&gt;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&lt;script&gt;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2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10" dirty="0">
                <a:latin typeface="Carlito"/>
                <a:cs typeface="Carlito"/>
              </a:rPr>
              <a:t>var </a:t>
            </a:r>
            <a:r>
              <a:rPr sz="1300" spc="-5" dirty="0">
                <a:latin typeface="Carlito"/>
                <a:cs typeface="Carlito"/>
              </a:rPr>
              <a:t>d = </a:t>
            </a:r>
            <a:r>
              <a:rPr sz="1300" spc="-10" dirty="0">
                <a:latin typeface="Carlito"/>
                <a:cs typeface="Carlito"/>
              </a:rPr>
              <a:t>new</a:t>
            </a:r>
            <a:r>
              <a:rPr sz="1300" spc="4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Date();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10" dirty="0">
                <a:latin typeface="Carlito"/>
                <a:cs typeface="Carlito"/>
              </a:rPr>
              <a:t>var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str=d.getHours()+":"+d.getMinutes()+":"+d.getSeconds();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document.getElementById("demo").innerHTML =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str;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&lt;/script&gt;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956428"/>
            <a:ext cx="93281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&lt;/body&gt;</a:t>
            </a:r>
            <a:endParaRPr sz="1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latin typeface="Carlito"/>
                <a:cs typeface="Carlito"/>
              </a:rPr>
              <a:t>&lt;/html&gt;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79" y="3810000"/>
            <a:ext cx="4572000" cy="268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592" y="461899"/>
            <a:ext cx="422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Switch</a:t>
            </a:r>
            <a:r>
              <a:rPr spc="-80" dirty="0"/>
              <a:t> </a:t>
            </a:r>
            <a:r>
              <a:rPr spc="-1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02"/>
            <a:ext cx="239331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18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&lt;script&gt;  var</a:t>
            </a:r>
            <a:r>
              <a:rPr sz="1200" spc="-9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text;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var current_day= </a:t>
            </a:r>
            <a:r>
              <a:rPr sz="1200" dirty="0">
                <a:latin typeface="Carlito"/>
                <a:cs typeface="Carlito"/>
              </a:rPr>
              <a:t>new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Date().getDay();</a:t>
            </a:r>
            <a:endParaRPr sz="1200">
              <a:latin typeface="Carlito"/>
              <a:cs typeface="Carlito"/>
            </a:endParaRPr>
          </a:p>
          <a:p>
            <a:pPr marL="12700" marR="101790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switch (current_day)</a:t>
            </a:r>
            <a:r>
              <a:rPr sz="1200" spc="-114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{  </a:t>
            </a:r>
            <a:r>
              <a:rPr sz="1200" spc="-5" dirty="0">
                <a:latin typeface="Carlito"/>
                <a:cs typeface="Carlito"/>
              </a:rPr>
              <a:t>case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0:</a:t>
            </a:r>
            <a:endParaRPr sz="1200">
              <a:latin typeface="Carlito"/>
              <a:cs typeface="Carlito"/>
            </a:endParaRPr>
          </a:p>
          <a:p>
            <a:pPr marL="152400" marR="70929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"Today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10" dirty="0">
                <a:latin typeface="Carlito"/>
                <a:cs typeface="Carlito"/>
              </a:rPr>
              <a:t>Sunday";  </a:t>
            </a:r>
            <a:r>
              <a:rPr sz="1200" spc="-5" dirty="0">
                <a:latin typeface="Carlito"/>
                <a:cs typeface="Carlito"/>
              </a:rPr>
              <a:t>break;</a:t>
            </a:r>
            <a:endParaRPr sz="1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case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1:</a:t>
            </a:r>
            <a:endParaRPr sz="1200">
              <a:latin typeface="Carlito"/>
              <a:cs typeface="Carlito"/>
            </a:endParaRPr>
          </a:p>
          <a:p>
            <a:pPr marL="152400" marR="64643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"Today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Monday";  break;</a:t>
            </a:r>
            <a:endParaRPr sz="1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case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2: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"Today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2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Tuesday";</a:t>
            </a:r>
            <a:endParaRPr sz="1200">
              <a:latin typeface="Carlito"/>
              <a:cs typeface="Carlito"/>
            </a:endParaRPr>
          </a:p>
          <a:p>
            <a:pPr marL="47625" marR="1840864" indent="1047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b</a:t>
            </a:r>
            <a:r>
              <a:rPr sz="1200" spc="-15" dirty="0">
                <a:latin typeface="Carlito"/>
                <a:cs typeface="Carlito"/>
              </a:rPr>
              <a:t>r</a:t>
            </a:r>
            <a:r>
              <a:rPr sz="1200" dirty="0">
                <a:latin typeface="Carlito"/>
                <a:cs typeface="Carlito"/>
              </a:rPr>
              <a:t>ea</a:t>
            </a:r>
            <a:r>
              <a:rPr sz="1200" spc="-5" dirty="0">
                <a:latin typeface="Carlito"/>
                <a:cs typeface="Carlito"/>
              </a:rPr>
              <a:t>k</a:t>
            </a:r>
            <a:r>
              <a:rPr sz="1200" dirty="0">
                <a:latin typeface="Carlito"/>
                <a:cs typeface="Carlito"/>
              </a:rPr>
              <a:t>;  </a:t>
            </a:r>
            <a:r>
              <a:rPr sz="1200" spc="-5" dirty="0">
                <a:latin typeface="Carlito"/>
                <a:cs typeface="Carlito"/>
              </a:rPr>
              <a:t>case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3:</a:t>
            </a:r>
            <a:endParaRPr sz="1200">
              <a:latin typeface="Carlito"/>
              <a:cs typeface="Carlito"/>
            </a:endParaRPr>
          </a:p>
          <a:p>
            <a:pPr marL="152400" marR="435609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"Today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10" dirty="0">
                <a:latin typeface="Carlito"/>
                <a:cs typeface="Carlito"/>
              </a:rPr>
              <a:t>Wednesday";  </a:t>
            </a:r>
            <a:r>
              <a:rPr sz="1200" spc="-5" dirty="0">
                <a:latin typeface="Carlito"/>
                <a:cs typeface="Carlito"/>
              </a:rPr>
              <a:t>break;</a:t>
            </a:r>
            <a:endParaRPr sz="1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case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4:</a:t>
            </a:r>
            <a:endParaRPr sz="1200">
              <a:latin typeface="Carlito"/>
              <a:cs typeface="Carlito"/>
            </a:endParaRPr>
          </a:p>
          <a:p>
            <a:pPr marL="152400" marR="59309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"Today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10" dirty="0">
                <a:latin typeface="Carlito"/>
                <a:cs typeface="Carlito"/>
              </a:rPr>
              <a:t>Thursday";  </a:t>
            </a:r>
            <a:r>
              <a:rPr sz="1200" spc="-5" dirty="0">
                <a:latin typeface="Carlito"/>
                <a:cs typeface="Carlito"/>
              </a:rPr>
              <a:t>break;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case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5:</a:t>
            </a:r>
            <a:endParaRPr sz="1200">
              <a:latin typeface="Carlito"/>
              <a:cs typeface="Carlito"/>
            </a:endParaRPr>
          </a:p>
          <a:p>
            <a:pPr marL="152400" marR="78041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"Today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Friday";  break;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default: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text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15" dirty="0">
                <a:latin typeface="Carlito"/>
                <a:cs typeface="Carlito"/>
              </a:rPr>
              <a:t>“Today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Saturday";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document.write(text);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&lt;/script&gt;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1846834"/>
            <a:ext cx="379666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 this </a:t>
            </a:r>
            <a:r>
              <a:rPr sz="1800" spc="-10" dirty="0">
                <a:latin typeface="Carlito"/>
                <a:cs typeface="Carlito"/>
              </a:rPr>
              <a:t>example newDate().getDay() </a:t>
            </a:r>
            <a:r>
              <a:rPr sz="1800" spc="-5" dirty="0">
                <a:latin typeface="Carlito"/>
                <a:cs typeface="Carlito"/>
              </a:rPr>
              <a:t>is  builtin </a:t>
            </a:r>
            <a:r>
              <a:rPr sz="1800" spc="-10" dirty="0">
                <a:latin typeface="Carlito"/>
                <a:cs typeface="Carlito"/>
              </a:rPr>
              <a:t>javascript </a:t>
            </a:r>
            <a:r>
              <a:rPr sz="1800" spc="-5" dirty="0">
                <a:latin typeface="Carlito"/>
                <a:cs typeface="Carlito"/>
              </a:rPr>
              <a:t>function which </a:t>
            </a:r>
            <a:r>
              <a:rPr sz="1800" spc="-10" dirty="0">
                <a:latin typeface="Carlito"/>
                <a:cs typeface="Carlito"/>
              </a:rPr>
              <a:t>returns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today’s </a:t>
            </a:r>
            <a:r>
              <a:rPr sz="1800" spc="-15" dirty="0">
                <a:latin typeface="Carlito"/>
                <a:cs typeface="Carlito"/>
              </a:rPr>
              <a:t>day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integer starting from </a:t>
            </a:r>
            <a:r>
              <a:rPr sz="1800" dirty="0">
                <a:latin typeface="Carlito"/>
                <a:cs typeface="Carlito"/>
              </a:rPr>
              <a:t>0  </a:t>
            </a:r>
            <a:r>
              <a:rPr sz="1800" spc="-5" dirty="0">
                <a:latin typeface="Carlito"/>
                <a:cs typeface="Carlito"/>
              </a:rPr>
              <a:t>till </a:t>
            </a:r>
            <a:r>
              <a:rPr sz="1800" dirty="0">
                <a:latin typeface="Carlito"/>
                <a:cs typeface="Carlito"/>
              </a:rPr>
              <a:t>6 </a:t>
            </a:r>
            <a:r>
              <a:rPr sz="1800" spc="-5" dirty="0">
                <a:latin typeface="Carlito"/>
                <a:cs typeface="Carlito"/>
              </a:rPr>
              <a:t>(0 is </a:t>
            </a:r>
            <a:r>
              <a:rPr sz="1800" spc="-30" dirty="0">
                <a:latin typeface="Carlito"/>
                <a:cs typeface="Carlito"/>
              </a:rPr>
              <a:t>Sunday,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Monday </a:t>
            </a:r>
            <a:r>
              <a:rPr sz="1800" spc="-5" dirty="0">
                <a:latin typeface="Carlito"/>
                <a:cs typeface="Carlito"/>
              </a:rPr>
              <a:t>….6 is  </a:t>
            </a:r>
            <a:r>
              <a:rPr sz="1800" spc="-10" dirty="0">
                <a:latin typeface="Carlito"/>
                <a:cs typeface="Carlito"/>
              </a:rPr>
              <a:t>Saturday)</a:t>
            </a:r>
            <a:endParaRPr sz="1800">
              <a:latin typeface="Carlito"/>
              <a:cs typeface="Carlito"/>
            </a:endParaRPr>
          </a:p>
          <a:p>
            <a:pPr marL="12700" marR="527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switch </a:t>
            </a:r>
            <a:r>
              <a:rPr sz="1800" spc="-5" dirty="0">
                <a:latin typeface="Carlito"/>
                <a:cs typeface="Carlito"/>
              </a:rPr>
              <a:t>cases </a:t>
            </a:r>
            <a:r>
              <a:rPr sz="1800" spc="-10" dirty="0">
                <a:latin typeface="Carlito"/>
                <a:cs typeface="Carlito"/>
              </a:rPr>
              <a:t>execution </a:t>
            </a:r>
            <a:r>
              <a:rPr sz="1800" spc="-5" dirty="0">
                <a:latin typeface="Carlito"/>
                <a:cs typeface="Carlito"/>
              </a:rPr>
              <a:t>will now  depend on </a:t>
            </a:r>
            <a:r>
              <a:rPr sz="1800" spc="-10" dirty="0">
                <a:latin typeface="Carlito"/>
                <a:cs typeface="Carlito"/>
              </a:rPr>
              <a:t>value </a:t>
            </a:r>
            <a:r>
              <a:rPr sz="1800" dirty="0">
                <a:latin typeface="Carlito"/>
                <a:cs typeface="Carlito"/>
              </a:rPr>
              <a:t>inside </a:t>
            </a:r>
            <a:r>
              <a:rPr sz="1800" spc="-10" dirty="0">
                <a:latin typeface="Carlito"/>
                <a:cs typeface="Carlito"/>
              </a:rPr>
              <a:t>current </a:t>
            </a:r>
            <a:r>
              <a:rPr sz="1800" spc="-15" dirty="0">
                <a:latin typeface="Carlito"/>
                <a:cs typeface="Carlito"/>
              </a:rPr>
              <a:t>day </a:t>
            </a:r>
            <a:r>
              <a:rPr sz="1800" spc="-5" dirty="0">
                <a:latin typeface="Carlito"/>
                <a:cs typeface="Carlito"/>
              </a:rPr>
              <a:t>i.e if  </a:t>
            </a:r>
            <a:r>
              <a:rPr sz="1800" spc="-15" dirty="0">
                <a:latin typeface="Carlito"/>
                <a:cs typeface="Carlito"/>
              </a:rPr>
              <a:t>today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Wednesday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5" dirty="0">
                <a:latin typeface="Carlito"/>
                <a:cs typeface="Carlito"/>
              </a:rPr>
              <a:t>case </a:t>
            </a:r>
            <a:r>
              <a:rPr sz="1800" dirty="0">
                <a:latin typeface="Carlito"/>
                <a:cs typeface="Carlito"/>
              </a:rPr>
              <a:t>3 </a:t>
            </a:r>
            <a:r>
              <a:rPr sz="1800" spc="-5" dirty="0">
                <a:latin typeface="Carlito"/>
                <a:cs typeface="Carlito"/>
              </a:rPr>
              <a:t>will be  </a:t>
            </a:r>
            <a:r>
              <a:rPr sz="1800" spc="-10" dirty="0">
                <a:latin typeface="Carlito"/>
                <a:cs typeface="Carlito"/>
              </a:rPr>
              <a:t>executed.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0303" y="5076864"/>
            <a:ext cx="4477070" cy="70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592" y="461899"/>
            <a:ext cx="422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Switch</a:t>
            </a:r>
            <a:r>
              <a:rPr spc="-80" dirty="0"/>
              <a:t> </a:t>
            </a:r>
            <a:r>
              <a:rPr spc="-1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0163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Now How </a:t>
            </a:r>
            <a:r>
              <a:rPr sz="3200" dirty="0">
                <a:latin typeface="Carlito"/>
                <a:cs typeface="Carlito"/>
              </a:rPr>
              <a:t>do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spc="-5" dirty="0">
                <a:latin typeface="Carlito"/>
                <a:cs typeface="Carlito"/>
              </a:rPr>
              <a:t>change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previous </a:t>
            </a:r>
            <a:r>
              <a:rPr sz="3200" spc="-10" dirty="0">
                <a:latin typeface="Carlito"/>
                <a:cs typeface="Carlito"/>
              </a:rPr>
              <a:t>code </a:t>
            </a:r>
            <a:r>
              <a:rPr sz="3200" spc="-5" dirty="0">
                <a:latin typeface="Carlito"/>
                <a:cs typeface="Carlito"/>
              </a:rPr>
              <a:t>so  that </a:t>
            </a:r>
            <a:r>
              <a:rPr sz="3200" dirty="0">
                <a:latin typeface="Carlito"/>
                <a:cs typeface="Carlito"/>
              </a:rPr>
              <a:t>if </a:t>
            </a:r>
            <a:r>
              <a:rPr sz="3200" spc="-20" dirty="0">
                <a:latin typeface="Carlito"/>
                <a:cs typeface="Carlito"/>
              </a:rPr>
              <a:t>day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5" dirty="0">
                <a:latin typeface="Carlito"/>
                <a:cs typeface="Carlito"/>
              </a:rPr>
              <a:t>weekday </a:t>
            </a:r>
            <a:r>
              <a:rPr sz="3200" dirty="0">
                <a:latin typeface="Carlito"/>
                <a:cs typeface="Carlito"/>
              </a:rPr>
              <a:t>than </a:t>
            </a:r>
            <a:r>
              <a:rPr sz="3200" spc="-25" dirty="0">
                <a:latin typeface="Carlito"/>
                <a:cs typeface="Carlito"/>
              </a:rPr>
              <a:t>weekday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printed  </a:t>
            </a:r>
            <a:r>
              <a:rPr sz="3200" dirty="0">
                <a:latin typeface="Carlito"/>
                <a:cs typeface="Carlito"/>
              </a:rPr>
              <a:t>otherwise </a:t>
            </a:r>
            <a:r>
              <a:rPr sz="3200" spc="-20" dirty="0">
                <a:latin typeface="Carlito"/>
                <a:cs typeface="Carlito"/>
              </a:rPr>
              <a:t>weekend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printed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165348"/>
            <a:ext cx="5715000" cy="3693160"/>
          </a:xfrm>
          <a:custGeom>
            <a:avLst/>
            <a:gdLst/>
            <a:ahLst/>
            <a:cxnLst/>
            <a:rect l="l" t="t" r="r" b="b"/>
            <a:pathLst>
              <a:path w="5715000" h="3693159">
                <a:moveTo>
                  <a:pt x="0" y="3692652"/>
                </a:moveTo>
                <a:lnTo>
                  <a:pt x="5715000" y="3692652"/>
                </a:lnTo>
                <a:lnTo>
                  <a:pt x="5715000" y="0"/>
                </a:lnTo>
                <a:lnTo>
                  <a:pt x="0" y="0"/>
                </a:lnTo>
                <a:lnTo>
                  <a:pt x="0" y="369265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3183128"/>
            <a:ext cx="358584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22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&lt;script&gt;  </a:t>
            </a:r>
            <a:r>
              <a:rPr sz="1800" spc="-10" dirty="0">
                <a:latin typeface="Carlito"/>
                <a:cs typeface="Carlito"/>
              </a:rPr>
              <a:t>var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text;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var current_day=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Date().getDay();</a:t>
            </a:r>
            <a:endParaRPr sz="1800">
              <a:latin typeface="Carlito"/>
              <a:cs typeface="Carlito"/>
            </a:endParaRPr>
          </a:p>
          <a:p>
            <a:pPr marL="12700" marR="152844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switch (current_day)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case </a:t>
            </a:r>
            <a:r>
              <a:rPr sz="1800" dirty="0">
                <a:latin typeface="Carlito"/>
                <a:cs typeface="Carlito"/>
              </a:rPr>
              <a:t>0: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case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6:</a:t>
            </a:r>
            <a:endParaRPr sz="1800">
              <a:latin typeface="Carlito"/>
              <a:cs typeface="Carlito"/>
            </a:endParaRPr>
          </a:p>
          <a:p>
            <a:pPr marL="220979" marR="103822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dirty="0">
                <a:latin typeface="Carlito"/>
                <a:cs typeface="Carlito"/>
              </a:rPr>
              <a:t>= "This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Weekend";  </a:t>
            </a:r>
            <a:r>
              <a:rPr sz="1800" spc="-10" dirty="0">
                <a:latin typeface="Carlito"/>
                <a:cs typeface="Carlito"/>
              </a:rPr>
              <a:t>break;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default: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35" dirty="0">
                <a:latin typeface="Carlito"/>
                <a:cs typeface="Carlito"/>
              </a:rPr>
              <a:t>"Today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Weekday";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document.write(text);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&lt;/script&gt;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2829" y="3183128"/>
            <a:ext cx="179387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 this </a:t>
            </a:r>
            <a:r>
              <a:rPr sz="1800" spc="-5" dirty="0">
                <a:latin typeface="Carlito"/>
                <a:cs typeface="Carlito"/>
              </a:rPr>
              <a:t>case </a:t>
            </a:r>
            <a:r>
              <a:rPr sz="1800" dirty="0">
                <a:latin typeface="Carlito"/>
                <a:cs typeface="Carlito"/>
              </a:rPr>
              <a:t>0 and  </a:t>
            </a:r>
            <a:r>
              <a:rPr sz="1800" spc="-5" dirty="0">
                <a:latin typeface="Carlito"/>
                <a:cs typeface="Carlito"/>
              </a:rPr>
              <a:t>case </a:t>
            </a:r>
            <a:r>
              <a:rPr sz="1800" dirty="0">
                <a:latin typeface="Carlito"/>
                <a:cs typeface="Carlito"/>
              </a:rPr>
              <a:t>6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acting  </a:t>
            </a:r>
            <a:r>
              <a:rPr sz="1800" spc="-25" dirty="0">
                <a:latin typeface="Carlito"/>
                <a:cs typeface="Carlito"/>
              </a:rPr>
              <a:t>like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5" dirty="0">
                <a:latin typeface="Carlito"/>
                <a:cs typeface="Carlito"/>
              </a:rPr>
              <a:t>operator </a:t>
            </a:r>
            <a:r>
              <a:rPr sz="1800" spc="-5" dirty="0">
                <a:latin typeface="Carlito"/>
                <a:cs typeface="Carlito"/>
              </a:rPr>
              <a:t>so  </a:t>
            </a:r>
            <a:r>
              <a:rPr sz="1800" dirty="0">
                <a:latin typeface="Carlito"/>
                <a:cs typeface="Carlito"/>
              </a:rPr>
              <a:t>either </a:t>
            </a:r>
            <a:r>
              <a:rPr sz="1800" spc="-15" dirty="0">
                <a:latin typeface="Carlito"/>
                <a:cs typeface="Carlito"/>
              </a:rPr>
              <a:t>day </a:t>
            </a:r>
            <a:r>
              <a:rPr sz="1800" spc="-5" dirty="0">
                <a:latin typeface="Carlito"/>
                <a:cs typeface="Carlito"/>
              </a:rPr>
              <a:t>will be </a:t>
            </a:r>
            <a:r>
              <a:rPr sz="1800" dirty="0">
                <a:latin typeface="Carlito"/>
                <a:cs typeface="Carlito"/>
              </a:rPr>
              <a:t>0 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5" dirty="0">
                <a:latin typeface="Carlito"/>
                <a:cs typeface="Carlito"/>
              </a:rPr>
              <a:t>day </a:t>
            </a:r>
            <a:r>
              <a:rPr sz="1800" spc="-5" dirty="0">
                <a:latin typeface="Carlito"/>
                <a:cs typeface="Carlito"/>
              </a:rPr>
              <a:t>will be </a:t>
            </a:r>
            <a:r>
              <a:rPr sz="1800" dirty="0">
                <a:latin typeface="Carlito"/>
                <a:cs typeface="Carlito"/>
              </a:rPr>
              <a:t>6  </a:t>
            </a:r>
            <a:r>
              <a:rPr sz="1800" spc="-10" dirty="0">
                <a:latin typeface="Carlito"/>
                <a:cs typeface="Carlito"/>
              </a:rPr>
              <a:t>(Sunday </a:t>
            </a:r>
            <a:r>
              <a:rPr sz="1800" spc="-5" dirty="0">
                <a:latin typeface="Carlito"/>
                <a:cs typeface="Carlito"/>
              </a:rPr>
              <a:t>or  </a:t>
            </a:r>
            <a:r>
              <a:rPr sz="1800" spc="-10" dirty="0">
                <a:latin typeface="Carlito"/>
                <a:cs typeface="Carlito"/>
              </a:rPr>
              <a:t>Saturday) </a:t>
            </a:r>
            <a:r>
              <a:rPr sz="1800" dirty="0">
                <a:latin typeface="Carlito"/>
                <a:cs typeface="Carlito"/>
              </a:rPr>
              <a:t>, the  </a:t>
            </a:r>
            <a:r>
              <a:rPr sz="1800" spc="-15" dirty="0">
                <a:latin typeface="Carlito"/>
                <a:cs typeface="Carlito"/>
              </a:rPr>
              <a:t>statement </a:t>
            </a:r>
            <a:r>
              <a:rPr sz="1800" spc="-10" dirty="0">
                <a:latin typeface="Carlito"/>
                <a:cs typeface="Carlito"/>
              </a:rPr>
              <a:t>below  </a:t>
            </a:r>
            <a:r>
              <a:rPr sz="1800" dirty="0">
                <a:latin typeface="Carlito"/>
                <a:cs typeface="Carlito"/>
              </a:rPr>
              <a:t>these </a:t>
            </a:r>
            <a:r>
              <a:rPr sz="1800" spc="-5" dirty="0">
                <a:latin typeface="Carlito"/>
                <a:cs typeface="Carlito"/>
              </a:rPr>
              <a:t>cases </a:t>
            </a:r>
            <a:r>
              <a:rPr sz="1800" spc="-10" dirty="0">
                <a:latin typeface="Carlito"/>
                <a:cs typeface="Carlito"/>
              </a:rPr>
              <a:t>will </a:t>
            </a:r>
            <a:r>
              <a:rPr sz="1800" spc="-5" dirty="0">
                <a:latin typeface="Carlito"/>
                <a:cs typeface="Carlito"/>
              </a:rPr>
              <a:t>be  </a:t>
            </a:r>
            <a:r>
              <a:rPr sz="1800" spc="-10" dirty="0">
                <a:latin typeface="Carlito"/>
                <a:cs typeface="Carlito"/>
              </a:rPr>
              <a:t>executed. </a:t>
            </a:r>
            <a:r>
              <a:rPr sz="1800" dirty="0">
                <a:latin typeface="Carlito"/>
                <a:cs typeface="Carlito"/>
              </a:rPr>
              <a:t>These 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also called  </a:t>
            </a:r>
            <a:r>
              <a:rPr sz="1800" spc="-10" dirty="0">
                <a:latin typeface="Carlito"/>
                <a:cs typeface="Carlito"/>
              </a:rPr>
              <a:t>compound </a:t>
            </a:r>
            <a:r>
              <a:rPr sz="1800" spc="-5" dirty="0">
                <a:latin typeface="Carlito"/>
                <a:cs typeface="Carlito"/>
              </a:rPr>
              <a:t>case  </a:t>
            </a:r>
            <a:r>
              <a:rPr sz="1800" spc="-10" dirty="0">
                <a:latin typeface="Carlito"/>
                <a:cs typeface="Carlito"/>
              </a:rPr>
              <a:t>conditions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461899"/>
            <a:ext cx="2011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</a:t>
            </a:r>
            <a:r>
              <a:rPr spc="-8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5774055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rlito"/>
                <a:cs typeface="Carlito"/>
              </a:rPr>
              <a:t>Syntax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ts val="2700"/>
              </a:lnSpc>
            </a:pP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5" dirty="0">
                <a:latin typeface="Carlito"/>
                <a:cs typeface="Carlito"/>
              </a:rPr>
              <a:t>(</a:t>
            </a:r>
            <a:r>
              <a:rPr sz="2500" i="1" spc="-15" dirty="0">
                <a:latin typeface="Carlito"/>
                <a:cs typeface="Carlito"/>
              </a:rPr>
              <a:t>statement </a:t>
            </a:r>
            <a:r>
              <a:rPr sz="2500" i="1" spc="-10" dirty="0">
                <a:latin typeface="Carlito"/>
                <a:cs typeface="Carlito"/>
              </a:rPr>
              <a:t>1</a:t>
            </a:r>
            <a:r>
              <a:rPr sz="2500" spc="-10" dirty="0">
                <a:latin typeface="Carlito"/>
                <a:cs typeface="Carlito"/>
              </a:rPr>
              <a:t>; </a:t>
            </a:r>
            <a:r>
              <a:rPr sz="2500" i="1" spc="-15" dirty="0">
                <a:latin typeface="Carlito"/>
                <a:cs typeface="Carlito"/>
              </a:rPr>
              <a:t>statement </a:t>
            </a:r>
            <a:r>
              <a:rPr sz="2500" i="1" spc="-10" dirty="0">
                <a:latin typeface="Carlito"/>
                <a:cs typeface="Carlito"/>
              </a:rPr>
              <a:t>2</a:t>
            </a:r>
            <a:r>
              <a:rPr sz="2500" spc="-10" dirty="0">
                <a:latin typeface="Carlito"/>
                <a:cs typeface="Carlito"/>
              </a:rPr>
              <a:t>; </a:t>
            </a:r>
            <a:r>
              <a:rPr sz="2500" i="1" spc="-20" dirty="0">
                <a:latin typeface="Carlito"/>
                <a:cs typeface="Carlito"/>
              </a:rPr>
              <a:t>statement </a:t>
            </a:r>
            <a:r>
              <a:rPr sz="2500" i="1" spc="-5" dirty="0">
                <a:latin typeface="Carlito"/>
                <a:cs typeface="Carlito"/>
              </a:rPr>
              <a:t>3</a:t>
            </a:r>
            <a:r>
              <a:rPr sz="2500" spc="-5" dirty="0">
                <a:latin typeface="Carlito"/>
                <a:cs typeface="Carlito"/>
              </a:rPr>
              <a:t>)</a:t>
            </a:r>
            <a:r>
              <a:rPr sz="2500" spc="1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155575">
              <a:lnSpc>
                <a:spcPts val="2400"/>
              </a:lnSpc>
            </a:pPr>
            <a:r>
              <a:rPr sz="2500" spc="-5" dirty="0">
                <a:latin typeface="Carlito"/>
                <a:cs typeface="Carlito"/>
              </a:rPr>
              <a:t>// </a:t>
            </a:r>
            <a:r>
              <a:rPr sz="2500" i="1" spc="-10" dirty="0">
                <a:latin typeface="Carlito"/>
                <a:cs typeface="Carlito"/>
              </a:rPr>
              <a:t>code </a:t>
            </a:r>
            <a:r>
              <a:rPr sz="2500" i="1" spc="-5" dirty="0">
                <a:latin typeface="Carlito"/>
                <a:cs typeface="Carlito"/>
              </a:rPr>
              <a:t>block </a:t>
            </a:r>
            <a:r>
              <a:rPr sz="2500" i="1" spc="-20" dirty="0">
                <a:latin typeface="Carlito"/>
                <a:cs typeface="Carlito"/>
              </a:rPr>
              <a:t>to </a:t>
            </a:r>
            <a:r>
              <a:rPr sz="2500" i="1" spc="-5" dirty="0">
                <a:latin typeface="Carlito"/>
                <a:cs typeface="Carlito"/>
              </a:rPr>
              <a:t>be</a:t>
            </a:r>
            <a:r>
              <a:rPr sz="2500" i="1" spc="30" dirty="0">
                <a:latin typeface="Carlito"/>
                <a:cs typeface="Carlito"/>
              </a:rPr>
              <a:t> </a:t>
            </a:r>
            <a:r>
              <a:rPr sz="2500" i="1" spc="-20" dirty="0">
                <a:latin typeface="Carlito"/>
                <a:cs typeface="Carlito"/>
              </a:rPr>
              <a:t>executed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rlito"/>
                <a:cs typeface="Carlito"/>
              </a:rPr>
              <a:t>&lt;script&gt;</a:t>
            </a:r>
            <a:endParaRPr sz="2500">
              <a:latin typeface="Carlito"/>
              <a:cs typeface="Carlito"/>
            </a:endParaRPr>
          </a:p>
          <a:p>
            <a:pPr marL="12700" marR="4137025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var text </a:t>
            </a:r>
            <a:r>
              <a:rPr sz="2500" spc="-5" dirty="0">
                <a:latin typeface="Carlito"/>
                <a:cs typeface="Carlito"/>
              </a:rPr>
              <a:t>=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"";  </a:t>
            </a:r>
            <a:r>
              <a:rPr sz="2500" spc="-15" dirty="0">
                <a:latin typeface="Carlito"/>
                <a:cs typeface="Carlito"/>
              </a:rPr>
              <a:t>var </a:t>
            </a:r>
            <a:r>
              <a:rPr sz="2500" spc="-5" dirty="0">
                <a:latin typeface="Carlito"/>
                <a:cs typeface="Carlito"/>
              </a:rPr>
              <a:t>i;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5" dirty="0">
                <a:latin typeface="Carlito"/>
                <a:cs typeface="Carlito"/>
              </a:rPr>
              <a:t>(i = 0; i &lt; 5; </a:t>
            </a:r>
            <a:r>
              <a:rPr sz="2500" dirty="0">
                <a:latin typeface="Carlito"/>
                <a:cs typeface="Carlito"/>
              </a:rPr>
              <a:t>i++)</a:t>
            </a:r>
            <a:r>
              <a:rPr sz="2500" spc="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155575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text </a:t>
            </a:r>
            <a:r>
              <a:rPr sz="2500" spc="-5" dirty="0">
                <a:latin typeface="Carlito"/>
                <a:cs typeface="Carlito"/>
              </a:rPr>
              <a:t>+= </a:t>
            </a:r>
            <a:r>
              <a:rPr sz="2500" spc="-10" dirty="0">
                <a:latin typeface="Carlito"/>
                <a:cs typeface="Carlito"/>
              </a:rPr>
              <a:t>"The number </a:t>
            </a:r>
            <a:r>
              <a:rPr sz="2500" spc="-5" dirty="0">
                <a:latin typeface="Carlito"/>
                <a:cs typeface="Carlito"/>
              </a:rPr>
              <a:t>is " + i +</a:t>
            </a:r>
            <a:r>
              <a:rPr sz="2500" spc="7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"&lt;br&gt;";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5" dirty="0">
                <a:latin typeface="Carlito"/>
                <a:cs typeface="Carlito"/>
              </a:rPr>
              <a:t>document.write(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text);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15" dirty="0">
                <a:latin typeface="Carlito"/>
                <a:cs typeface="Carlito"/>
              </a:rPr>
              <a:t>&lt;/script&gt;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5912" y="4936406"/>
            <a:ext cx="2845433" cy="129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461899"/>
            <a:ext cx="2011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</a:t>
            </a:r>
            <a:r>
              <a:rPr spc="-8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7948295" cy="367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Statement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Normally </a:t>
            </a:r>
            <a:r>
              <a:rPr sz="1800" spc="-1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use </a:t>
            </a:r>
            <a:r>
              <a:rPr sz="1800" spc="-15" dirty="0">
                <a:latin typeface="Carlito"/>
                <a:cs typeface="Carlito"/>
              </a:rPr>
              <a:t>statement </a:t>
            </a:r>
            <a:r>
              <a:rPr sz="1800" dirty="0">
                <a:latin typeface="Carlito"/>
                <a:cs typeface="Carlito"/>
              </a:rPr>
              <a:t>1 </a:t>
            </a:r>
            <a:r>
              <a:rPr sz="1800" spc="-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initialize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variable </a:t>
            </a:r>
            <a:r>
              <a:rPr sz="1800" dirty="0">
                <a:latin typeface="Carlito"/>
                <a:cs typeface="Carlito"/>
              </a:rPr>
              <a:t>used in the loop </a:t>
            </a:r>
            <a:r>
              <a:rPr sz="1800" spc="-5" dirty="0">
                <a:latin typeface="Carlito"/>
                <a:cs typeface="Carlito"/>
              </a:rPr>
              <a:t>(i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0).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ts val="21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is not </a:t>
            </a:r>
            <a:r>
              <a:rPr sz="1800" spc="-15" dirty="0">
                <a:latin typeface="Carlito"/>
                <a:cs typeface="Carlito"/>
              </a:rPr>
              <a:t>always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case, </a:t>
            </a:r>
            <a:r>
              <a:rPr sz="1800" spc="-10" dirty="0">
                <a:latin typeface="Carlito"/>
                <a:cs typeface="Carlito"/>
              </a:rPr>
              <a:t>JavaScript </a:t>
            </a:r>
            <a:r>
              <a:rPr sz="1800" dirty="0">
                <a:latin typeface="Carlito"/>
                <a:cs typeface="Carlito"/>
              </a:rPr>
              <a:t>doesn't </a:t>
            </a:r>
            <a:r>
              <a:rPr sz="1800" spc="-10" dirty="0">
                <a:latin typeface="Carlito"/>
                <a:cs typeface="Carlito"/>
              </a:rPr>
              <a:t>care. Statement </a:t>
            </a:r>
            <a:r>
              <a:rPr sz="1800" dirty="0">
                <a:latin typeface="Carlito"/>
                <a:cs typeface="Carlito"/>
              </a:rPr>
              <a:t>1 is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optional.</a:t>
            </a:r>
            <a:endParaRPr sz="1800">
              <a:latin typeface="Carlito"/>
              <a:cs typeface="Carlito"/>
            </a:endParaRPr>
          </a:p>
          <a:p>
            <a:pPr marL="539750" marR="5236210" indent="-127000">
              <a:lnSpc>
                <a:spcPct val="80000"/>
              </a:lnSpc>
              <a:spcBef>
                <a:spcPts val="520"/>
              </a:spcBef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i=0</a:t>
            </a:r>
            <a:r>
              <a:rPr sz="2200" spc="-5" dirty="0">
                <a:latin typeface="Carlito"/>
                <a:cs typeface="Carlito"/>
              </a:rPr>
              <a:t>; i &lt; 10; i++) {  </a:t>
            </a:r>
            <a:r>
              <a:rPr sz="2200" spc="-20" dirty="0">
                <a:latin typeface="Carlito"/>
                <a:cs typeface="Carlito"/>
              </a:rPr>
              <a:t>text </a:t>
            </a:r>
            <a:r>
              <a:rPr sz="2200" spc="-5" dirty="0">
                <a:latin typeface="Carlito"/>
                <a:cs typeface="Carlito"/>
              </a:rPr>
              <a:t>+= i +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"&lt;br&gt;";</a:t>
            </a:r>
            <a:endParaRPr sz="2200">
              <a:latin typeface="Carlito"/>
              <a:cs typeface="Carlito"/>
            </a:endParaRPr>
          </a:p>
          <a:p>
            <a:pPr marL="413384">
              <a:lnSpc>
                <a:spcPts val="211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413384">
              <a:lnSpc>
                <a:spcPts val="2270"/>
              </a:lnSpc>
              <a:spcBef>
                <a:spcPts val="5"/>
              </a:spcBef>
            </a:pPr>
            <a:r>
              <a:rPr sz="2100" b="1" spc="-15" dirty="0">
                <a:solidFill>
                  <a:srgbClr val="FF0000"/>
                </a:solidFill>
                <a:latin typeface="Carlito"/>
                <a:cs typeface="Carlito"/>
              </a:rPr>
              <a:t>var 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i =</a:t>
            </a:r>
            <a:r>
              <a:rPr sz="2100" b="1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0;</a:t>
            </a:r>
            <a:endParaRPr sz="2100">
              <a:latin typeface="Carlito"/>
              <a:cs typeface="Carlito"/>
            </a:endParaRPr>
          </a:p>
          <a:p>
            <a:pPr marL="413384">
              <a:lnSpc>
                <a:spcPts val="2014"/>
              </a:lnSpc>
            </a:pPr>
            <a:r>
              <a:rPr sz="2100" spc="-15" dirty="0">
                <a:latin typeface="Carlito"/>
                <a:cs typeface="Carlito"/>
              </a:rPr>
              <a:t>var </a:t>
            </a:r>
            <a:r>
              <a:rPr sz="2100" spc="-20" dirty="0">
                <a:latin typeface="Carlito"/>
                <a:cs typeface="Carlito"/>
              </a:rPr>
              <a:t>text </a:t>
            </a:r>
            <a:r>
              <a:rPr sz="2100" dirty="0">
                <a:latin typeface="Carlito"/>
                <a:cs typeface="Carlito"/>
              </a:rPr>
              <a:t>=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"";</a:t>
            </a:r>
            <a:endParaRPr sz="2100">
              <a:latin typeface="Carlito"/>
              <a:cs typeface="Carlito"/>
            </a:endParaRPr>
          </a:p>
          <a:p>
            <a:pPr marL="534035" marR="5498465" indent="-121285">
              <a:lnSpc>
                <a:spcPts val="2020"/>
              </a:lnSpc>
              <a:spcBef>
                <a:spcPts val="229"/>
              </a:spcBef>
            </a:pP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5" dirty="0">
                <a:latin typeface="Carlito"/>
                <a:cs typeface="Carlito"/>
              </a:rPr>
              <a:t>(; </a:t>
            </a:r>
            <a:r>
              <a:rPr sz="2100" dirty="0">
                <a:latin typeface="Carlito"/>
                <a:cs typeface="Carlito"/>
              </a:rPr>
              <a:t>i &lt; </a:t>
            </a:r>
            <a:r>
              <a:rPr sz="2100" spc="-5" dirty="0">
                <a:latin typeface="Carlito"/>
                <a:cs typeface="Carlito"/>
              </a:rPr>
              <a:t>len; </a:t>
            </a:r>
            <a:r>
              <a:rPr sz="2100" dirty="0">
                <a:latin typeface="Carlito"/>
                <a:cs typeface="Carlito"/>
              </a:rPr>
              <a:t>i++) {  </a:t>
            </a:r>
            <a:r>
              <a:rPr sz="2100" spc="-20" dirty="0">
                <a:latin typeface="Carlito"/>
                <a:cs typeface="Carlito"/>
              </a:rPr>
              <a:t>text </a:t>
            </a:r>
            <a:r>
              <a:rPr sz="2100" spc="-5" dirty="0">
                <a:latin typeface="Carlito"/>
                <a:cs typeface="Carlito"/>
              </a:rPr>
              <a:t>+= </a:t>
            </a:r>
            <a:r>
              <a:rPr sz="2100" dirty="0">
                <a:latin typeface="Carlito"/>
                <a:cs typeface="Carlito"/>
              </a:rPr>
              <a:t>i +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"&lt;br&gt;";</a:t>
            </a:r>
            <a:endParaRPr sz="2100">
              <a:latin typeface="Carlito"/>
              <a:cs typeface="Carlito"/>
            </a:endParaRPr>
          </a:p>
          <a:p>
            <a:pPr marL="413384">
              <a:lnSpc>
                <a:spcPts val="2030"/>
              </a:lnSpc>
            </a:pPr>
            <a:r>
              <a:rPr sz="2100" dirty="0"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Both above </a:t>
            </a:r>
            <a:r>
              <a:rPr sz="1800" spc="-10" dirty="0">
                <a:latin typeface="Carlito"/>
                <a:cs typeface="Carlito"/>
              </a:rPr>
              <a:t>statements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dirty="0">
                <a:latin typeface="Carlito"/>
                <a:cs typeface="Carlito"/>
              </a:rPr>
              <a:t>do same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task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461899"/>
            <a:ext cx="2011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</a:t>
            </a:r>
            <a:r>
              <a:rPr spc="-8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7985125" cy="415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rlito"/>
                <a:cs typeface="Carlito"/>
              </a:rPr>
              <a:t>Statement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2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rlito"/>
                <a:cs typeface="Carlito"/>
              </a:rPr>
              <a:t>Often </a:t>
            </a:r>
            <a:r>
              <a:rPr sz="1500" spc="-10" dirty="0">
                <a:latin typeface="Carlito"/>
                <a:cs typeface="Carlito"/>
              </a:rPr>
              <a:t>statement </a:t>
            </a:r>
            <a:r>
              <a:rPr sz="1500" dirty="0">
                <a:latin typeface="Carlito"/>
                <a:cs typeface="Carlito"/>
              </a:rPr>
              <a:t>2 is used </a:t>
            </a:r>
            <a:r>
              <a:rPr sz="1500" spc="-10" dirty="0">
                <a:latin typeface="Carlito"/>
                <a:cs typeface="Carlito"/>
              </a:rPr>
              <a:t>to evaluate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condition of </a:t>
            </a:r>
            <a:r>
              <a:rPr sz="1500" dirty="0">
                <a:latin typeface="Carlito"/>
                <a:cs typeface="Carlito"/>
              </a:rPr>
              <a:t>the initial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variable.</a:t>
            </a:r>
            <a:endParaRPr sz="1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rlito"/>
                <a:cs typeface="Carlito"/>
              </a:rPr>
              <a:t>This is </a:t>
            </a:r>
            <a:r>
              <a:rPr sz="1500" spc="-5" dirty="0">
                <a:latin typeface="Carlito"/>
                <a:cs typeface="Carlito"/>
              </a:rPr>
              <a:t>not </a:t>
            </a:r>
            <a:r>
              <a:rPr sz="1500" spc="-10" dirty="0">
                <a:latin typeface="Carlito"/>
                <a:cs typeface="Carlito"/>
              </a:rPr>
              <a:t>always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case, JavaScript doesn't care. </a:t>
            </a:r>
            <a:r>
              <a:rPr sz="1500" spc="-10" dirty="0">
                <a:latin typeface="Carlito"/>
                <a:cs typeface="Carlito"/>
              </a:rPr>
              <a:t>Statement </a:t>
            </a:r>
            <a:r>
              <a:rPr sz="1500" dirty="0">
                <a:latin typeface="Carlito"/>
                <a:cs typeface="Carlito"/>
              </a:rPr>
              <a:t>2 is also</a:t>
            </a:r>
            <a:r>
              <a:rPr sz="1500" spc="-7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optional.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512445" marR="5791200" indent="-99695">
              <a:lnSpc>
                <a:spcPts val="1630"/>
              </a:lnSpc>
              <a:spcBef>
                <a:spcPts val="5"/>
              </a:spcBef>
            </a:pP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(i=0; </a:t>
            </a:r>
            <a:r>
              <a:rPr sz="1700" b="1" dirty="0">
                <a:solidFill>
                  <a:srgbClr val="FF0000"/>
                </a:solidFill>
                <a:latin typeface="Carlito"/>
                <a:cs typeface="Carlito"/>
              </a:rPr>
              <a:t>i &lt; 10</a:t>
            </a:r>
            <a:r>
              <a:rPr sz="1700" dirty="0">
                <a:latin typeface="Carlito"/>
                <a:cs typeface="Carlito"/>
              </a:rPr>
              <a:t>; i++)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{  </a:t>
            </a:r>
            <a:r>
              <a:rPr sz="1700" spc="-10" dirty="0">
                <a:latin typeface="Carlito"/>
                <a:cs typeface="Carlito"/>
              </a:rPr>
              <a:t>text </a:t>
            </a:r>
            <a:r>
              <a:rPr sz="1700" spc="-5" dirty="0">
                <a:latin typeface="Carlito"/>
                <a:cs typeface="Carlito"/>
              </a:rPr>
              <a:t>+= </a:t>
            </a:r>
            <a:r>
              <a:rPr sz="1700" dirty="0">
                <a:latin typeface="Carlito"/>
                <a:cs typeface="Carlito"/>
              </a:rPr>
              <a:t>i +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"&lt;br&gt;";</a:t>
            </a:r>
            <a:endParaRPr sz="1700">
              <a:latin typeface="Carlito"/>
              <a:cs typeface="Carlito"/>
            </a:endParaRPr>
          </a:p>
          <a:p>
            <a:pPr marL="413384">
              <a:lnSpc>
                <a:spcPts val="1650"/>
              </a:lnSpc>
            </a:pPr>
            <a:r>
              <a:rPr sz="1700" dirty="0">
                <a:latin typeface="Carlito"/>
                <a:cs typeface="Carlito"/>
              </a:rPr>
              <a:t>}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rlito"/>
              <a:cs typeface="Carlito"/>
            </a:endParaRPr>
          </a:p>
          <a:p>
            <a:pPr marL="413384" marR="611251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(i=0; </a:t>
            </a:r>
            <a:r>
              <a:rPr sz="1600" spc="-5" dirty="0">
                <a:latin typeface="Carlito"/>
                <a:cs typeface="Carlito"/>
              </a:rPr>
              <a:t>; i++){  </a:t>
            </a:r>
            <a:r>
              <a:rPr sz="1600" spc="-10" dirty="0">
                <a:latin typeface="Carlito"/>
                <a:cs typeface="Carlito"/>
              </a:rPr>
              <a:t>text </a:t>
            </a:r>
            <a:r>
              <a:rPr sz="1600" spc="-5" dirty="0">
                <a:latin typeface="Carlito"/>
                <a:cs typeface="Carlito"/>
              </a:rPr>
              <a:t>+= i +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"&lt;br&gt;";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if(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i==10</a:t>
            </a:r>
            <a:r>
              <a:rPr sz="1600" spc="-5" dirty="0"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break;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Carlito"/>
                <a:cs typeface="Carlito"/>
              </a:rPr>
              <a:t>Both </a:t>
            </a:r>
            <a:r>
              <a:rPr sz="1500" spc="-5" dirty="0">
                <a:latin typeface="Carlito"/>
                <a:cs typeface="Carlito"/>
              </a:rPr>
              <a:t>above </a:t>
            </a:r>
            <a:r>
              <a:rPr sz="1500" spc="-10" dirty="0">
                <a:latin typeface="Carlito"/>
                <a:cs typeface="Carlito"/>
              </a:rPr>
              <a:t>statements </a:t>
            </a:r>
            <a:r>
              <a:rPr sz="1500" dirty="0">
                <a:latin typeface="Carlito"/>
                <a:cs typeface="Carlito"/>
              </a:rPr>
              <a:t>will do same </a:t>
            </a:r>
            <a:r>
              <a:rPr sz="1500" spc="-5" dirty="0">
                <a:latin typeface="Carlito"/>
                <a:cs typeface="Carlito"/>
              </a:rPr>
              <a:t>task. </a:t>
            </a:r>
            <a:r>
              <a:rPr sz="1500" b="1" spc="-10" dirty="0">
                <a:solidFill>
                  <a:srgbClr val="FF0000"/>
                </a:solidFill>
                <a:latin typeface="Carlito"/>
                <a:cs typeface="Carlito"/>
              </a:rPr>
              <a:t>However </a:t>
            </a:r>
            <a:r>
              <a:rPr sz="1500" b="1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you are not </a:t>
            </a:r>
            <a:r>
              <a:rPr sz="1500" b="1" dirty="0">
                <a:solidFill>
                  <a:srgbClr val="FF0000"/>
                </a:solidFill>
                <a:latin typeface="Carlito"/>
                <a:cs typeface="Carlito"/>
              </a:rPr>
              <a:t>specifying </a:t>
            </a:r>
            <a:r>
              <a:rPr sz="1500" b="1" spc="-15" dirty="0">
                <a:solidFill>
                  <a:srgbClr val="FF0000"/>
                </a:solidFill>
                <a:latin typeface="Carlito"/>
                <a:cs typeface="Carlito"/>
              </a:rPr>
              <a:t>statement </a:t>
            </a:r>
            <a:r>
              <a:rPr sz="1500" b="1" dirty="0">
                <a:solidFill>
                  <a:srgbClr val="FF0000"/>
                </a:solidFill>
                <a:latin typeface="Carlito"/>
                <a:cs typeface="Carlito"/>
              </a:rPr>
              <a:t>2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then </a:t>
            </a:r>
            <a:r>
              <a:rPr sz="1500" b="1" spc="-10" dirty="0">
                <a:solidFill>
                  <a:srgbClr val="FF0000"/>
                </a:solidFill>
                <a:latin typeface="Carlito"/>
                <a:cs typeface="Carlito"/>
              </a:rPr>
              <a:t>you 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must </a:t>
            </a:r>
            <a:r>
              <a:rPr sz="1500" b="1" dirty="0">
                <a:solidFill>
                  <a:srgbClr val="FF0000"/>
                </a:solidFill>
                <a:latin typeface="Carlito"/>
                <a:cs typeface="Carlito"/>
              </a:rPr>
              <a:t>use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break </a:t>
            </a:r>
            <a:r>
              <a:rPr sz="1500" b="1" dirty="0">
                <a:solidFill>
                  <a:srgbClr val="FF0000"/>
                </a:solidFill>
                <a:latin typeface="Carlito"/>
                <a:cs typeface="Carlito"/>
              </a:rPr>
              <a:t>inside loop other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wise </a:t>
            </a:r>
            <a:r>
              <a:rPr sz="1500" b="1" dirty="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will run</a:t>
            </a:r>
            <a:r>
              <a:rPr sz="1500" b="1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arlito"/>
                <a:cs typeface="Carlito"/>
              </a:rPr>
              <a:t>infinitely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461899"/>
            <a:ext cx="2011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</a:t>
            </a:r>
            <a:r>
              <a:rPr spc="-8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37195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Statement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3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Often </a:t>
            </a:r>
            <a:r>
              <a:rPr sz="2200" spc="-20" dirty="0">
                <a:latin typeface="Carlito"/>
                <a:cs typeface="Carlito"/>
              </a:rPr>
              <a:t>statement </a:t>
            </a:r>
            <a:r>
              <a:rPr sz="2200" spc="-5" dirty="0">
                <a:latin typeface="Carlito"/>
                <a:cs typeface="Carlito"/>
              </a:rPr>
              <a:t>3 </a:t>
            </a:r>
            <a:r>
              <a:rPr sz="2200" spc="-10" dirty="0">
                <a:latin typeface="Carlito"/>
                <a:cs typeface="Carlito"/>
              </a:rPr>
              <a:t>increments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initial</a:t>
            </a:r>
            <a:r>
              <a:rPr sz="2200" spc="2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variable.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not </a:t>
            </a:r>
            <a:r>
              <a:rPr sz="2200" spc="-15" dirty="0">
                <a:latin typeface="Carlito"/>
                <a:cs typeface="Carlito"/>
              </a:rPr>
              <a:t>always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case, JavaScript </a:t>
            </a:r>
            <a:r>
              <a:rPr sz="2200" spc="-5" dirty="0">
                <a:latin typeface="Carlito"/>
                <a:cs typeface="Carlito"/>
              </a:rPr>
              <a:t>doesn't </a:t>
            </a:r>
            <a:r>
              <a:rPr sz="2200" spc="-15" dirty="0">
                <a:latin typeface="Carlito"/>
                <a:cs typeface="Carlito"/>
              </a:rPr>
              <a:t>care,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statement </a:t>
            </a:r>
            <a:r>
              <a:rPr sz="2200" spc="-5" dirty="0">
                <a:latin typeface="Carlito"/>
                <a:cs typeface="Carlito"/>
              </a:rPr>
              <a:t>3  is optional.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13384">
              <a:lnSpc>
                <a:spcPts val="2375"/>
              </a:lnSpc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(i=0; </a:t>
            </a:r>
            <a:r>
              <a:rPr sz="2200" spc="-5" dirty="0">
                <a:latin typeface="Carlito"/>
                <a:cs typeface="Carlito"/>
              </a:rPr>
              <a:t>i &lt; </a:t>
            </a:r>
            <a:r>
              <a:rPr sz="2200" dirty="0">
                <a:latin typeface="Carlito"/>
                <a:cs typeface="Carlito"/>
              </a:rPr>
              <a:t>10; 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i++</a:t>
            </a:r>
            <a:r>
              <a:rPr sz="2200" dirty="0">
                <a:latin typeface="Carlito"/>
                <a:cs typeface="Carlito"/>
              </a:rPr>
              <a:t>)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39750">
              <a:lnSpc>
                <a:spcPts val="2115"/>
              </a:lnSpc>
            </a:pPr>
            <a:r>
              <a:rPr sz="2200" spc="-20" dirty="0">
                <a:latin typeface="Carlito"/>
                <a:cs typeface="Carlito"/>
              </a:rPr>
              <a:t>text </a:t>
            </a:r>
            <a:r>
              <a:rPr sz="2200" spc="-5" dirty="0">
                <a:latin typeface="Carlito"/>
                <a:cs typeface="Carlito"/>
              </a:rPr>
              <a:t>+= i +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"&lt;br&gt;";</a:t>
            </a:r>
            <a:endParaRPr sz="2200">
              <a:latin typeface="Carlito"/>
              <a:cs typeface="Carlito"/>
            </a:endParaRPr>
          </a:p>
          <a:p>
            <a:pPr marL="413384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(i=0; </a:t>
            </a:r>
            <a:r>
              <a:rPr sz="2200" spc="-5" dirty="0">
                <a:latin typeface="Carlito"/>
                <a:cs typeface="Carlito"/>
              </a:rPr>
              <a:t>;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){</a:t>
            </a:r>
            <a:endParaRPr sz="220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text </a:t>
            </a:r>
            <a:r>
              <a:rPr sz="2200" spc="-5" dirty="0">
                <a:latin typeface="Carlito"/>
                <a:cs typeface="Carlito"/>
              </a:rPr>
              <a:t>+= i +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"&lt;br&gt;";</a:t>
            </a:r>
            <a:endParaRPr sz="220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i++;</a:t>
            </a:r>
            <a:endParaRPr sz="220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461899"/>
            <a:ext cx="2011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</a:t>
            </a:r>
            <a:r>
              <a:rPr spc="-8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125"/>
            <a:ext cx="7670800" cy="31692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Do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think the </a:t>
            </a:r>
            <a:r>
              <a:rPr sz="3200" spc="-15" dirty="0">
                <a:latin typeface="Carlito"/>
                <a:cs typeface="Carlito"/>
              </a:rPr>
              <a:t>following </a:t>
            </a:r>
            <a:r>
              <a:rPr sz="3200" spc="-25" dirty="0">
                <a:latin typeface="Carlito"/>
                <a:cs typeface="Carlito"/>
              </a:rPr>
              <a:t>syntax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correct?</a:t>
            </a:r>
            <a:endParaRPr sz="320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750"/>
              </a:spcBef>
            </a:pPr>
            <a:r>
              <a:rPr sz="3100" spc="-25" dirty="0">
                <a:latin typeface="Carlito"/>
                <a:cs typeface="Carlito"/>
              </a:rPr>
              <a:t>for </a:t>
            </a:r>
            <a:r>
              <a:rPr sz="3100" spc="-5" dirty="0">
                <a:latin typeface="Carlito"/>
                <a:cs typeface="Carlito"/>
              </a:rPr>
              <a:t>(; ; )</a:t>
            </a:r>
            <a:r>
              <a:rPr sz="3100" spc="5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{</a:t>
            </a:r>
            <a:endParaRPr sz="3100">
              <a:latin typeface="Carlito"/>
              <a:cs typeface="Carlito"/>
            </a:endParaRPr>
          </a:p>
          <a:p>
            <a:pPr marL="591820">
              <a:lnSpc>
                <a:spcPct val="100000"/>
              </a:lnSpc>
            </a:pPr>
            <a:r>
              <a:rPr sz="3100" spc="-25" dirty="0">
                <a:latin typeface="Carlito"/>
                <a:cs typeface="Carlito"/>
              </a:rPr>
              <a:t>text </a:t>
            </a:r>
            <a:r>
              <a:rPr sz="3100" dirty="0">
                <a:latin typeface="Carlito"/>
                <a:cs typeface="Carlito"/>
              </a:rPr>
              <a:t>+= </a:t>
            </a:r>
            <a:r>
              <a:rPr sz="3100" spc="-5" dirty="0">
                <a:latin typeface="Carlito"/>
                <a:cs typeface="Carlito"/>
              </a:rPr>
              <a:t>i +</a:t>
            </a:r>
            <a:r>
              <a:rPr sz="3100" spc="20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"&lt;br&gt;";</a:t>
            </a:r>
            <a:endParaRPr sz="310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</a:pPr>
            <a:r>
              <a:rPr sz="3100" spc="-5" dirty="0">
                <a:latin typeface="Carlito"/>
                <a:cs typeface="Carlito"/>
              </a:rPr>
              <a:t>}</a:t>
            </a:r>
            <a:endParaRPr sz="3100">
              <a:latin typeface="Carlito"/>
              <a:cs typeface="Carlito"/>
            </a:endParaRPr>
          </a:p>
          <a:p>
            <a:pPr marL="317500" marR="2159000">
              <a:lnSpc>
                <a:spcPct val="100000"/>
              </a:lnSpc>
              <a:spcBef>
                <a:spcPts val="1735"/>
              </a:spcBef>
            </a:pPr>
            <a:r>
              <a:rPr sz="1800" b="1" spc="-50" dirty="0">
                <a:solidFill>
                  <a:srgbClr val="FF0000"/>
                </a:solidFill>
                <a:latin typeface="Carlito"/>
                <a:cs typeface="Carlito"/>
              </a:rPr>
              <a:t>Yes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it is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however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this will lead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infinite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loop. So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you 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need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break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it inside the loop since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condition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2 is</a:t>
            </a:r>
            <a:r>
              <a:rPr sz="1800" b="1" spc="-1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not  specified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1525</Words>
  <Application>Microsoft Office PowerPoint</Application>
  <PresentationFormat>On-screen Show (4:3)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Carlito</vt:lpstr>
      <vt:lpstr>Times New Roman</vt:lpstr>
      <vt:lpstr>Office Theme</vt:lpstr>
      <vt:lpstr>Javascript (Part 2)</vt:lpstr>
      <vt:lpstr>Table of Contents</vt:lpstr>
      <vt:lpstr>Switch Statements</vt:lpstr>
      <vt:lpstr>Switch Statements</vt:lpstr>
      <vt:lpstr>For Loop</vt:lpstr>
      <vt:lpstr>For Loop</vt:lpstr>
      <vt:lpstr>For Loop</vt:lpstr>
      <vt:lpstr>For Loop</vt:lpstr>
      <vt:lpstr>For Loop</vt:lpstr>
      <vt:lpstr>Looping over Array</vt:lpstr>
      <vt:lpstr>Looping over String</vt:lpstr>
      <vt:lpstr>While Loop</vt:lpstr>
      <vt:lpstr>Do While Loop</vt:lpstr>
      <vt:lpstr>Debugging Your Javascript Code</vt:lpstr>
      <vt:lpstr>Debugging your JS code</vt:lpstr>
      <vt:lpstr>Debugging your JS code</vt:lpstr>
      <vt:lpstr>Date Type</vt:lpstr>
      <vt:lpstr>Date Type</vt:lpstr>
      <vt:lpstr>Date Type</vt:lpstr>
      <vt:lpstr>Date Type (Initializing Dates)</vt:lpstr>
      <vt:lpstr>Date Type (Get Date Methods)</vt:lpstr>
      <vt:lpstr>Date Type (Date Get Methods)</vt:lpstr>
      <vt:lpstr>Date Type (Date Get Methods)</vt:lpstr>
      <vt:lpstr>Date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Columns in CSS</dc:title>
  <dc:creator>Umer Iqbal</dc:creator>
  <cp:lastModifiedBy>01-241162-030</cp:lastModifiedBy>
  <cp:revision>4</cp:revision>
  <dcterms:created xsi:type="dcterms:W3CDTF">2021-03-01T11:01:35Z</dcterms:created>
  <dcterms:modified xsi:type="dcterms:W3CDTF">2023-05-24T09:43:45Z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2021-03-01T00:00:00Z</vt:filetime>
  </property>
</Properties>
</file>