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304" r:id="rId3"/>
    <p:sldId id="302" r:id="rId4"/>
    <p:sldId id="328" r:id="rId5"/>
    <p:sldId id="364" r:id="rId6"/>
    <p:sldId id="341" r:id="rId7"/>
    <p:sldId id="365" r:id="rId8"/>
    <p:sldId id="386" r:id="rId9"/>
    <p:sldId id="351" r:id="rId10"/>
    <p:sldId id="387" r:id="rId11"/>
    <p:sldId id="388" r:id="rId12"/>
    <p:sldId id="377" r:id="rId13"/>
    <p:sldId id="378" r:id="rId14"/>
    <p:sldId id="389" r:id="rId15"/>
    <p:sldId id="366" r:id="rId16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96713"/>
    <a:srgbClr val="FFFF00"/>
    <a:srgbClr val="B3D3EA"/>
    <a:srgbClr val="78A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596" autoAdjust="0"/>
  </p:normalViewPr>
  <p:slideViewPr>
    <p:cSldViewPr>
      <p:cViewPr varScale="1">
        <p:scale>
          <a:sx n="71" d="100"/>
          <a:sy n="71" d="100"/>
        </p:scale>
        <p:origin x="138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37B4AC52-0336-A313-F026-0F0753C7CFB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US" dirty="0"/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12418110-0BF7-A099-8C47-50743B9648D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 dirty="0"/>
          </a:p>
        </p:txBody>
      </p:sp>
      <p:sp>
        <p:nvSpPr>
          <p:cNvPr id="81924" name="Rectangle 4">
            <a:extLst>
              <a:ext uri="{FF2B5EF4-FFF2-40B4-BE49-F238E27FC236}">
                <a16:creationId xmlns:a16="http://schemas.microsoft.com/office/drawing/2014/main" id="{31ED0D37-4D8D-155E-4931-04534510F98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25" name="Rectangle 5">
            <a:extLst>
              <a:ext uri="{FF2B5EF4-FFF2-40B4-BE49-F238E27FC236}">
                <a16:creationId xmlns:a16="http://schemas.microsoft.com/office/drawing/2014/main" id="{D4B1F0F1-B606-2B7E-747D-180FB82FA03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81926" name="Rectangle 6">
            <a:extLst>
              <a:ext uri="{FF2B5EF4-FFF2-40B4-BE49-F238E27FC236}">
                <a16:creationId xmlns:a16="http://schemas.microsoft.com/office/drawing/2014/main" id="{E9ACCA65-D221-36B7-2655-575490CB1D7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US" dirty="0"/>
          </a:p>
        </p:txBody>
      </p:sp>
      <p:sp>
        <p:nvSpPr>
          <p:cNvPr id="81927" name="Rectangle 7">
            <a:extLst>
              <a:ext uri="{FF2B5EF4-FFF2-40B4-BE49-F238E27FC236}">
                <a16:creationId xmlns:a16="http://schemas.microsoft.com/office/drawing/2014/main" id="{23E6CF23-58D1-DA7E-5D8E-174059B660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7FB98-8C63-424E-B8D3-1474F78C513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4140CDF-F6EA-9FA8-4380-BDD1B1808B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1BE6CE-0AC4-4B27-92E5-36CF293C375A}" type="slidenum">
              <a:rPr lang="en-US" altLang="en-US"/>
              <a:pPr/>
              <a:t>1</a:t>
            </a:fld>
            <a:endParaRPr lang="en-US" altLang="en-US" dirty="0"/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46F11F4D-9123-BE32-6560-62B9B5F981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DFB3BFD6-197C-F379-2CA2-23AC10482B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A0338B6-AA58-4125-CCB9-D81D4A4CDC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4F454-A442-49C7-986D-9168A3D10662}" type="slidenum">
              <a:rPr lang="en-US" altLang="en-US"/>
              <a:pPr/>
              <a:t>11</a:t>
            </a:fld>
            <a:endParaRPr lang="en-US" altLang="en-US" dirty="0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51A7C8BB-EDEC-6CB2-7572-05BF9ABA7B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82C752C3-12D5-A718-5FAD-BDBDA0B5C4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8219700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A0338B6-AA58-4125-CCB9-D81D4A4CDC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4F454-A442-49C7-986D-9168A3D10662}" type="slidenum">
              <a:rPr lang="en-US" altLang="en-US"/>
              <a:pPr/>
              <a:t>12</a:t>
            </a:fld>
            <a:endParaRPr lang="en-US" altLang="en-US" dirty="0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51A7C8BB-EDEC-6CB2-7572-05BF9ABA7B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82C752C3-12D5-A718-5FAD-BDBDA0B5C4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8911869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A0338B6-AA58-4125-CCB9-D81D4A4CDC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4F454-A442-49C7-986D-9168A3D10662}" type="slidenum">
              <a:rPr lang="en-US" altLang="en-US"/>
              <a:pPr/>
              <a:t>13</a:t>
            </a:fld>
            <a:endParaRPr lang="en-US" altLang="en-US" dirty="0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51A7C8BB-EDEC-6CB2-7572-05BF9ABA7B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82C752C3-12D5-A718-5FAD-BDBDA0B5C4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0924448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A0338B6-AA58-4125-CCB9-D81D4A4CDC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4F454-A442-49C7-986D-9168A3D10662}" type="slidenum">
              <a:rPr lang="en-US" altLang="en-US"/>
              <a:pPr/>
              <a:t>14</a:t>
            </a:fld>
            <a:endParaRPr lang="en-US" altLang="en-US" dirty="0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51A7C8BB-EDEC-6CB2-7572-05BF9ABA7B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82C752C3-12D5-A718-5FAD-BDBDA0B5C4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0743367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A0338B6-AA58-4125-CCB9-D81D4A4CDC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4F454-A442-49C7-986D-9168A3D10662}" type="slidenum">
              <a:rPr lang="en-US" altLang="en-US"/>
              <a:pPr/>
              <a:t>15</a:t>
            </a:fld>
            <a:endParaRPr lang="en-US" altLang="en-US" dirty="0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51A7C8BB-EDEC-6CB2-7572-05BF9ABA7B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82C752C3-12D5-A718-5FAD-BDBDA0B5C4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437990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A0338B6-AA58-4125-CCB9-D81D4A4CDC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4F454-A442-49C7-986D-9168A3D10662}" type="slidenum">
              <a:rPr lang="en-US" altLang="en-US"/>
              <a:pPr/>
              <a:t>2</a:t>
            </a:fld>
            <a:endParaRPr lang="en-US" altLang="en-US" dirty="0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51A7C8BB-EDEC-6CB2-7572-05BF9ABA7B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82C752C3-12D5-A718-5FAD-BDBDA0B5C4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154330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A0338B6-AA58-4125-CCB9-D81D4A4CDC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4F454-A442-49C7-986D-9168A3D10662}" type="slidenum">
              <a:rPr lang="en-US" altLang="en-US"/>
              <a:pPr/>
              <a:t>3</a:t>
            </a:fld>
            <a:endParaRPr lang="en-US" altLang="en-US" dirty="0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51A7C8BB-EDEC-6CB2-7572-05BF9ABA7B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82C752C3-12D5-A718-5FAD-BDBDA0B5C4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335706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A0338B6-AA58-4125-CCB9-D81D4A4CDC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4F454-A442-49C7-986D-9168A3D10662}" type="slidenum">
              <a:rPr lang="en-US" altLang="en-US"/>
              <a:pPr/>
              <a:t>4</a:t>
            </a:fld>
            <a:endParaRPr lang="en-US" altLang="en-US" dirty="0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51A7C8BB-EDEC-6CB2-7572-05BF9ABA7B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82C752C3-12D5-A718-5FAD-BDBDA0B5C4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124467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A0338B6-AA58-4125-CCB9-D81D4A4CDC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4F454-A442-49C7-986D-9168A3D10662}" type="slidenum">
              <a:rPr lang="en-US" altLang="en-US"/>
              <a:pPr/>
              <a:t>5</a:t>
            </a:fld>
            <a:endParaRPr lang="en-US" altLang="en-US" dirty="0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51A7C8BB-EDEC-6CB2-7572-05BF9ABA7B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82C752C3-12D5-A718-5FAD-BDBDA0B5C4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392220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A0338B6-AA58-4125-CCB9-D81D4A4CDC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4F454-A442-49C7-986D-9168A3D10662}" type="slidenum">
              <a:rPr lang="en-US" altLang="en-US"/>
              <a:pPr/>
              <a:t>6</a:t>
            </a:fld>
            <a:endParaRPr lang="en-US" altLang="en-US" dirty="0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51A7C8BB-EDEC-6CB2-7572-05BF9ABA7B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82C752C3-12D5-A718-5FAD-BDBDA0B5C4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547226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A0338B6-AA58-4125-CCB9-D81D4A4CDC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4F454-A442-49C7-986D-9168A3D10662}" type="slidenum">
              <a:rPr lang="en-US" altLang="en-US"/>
              <a:pPr/>
              <a:t>7</a:t>
            </a:fld>
            <a:endParaRPr lang="en-US" altLang="en-US" dirty="0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51A7C8BB-EDEC-6CB2-7572-05BF9ABA7B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82C752C3-12D5-A718-5FAD-BDBDA0B5C4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609823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A0338B6-AA58-4125-CCB9-D81D4A4CDC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4F454-A442-49C7-986D-9168A3D10662}" type="slidenum">
              <a:rPr lang="en-US" altLang="en-US"/>
              <a:pPr/>
              <a:t>9</a:t>
            </a:fld>
            <a:endParaRPr lang="en-US" altLang="en-US" dirty="0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51A7C8BB-EDEC-6CB2-7572-05BF9ABA7B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82C752C3-12D5-A718-5FAD-BDBDA0B5C4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867365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A0338B6-AA58-4125-CCB9-D81D4A4CDC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4F454-A442-49C7-986D-9168A3D10662}" type="slidenum">
              <a:rPr lang="en-US" altLang="en-US"/>
              <a:pPr/>
              <a:t>10</a:t>
            </a:fld>
            <a:endParaRPr lang="en-US" altLang="en-US" dirty="0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51A7C8BB-EDEC-6CB2-7572-05BF9ABA7B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82C752C3-12D5-A718-5FAD-BDBDA0B5C4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100224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986782BA-3910-AA96-0131-D2927B1F622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09600" y="777875"/>
            <a:ext cx="6324600" cy="70485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1730933A-9993-6CD3-8B2D-5D3805FABE4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09600" y="1463675"/>
            <a:ext cx="6324600" cy="441325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74331-2868-200C-6EE6-340AFB520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47C9FC-059E-C6C0-243E-30C1A6A14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7782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4293EA-8B2E-C5F2-7659-B6B790E510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867400" y="381000"/>
            <a:ext cx="1828800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332233-A582-43D5-4092-AAD68A177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5334000" cy="5562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5277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36029-0162-510B-48C4-DE3E488D6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A1D53-6CAC-0B82-EB2E-62F8E2C3A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886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165A1-407B-4185-26ED-0C252BE6B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C286A-F1A8-F383-A120-E24E29C4F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4467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A51BE-6A68-6216-634E-4C149CD16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C5B0B-648B-420C-0AA5-13F5901FEB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35814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CD4938-A538-FDA1-B47D-8EE994D2B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14800" y="1371600"/>
            <a:ext cx="35814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6101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370C3-2C11-486C-39BE-F2A4C440F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37108-DD0A-EE80-5ED6-819D68633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B76FD6-DA53-3F92-66AE-892084ACD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539322-28FD-AB8B-FFCF-145C4F4849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FB4C34-87FC-913E-6375-FFE7C2C032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6949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DCD3C-06E8-ED30-626D-E62073A9E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953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8213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23268-EAE7-23E8-FD52-0ECEC80F2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51CF2-F94A-E19B-29A4-F3067EB51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3977FA-B843-CB02-B80F-BBD5BB711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824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E14AA-93FE-F1C2-4EDB-CFFC445C2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826630-9F49-7531-1710-4C0DEDA9F9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1CF674-9850-4258-CB18-B41801449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8279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1262486-B081-1F66-0309-6B868E2674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7315200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00A1903-8B94-2DFE-7B58-EA329F6CF2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71600"/>
            <a:ext cx="73152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ivy.org/doc/stable/api-kivy.uix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>
            <a:extLst>
              <a:ext uri="{FF2B5EF4-FFF2-40B4-BE49-F238E27FC236}">
                <a16:creationId xmlns:a16="http://schemas.microsoft.com/office/drawing/2014/main" id="{7DF94D5C-1B2B-1B45-1F48-F108EA2B870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Introduction to</a:t>
            </a:r>
            <a:endParaRPr lang="ru-RU" altLang="en-US" dirty="0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C347B0A5-B667-3E17-8C9B-507128BF7C9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Kivy</a:t>
            </a:r>
            <a:endParaRPr lang="ru-RU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5AEAD316-F1A4-CAED-7876-D62A32573D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6934200" cy="715962"/>
          </a:xfrm>
        </p:spPr>
        <p:txBody>
          <a:bodyPr/>
          <a:lstStyle/>
          <a:p>
            <a:r>
              <a:rPr lang="en-US" altLang="en-US" sz="3000" b="1" dirty="0">
                <a:solidFill>
                  <a:schemeClr val="tx1"/>
                </a:solidFill>
              </a:rPr>
              <a:t>Explaining Widgets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7FB3407E-A40E-46E3-C6F6-85A3E0B985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401762"/>
            <a:ext cx="6934200" cy="5105400"/>
          </a:xfrm>
        </p:spPr>
        <p:txBody>
          <a:bodyPr/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1600" b="1" i="0" dirty="0" err="1">
                <a:solidFill>
                  <a:srgbClr val="000000"/>
                </a:solidFill>
                <a:effectLst/>
                <a:latin typeface="Söhne"/>
              </a:rPr>
              <a:t>DropDown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Söhne"/>
              </a:rPr>
              <a:t>: </a:t>
            </a:r>
            <a:r>
              <a:rPr lang="en-US" sz="1600" i="0" dirty="0">
                <a:solidFill>
                  <a:srgbClr val="000000"/>
                </a:solidFill>
                <a:effectLst/>
                <a:latin typeface="Söhne"/>
              </a:rPr>
              <a:t>Provides a dropdown menu of options.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Söhne"/>
              </a:rPr>
              <a:t>Video: </a:t>
            </a:r>
            <a:r>
              <a:rPr lang="en-US" sz="1600" i="0" dirty="0">
                <a:solidFill>
                  <a:srgbClr val="000000"/>
                </a:solidFill>
                <a:effectLst/>
                <a:latin typeface="Söhne"/>
              </a:rPr>
              <a:t>Displays video content.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1600" b="1" i="0" dirty="0" err="1">
                <a:solidFill>
                  <a:srgbClr val="000000"/>
                </a:solidFill>
                <a:effectLst/>
                <a:latin typeface="Söhne"/>
              </a:rPr>
              <a:t>ScrollView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Söhne"/>
              </a:rPr>
              <a:t>: </a:t>
            </a:r>
            <a:r>
              <a:rPr lang="en-US" sz="1600" i="0" dirty="0">
                <a:solidFill>
                  <a:srgbClr val="000000"/>
                </a:solidFill>
                <a:effectLst/>
                <a:latin typeface="Söhne"/>
              </a:rPr>
              <a:t>Allows scrolling of content that is larger than the screen.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1600" b="1" i="0" dirty="0" err="1">
                <a:solidFill>
                  <a:srgbClr val="000000"/>
                </a:solidFill>
                <a:effectLst/>
                <a:latin typeface="Söhne"/>
              </a:rPr>
              <a:t>BoxLayout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Söhne"/>
              </a:rPr>
              <a:t>: </a:t>
            </a:r>
            <a:r>
              <a:rPr lang="en-US" sz="1600" i="0" dirty="0">
                <a:solidFill>
                  <a:srgbClr val="000000"/>
                </a:solidFill>
                <a:effectLst/>
                <a:latin typeface="Söhne"/>
              </a:rPr>
              <a:t>Arranges widgets in a horizontal or vertical box.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1600" b="1" i="0" dirty="0" err="1">
                <a:solidFill>
                  <a:srgbClr val="000000"/>
                </a:solidFill>
                <a:effectLst/>
                <a:latin typeface="Söhne"/>
              </a:rPr>
              <a:t>GridLayout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Söhne"/>
              </a:rPr>
              <a:t>: </a:t>
            </a:r>
            <a:r>
              <a:rPr lang="en-US" sz="1600" i="0" dirty="0">
                <a:solidFill>
                  <a:srgbClr val="000000"/>
                </a:solidFill>
                <a:effectLst/>
                <a:latin typeface="Söhne"/>
              </a:rPr>
              <a:t>Arranges widgets in a grid with specified rows and columns.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1600" b="1" i="0" dirty="0" err="1">
                <a:solidFill>
                  <a:srgbClr val="000000"/>
                </a:solidFill>
                <a:effectLst/>
                <a:latin typeface="Söhne"/>
              </a:rPr>
              <a:t>StackLayout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Söhne"/>
              </a:rPr>
              <a:t>: </a:t>
            </a:r>
            <a:r>
              <a:rPr lang="en-US" sz="1600" i="0" dirty="0">
                <a:solidFill>
                  <a:srgbClr val="000000"/>
                </a:solidFill>
                <a:effectLst/>
                <a:latin typeface="Söhne"/>
              </a:rPr>
              <a:t>Stacks widgets horizontally or vertically.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1600" b="1" i="0" dirty="0" err="1">
                <a:solidFill>
                  <a:srgbClr val="000000"/>
                </a:solidFill>
                <a:effectLst/>
                <a:latin typeface="Söhne"/>
              </a:rPr>
              <a:t>FloatLayout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Söhne"/>
              </a:rPr>
              <a:t>: </a:t>
            </a:r>
            <a:r>
              <a:rPr lang="en-US" sz="1600" i="0" dirty="0">
                <a:solidFill>
                  <a:srgbClr val="000000"/>
                </a:solidFill>
                <a:effectLst/>
                <a:latin typeface="Söhne"/>
              </a:rPr>
              <a:t>Allows precise positioning of widgets using x and y coordinates.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1600" b="1" i="0" dirty="0" err="1">
                <a:solidFill>
                  <a:srgbClr val="000000"/>
                </a:solidFill>
                <a:effectLst/>
                <a:latin typeface="Söhne"/>
              </a:rPr>
              <a:t>RelativeLayout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Söhne"/>
              </a:rPr>
              <a:t>:</a:t>
            </a:r>
            <a:r>
              <a:rPr lang="en-US" sz="1600" i="0" dirty="0">
                <a:solidFill>
                  <a:srgbClr val="000000"/>
                </a:solidFill>
                <a:effectLst/>
                <a:latin typeface="Söhne"/>
              </a:rPr>
              <a:t> Positions widgets relative to the layout boundaries or to each other.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1600" b="1" i="0" dirty="0" err="1">
                <a:solidFill>
                  <a:srgbClr val="000000"/>
                </a:solidFill>
                <a:effectLst/>
                <a:latin typeface="Söhne"/>
              </a:rPr>
              <a:t>AnchorLayout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Söhne"/>
              </a:rPr>
              <a:t>: </a:t>
            </a:r>
            <a:r>
              <a:rPr lang="en-US" sz="1600" i="0" dirty="0">
                <a:solidFill>
                  <a:srgbClr val="000000"/>
                </a:solidFill>
                <a:effectLst/>
                <a:latin typeface="Söhne"/>
              </a:rPr>
              <a:t>Anchors widgets to specific positions within the layout.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Söhne"/>
              </a:rPr>
              <a:t>Scatter: </a:t>
            </a:r>
            <a:r>
              <a:rPr lang="en-US" sz="1600" i="0" dirty="0">
                <a:solidFill>
                  <a:srgbClr val="000000"/>
                </a:solidFill>
                <a:effectLst/>
                <a:latin typeface="Söhne"/>
              </a:rPr>
              <a:t>Allows transformation and movement of widgets with multitouch gestures.</a:t>
            </a:r>
          </a:p>
        </p:txBody>
      </p:sp>
    </p:spTree>
    <p:extLst>
      <p:ext uri="{BB962C8B-B14F-4D97-AF65-F5344CB8AC3E}">
        <p14:creationId xmlns:p14="http://schemas.microsoft.com/office/powerpoint/2010/main" val="632519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5AEAD316-F1A4-CAED-7876-D62A32573D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6934200" cy="715962"/>
          </a:xfrm>
        </p:spPr>
        <p:txBody>
          <a:bodyPr/>
          <a:lstStyle/>
          <a:p>
            <a:r>
              <a:rPr lang="en-US" altLang="en-US" sz="3000" b="1" dirty="0">
                <a:solidFill>
                  <a:schemeClr val="tx1"/>
                </a:solidFill>
              </a:rPr>
              <a:t>Explaining Widgets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7FB3407E-A40E-46E3-C6F6-85A3E0B985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401762"/>
            <a:ext cx="6934200" cy="5105400"/>
          </a:xfrm>
        </p:spPr>
        <p:txBody>
          <a:bodyPr/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Söhne"/>
              </a:rPr>
              <a:t>Accordion: </a:t>
            </a:r>
            <a:r>
              <a:rPr lang="en-US" sz="1600" i="0" dirty="0">
                <a:solidFill>
                  <a:srgbClr val="000000"/>
                </a:solidFill>
                <a:effectLst/>
                <a:latin typeface="Söhne"/>
              </a:rPr>
              <a:t>A collapsible content area with multiple sections.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1600" b="1" i="0" dirty="0" err="1">
                <a:solidFill>
                  <a:srgbClr val="000000"/>
                </a:solidFill>
                <a:effectLst/>
                <a:latin typeface="Söhne"/>
              </a:rPr>
              <a:t>ActionBar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Söhne"/>
              </a:rPr>
              <a:t>: </a:t>
            </a:r>
            <a:r>
              <a:rPr lang="en-US" sz="1600" i="0" dirty="0">
                <a:solidFill>
                  <a:srgbClr val="000000"/>
                </a:solidFill>
                <a:effectLst/>
                <a:latin typeface="Söhne"/>
              </a:rPr>
              <a:t>Provides a bar with contextual actions.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Söhne"/>
              </a:rPr>
              <a:t>Bubble: </a:t>
            </a:r>
            <a:r>
              <a:rPr lang="en-US" sz="1600" i="0" dirty="0">
                <a:solidFill>
                  <a:srgbClr val="000000"/>
                </a:solidFill>
                <a:effectLst/>
                <a:latin typeface="Söhne"/>
              </a:rPr>
              <a:t>Displays information when touched and released.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Söhne"/>
              </a:rPr>
              <a:t>Carousel: </a:t>
            </a:r>
            <a:r>
              <a:rPr lang="en-US" sz="1600" i="0" dirty="0">
                <a:solidFill>
                  <a:srgbClr val="000000"/>
                </a:solidFill>
                <a:effectLst/>
                <a:latin typeface="Söhne"/>
              </a:rPr>
              <a:t>Allows swiping between multiple panels.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1600" b="1" i="0" dirty="0" err="1">
                <a:solidFill>
                  <a:srgbClr val="000000"/>
                </a:solidFill>
                <a:effectLst/>
                <a:latin typeface="Söhne"/>
              </a:rPr>
              <a:t>FileChooser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Söhne"/>
              </a:rPr>
              <a:t>: </a:t>
            </a:r>
            <a:r>
              <a:rPr lang="en-US" sz="1600" i="0" dirty="0">
                <a:solidFill>
                  <a:srgbClr val="000000"/>
                </a:solidFill>
                <a:effectLst/>
                <a:latin typeface="Söhne"/>
              </a:rPr>
              <a:t>Allows selecting files and directories.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1600" b="1" i="0" dirty="0" err="1">
                <a:solidFill>
                  <a:srgbClr val="000000"/>
                </a:solidFill>
                <a:effectLst/>
                <a:latin typeface="Söhne"/>
              </a:rPr>
              <a:t>TreeView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Söhne"/>
              </a:rPr>
              <a:t>: </a:t>
            </a:r>
            <a:r>
              <a:rPr lang="en-US" sz="1600" i="0" dirty="0">
                <a:solidFill>
                  <a:srgbClr val="000000"/>
                </a:solidFill>
                <a:effectLst/>
                <a:latin typeface="Söhne"/>
              </a:rPr>
              <a:t>Represents data in a tree-like structure.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1600" b="1" i="0" dirty="0" err="1">
                <a:solidFill>
                  <a:srgbClr val="000000"/>
                </a:solidFill>
                <a:effectLst/>
                <a:latin typeface="Söhne"/>
              </a:rPr>
              <a:t>VideoPlayer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Söhne"/>
              </a:rPr>
              <a:t>: </a:t>
            </a:r>
            <a:r>
              <a:rPr lang="en-US" sz="1600" i="0" dirty="0">
                <a:solidFill>
                  <a:srgbClr val="000000"/>
                </a:solidFill>
                <a:effectLst/>
                <a:latin typeface="Söhne"/>
              </a:rPr>
              <a:t>Plays video content with controls.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1600" b="1" i="0" dirty="0" err="1">
                <a:solidFill>
                  <a:srgbClr val="000000"/>
                </a:solidFill>
                <a:effectLst/>
                <a:latin typeface="Söhne"/>
              </a:rPr>
              <a:t>CodeInput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Söhne"/>
              </a:rPr>
              <a:t>: </a:t>
            </a:r>
            <a:r>
              <a:rPr lang="en-US" sz="1600" i="0" dirty="0">
                <a:solidFill>
                  <a:srgbClr val="000000"/>
                </a:solidFill>
                <a:effectLst/>
                <a:latin typeface="Söhne"/>
              </a:rPr>
              <a:t>Allows input and editing of code.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1600" b="1" i="0" dirty="0" err="1">
                <a:solidFill>
                  <a:srgbClr val="000000"/>
                </a:solidFill>
                <a:effectLst/>
                <a:latin typeface="Söhne"/>
              </a:rPr>
              <a:t>DatePicker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Söhne"/>
              </a:rPr>
              <a:t>: </a:t>
            </a:r>
            <a:r>
              <a:rPr lang="en-US" sz="1600" i="0" dirty="0">
                <a:solidFill>
                  <a:srgbClr val="000000"/>
                </a:solidFill>
                <a:effectLst/>
                <a:latin typeface="Söhne"/>
              </a:rPr>
              <a:t>Allows selecting a date.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1600" b="1" i="0" dirty="0" err="1">
                <a:solidFill>
                  <a:srgbClr val="000000"/>
                </a:solidFill>
                <a:effectLst/>
                <a:latin typeface="Söhne"/>
              </a:rPr>
              <a:t>TimePicker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Söhne"/>
              </a:rPr>
              <a:t>: </a:t>
            </a:r>
            <a:r>
              <a:rPr lang="en-US" sz="1600" i="0" dirty="0">
                <a:solidFill>
                  <a:srgbClr val="000000"/>
                </a:solidFill>
                <a:effectLst/>
                <a:latin typeface="Söhne"/>
              </a:rPr>
              <a:t>Allows selecting a time.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sz="1600" b="1" dirty="0">
                <a:solidFill>
                  <a:srgbClr val="000000"/>
                </a:solidFill>
                <a:latin typeface="Söhne"/>
              </a:rPr>
              <a:t>Note: </a:t>
            </a:r>
            <a:r>
              <a:rPr lang="en-US" sz="1600" dirty="0">
                <a:solidFill>
                  <a:srgbClr val="000000"/>
                </a:solidFill>
                <a:latin typeface="Söhne"/>
              </a:rPr>
              <a:t>Read this documentary to know about all widgets</a:t>
            </a:r>
            <a:r>
              <a:rPr lang="en-US" sz="1600" b="1" dirty="0">
                <a:solidFill>
                  <a:srgbClr val="000000"/>
                </a:solidFill>
                <a:latin typeface="Söhne"/>
              </a:rPr>
              <a:t> </a:t>
            </a:r>
            <a:r>
              <a:rPr lang="en-US" sz="1050" dirty="0">
                <a:hlinkClick r:id="rId4"/>
              </a:rPr>
              <a:t>Widgets — Kivy 2.2.1 documentation</a:t>
            </a:r>
            <a:endParaRPr lang="en-US" sz="1600" b="1" i="0" dirty="0">
              <a:solidFill>
                <a:srgbClr val="000000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855813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5AEAD316-F1A4-CAED-7876-D62A32573D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6934200" cy="715962"/>
          </a:xfrm>
        </p:spPr>
        <p:txBody>
          <a:bodyPr/>
          <a:lstStyle/>
          <a:p>
            <a:r>
              <a:rPr lang="en-US" altLang="en-US" sz="3000" b="1" dirty="0">
                <a:solidFill>
                  <a:schemeClr val="tx1"/>
                </a:solidFill>
              </a:rPr>
              <a:t>Touch Event &amp; Binding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7FB3407E-A40E-46E3-C6F6-85A3E0B985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401762"/>
            <a:ext cx="6934200" cy="51054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b="1" i="0" dirty="0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Events:</a:t>
            </a:r>
            <a:r>
              <a:rPr lang="en-US" sz="2400" i="0" dirty="0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Kivy are user interactions like touch, keyboard input, or system events. Widgets can respond to these events, enabling interactive applications.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2B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Bindings:</a:t>
            </a:r>
            <a:r>
              <a:rPr lang="en-US" sz="2400" dirty="0">
                <a:solidFill>
                  <a:srgbClr val="2B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allow you to associate a function with an event, ensuring that when the event occurs, the specified function is executed.</a:t>
            </a:r>
          </a:p>
        </p:txBody>
      </p:sp>
    </p:spTree>
    <p:extLst>
      <p:ext uri="{BB962C8B-B14F-4D97-AF65-F5344CB8AC3E}">
        <p14:creationId xmlns:p14="http://schemas.microsoft.com/office/powerpoint/2010/main" val="3951661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5AEAD316-F1A4-CAED-7876-D62A32573D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6934200" cy="715962"/>
          </a:xfrm>
        </p:spPr>
        <p:txBody>
          <a:bodyPr/>
          <a:lstStyle/>
          <a:p>
            <a:r>
              <a:rPr lang="en-US" altLang="en-US" sz="3000" b="1" dirty="0">
                <a:solidFill>
                  <a:schemeClr val="tx1"/>
                </a:solidFill>
              </a:rPr>
              <a:t>Example: Touch Event &amp; Binding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82863B-D29F-580A-09AF-80254BF14B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1752600"/>
            <a:ext cx="5773171" cy="397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585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5AEAD316-F1A4-CAED-7876-D62A32573D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6934200" cy="715962"/>
          </a:xfrm>
        </p:spPr>
        <p:txBody>
          <a:bodyPr/>
          <a:lstStyle/>
          <a:p>
            <a:r>
              <a:rPr lang="en-US" altLang="en-US" sz="3000" b="1" dirty="0">
                <a:solidFill>
                  <a:schemeClr val="tx1"/>
                </a:solidFill>
              </a:rPr>
              <a:t>Example: Touch Event &amp; Binding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2CF0DA-E7F1-3B36-9093-4CA687DB5E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1600200"/>
            <a:ext cx="5134040" cy="39530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AFA5FB-9298-8630-6D05-9EE9DAA5F506}"/>
              </a:ext>
            </a:extLst>
          </p:cNvPr>
          <p:cNvSpPr txBox="1"/>
          <p:nvPr/>
        </p:nvSpPr>
        <p:spPr>
          <a:xfrm>
            <a:off x="1828800" y="5904125"/>
            <a:ext cx="7239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https://kivy.org/doc/stable/guide/basic.html#events-and-properties</a:t>
            </a:r>
          </a:p>
        </p:txBody>
      </p:sp>
    </p:spTree>
    <p:extLst>
      <p:ext uri="{BB962C8B-B14F-4D97-AF65-F5344CB8AC3E}">
        <p14:creationId xmlns:p14="http://schemas.microsoft.com/office/powerpoint/2010/main" val="3210847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5AEAD316-F1A4-CAED-7876-D62A32573D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6934200" cy="715962"/>
          </a:xfrm>
        </p:spPr>
        <p:txBody>
          <a:bodyPr/>
          <a:lstStyle/>
          <a:p>
            <a:r>
              <a:rPr lang="en-US" altLang="en-US" sz="3000" b="1" dirty="0">
                <a:solidFill>
                  <a:schemeClr val="tx1"/>
                </a:solidFill>
              </a:rPr>
              <a:t>Kivy Application Structure: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7FB3407E-A40E-46E3-C6F6-85A3E0B985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401762"/>
            <a:ext cx="6934200" cy="5105400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solidFill>
                  <a:srgbClr val="2B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Kivy applications follow a specific structure, separating the UI design (usually in a .</a:t>
            </a:r>
            <a:r>
              <a:rPr lang="en-US" sz="1800" dirty="0" err="1">
                <a:solidFill>
                  <a:srgbClr val="2B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kv</a:t>
            </a:r>
            <a:r>
              <a:rPr lang="en-US" sz="1800" dirty="0">
                <a:solidFill>
                  <a:srgbClr val="2B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file) from the application logic (in a Python script)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solidFill>
                <a:srgbClr val="2B2A2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solidFill>
                <a:srgbClr val="2B2A2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solidFill>
                <a:srgbClr val="2B2A2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solidFill>
                <a:srgbClr val="2B2A2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solidFill>
                <a:srgbClr val="2B2A2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solidFill>
                <a:srgbClr val="2B2A2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solidFill>
                  <a:srgbClr val="2B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Python script, the </a:t>
            </a:r>
            <a:r>
              <a:rPr lang="en-US" sz="1800" dirty="0" err="1">
                <a:solidFill>
                  <a:srgbClr val="2B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ExampleApp</a:t>
            </a:r>
            <a:r>
              <a:rPr lang="en-US" sz="1800" dirty="0">
                <a:solidFill>
                  <a:srgbClr val="2B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 is defined, which inherits from App. The </a:t>
            </a:r>
            <a:r>
              <a:rPr lang="en-US" sz="1800" dirty="0" err="1">
                <a:solidFill>
                  <a:srgbClr val="2B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submit_name</a:t>
            </a:r>
            <a:r>
              <a:rPr lang="en-US" sz="1800" dirty="0">
                <a:solidFill>
                  <a:srgbClr val="2B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method prints a greeting with the entered name. The build method returns the root widget, which is an instance of </a:t>
            </a:r>
            <a:r>
              <a:rPr lang="en-US" sz="1800" dirty="0" err="1">
                <a:solidFill>
                  <a:srgbClr val="2B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BoxLayout</a:t>
            </a:r>
            <a:r>
              <a:rPr lang="en-US" sz="1800" dirty="0">
                <a:solidFill>
                  <a:srgbClr val="2B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200" dirty="0">
              <a:solidFill>
                <a:srgbClr val="2B2A2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200" dirty="0">
              <a:solidFill>
                <a:srgbClr val="2B2A2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9AA0D4-1E15-95F3-0381-E867A174F6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200" y="2514600"/>
            <a:ext cx="2972215" cy="22386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7F71CF3-DE31-452D-A2F7-B9CBABDFEF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8300" y="2483224"/>
            <a:ext cx="3276185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271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5AEAD316-F1A4-CAED-7876-D62A32573D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6934200" cy="715962"/>
          </a:xfrm>
        </p:spPr>
        <p:txBody>
          <a:bodyPr/>
          <a:lstStyle/>
          <a:p>
            <a:r>
              <a:rPr lang="en-US" altLang="en-US" sz="3000" b="1" dirty="0">
                <a:solidFill>
                  <a:schemeClr val="tx1"/>
                </a:solidFill>
              </a:rPr>
              <a:t>What is Kivy?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7FB3407E-A40E-46E3-C6F6-85A3E0B985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371600"/>
            <a:ext cx="6934200" cy="5105400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ko-KR" dirty="0">
                <a:solidFill>
                  <a:srgbClr val="2B2A2A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Kivy is an open-source Python framework for developing multitouch applications. It is particularly well-suited for applications with graphical user interfaces (GUIs) and is designed to be cross-platform, supporting Windows, macOS, Linux, Android, and iOS. </a:t>
            </a:r>
            <a:endParaRPr lang="en-US" altLang="ko-KR" b="1" dirty="0">
              <a:solidFill>
                <a:srgbClr val="2B2A2A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06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5AEAD316-F1A4-CAED-7876-D62A32573D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6934200" cy="715962"/>
          </a:xfrm>
        </p:spPr>
        <p:txBody>
          <a:bodyPr/>
          <a:lstStyle/>
          <a:p>
            <a:r>
              <a:rPr lang="en-US" altLang="en-US" sz="3000" dirty="0">
                <a:solidFill>
                  <a:schemeClr val="tx1"/>
                </a:solidFill>
              </a:rPr>
              <a:t>Why do we use Pandas?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7FB3407E-A40E-46E3-C6F6-85A3E0B985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282700"/>
            <a:ext cx="6934200" cy="5105400"/>
          </a:xfrm>
        </p:spPr>
        <p:txBody>
          <a:bodyPr/>
          <a:lstStyle/>
          <a:p>
            <a:pPr algn="just">
              <a:lnSpc>
                <a:spcPct val="200000"/>
              </a:lnSpc>
            </a:pPr>
            <a:r>
              <a:rPr lang="en-US" altLang="ko-KR" sz="1600" dirty="0">
                <a:solidFill>
                  <a:srgbClr val="2B2A2A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Cross-Platform</a:t>
            </a:r>
          </a:p>
          <a:p>
            <a:pPr algn="just">
              <a:lnSpc>
                <a:spcPct val="200000"/>
              </a:lnSpc>
            </a:pPr>
            <a:r>
              <a:rPr lang="en-US" altLang="ko-KR" sz="1600" dirty="0">
                <a:solidFill>
                  <a:srgbClr val="2B2A2A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Open Source</a:t>
            </a:r>
          </a:p>
          <a:p>
            <a:pPr algn="just">
              <a:lnSpc>
                <a:spcPct val="200000"/>
              </a:lnSpc>
            </a:pPr>
            <a:r>
              <a:rPr lang="en-US" altLang="ko-KR" sz="1600" dirty="0">
                <a:solidFill>
                  <a:srgbClr val="2B2A2A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Pythonic</a:t>
            </a:r>
          </a:p>
          <a:p>
            <a:pPr algn="just">
              <a:lnSpc>
                <a:spcPct val="200000"/>
              </a:lnSpc>
            </a:pPr>
            <a:r>
              <a:rPr lang="en-US" altLang="ko-KR" sz="1600" dirty="0">
                <a:solidFill>
                  <a:srgbClr val="2B2A2A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Multitouch Support</a:t>
            </a:r>
          </a:p>
          <a:p>
            <a:pPr algn="just">
              <a:lnSpc>
                <a:spcPct val="200000"/>
              </a:lnSpc>
            </a:pPr>
            <a:r>
              <a:rPr lang="en-US" altLang="ko-KR" sz="1600" dirty="0">
                <a:solidFill>
                  <a:srgbClr val="2B2A2A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Rich Set of Widgets</a:t>
            </a:r>
          </a:p>
          <a:p>
            <a:pPr algn="just">
              <a:lnSpc>
                <a:spcPct val="200000"/>
              </a:lnSpc>
            </a:pPr>
            <a:r>
              <a:rPr lang="en-US" altLang="ko-KR" sz="1600" dirty="0">
                <a:solidFill>
                  <a:srgbClr val="2B2A2A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Customizable</a:t>
            </a:r>
          </a:p>
          <a:p>
            <a:pPr algn="just">
              <a:lnSpc>
                <a:spcPct val="200000"/>
              </a:lnSpc>
            </a:pPr>
            <a:r>
              <a:rPr lang="en-US" altLang="ko-KR" sz="1600" dirty="0">
                <a:solidFill>
                  <a:srgbClr val="2B2A2A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Event-Driven Programming</a:t>
            </a:r>
          </a:p>
          <a:p>
            <a:pPr algn="just">
              <a:lnSpc>
                <a:spcPct val="200000"/>
              </a:lnSpc>
            </a:pPr>
            <a:r>
              <a:rPr lang="en-US" altLang="ko-KR" sz="1600" dirty="0">
                <a:solidFill>
                  <a:srgbClr val="2B2A2A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Support for hardware Sensors</a:t>
            </a:r>
          </a:p>
          <a:p>
            <a:pPr algn="just">
              <a:lnSpc>
                <a:spcPct val="200000"/>
              </a:lnSpc>
            </a:pPr>
            <a:r>
              <a:rPr lang="en-US" altLang="ko-KR" sz="1600" dirty="0">
                <a:solidFill>
                  <a:srgbClr val="2B2A2A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Graphics Engine</a:t>
            </a:r>
          </a:p>
          <a:p>
            <a:pPr algn="just">
              <a:lnSpc>
                <a:spcPct val="200000"/>
              </a:lnSpc>
            </a:pPr>
            <a:r>
              <a:rPr lang="en-US" altLang="ko-KR" sz="1600" dirty="0">
                <a:solidFill>
                  <a:srgbClr val="2B2A2A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Community &amp; Support</a:t>
            </a:r>
          </a:p>
          <a:p>
            <a:pPr algn="just">
              <a:lnSpc>
                <a:spcPct val="200000"/>
              </a:lnSpc>
            </a:pPr>
            <a:endParaRPr lang="en-US" sz="1050" b="1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725602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5AEAD316-F1A4-CAED-7876-D62A32573D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6934200" cy="715962"/>
          </a:xfrm>
        </p:spPr>
        <p:txBody>
          <a:bodyPr/>
          <a:lstStyle/>
          <a:p>
            <a:r>
              <a:rPr lang="en-US" altLang="en-US" sz="3000" b="1" dirty="0">
                <a:solidFill>
                  <a:schemeClr val="tx1"/>
                </a:solidFill>
              </a:rPr>
              <a:t>Kivy Layouts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7FB3407E-A40E-46E3-C6F6-85A3E0B985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401762"/>
            <a:ext cx="6934200" cy="51054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i="0" dirty="0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Box Layout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2B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 Layout</a:t>
            </a:r>
          </a:p>
          <a:p>
            <a:pPr algn="just">
              <a:lnSpc>
                <a:spcPct val="150000"/>
              </a:lnSpc>
            </a:pPr>
            <a:r>
              <a:rPr lang="en-US" sz="2400" i="0" dirty="0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Float Layout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2B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Relative Layout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2B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 Layout</a:t>
            </a:r>
          </a:p>
          <a:p>
            <a:pPr algn="just">
              <a:lnSpc>
                <a:spcPct val="150000"/>
              </a:lnSpc>
            </a:pPr>
            <a:r>
              <a:rPr lang="en-US" sz="2400" i="0" dirty="0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Anchor Layout</a:t>
            </a:r>
          </a:p>
        </p:txBody>
      </p:sp>
    </p:spTree>
    <p:extLst>
      <p:ext uri="{BB962C8B-B14F-4D97-AF65-F5344CB8AC3E}">
        <p14:creationId xmlns:p14="http://schemas.microsoft.com/office/powerpoint/2010/main" val="2115082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5AEAD316-F1A4-CAED-7876-D62A32573D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6934200" cy="715962"/>
          </a:xfrm>
        </p:spPr>
        <p:txBody>
          <a:bodyPr/>
          <a:lstStyle/>
          <a:p>
            <a:r>
              <a:rPr lang="en-US" altLang="en-US" sz="3000" b="1" dirty="0">
                <a:solidFill>
                  <a:schemeClr val="tx1"/>
                </a:solidFill>
              </a:rPr>
              <a:t>Explaining Layouts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7FB3407E-A40E-46E3-C6F6-85A3E0B985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199" y="1371600"/>
            <a:ext cx="6934200" cy="51054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600" b="1" i="0" dirty="0" err="1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BoxLayout</a:t>
            </a:r>
            <a:r>
              <a:rPr lang="en-US" sz="1600" b="1" i="0" dirty="0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i="0" dirty="0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arranges widgets either horizontally or vertically in a single line. Widgets are added one after another in the specified orientation.</a:t>
            </a:r>
          </a:p>
          <a:p>
            <a:pPr algn="just">
              <a:lnSpc>
                <a:spcPct val="150000"/>
              </a:lnSpc>
            </a:pPr>
            <a:r>
              <a:rPr lang="en-US" sz="1600" b="1" i="0" dirty="0" err="1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GridLayout</a:t>
            </a:r>
            <a:r>
              <a:rPr lang="en-US" sz="1600" b="1" i="0" dirty="0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i="0" dirty="0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arranges widgets in a grid, allowing you to specify the number of rows and columns. Widgets are added sequentially and fill the grid from left to right, top to bottom.</a:t>
            </a:r>
          </a:p>
          <a:p>
            <a:pPr algn="just">
              <a:lnSpc>
                <a:spcPct val="150000"/>
              </a:lnSpc>
            </a:pPr>
            <a:r>
              <a:rPr lang="en-US" sz="1600" b="1" i="0" dirty="0" err="1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FloatLayout</a:t>
            </a:r>
            <a:r>
              <a:rPr lang="en-US" sz="1600" b="1" i="0" dirty="0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i="0" dirty="0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allows precise positioning of widgets using x and y coordinates. Widgets are placed relative to the layout's size and can overlap if coordinates overlap.</a:t>
            </a:r>
          </a:p>
          <a:p>
            <a:pPr algn="just">
              <a:lnSpc>
                <a:spcPct val="150000"/>
              </a:lnSpc>
            </a:pPr>
            <a:r>
              <a:rPr lang="en-US" sz="1600" b="1" i="0" dirty="0" err="1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RelativeLayout</a:t>
            </a:r>
            <a:r>
              <a:rPr lang="en-US" sz="1600" b="1" i="0" dirty="0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i="0" dirty="0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allows widgets to be positioned relative to the layout boundaries or to each other. Widgets are placed based on their positions and size hints, allowing for flexible and dynamic layouts.</a:t>
            </a:r>
          </a:p>
          <a:p>
            <a:pPr algn="just">
              <a:lnSpc>
                <a:spcPct val="150000"/>
              </a:lnSpc>
            </a:pPr>
            <a:r>
              <a:rPr lang="en-US" sz="1600" b="1" i="0" dirty="0" err="1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StackLayout</a:t>
            </a:r>
            <a:r>
              <a:rPr lang="en-US" sz="1600" b="1" i="0" dirty="0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i="0" dirty="0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stacks widgets horizontally or vertically, allowing for easy layering. Widgets are placed one on top of the other, and the layout expands to accommodate all the widgets.</a:t>
            </a:r>
          </a:p>
        </p:txBody>
      </p:sp>
    </p:spTree>
    <p:extLst>
      <p:ext uri="{BB962C8B-B14F-4D97-AF65-F5344CB8AC3E}">
        <p14:creationId xmlns:p14="http://schemas.microsoft.com/office/powerpoint/2010/main" val="627794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5AEAD316-F1A4-CAED-7876-D62A32573D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6934200" cy="715962"/>
          </a:xfrm>
        </p:spPr>
        <p:txBody>
          <a:bodyPr/>
          <a:lstStyle/>
          <a:p>
            <a:r>
              <a:rPr lang="en-US" altLang="en-US" sz="3000" b="1" dirty="0">
                <a:solidFill>
                  <a:schemeClr val="tx1"/>
                </a:solidFill>
              </a:rPr>
              <a:t>Choosing right Layout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7FB3407E-A40E-46E3-C6F6-85A3E0B985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199" y="1371600"/>
            <a:ext cx="6934200" cy="51054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800" i="0" dirty="0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1800" b="1" i="0" dirty="0" err="1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BoxLayout</a:t>
            </a:r>
            <a:r>
              <a:rPr lang="en-US" sz="1800" i="0" dirty="0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when you need a simple linear arrangement of widgets either horizontally or vertically.</a:t>
            </a:r>
          </a:p>
          <a:p>
            <a:pPr algn="just">
              <a:lnSpc>
                <a:spcPct val="150000"/>
              </a:lnSpc>
            </a:pPr>
            <a:r>
              <a:rPr lang="en-US" sz="1800" i="0" dirty="0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1800" b="1" i="0" dirty="0" err="1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GridLayout</a:t>
            </a:r>
            <a:r>
              <a:rPr lang="en-US" sz="1800" i="0" dirty="0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when you have a grid-based layout or need precise control over rows and columns.</a:t>
            </a:r>
          </a:p>
          <a:p>
            <a:pPr algn="just">
              <a:lnSpc>
                <a:spcPct val="150000"/>
              </a:lnSpc>
            </a:pPr>
            <a:r>
              <a:rPr lang="en-US" sz="1800" i="0" dirty="0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1800" b="1" i="0" dirty="0" err="1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FloatLayout</a:t>
            </a:r>
            <a:r>
              <a:rPr lang="en-US" sz="1800" i="0" dirty="0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when you need exact positioning of widgets using coordinates.</a:t>
            </a:r>
          </a:p>
          <a:p>
            <a:pPr algn="just">
              <a:lnSpc>
                <a:spcPct val="150000"/>
              </a:lnSpc>
            </a:pPr>
            <a:r>
              <a:rPr lang="en-US" sz="1800" i="0" dirty="0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1800" b="1" i="0" dirty="0" err="1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RelativeLayout</a:t>
            </a:r>
            <a:r>
              <a:rPr lang="en-US" sz="1800" i="0" dirty="0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when you want to position widgets relative to the layout boundaries or to each other.</a:t>
            </a:r>
          </a:p>
          <a:p>
            <a:pPr algn="just">
              <a:lnSpc>
                <a:spcPct val="150000"/>
              </a:lnSpc>
            </a:pPr>
            <a:r>
              <a:rPr lang="en-US" sz="1800" i="0" dirty="0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1800" b="1" i="0" dirty="0" err="1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StackLayout</a:t>
            </a:r>
            <a:r>
              <a:rPr lang="en-US" sz="1800" i="0" dirty="0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when you need to stack widgets on top of each other either horizontally or vertically.</a:t>
            </a:r>
          </a:p>
          <a:p>
            <a:pPr algn="just">
              <a:lnSpc>
                <a:spcPct val="150000"/>
              </a:lnSpc>
            </a:pPr>
            <a:r>
              <a:rPr lang="en-US" sz="1800" i="0" dirty="0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1800" b="1" i="0" dirty="0" err="1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AnchorLayout</a:t>
            </a:r>
            <a:r>
              <a:rPr lang="en-US" sz="1800" i="0" dirty="0">
                <a:solidFill>
                  <a:srgbClr val="2B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when you want to anchor widgets to specific positions within the layout, such as the center or edges of the screen.</a:t>
            </a:r>
          </a:p>
        </p:txBody>
      </p:sp>
    </p:spTree>
    <p:extLst>
      <p:ext uri="{BB962C8B-B14F-4D97-AF65-F5344CB8AC3E}">
        <p14:creationId xmlns:p14="http://schemas.microsoft.com/office/powerpoint/2010/main" val="4023815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5AEAD316-F1A4-CAED-7876-D62A32573D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6934200" cy="715962"/>
          </a:xfrm>
        </p:spPr>
        <p:txBody>
          <a:bodyPr/>
          <a:lstStyle/>
          <a:p>
            <a:r>
              <a:rPr lang="en-US" altLang="en-US" sz="3000" b="1" dirty="0">
                <a:solidFill>
                  <a:schemeClr val="tx1"/>
                </a:solidFill>
              </a:rPr>
              <a:t>Explaining Coordinates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FDCD39-5405-1C63-679C-3EA9CFD33A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738" y="1676400"/>
            <a:ext cx="6611124" cy="451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588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1FC00-D8EF-49D2-4E23-453BBD89F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7696200" cy="715963"/>
          </a:xfrm>
        </p:spPr>
        <p:txBody>
          <a:bodyPr/>
          <a:lstStyle/>
          <a:p>
            <a:r>
              <a:rPr lang="en-US" dirty="0"/>
              <a:t>Class Activity: Layout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E1012-6B33-2FC5-F6EC-2BD42624C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95400"/>
            <a:ext cx="7315200" cy="5334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How to import Layouts</a:t>
            </a:r>
          </a:p>
          <a:p>
            <a:pPr>
              <a:lnSpc>
                <a:spcPct val="150000"/>
              </a:lnSpc>
            </a:pPr>
            <a:r>
              <a:rPr lang="en-US" dirty="0"/>
              <a:t>How to add widgets in layouts</a:t>
            </a:r>
          </a:p>
          <a:p>
            <a:pPr>
              <a:lnSpc>
                <a:spcPct val="150000"/>
              </a:lnSpc>
            </a:pPr>
            <a:r>
              <a:rPr lang="en-US" dirty="0"/>
              <a:t>How to place widgets in different positions</a:t>
            </a:r>
          </a:p>
          <a:p>
            <a:pPr>
              <a:lnSpc>
                <a:spcPct val="150000"/>
              </a:lnSpc>
            </a:pPr>
            <a:r>
              <a:rPr lang="en-US" dirty="0"/>
              <a:t>Exploring Unique Behavior of Layouts</a:t>
            </a:r>
          </a:p>
          <a:p>
            <a:pPr>
              <a:lnSpc>
                <a:spcPct val="150000"/>
              </a:lnSpc>
            </a:pPr>
            <a:r>
              <a:rPr lang="en-US" dirty="0"/>
              <a:t>Understanding why we have multiple layouts</a:t>
            </a:r>
          </a:p>
        </p:txBody>
      </p:sp>
    </p:spTree>
    <p:extLst>
      <p:ext uri="{BB962C8B-B14F-4D97-AF65-F5344CB8AC3E}">
        <p14:creationId xmlns:p14="http://schemas.microsoft.com/office/powerpoint/2010/main" val="2141744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5AEAD316-F1A4-CAED-7876-D62A32573D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6934200" cy="715962"/>
          </a:xfrm>
        </p:spPr>
        <p:txBody>
          <a:bodyPr/>
          <a:lstStyle/>
          <a:p>
            <a:r>
              <a:rPr lang="en-US" altLang="en-US" sz="3000" b="1" dirty="0">
                <a:solidFill>
                  <a:schemeClr val="tx1"/>
                </a:solidFill>
              </a:rPr>
              <a:t>Explaining Widgets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7FB3407E-A40E-46E3-C6F6-85A3E0B985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401762"/>
            <a:ext cx="6934200" cy="5105400"/>
          </a:xfrm>
        </p:spPr>
        <p:txBody>
          <a:bodyPr/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Söhne"/>
              </a:rPr>
              <a:t>Label: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Söhne"/>
              </a:rPr>
              <a:t> Displays text.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Söhne"/>
              </a:rPr>
              <a:t>Button: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Söhne"/>
              </a:rPr>
              <a:t> Triggers actions when clicked.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1800" b="1" i="0" dirty="0" err="1">
                <a:solidFill>
                  <a:srgbClr val="000000"/>
                </a:solidFill>
                <a:effectLst/>
                <a:latin typeface="Söhne"/>
              </a:rPr>
              <a:t>TextInput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Söhne"/>
              </a:rPr>
              <a:t>: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Söhne"/>
              </a:rPr>
              <a:t> Allows user input through the keyboard.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Söhne"/>
              </a:rPr>
              <a:t>Slider: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Söhne"/>
              </a:rPr>
              <a:t> Lets users select a value from a range by sliding a thumb.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Söhne"/>
              </a:rPr>
              <a:t>Image: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Söhne"/>
              </a:rPr>
              <a:t> Displays images in various formats.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1800" b="1" i="0" dirty="0" err="1">
                <a:solidFill>
                  <a:srgbClr val="000000"/>
                </a:solidFill>
                <a:effectLst/>
                <a:latin typeface="Söhne"/>
              </a:rPr>
              <a:t>CheckBox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Söhne"/>
              </a:rPr>
              <a:t>: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Söhne"/>
              </a:rPr>
              <a:t> Represents a binary choice.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1800" b="1" i="0" dirty="0" err="1">
                <a:solidFill>
                  <a:srgbClr val="000000"/>
                </a:solidFill>
                <a:effectLst/>
                <a:latin typeface="Söhne"/>
              </a:rPr>
              <a:t>ToggleButton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Söhne"/>
              </a:rPr>
              <a:t>: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Söhne"/>
              </a:rPr>
              <a:t> A button that toggles between an 'on' and 'off' state.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Söhne"/>
              </a:rPr>
              <a:t>Switch: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Söhne"/>
              </a:rPr>
              <a:t> Represents a binary switch that can be toggled on or off.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1800" b="1" i="0" dirty="0" err="1">
                <a:solidFill>
                  <a:srgbClr val="000000"/>
                </a:solidFill>
                <a:effectLst/>
                <a:latin typeface="Söhne"/>
              </a:rPr>
              <a:t>ProgressBar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Söhne"/>
              </a:rPr>
              <a:t>: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Söhne"/>
              </a:rPr>
              <a:t> Shows the progress of a task.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Söhne"/>
              </a:rPr>
              <a:t>Spinner: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Söhne"/>
              </a:rPr>
              <a:t> A drop-down list for selecting one option from many.</a:t>
            </a:r>
          </a:p>
        </p:txBody>
      </p:sp>
    </p:spTree>
    <p:extLst>
      <p:ext uri="{BB962C8B-B14F-4D97-AF65-F5344CB8AC3E}">
        <p14:creationId xmlns:p14="http://schemas.microsoft.com/office/powerpoint/2010/main" val="2112562438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-template-24">
  <a:themeElements>
    <a:clrScheme name="powerpoint-template-24 13">
      <a:dk1>
        <a:srgbClr val="4D4D4D"/>
      </a:dk1>
      <a:lt1>
        <a:srgbClr val="FFFFFF"/>
      </a:lt1>
      <a:dk2>
        <a:srgbClr val="4D4D4D"/>
      </a:dk2>
      <a:lt2>
        <a:srgbClr val="015802"/>
      </a:lt2>
      <a:accent1>
        <a:srgbClr val="016E01"/>
      </a:accent1>
      <a:accent2>
        <a:srgbClr val="019003"/>
      </a:accent2>
      <a:accent3>
        <a:srgbClr val="FFFFFF"/>
      </a:accent3>
      <a:accent4>
        <a:srgbClr val="404040"/>
      </a:accent4>
      <a:accent5>
        <a:srgbClr val="AABAAA"/>
      </a:accent5>
      <a:accent6>
        <a:srgbClr val="018202"/>
      </a:accent6>
      <a:hlink>
        <a:srgbClr val="DE0000"/>
      </a:hlink>
      <a:folHlink>
        <a:srgbClr val="DDDDDD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93CB6A"/>
        </a:lt2>
        <a:accent1>
          <a:srgbClr val="71BE5E"/>
        </a:accent1>
        <a:accent2>
          <a:srgbClr val="A0CD6E"/>
        </a:accent2>
        <a:accent3>
          <a:srgbClr val="FFFFFF"/>
        </a:accent3>
        <a:accent4>
          <a:srgbClr val="404040"/>
        </a:accent4>
        <a:accent5>
          <a:srgbClr val="BBDBB6"/>
        </a:accent5>
        <a:accent6>
          <a:srgbClr val="91BA63"/>
        </a:accent6>
        <a:hlink>
          <a:srgbClr val="6BAB4A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189C25"/>
        </a:lt2>
        <a:accent1>
          <a:srgbClr val="33B642"/>
        </a:accent1>
        <a:accent2>
          <a:srgbClr val="5ED05F"/>
        </a:accent2>
        <a:accent3>
          <a:srgbClr val="FFFFFF"/>
        </a:accent3>
        <a:accent4>
          <a:srgbClr val="404040"/>
        </a:accent4>
        <a:accent5>
          <a:srgbClr val="ADD7B0"/>
        </a:accent5>
        <a:accent6>
          <a:srgbClr val="54BC55"/>
        </a:accent6>
        <a:hlink>
          <a:srgbClr val="66D1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E1E14F"/>
        </a:lt2>
        <a:accent1>
          <a:srgbClr val="33B642"/>
        </a:accent1>
        <a:accent2>
          <a:srgbClr val="5ED05F"/>
        </a:accent2>
        <a:accent3>
          <a:srgbClr val="FFFFFF"/>
        </a:accent3>
        <a:accent4>
          <a:srgbClr val="404040"/>
        </a:accent4>
        <a:accent5>
          <a:srgbClr val="ADD7B0"/>
        </a:accent5>
        <a:accent6>
          <a:srgbClr val="54BC55"/>
        </a:accent6>
        <a:hlink>
          <a:srgbClr val="66D1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4C8E3D"/>
        </a:lt2>
        <a:accent1>
          <a:srgbClr val="66A050"/>
        </a:accent1>
        <a:accent2>
          <a:srgbClr val="6EA552"/>
        </a:accent2>
        <a:accent3>
          <a:srgbClr val="FFFFFF"/>
        </a:accent3>
        <a:accent4>
          <a:srgbClr val="404040"/>
        </a:accent4>
        <a:accent5>
          <a:srgbClr val="B8CDB3"/>
        </a:accent5>
        <a:accent6>
          <a:srgbClr val="639549"/>
        </a:accent6>
        <a:hlink>
          <a:srgbClr val="89B96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4D7C48"/>
        </a:lt2>
        <a:accent1>
          <a:srgbClr val="599148"/>
        </a:accent1>
        <a:accent2>
          <a:srgbClr val="69A253"/>
        </a:accent2>
        <a:accent3>
          <a:srgbClr val="FFFFFF"/>
        </a:accent3>
        <a:accent4>
          <a:srgbClr val="404040"/>
        </a:accent4>
        <a:accent5>
          <a:srgbClr val="B5C7B1"/>
        </a:accent5>
        <a:accent6>
          <a:srgbClr val="5E924A"/>
        </a:accent6>
        <a:hlink>
          <a:srgbClr val="80C15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467F20"/>
        </a:lt2>
        <a:accent1>
          <a:srgbClr val="5CA822"/>
        </a:accent1>
        <a:accent2>
          <a:srgbClr val="66C022"/>
        </a:accent2>
        <a:accent3>
          <a:srgbClr val="FFFFFF"/>
        </a:accent3>
        <a:accent4>
          <a:srgbClr val="404040"/>
        </a:accent4>
        <a:accent5>
          <a:srgbClr val="B5D1AB"/>
        </a:accent5>
        <a:accent6>
          <a:srgbClr val="5CAE1E"/>
        </a:accent6>
        <a:hlink>
          <a:srgbClr val="71CF2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8A9BA5"/>
        </a:lt2>
        <a:accent1>
          <a:srgbClr val="5CA822"/>
        </a:accent1>
        <a:accent2>
          <a:srgbClr val="66C022"/>
        </a:accent2>
        <a:accent3>
          <a:srgbClr val="FFFFFF"/>
        </a:accent3>
        <a:accent4>
          <a:srgbClr val="404040"/>
        </a:accent4>
        <a:accent5>
          <a:srgbClr val="B5D1AB"/>
        </a:accent5>
        <a:accent6>
          <a:srgbClr val="5CAE1E"/>
        </a:accent6>
        <a:hlink>
          <a:srgbClr val="71CF2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51873B"/>
        </a:lt2>
        <a:accent1>
          <a:srgbClr val="669E4B"/>
        </a:accent1>
        <a:accent2>
          <a:srgbClr val="79B25C"/>
        </a:accent2>
        <a:accent3>
          <a:srgbClr val="FFFFFF"/>
        </a:accent3>
        <a:accent4>
          <a:srgbClr val="404040"/>
        </a:accent4>
        <a:accent5>
          <a:srgbClr val="B8CCB1"/>
        </a:accent5>
        <a:accent6>
          <a:srgbClr val="6DA153"/>
        </a:accent6>
        <a:hlink>
          <a:srgbClr val="92CB6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0E7E24"/>
        </a:lt2>
        <a:accent1>
          <a:srgbClr val="369026"/>
        </a:accent1>
        <a:accent2>
          <a:srgbClr val="57A025"/>
        </a:accent2>
        <a:accent3>
          <a:srgbClr val="FFFFFF"/>
        </a:accent3>
        <a:accent4>
          <a:srgbClr val="404040"/>
        </a:accent4>
        <a:accent5>
          <a:srgbClr val="AEC6AC"/>
        </a:accent5>
        <a:accent6>
          <a:srgbClr val="4E9120"/>
        </a:accent6>
        <a:hlink>
          <a:srgbClr val="73B02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2">
        <a:dk1>
          <a:srgbClr val="4D4D4D"/>
        </a:dk1>
        <a:lt1>
          <a:srgbClr val="FFFFFF"/>
        </a:lt1>
        <a:dk2>
          <a:srgbClr val="4D4D4D"/>
        </a:dk2>
        <a:lt2>
          <a:srgbClr val="015802"/>
        </a:lt2>
        <a:accent1>
          <a:srgbClr val="016E01"/>
        </a:accent1>
        <a:accent2>
          <a:srgbClr val="019003"/>
        </a:accent2>
        <a:accent3>
          <a:srgbClr val="FFFFFF"/>
        </a:accent3>
        <a:accent4>
          <a:srgbClr val="404040"/>
        </a:accent4>
        <a:accent5>
          <a:srgbClr val="AABAAA"/>
        </a:accent5>
        <a:accent6>
          <a:srgbClr val="018202"/>
        </a:accent6>
        <a:hlink>
          <a:srgbClr val="01A60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3">
        <a:dk1>
          <a:srgbClr val="4D4D4D"/>
        </a:dk1>
        <a:lt1>
          <a:srgbClr val="FFFFFF"/>
        </a:lt1>
        <a:dk2>
          <a:srgbClr val="4D4D4D"/>
        </a:dk2>
        <a:lt2>
          <a:srgbClr val="015802"/>
        </a:lt2>
        <a:accent1>
          <a:srgbClr val="016E01"/>
        </a:accent1>
        <a:accent2>
          <a:srgbClr val="019003"/>
        </a:accent2>
        <a:accent3>
          <a:srgbClr val="FFFFFF"/>
        </a:accent3>
        <a:accent4>
          <a:srgbClr val="404040"/>
        </a:accent4>
        <a:accent5>
          <a:srgbClr val="AABAAA"/>
        </a:accent5>
        <a:accent6>
          <a:srgbClr val="018202"/>
        </a:accent6>
        <a:hlink>
          <a:srgbClr val="DE00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</Template>
  <TotalTime>1856</TotalTime>
  <Words>887</Words>
  <Application>Microsoft Office PowerPoint</Application>
  <PresentationFormat>On-screen Show (4:3)</PresentationFormat>
  <Paragraphs>105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Microsoft Sans Serif</vt:lpstr>
      <vt:lpstr>Söhne</vt:lpstr>
      <vt:lpstr>Times New Roman</vt:lpstr>
      <vt:lpstr>powerpoint-template-24</vt:lpstr>
      <vt:lpstr>Introduction to</vt:lpstr>
      <vt:lpstr>What is Kivy?</vt:lpstr>
      <vt:lpstr>Why do we use Pandas?</vt:lpstr>
      <vt:lpstr>Kivy Layouts</vt:lpstr>
      <vt:lpstr>Explaining Layouts</vt:lpstr>
      <vt:lpstr>Choosing right Layout</vt:lpstr>
      <vt:lpstr>Explaining Coordinates</vt:lpstr>
      <vt:lpstr>Class Activity: Layout Practice</vt:lpstr>
      <vt:lpstr>Explaining Widgets</vt:lpstr>
      <vt:lpstr>Explaining Widgets</vt:lpstr>
      <vt:lpstr>Explaining Widgets</vt:lpstr>
      <vt:lpstr>Touch Event &amp; Binding</vt:lpstr>
      <vt:lpstr>Example: Touch Event &amp; Binding</vt:lpstr>
      <vt:lpstr>Example: Touch Event &amp; Binding</vt:lpstr>
      <vt:lpstr>Kivy Application Structure: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Hammad Imran</dc:creator>
  <cp:lastModifiedBy>Maddy exx</cp:lastModifiedBy>
  <cp:revision>41</cp:revision>
  <dcterms:created xsi:type="dcterms:W3CDTF">2023-07-15T06:48:42Z</dcterms:created>
  <dcterms:modified xsi:type="dcterms:W3CDTF">2023-10-14T09:03:41Z</dcterms:modified>
</cp:coreProperties>
</file>