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83" r:id="rId14"/>
    <p:sldId id="281" r:id="rId15"/>
    <p:sldId id="280" r:id="rId16"/>
    <p:sldId id="278" r:id="rId17"/>
    <p:sldId id="282" r:id="rId18"/>
    <p:sldId id="284" r:id="rId19"/>
    <p:sldId id="277" r:id="rId20"/>
    <p:sldId id="288" r:id="rId21"/>
    <p:sldId id="289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85" r:id="rId34"/>
    <p:sldId id="2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94660"/>
  </p:normalViewPr>
  <p:slideViewPr>
    <p:cSldViewPr>
      <p:cViewPr>
        <p:scale>
          <a:sx n="134" d="100"/>
          <a:sy n="134" d="100"/>
        </p:scale>
        <p:origin x="-95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81EED9-C1BD-44BC-B376-E02D8F9FB4B1}" type="datetimeFigureOut">
              <a:rPr lang="pt-BR" smtClean="0"/>
              <a:pPr/>
              <a:t>04/08/2014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9D796CD-6D22-4F8D-A689-6ADE3C961A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jnOVYfjr-8" TargetMode="External"/><Relationship Id="rId2" Type="http://schemas.openxmlformats.org/officeDocument/2006/relationships/hyperlink" Target="http://www.youtube.com/watch?v=C2vgICfQaw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ubi.pt/~cbarrico/Disciplinas/VidaArtificial/Download/AutomatosCelulares.PDF" TargetMode="External"/><Relationship Id="rId2" Type="http://schemas.openxmlformats.org/officeDocument/2006/relationships/hyperlink" Target="http://www.samuelvanransbeeck.be/downloads/files/TesedeMestrad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Autômatos Celulares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Fernando Garcia</a:t>
            </a:r>
          </a:p>
          <a:p>
            <a:r>
              <a:rPr lang="pt-BR" dirty="0" smtClean="0"/>
              <a:t>Igor Lessa</a:t>
            </a:r>
          </a:p>
          <a:p>
            <a:r>
              <a:rPr lang="pt-BR" dirty="0" smtClean="0"/>
              <a:t>Paulo Leite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1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Vizinhança de Moore</a:t>
            </a:r>
            <a:endParaRPr lang="pt-B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48006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Primeiros vizinhos</a:t>
            </a:r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24400" y="48006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Segundos vizinhos</a:t>
            </a:r>
            <a:endParaRPr lang="pt-BR"/>
          </a:p>
        </p:txBody>
      </p:sp>
      <p:graphicFrame>
        <p:nvGraphicFramePr>
          <p:cNvPr id="6" name="Group 78"/>
          <p:cNvGraphicFramePr>
            <a:graphicFrameLocks noGrp="1"/>
          </p:cNvGraphicFramePr>
          <p:nvPr/>
        </p:nvGraphicFramePr>
        <p:xfrm>
          <a:off x="1905000" y="2795588"/>
          <a:ext cx="1905000" cy="1777999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49"/>
          <p:cNvGraphicFramePr>
            <a:graphicFrameLocks noGrp="1"/>
          </p:cNvGraphicFramePr>
          <p:nvPr/>
        </p:nvGraphicFramePr>
        <p:xfrm>
          <a:off x="5029200" y="2724150"/>
          <a:ext cx="1905000" cy="1777999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Vizinhança é escolhida de forma aleatória, dentre todas as células possíveis.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Vizinhança aleatória</a:t>
            </a:r>
            <a:endParaRPr lang="pt-BR" dirty="0"/>
          </a:p>
        </p:txBody>
      </p:sp>
      <p:graphicFrame>
        <p:nvGraphicFramePr>
          <p:cNvPr id="4" name="Group 82"/>
          <p:cNvGraphicFramePr>
            <a:graphicFrameLocks noGrp="1"/>
          </p:cNvGraphicFramePr>
          <p:nvPr/>
        </p:nvGraphicFramePr>
        <p:xfrm>
          <a:off x="3543300" y="2795588"/>
          <a:ext cx="1905000" cy="1706754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vizinhança arbitrária é determinada pelo modelo.</a:t>
            </a:r>
          </a:p>
          <a:p>
            <a:r>
              <a:rPr lang="pt-BR" dirty="0" smtClean="0"/>
              <a:t>            Exemplo: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Vizinhança arbitrária</a:t>
            </a:r>
            <a:endParaRPr lang="pt-BR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9453"/>
              </p:ext>
            </p:extLst>
          </p:nvPr>
        </p:nvGraphicFramePr>
        <p:xfrm>
          <a:off x="1835135" y="3532190"/>
          <a:ext cx="1905000" cy="1706754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4636"/>
              </p:ext>
            </p:extLst>
          </p:nvPr>
        </p:nvGraphicFramePr>
        <p:xfrm>
          <a:off x="5111735" y="3532190"/>
          <a:ext cx="1905000" cy="1706754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46"/>
          <p:cNvSpPr txBox="1">
            <a:spLocks noChangeArrowheads="1"/>
          </p:cNvSpPr>
          <p:nvPr/>
        </p:nvSpPr>
        <p:spPr bwMode="auto">
          <a:xfrm>
            <a:off x="1454135" y="5537202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Primeiros vizinhos</a:t>
            </a:r>
            <a:endParaRPr lang="pt-BR"/>
          </a:p>
        </p:txBody>
      </p:sp>
      <p:sp>
        <p:nvSpPr>
          <p:cNvPr id="7" name="Text Box 147"/>
          <p:cNvSpPr txBox="1">
            <a:spLocks noChangeArrowheads="1"/>
          </p:cNvSpPr>
          <p:nvPr/>
        </p:nvSpPr>
        <p:spPr bwMode="auto">
          <a:xfrm>
            <a:off x="4883135" y="5537202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Segundos vizinhos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Periodicidade</a:t>
            </a:r>
          </a:p>
          <a:p>
            <a:endParaRPr lang="pt-BR" dirty="0" smtClean="0"/>
          </a:p>
          <a:p>
            <a:r>
              <a:rPr lang="pt-BR" dirty="0" smtClean="0"/>
              <a:t>Reflexão</a:t>
            </a:r>
          </a:p>
          <a:p>
            <a:endParaRPr lang="pt-BR" dirty="0" smtClean="0"/>
          </a:p>
          <a:p>
            <a:r>
              <a:rPr lang="pt-BR" dirty="0" smtClean="0"/>
              <a:t>Valor Fixo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Condições de Contorno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i="1" dirty="0" smtClean="0"/>
          </a:p>
          <a:p>
            <a:pPr>
              <a:buFontTx/>
              <a:buChar char="•"/>
            </a:pPr>
            <a:endParaRPr lang="pt-BR" i="1" dirty="0" smtClean="0"/>
          </a:p>
          <a:p>
            <a:pPr>
              <a:buFontTx/>
              <a:buChar char="•"/>
            </a:pPr>
            <a:r>
              <a:rPr lang="pt-BR" dirty="0" smtClean="0"/>
              <a:t>Periodicidade</a:t>
            </a:r>
          </a:p>
          <a:p>
            <a:pPr>
              <a:buNone/>
            </a:pPr>
            <a:endParaRPr lang="pt-BR" dirty="0" smtClean="0"/>
          </a:p>
          <a:p>
            <a:pPr>
              <a:buFontTx/>
              <a:buChar char="•"/>
            </a:pPr>
            <a:r>
              <a:rPr lang="pt-BR" dirty="0" smtClean="0"/>
              <a:t> Reflexão</a:t>
            </a:r>
          </a:p>
          <a:p>
            <a:pPr>
              <a:buNone/>
            </a:pPr>
            <a:endParaRPr lang="pt-BR" dirty="0" smtClean="0"/>
          </a:p>
          <a:p>
            <a:pPr>
              <a:buFontTx/>
              <a:buChar char="•"/>
            </a:pPr>
            <a:r>
              <a:rPr lang="pt-BR" dirty="0" smtClean="0"/>
              <a:t> Valor Fixo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Condições de contorno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A) </a:t>
            </a:r>
            <a:r>
              <a:rPr lang="pt-BR" dirty="0" smtClean="0"/>
              <a:t>Estado homogêneo.</a:t>
            </a:r>
          </a:p>
          <a:p>
            <a:endParaRPr lang="pt-BR" dirty="0" smtClean="0"/>
          </a:p>
          <a:p>
            <a:r>
              <a:rPr lang="pt-BR" dirty="0"/>
              <a:t>B) E</a:t>
            </a:r>
            <a:r>
              <a:rPr lang="pt-BR" dirty="0" smtClean="0"/>
              <a:t>stável </a:t>
            </a:r>
            <a:r>
              <a:rPr lang="pt-BR" dirty="0"/>
              <a:t>simples ou limite </a:t>
            </a:r>
            <a:r>
              <a:rPr lang="pt-BR" dirty="0" smtClean="0"/>
              <a:t>periódico.</a:t>
            </a:r>
          </a:p>
          <a:p>
            <a:endParaRPr lang="pt-BR" dirty="0" smtClean="0"/>
          </a:p>
          <a:p>
            <a:r>
              <a:rPr lang="pt-BR" dirty="0"/>
              <a:t>C) P</a:t>
            </a:r>
            <a:r>
              <a:rPr lang="pt-BR" dirty="0" smtClean="0"/>
              <a:t>adrão irregular.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D) </a:t>
            </a:r>
            <a:r>
              <a:rPr lang="pt-BR" dirty="0" smtClean="0"/>
              <a:t>Estrutura complexa.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Nomes das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4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evolução dos sítios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3839"/>
            <a:ext cx="8208912" cy="465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30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357430"/>
            <a:ext cx="481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571876"/>
            <a:ext cx="4924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Ao investigar esta regra através de experiências estatísticas, </a:t>
            </a:r>
            <a:r>
              <a:rPr lang="pt-BR" dirty="0" err="1" smtClean="0"/>
              <a:t>Wolfram</a:t>
            </a:r>
            <a:r>
              <a:rPr lang="pt-BR" dirty="0" smtClean="0"/>
              <a:t> (1986) concluiu que a </a:t>
            </a:r>
            <a:r>
              <a:rPr lang="pt-BR" dirty="0" err="1" smtClean="0"/>
              <a:t>sequência</a:t>
            </a:r>
            <a:r>
              <a:rPr lang="pt-BR" dirty="0" smtClean="0"/>
              <a:t> dos estados 1 e 0 era totalmente aleatória. </a:t>
            </a:r>
          </a:p>
          <a:p>
            <a:endParaRPr lang="pt-BR" dirty="0" smtClean="0"/>
          </a:p>
          <a:p>
            <a:r>
              <a:rPr lang="pt-BR" dirty="0" smtClean="0"/>
              <a:t>Começando com uma célula na primeira geração, o autômato cresce, mas não podemos descobrir um padrão particular dentro esse triângulo.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30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Estados possíveis - vivo ou morto</a:t>
            </a:r>
          </a:p>
          <a:p>
            <a:pPr algn="just" fontAlgn="t"/>
            <a:r>
              <a:rPr lang="pt-BR" b="1" dirty="0" smtClean="0"/>
              <a:t>Morte</a:t>
            </a:r>
          </a:p>
          <a:p>
            <a:pPr lvl="1" algn="just" fontAlgn="t"/>
            <a:r>
              <a:rPr lang="pt-BR" dirty="0" smtClean="0"/>
              <a:t>Solidão -   um ou zero vizinhos </a:t>
            </a:r>
          </a:p>
          <a:p>
            <a:pPr lvl="1" algn="just" fontAlgn="t"/>
            <a:r>
              <a:rPr lang="pt-BR" dirty="0" smtClean="0"/>
              <a:t>Superpopulação –   quatro </a:t>
            </a:r>
            <a:r>
              <a:rPr lang="en-US" dirty="0" err="1" smtClean="0"/>
              <a:t>vizinhos</a:t>
            </a:r>
            <a:r>
              <a:rPr lang="en-US" dirty="0" smtClean="0"/>
              <a:t>.</a:t>
            </a:r>
            <a:endParaRPr lang="pt-BR" dirty="0" smtClean="0"/>
          </a:p>
          <a:p>
            <a:pPr algn="just" fontAlgn="t"/>
            <a:r>
              <a:rPr lang="pt-BR" b="1" dirty="0" smtClean="0"/>
              <a:t>Nascimento </a:t>
            </a:r>
            <a:r>
              <a:rPr lang="pt-BR" dirty="0" smtClean="0"/>
              <a:t>– células vazias com três vizinhos </a:t>
            </a:r>
            <a:endParaRPr lang="en-US" dirty="0" smtClean="0"/>
          </a:p>
          <a:p>
            <a:pPr algn="just" fontAlgn="t"/>
            <a:r>
              <a:rPr lang="pt-BR" b="1" dirty="0" smtClean="0"/>
              <a:t>Sobrevivência</a:t>
            </a:r>
            <a:r>
              <a:rPr lang="pt-BR" dirty="0" smtClean="0"/>
              <a:t>  - dois ou três</a:t>
            </a:r>
            <a:r>
              <a:rPr lang="en-US" dirty="0" smtClean="0"/>
              <a:t> </a:t>
            </a:r>
            <a:r>
              <a:rPr lang="en-US" dirty="0" err="1" smtClean="0"/>
              <a:t>vizinhos</a:t>
            </a:r>
            <a:r>
              <a:rPr lang="pt-BR" dirty="0" smtClean="0"/>
              <a:t>.</a:t>
            </a:r>
          </a:p>
          <a:p>
            <a:pPr algn="just" fontAlgn="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da vida – John </a:t>
            </a:r>
            <a:r>
              <a:rPr lang="pt-BR" dirty="0" err="1" smtClean="0"/>
              <a:t>Conway</a:t>
            </a:r>
            <a:r>
              <a:rPr lang="pt-BR" dirty="0" smtClean="0"/>
              <a:t> (1970)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5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autômatos celulares são uma classe de modelos matemáticos que devido ás suas características simulam fenômenos naturais que ocorrem em diferentes escalas. </a:t>
            </a:r>
          </a:p>
          <a:p>
            <a:pPr algn="just"/>
            <a:r>
              <a:rPr lang="pt-BR" dirty="0" smtClean="0"/>
              <a:t>A primeira descrição formal e a prova de que esse autômatos são capazes de computação universal foram realizadas por John von Neumann nos aos 40.</a:t>
            </a:r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DC1CF2-B969-49E6-A87A-FFAAC35D2E37}" type="slidenum">
              <a:rPr lang="pt-BR" smtClean="0">
                <a:latin typeface="Times New Roman" pitchFamily="18" charset="0"/>
              </a:rPr>
              <a:pPr/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857250"/>
            <a:ext cx="91440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eaLnBrk="0" fontAlgn="t" hangingPunct="0"/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</a:rPr>
              <a:t>java</a:t>
            </a:r>
            <a:r>
              <a:rPr lang="pt-BR" dirty="0">
                <a:solidFill>
                  <a:srgbClr val="006699"/>
                </a:solidFill>
                <a:latin typeface="Courier New" pitchFamily="49" charset="0"/>
              </a:rPr>
              <a:t>.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</a:rPr>
              <a:t>io</a:t>
            </a:r>
            <a:r>
              <a:rPr lang="pt-BR" dirty="0">
                <a:solidFill>
                  <a:srgbClr val="006699"/>
                </a:solidFill>
                <a:latin typeface="Courier New" pitchFamily="49" charset="0"/>
              </a:rPr>
              <a:t>.*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GOL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urier New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boardToString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</a:rPr>
              <a:t>boolean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[][]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pt-BR" dirty="0" err="1">
                <a:solidFill>
                  <a:srgbClr val="003399"/>
                </a:solidFill>
                <a:latin typeface="Courier New" pitchFamily="49" charset="0"/>
              </a:rPr>
              <a:t>StringBuffer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sb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3399"/>
                </a:solidFill>
                <a:latin typeface="Courier New" pitchFamily="49" charset="0"/>
              </a:rPr>
              <a:t>StringBuffer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used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to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print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out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the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board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at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the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=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</a:rPr>
              <a:t>0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xsize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++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=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</a:rPr>
              <a:t>0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ysize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++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sb.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</a:rPr>
              <a:t>append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</a:rPr>
              <a:t>'*'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}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sb.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</a:rPr>
              <a:t>append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</a:rPr>
              <a:t>' '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sb.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</a:rPr>
              <a:t>append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pt-BR" b="1" dirty="0">
                <a:solidFill>
                  <a:srgbClr val="000099"/>
                </a:solidFill>
                <a:latin typeface="Courier New" pitchFamily="49" charset="0"/>
              </a:rPr>
              <a:t>\n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</a:rPr>
              <a:t>sb.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</a:rPr>
              <a:t>toString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()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9900"/>
                </a:solidFill>
                <a:latin typeface="Courier New" pitchFamily="49" charset="0"/>
              </a:rPr>
              <a:t>	}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425F7F-1F2D-4382-82A4-69B9C6F59724}" type="slidenum">
              <a:rPr lang="pt-BR" smtClean="0">
                <a:latin typeface="Times New Roman" pitchFamily="18" charset="0"/>
              </a:rPr>
              <a:pPr/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928688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fontAlgn="t" hangingPunct="0"/>
            <a:r>
              <a:rPr lang="pt-B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strToBoolMatrix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converts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input string</a:t>
            </a:r>
            <a:endParaRPr lang="pt-B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fontAlgn="t" hangingPunct="0"/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[][]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used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endParaRPr lang="pt-B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fontAlgn="t" hangingPunct="0"/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deals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java's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returning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for </a:t>
            </a:r>
          </a:p>
          <a:p>
            <a:pPr algn="l" eaLnBrk="0" fontAlgn="t" hangingPunct="0"/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abs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  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inputs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3E69E5-9E11-40BB-86A3-503E85C82987}" type="slidenum">
              <a:rPr lang="pt-BR" smtClean="0">
                <a:latin typeface="Times New Roman" pitchFamily="18" charset="0"/>
              </a:rPr>
              <a:pPr/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" y="1071563"/>
            <a:ext cx="91440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fontAlgn="t" hangingPunct="0"/>
            <a:r>
              <a:rPr lang="pt-B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getNeighborCount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rather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messily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counts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neighbors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)][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)]){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nc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8C988-0884-4EAB-8482-F18324CD14ED}" type="slidenum">
              <a:rPr lang="pt-BR" smtClean="0">
                <a:latin typeface="Times New Roman" pitchFamily="18" charset="0"/>
              </a:rPr>
              <a:pPr/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" y="2071688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fontAlgn="t" hangingPunct="0"/>
            <a:r>
              <a:rPr lang="pt-B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getDot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applies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rules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game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pt-BR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getNeighborCount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x,y,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getNeighborCount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,x,y,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D333CD-2550-4F87-91EE-52DB0975B5DF}" type="slidenum">
              <a:rPr lang="pt-BR" smtClean="0">
                <a:latin typeface="Times New Roman" pitchFamily="18" charset="0"/>
              </a:rPr>
              <a:pPr/>
              <a:t>24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" y="0"/>
            <a:ext cx="91440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fontAlgn="t" hangingPunct="0"/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takes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off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command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generations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a file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append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strToBoolMatrix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game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loops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through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generations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sz="14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CC66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getDot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,j,k,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>
                <a:solidFill>
                  <a:srgbClr val="006633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boardToString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xsize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ysize</a:t>
            </a:r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BR" sz="14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fontAlgn="t" hangingPunct="0"/>
            <a:r>
              <a:rPr lang="pt-BR" sz="1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para </a:t>
            </a:r>
            <a:r>
              <a:rPr lang="en-US" dirty="0" err="1" smtClean="0"/>
              <a:t>autômatos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 </a:t>
            </a:r>
            <a:r>
              <a:rPr lang="en-US" dirty="0" err="1" smtClean="0"/>
              <a:t>condizem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simulação</a:t>
            </a:r>
            <a:r>
              <a:rPr lang="en-US" dirty="0" smtClean="0"/>
              <a:t> de </a:t>
            </a:r>
            <a:r>
              <a:rPr lang="en-US" dirty="0" err="1" smtClean="0"/>
              <a:t>fenômenos</a:t>
            </a:r>
            <a:r>
              <a:rPr lang="en-US" dirty="0" smtClean="0"/>
              <a:t> </a:t>
            </a:r>
            <a:r>
              <a:rPr lang="en-US" dirty="0" err="1" smtClean="0"/>
              <a:t>biológicos</a:t>
            </a:r>
            <a:r>
              <a:rPr lang="en-US" dirty="0" smtClean="0"/>
              <a:t>, </a:t>
            </a:r>
            <a:r>
              <a:rPr lang="en-US" dirty="0" err="1" smtClean="0"/>
              <a:t>físicos</a:t>
            </a:r>
            <a:r>
              <a:rPr lang="en-US" dirty="0" smtClean="0"/>
              <a:t> e </a:t>
            </a:r>
            <a:r>
              <a:rPr lang="en-US" dirty="0" err="1" smtClean="0"/>
              <a:t>geográficos</a:t>
            </a:r>
            <a:r>
              <a:rPr lang="en-US" dirty="0" smtClean="0"/>
              <a:t>. Com a </a:t>
            </a:r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fórmulas</a:t>
            </a:r>
            <a:r>
              <a:rPr lang="en-US" dirty="0" smtClean="0"/>
              <a:t> </a:t>
            </a:r>
            <a:r>
              <a:rPr lang="en-US" dirty="0" err="1" smtClean="0"/>
              <a:t>matemáticas</a:t>
            </a:r>
            <a:r>
              <a:rPr lang="en-US" dirty="0" smtClean="0"/>
              <a:t> para 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Epidemias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Incêndios</a:t>
            </a:r>
            <a:r>
              <a:rPr lang="en-US" dirty="0"/>
              <a:t> </a:t>
            </a:r>
            <a:r>
              <a:rPr lang="en-US" dirty="0" err="1"/>
              <a:t>Florestais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Evacuação</a:t>
            </a:r>
            <a:r>
              <a:rPr lang="en-US" dirty="0"/>
              <a:t> de </a:t>
            </a:r>
            <a:r>
              <a:rPr lang="en-US" dirty="0" err="1"/>
              <a:t>Pessoas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Geoprocessamento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Evacuação</a:t>
            </a:r>
            <a:r>
              <a:rPr lang="en-US" sz="2800" dirty="0"/>
              <a:t> de </a:t>
            </a:r>
            <a:r>
              <a:rPr lang="en-US" sz="2800" dirty="0" err="1"/>
              <a:t>Pessoas</a:t>
            </a:r>
            <a:r>
              <a:rPr lang="en-US" sz="2800" dirty="0"/>
              <a:t> - Cinemas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5908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74" y="3866716"/>
            <a:ext cx="2295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9" y="2132856"/>
            <a:ext cx="5200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14504"/>
            <a:ext cx="52482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79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9" y="1484784"/>
            <a:ext cx="24860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01008"/>
            <a:ext cx="2505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0" y="4977383"/>
            <a:ext cx="5248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24" y="1484784"/>
            <a:ext cx="5191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3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38275"/>
            <a:ext cx="3419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44008" y="1844824"/>
            <a:ext cx="440922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Autômato</a:t>
            </a:r>
            <a:r>
              <a:rPr lang="en-US" dirty="0" smtClean="0"/>
              <a:t>: (0,5m x 0,5M)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/ m²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Autômatos</a:t>
            </a:r>
            <a:r>
              <a:rPr lang="en-US" dirty="0" smtClean="0"/>
              <a:t> com </a:t>
            </a:r>
            <a:r>
              <a:rPr lang="en-US" dirty="0" err="1" smtClean="0"/>
              <a:t>Estados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Ocupado</a:t>
            </a:r>
            <a:r>
              <a:rPr lang="en-US" dirty="0" smtClean="0"/>
              <a:t> e </a:t>
            </a:r>
            <a:r>
              <a:rPr lang="en-US" dirty="0" err="1" smtClean="0"/>
              <a:t>Vazio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3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</a:t>
            </a:r>
            <a:r>
              <a:rPr lang="en-US" dirty="0" err="1"/>
              <a:t>imóveis</a:t>
            </a:r>
            <a:r>
              <a:rPr lang="en-US" dirty="0"/>
              <a:t>: </a:t>
            </a:r>
            <a:r>
              <a:rPr lang="en-US" dirty="0" err="1"/>
              <a:t>Poltronas</a:t>
            </a:r>
            <a:r>
              <a:rPr lang="en-US" dirty="0"/>
              <a:t> e Paredes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</a:t>
            </a:r>
            <a:r>
              <a:rPr lang="en-US" dirty="0" err="1"/>
              <a:t>móveis</a:t>
            </a:r>
            <a:r>
              <a:rPr lang="en-US" dirty="0"/>
              <a:t>: </a:t>
            </a:r>
            <a:r>
              <a:rPr lang="en-US" dirty="0" err="1"/>
              <a:t>Pessoas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as </a:t>
            </a:r>
            <a:r>
              <a:rPr lang="en-US" dirty="0" err="1"/>
              <a:t>saídas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Definida</a:t>
            </a:r>
            <a:r>
              <a:rPr lang="en-US" dirty="0"/>
              <a:t> a </a:t>
            </a:r>
            <a:r>
              <a:rPr lang="en-US" dirty="0" err="1"/>
              <a:t>vizinhança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: Von </a:t>
            </a:r>
            <a:r>
              <a:rPr lang="en-US" dirty="0" err="1"/>
              <a:t>Neuman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Geração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 smtClean="0"/>
              <a:t>incial</a:t>
            </a:r>
            <a:r>
              <a:rPr lang="en-US" dirty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de forma </a:t>
            </a:r>
            <a:r>
              <a:rPr lang="en-US" dirty="0" err="1" smtClean="0"/>
              <a:t>aleatória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poltronas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Evacuação</a:t>
            </a:r>
            <a:r>
              <a:rPr lang="en-US" sz="2800" dirty="0"/>
              <a:t> de </a:t>
            </a:r>
            <a:r>
              <a:rPr lang="en-US" sz="2800" dirty="0" err="1"/>
              <a:t>Pessoas</a:t>
            </a:r>
            <a:r>
              <a:rPr lang="en-US" sz="2800" dirty="0"/>
              <a:t> - Cinemas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49563" y="1196752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espaço de um autômato celular pode ser interpretado como um universo regido por regras onde muitos componentes simples ao atuarem juntos produzem complicados comportamentos.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9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Movimentação</a:t>
            </a:r>
            <a:r>
              <a:rPr lang="en-US" sz="2800" dirty="0" smtClean="0"/>
              <a:t> (</a:t>
            </a:r>
            <a:r>
              <a:rPr lang="en-US" sz="2800" dirty="0" err="1" smtClean="0"/>
              <a:t>Regras</a:t>
            </a:r>
            <a:r>
              <a:rPr lang="en-US" sz="2800" dirty="0" smtClean="0"/>
              <a:t> de </a:t>
            </a:r>
            <a:r>
              <a:rPr lang="en-US" sz="2800" dirty="0" err="1" smtClean="0"/>
              <a:t>Transição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8738" y="1910387"/>
            <a:ext cx="34171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dirty="0" err="1" smtClean="0"/>
              <a:t>movimentação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pessoa</a:t>
            </a:r>
            <a:r>
              <a:rPr lang="en-US" sz="2000" dirty="0" smtClean="0"/>
              <a:t> é a </a:t>
            </a:r>
            <a:r>
              <a:rPr lang="en-US" sz="2000" dirty="0" err="1" smtClean="0"/>
              <a:t>descrita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figura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lado</a:t>
            </a:r>
            <a:r>
              <a:rPr lang="en-US" sz="2000" dirty="0" smtClean="0"/>
              <a:t>, </a:t>
            </a:r>
            <a:r>
              <a:rPr lang="en-US" sz="2000" dirty="0" err="1" smtClean="0"/>
              <a:t>sendo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dirty="0" err="1" smtClean="0"/>
              <a:t>primeira</a:t>
            </a:r>
            <a:r>
              <a:rPr lang="en-US" sz="2000" dirty="0" smtClean="0"/>
              <a:t> </a:t>
            </a:r>
            <a:r>
              <a:rPr lang="en-US" sz="2000" dirty="0" err="1" smtClean="0"/>
              <a:t>tentativa</a:t>
            </a:r>
            <a:r>
              <a:rPr lang="en-US" sz="2000" dirty="0" smtClean="0"/>
              <a:t> é </a:t>
            </a:r>
            <a:r>
              <a:rPr lang="en-US" sz="2000" dirty="0" err="1" smtClean="0"/>
              <a:t>ir</a:t>
            </a:r>
            <a:r>
              <a:rPr lang="en-US" sz="2000" dirty="0" smtClean="0"/>
              <a:t> para </a:t>
            </a:r>
            <a:r>
              <a:rPr lang="en-US" sz="2000" dirty="0" err="1" smtClean="0"/>
              <a:t>cima</a:t>
            </a:r>
            <a:r>
              <a:rPr lang="en-US" sz="2000" dirty="0" smtClean="0"/>
              <a:t>, </a:t>
            </a: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(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 smtClean="0"/>
              <a:t>ocupado</a:t>
            </a:r>
            <a:r>
              <a:rPr lang="en-US" sz="2000" dirty="0" smtClean="0"/>
              <a:t>) é </a:t>
            </a:r>
            <a:r>
              <a:rPr lang="en-US" sz="2000" dirty="0" err="1" smtClean="0"/>
              <a:t>escolhido</a:t>
            </a:r>
            <a:r>
              <a:rPr lang="en-US" sz="2000" dirty="0" smtClean="0"/>
              <a:t> o </a:t>
            </a:r>
            <a:r>
              <a:rPr lang="en-US" sz="2000" dirty="0" err="1" smtClean="0"/>
              <a:t>lado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referente</a:t>
            </a:r>
            <a:r>
              <a:rPr lang="en-US" sz="2000" dirty="0" smtClean="0"/>
              <a:t> à </a:t>
            </a:r>
            <a:r>
              <a:rPr lang="en-US" sz="2000" dirty="0" err="1" smtClean="0"/>
              <a:t>saída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próxima</a:t>
            </a:r>
            <a:r>
              <a:rPr lang="en-US" sz="2000" dirty="0" smtClean="0"/>
              <a:t>. </a:t>
            </a: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nenhuma</a:t>
            </a:r>
            <a:r>
              <a:rPr lang="en-US" sz="2000" dirty="0" smtClean="0"/>
              <a:t> das </a:t>
            </a:r>
            <a:r>
              <a:rPr lang="en-US" sz="2000" dirty="0" err="1" smtClean="0"/>
              <a:t>condições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movimento</a:t>
            </a:r>
            <a:r>
              <a:rPr lang="en-US" sz="2000" dirty="0" smtClean="0"/>
              <a:t> </a:t>
            </a:r>
            <a:r>
              <a:rPr lang="en-US" sz="2000" dirty="0" err="1" smtClean="0"/>
              <a:t>sejam</a:t>
            </a:r>
            <a:r>
              <a:rPr lang="en-US" sz="2000" dirty="0" smtClean="0"/>
              <a:t> </a:t>
            </a:r>
            <a:r>
              <a:rPr lang="en-US" sz="2000" dirty="0" err="1" smtClean="0"/>
              <a:t>satisfeitas</a:t>
            </a:r>
            <a:r>
              <a:rPr lang="en-US" sz="2000" dirty="0" smtClean="0"/>
              <a:t> a </a:t>
            </a:r>
            <a:r>
              <a:rPr lang="en-US" sz="2000" dirty="0" err="1" smtClean="0"/>
              <a:t>pessoa</a:t>
            </a:r>
            <a:r>
              <a:rPr lang="en-US" sz="2000" dirty="0" smtClean="0"/>
              <a:t> </a:t>
            </a:r>
            <a:r>
              <a:rPr lang="en-US" sz="2000" dirty="0" err="1" smtClean="0"/>
              <a:t>fica</a:t>
            </a:r>
            <a:r>
              <a:rPr lang="en-US" sz="2000" dirty="0" smtClean="0"/>
              <a:t> </a:t>
            </a:r>
            <a:r>
              <a:rPr lang="en-US" sz="2000" dirty="0" err="1" smtClean="0"/>
              <a:t>imóvel</a:t>
            </a:r>
            <a:r>
              <a:rPr lang="en-US" sz="2000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83" y="2378732"/>
            <a:ext cx="2880320" cy="266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08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7"/>
            <a:ext cx="691276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/>
              <a:t>A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iteração</a:t>
            </a:r>
            <a:r>
              <a:rPr lang="en-US" sz="1800" dirty="0" smtClean="0"/>
              <a:t> do </a:t>
            </a:r>
            <a:r>
              <a:rPr lang="en-US" sz="1800" dirty="0" err="1" smtClean="0"/>
              <a:t>autômato</a:t>
            </a:r>
            <a:r>
              <a:rPr lang="en-US" sz="1800" dirty="0" smtClean="0"/>
              <a:t> o tempo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incrementado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1.</a:t>
            </a:r>
          </a:p>
          <a:p>
            <a:pPr algn="just"/>
            <a:r>
              <a:rPr lang="en-US" sz="1800" dirty="0" smtClean="0"/>
              <a:t>A </a:t>
            </a:r>
            <a:r>
              <a:rPr lang="en-US" sz="1800" dirty="0" err="1" smtClean="0"/>
              <a:t>condição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parada</a:t>
            </a:r>
            <a:r>
              <a:rPr lang="en-US" sz="1800" dirty="0" smtClean="0"/>
              <a:t> é </a:t>
            </a:r>
            <a:r>
              <a:rPr lang="en-US" sz="1800" dirty="0" err="1" smtClean="0"/>
              <a:t>quando</a:t>
            </a:r>
            <a:r>
              <a:rPr lang="en-US" sz="1800" dirty="0" smtClean="0"/>
              <a:t> </a:t>
            </a:r>
            <a:r>
              <a:rPr lang="en-US" sz="1800" dirty="0" err="1" smtClean="0"/>
              <a:t>todas</a:t>
            </a:r>
            <a:r>
              <a:rPr lang="en-US" sz="1800" dirty="0" smtClean="0"/>
              <a:t> as </a:t>
            </a:r>
            <a:r>
              <a:rPr lang="en-US" sz="1800" dirty="0" err="1" smtClean="0"/>
              <a:t>pessoas</a:t>
            </a:r>
            <a:r>
              <a:rPr lang="en-US" sz="1800" dirty="0" smtClean="0"/>
              <a:t> </a:t>
            </a:r>
            <a:r>
              <a:rPr lang="en-US" sz="1800" dirty="0" err="1" smtClean="0"/>
              <a:t>atingirem</a:t>
            </a:r>
            <a:r>
              <a:rPr lang="en-US" sz="1800" dirty="0" smtClean="0"/>
              <a:t> as </a:t>
            </a:r>
            <a:r>
              <a:rPr lang="en-US" sz="1800" dirty="0" err="1" smtClean="0"/>
              <a:t>saídas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É </a:t>
            </a:r>
            <a:r>
              <a:rPr lang="en-US" sz="1800" dirty="0" err="1" smtClean="0"/>
              <a:t>somado</a:t>
            </a:r>
            <a:r>
              <a:rPr lang="en-US" sz="1800" dirty="0" smtClean="0"/>
              <a:t> 2 </a:t>
            </a:r>
            <a:r>
              <a:rPr lang="en-US" sz="1800" dirty="0" err="1" smtClean="0"/>
              <a:t>segundos</a:t>
            </a:r>
            <a:r>
              <a:rPr lang="en-US" sz="1800" dirty="0" smtClean="0"/>
              <a:t> </a:t>
            </a:r>
            <a:r>
              <a:rPr lang="en-US" sz="1800" dirty="0" err="1" smtClean="0"/>
              <a:t>ao</a:t>
            </a:r>
            <a:r>
              <a:rPr lang="en-US" sz="1800" dirty="0" smtClean="0"/>
              <a:t> tempo total para </a:t>
            </a:r>
            <a:r>
              <a:rPr lang="en-US" sz="1800" dirty="0" err="1" smtClean="0"/>
              <a:t>representar</a:t>
            </a:r>
            <a:r>
              <a:rPr lang="en-US" sz="1800" dirty="0" smtClean="0"/>
              <a:t> o tempo de </a:t>
            </a:r>
            <a:r>
              <a:rPr lang="en-US" sz="1800" dirty="0" err="1" smtClean="0"/>
              <a:t>reação</a:t>
            </a:r>
            <a:r>
              <a:rPr lang="en-US" sz="1800" dirty="0" smtClean="0"/>
              <a:t> </a:t>
            </a:r>
            <a:r>
              <a:rPr lang="en-US" sz="1800" dirty="0" err="1" smtClean="0"/>
              <a:t>médio</a:t>
            </a:r>
            <a:r>
              <a:rPr lang="en-US" sz="1800" dirty="0" smtClean="0"/>
              <a:t> do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humano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err="1" smtClean="0"/>
              <a:t>Dessa</a:t>
            </a:r>
            <a:r>
              <a:rPr lang="en-US" sz="1800" dirty="0" smtClean="0"/>
              <a:t> forma o tempo total de </a:t>
            </a:r>
            <a:r>
              <a:rPr lang="en-US" sz="1800" dirty="0" err="1" smtClean="0"/>
              <a:t>evacuação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dado pela </a:t>
            </a:r>
            <a:r>
              <a:rPr lang="en-US" sz="1800" dirty="0" err="1" smtClean="0"/>
              <a:t>seguinte</a:t>
            </a:r>
            <a:r>
              <a:rPr lang="en-US" sz="1800" dirty="0" smtClean="0"/>
              <a:t> </a:t>
            </a:r>
            <a:r>
              <a:rPr lang="en-US" sz="1800" dirty="0" err="1" smtClean="0"/>
              <a:t>fórmula</a:t>
            </a:r>
            <a:r>
              <a:rPr lang="en-US" sz="1800" dirty="0" smtClean="0"/>
              <a:t>: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2938" y="4869160"/>
            <a:ext cx="703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/>
              <a:t>Na </a:t>
            </a:r>
            <a:r>
              <a:rPr lang="en-US" sz="1800" dirty="0" err="1" smtClean="0"/>
              <a:t>qual</a:t>
            </a:r>
            <a:r>
              <a:rPr lang="en-US" sz="1800" dirty="0" smtClean="0"/>
              <a:t>: n =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</a:t>
            </a:r>
            <a:r>
              <a:rPr lang="en-US" sz="1800" dirty="0" err="1" smtClean="0"/>
              <a:t>médio</a:t>
            </a:r>
            <a:r>
              <a:rPr lang="en-US" sz="1800" dirty="0" smtClean="0"/>
              <a:t> de </a:t>
            </a:r>
            <a:r>
              <a:rPr lang="en-US" sz="1800" dirty="0" err="1" smtClean="0"/>
              <a:t>iterações</a:t>
            </a:r>
            <a:r>
              <a:rPr lang="en-US" sz="1800" dirty="0" smtClean="0"/>
              <a:t> para um </a:t>
            </a:r>
            <a:r>
              <a:rPr lang="en-US" sz="1800" dirty="0" err="1" smtClean="0"/>
              <a:t>mesmo</a:t>
            </a:r>
            <a:r>
              <a:rPr lang="en-US" sz="1800" dirty="0" smtClean="0"/>
              <a:t>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de </a:t>
            </a:r>
            <a:r>
              <a:rPr lang="en-US" sz="1800" dirty="0" err="1" smtClean="0"/>
              <a:t>pessoas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55674"/>
            <a:ext cx="2713043" cy="55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66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CA84-9F70-4C93-ABEC-66EDDCA4387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Resultados</a:t>
            </a:r>
            <a:endParaRPr lang="en-US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88911" y="692696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11" y="2204864"/>
            <a:ext cx="582469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47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http://www.youtube.com/watch?v=C2vgICfQawE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https://www.youtube.com/watch?v=-jnOVYfjr-8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http://www.samuelvanransbeeck.be/downloads/files/TesedeMestrado.pdf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http://www.di.ubi.pt/~cbarrico/Disciplinas/VidaArtificial/Download/AutomatosCelulares.PDF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espaço de um autômato celular é representado por uma grelha uniforme n-dimensional de células. Cada célula é caracterizada por um estado escolhido através de uma regra estática, que em geral, depende do seu estado anterior e das suas células vizinhas. 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- Espaço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Quádrupla (</a:t>
            </a:r>
            <a:r>
              <a:rPr lang="pt-BR" dirty="0" err="1" smtClean="0"/>
              <a:t>X</a:t>
            </a:r>
            <a:r>
              <a:rPr lang="pt-BR" baseline="30000" dirty="0" err="1" smtClean="0"/>
              <a:t>d</a:t>
            </a:r>
            <a:r>
              <a:rPr lang="pt-BR" dirty="0" smtClean="0"/>
              <a:t>, V, N, </a:t>
            </a:r>
            <a:r>
              <a:rPr lang="el-GR" dirty="0" smtClean="0"/>
              <a:t>ρ</a:t>
            </a:r>
            <a:r>
              <a:rPr lang="pt-BR" dirty="0" smtClean="0"/>
              <a:t>).</a:t>
            </a:r>
          </a:p>
          <a:p>
            <a:r>
              <a:rPr lang="pt-BR" dirty="0" smtClean="0"/>
              <a:t>X : Espaço com d dimensões.</a:t>
            </a:r>
          </a:p>
          <a:p>
            <a:r>
              <a:rPr lang="pt-BR" dirty="0" smtClean="0"/>
              <a:t>V : Conjunto finito de estados possíveis de cada célula.</a:t>
            </a:r>
          </a:p>
          <a:p>
            <a:r>
              <a:rPr lang="pt-BR" dirty="0" smtClean="0"/>
              <a:t>N : Vizinhança.</a:t>
            </a:r>
          </a:p>
          <a:p>
            <a:r>
              <a:rPr lang="el-GR" dirty="0" smtClean="0"/>
              <a:t>ρ</a:t>
            </a:r>
            <a:r>
              <a:rPr lang="pt-BR" dirty="0" smtClean="0"/>
              <a:t> : Regra de transição.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Formal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48250"/>
            <a:ext cx="37861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4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dos </a:t>
            </a:r>
            <a:r>
              <a:rPr lang="en-US" dirty="0" err="1" smtClean="0"/>
              <a:t>sítios</a:t>
            </a:r>
            <a:r>
              <a:rPr lang="en-US" dirty="0" smtClean="0"/>
              <a:t>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e </a:t>
            </a:r>
            <a:r>
              <a:rPr lang="en-US" dirty="0" err="1" smtClean="0"/>
              <a:t>finitos</a:t>
            </a:r>
            <a:r>
              <a:rPr lang="en-US" dirty="0" smtClean="0"/>
              <a:t>.</a:t>
            </a:r>
            <a:endParaRPr lang="pt-BR" dirty="0" smtClean="0"/>
          </a:p>
          <a:p>
            <a:pPr algn="just"/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0 </a:t>
            </a:r>
            <a:r>
              <a:rPr lang="en-US" dirty="0" err="1" smtClean="0"/>
              <a:t>ou</a:t>
            </a:r>
            <a:r>
              <a:rPr lang="en-US" dirty="0" smtClean="0"/>
              <a:t> 1  – 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vazio</a:t>
            </a:r>
            <a:r>
              <a:rPr lang="en-US" dirty="0" smtClean="0"/>
              <a:t>, vivo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morto</a:t>
            </a:r>
            <a:r>
              <a:rPr lang="en-US" dirty="0" smtClean="0"/>
              <a:t>,                         spin up </a:t>
            </a:r>
            <a:r>
              <a:rPr lang="en-US" dirty="0" err="1" smtClean="0"/>
              <a:t>ou</a:t>
            </a:r>
            <a:r>
              <a:rPr lang="en-US" dirty="0" smtClean="0"/>
              <a:t> spin down etc…</a:t>
            </a:r>
          </a:p>
          <a:p>
            <a:pPr algn="just"/>
            <a:r>
              <a:rPr lang="en-US" dirty="0" smtClean="0"/>
              <a:t>0,1 </a:t>
            </a:r>
            <a:r>
              <a:rPr lang="en-US" dirty="0" err="1" smtClean="0"/>
              <a:t>ou</a:t>
            </a:r>
            <a:r>
              <a:rPr lang="en-US" dirty="0" smtClean="0"/>
              <a:t> 2 – </a:t>
            </a:r>
            <a:r>
              <a:rPr lang="en-US" dirty="0" err="1" smtClean="0"/>
              <a:t>referente</a:t>
            </a:r>
            <a:r>
              <a:rPr lang="en-US" dirty="0" smtClean="0"/>
              <a:t> a </a:t>
            </a:r>
            <a:r>
              <a:rPr lang="en-US" dirty="0" err="1" smtClean="0"/>
              <a:t>espécie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sítio</a:t>
            </a:r>
            <a:r>
              <a:rPr lang="en-US" dirty="0" smtClean="0"/>
              <a:t>,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indivíduos</a:t>
            </a:r>
            <a:r>
              <a:rPr lang="en-US" dirty="0" smtClean="0"/>
              <a:t>.</a:t>
            </a: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Estados dos sítios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8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regras podem depender do estado do próprio sítio e dos sítios vizinhos.</a:t>
            </a:r>
          </a:p>
          <a:p>
            <a:pPr algn="just"/>
            <a:r>
              <a:rPr lang="pt-BR" dirty="0" smtClean="0"/>
              <a:t>Podemos criar campos e influência da geografia do sistema.</a:t>
            </a:r>
          </a:p>
          <a:p>
            <a:pPr algn="just"/>
            <a:r>
              <a:rPr lang="pt-BR" dirty="0" smtClean="0"/>
              <a:t>Podem ser </a:t>
            </a:r>
            <a:r>
              <a:rPr lang="pt-BR" dirty="0" err="1" smtClean="0"/>
              <a:t>determin</a:t>
            </a:r>
            <a:r>
              <a:rPr lang="en-US" dirty="0" smtClean="0"/>
              <a:t>í</a:t>
            </a:r>
            <a:r>
              <a:rPr lang="pt-BR" dirty="0" err="1" smtClean="0"/>
              <a:t>sticas</a:t>
            </a:r>
            <a:r>
              <a:rPr lang="pt-BR" dirty="0" smtClean="0"/>
              <a:t> ou </a:t>
            </a:r>
            <a:r>
              <a:rPr lang="pt-BR" dirty="0" err="1" smtClean="0"/>
              <a:t>probabil</a:t>
            </a:r>
            <a:r>
              <a:rPr lang="en-US" dirty="0" smtClean="0"/>
              <a:t>í</a:t>
            </a:r>
            <a:r>
              <a:rPr lang="pt-BR" dirty="0" err="1" smtClean="0"/>
              <a:t>sticas</a:t>
            </a:r>
            <a:r>
              <a:rPr lang="pt-BR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Markoviano</a:t>
            </a:r>
            <a:r>
              <a:rPr lang="en-US" dirty="0" smtClean="0"/>
              <a:t> - 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dos </a:t>
            </a:r>
            <a:r>
              <a:rPr lang="en-US" dirty="0" err="1" smtClean="0"/>
              <a:t>sítios</a:t>
            </a:r>
            <a:r>
              <a:rPr lang="en-US" dirty="0" smtClean="0"/>
              <a:t>.</a:t>
            </a: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4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As células podem ter de várias formas, desde que num mesmo autômato todas as células sejam de uma mesma forma. </a:t>
            </a:r>
          </a:p>
          <a:p>
            <a:pPr algn="just"/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das células</a:t>
            </a:r>
            <a:endParaRPr lang="pt-BR" dirty="0"/>
          </a:p>
        </p:txBody>
      </p:sp>
      <p:pic>
        <p:nvPicPr>
          <p:cNvPr id="7" name="Picture 8" descr="http://www.cin.ufpe.br/~if114/Monografias/Automatos%20Celulares/Image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717032"/>
            <a:ext cx="6929437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Vizinhança Neumann</a:t>
            </a:r>
            <a:endParaRPr lang="pt-BR" dirty="0"/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1676400" y="48006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Primeiros vizinhos</a:t>
            </a:r>
            <a:endParaRPr lang="pt-BR"/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4724400" y="48006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/>
              <a:t>Segundos vizinhos</a:t>
            </a:r>
            <a:endParaRPr lang="pt-BR"/>
          </a:p>
        </p:txBody>
      </p:sp>
      <p:graphicFrame>
        <p:nvGraphicFramePr>
          <p:cNvPr id="9" name="Group 1267"/>
          <p:cNvGraphicFramePr>
            <a:graphicFrameLocks noGrp="1"/>
          </p:cNvGraphicFramePr>
          <p:nvPr/>
        </p:nvGraphicFramePr>
        <p:xfrm>
          <a:off x="1905000" y="2795588"/>
          <a:ext cx="1905000" cy="1706754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275"/>
          <p:cNvGraphicFramePr>
            <a:graphicFrameLocks noGrp="1"/>
          </p:cNvGraphicFramePr>
          <p:nvPr/>
        </p:nvGraphicFramePr>
        <p:xfrm>
          <a:off x="5029200" y="2795588"/>
          <a:ext cx="1905000" cy="1706754"/>
        </p:xfrm>
        <a:graphic>
          <a:graphicData uri="http://schemas.openxmlformats.org/drawingml/2006/table">
            <a:tbl>
              <a:tblPr/>
              <a:tblGrid>
                <a:gridCol w="273050"/>
                <a:gridCol w="271463"/>
                <a:gridCol w="271462"/>
                <a:gridCol w="273050"/>
                <a:gridCol w="271463"/>
                <a:gridCol w="271462"/>
                <a:gridCol w="273050"/>
              </a:tblGrid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359</TotalTime>
  <Words>783</Words>
  <Application>Microsoft Office PowerPoint</Application>
  <PresentationFormat>Apresentação na tela (4:3)</PresentationFormat>
  <Paragraphs>211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Capa Dura</vt:lpstr>
      <vt:lpstr>Autômatos Celulares</vt:lpstr>
      <vt:lpstr>Introdução</vt:lpstr>
      <vt:lpstr>Definição Geral</vt:lpstr>
      <vt:lpstr>Definição - Espaço</vt:lpstr>
      <vt:lpstr>Definição Formal</vt:lpstr>
      <vt:lpstr>Estados dos sítios</vt:lpstr>
      <vt:lpstr>Regras</vt:lpstr>
      <vt:lpstr>Formato das células</vt:lpstr>
      <vt:lpstr>Vizinhança Neumann</vt:lpstr>
      <vt:lpstr>Vizinhança de Moore</vt:lpstr>
      <vt:lpstr>Vizinhança aleatória</vt:lpstr>
      <vt:lpstr>Vizinhança arbitrária</vt:lpstr>
      <vt:lpstr>Condições de Contorno</vt:lpstr>
      <vt:lpstr>Condições de contorno</vt:lpstr>
      <vt:lpstr>Nomes das Classes</vt:lpstr>
      <vt:lpstr>Classes de evolução dos sítios</vt:lpstr>
      <vt:lpstr>Regra 30</vt:lpstr>
      <vt:lpstr>Regra 30</vt:lpstr>
      <vt:lpstr>Jogo da vida – John Conway (1970)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Aplicações</vt:lpstr>
      <vt:lpstr>Evacuação de Pessoas - Cinemas </vt:lpstr>
      <vt:lpstr>Apresentação do PowerPoint</vt:lpstr>
      <vt:lpstr>Apresentação do PowerPoint</vt:lpstr>
      <vt:lpstr>Evacuação de Pessoas - Cinemas</vt:lpstr>
      <vt:lpstr>Movimentação (Regras de Transição)</vt:lpstr>
      <vt:lpstr>Apresentação do PowerPoint</vt:lpstr>
      <vt:lpstr>Resultados</vt:lpstr>
      <vt:lpstr>Vídeos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Autômatos Celulares</dc:title>
  <dc:creator>Paulo</dc:creator>
  <cp:lastModifiedBy>lov3bus</cp:lastModifiedBy>
  <cp:revision>17</cp:revision>
  <dcterms:created xsi:type="dcterms:W3CDTF">2014-08-01T22:26:26Z</dcterms:created>
  <dcterms:modified xsi:type="dcterms:W3CDTF">2014-08-05T01:47:16Z</dcterms:modified>
</cp:coreProperties>
</file>