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60" r:id="rId4"/>
    <p:sldId id="261" r:id="rId5"/>
    <p:sldId id="259" r:id="rId6"/>
    <p:sldId id="269" r:id="rId7"/>
    <p:sldId id="263" r:id="rId8"/>
    <p:sldId id="258" r:id="rId9"/>
    <p:sldId id="262" r:id="rId10"/>
    <p:sldId id="264"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90"/>
  </p:normalViewPr>
  <p:slideViewPr>
    <p:cSldViewPr snapToGrid="0">
      <p:cViewPr varScale="1">
        <p:scale>
          <a:sx n="111" d="100"/>
          <a:sy n="111" d="100"/>
        </p:scale>
        <p:origin x="73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8346D4-BB66-49B3-B3DE-0863B1050019}"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1BF7F454-08CF-4FFF-A8C1-3E4DE6CF6212}">
      <dgm:prSet/>
      <dgm:spPr/>
      <dgm:t>
        <a:bodyPr/>
        <a:lstStyle/>
        <a:p>
          <a:pPr rtl="0"/>
          <a:r>
            <a:rPr lang="en-US">
              <a:latin typeface="Century Gothic" panose="020B0502020202020204"/>
            </a:rPr>
            <a:t>Main factors</a:t>
          </a:r>
          <a:r>
            <a:rPr lang="en-US"/>
            <a:t> that affect bleaching: </a:t>
          </a:r>
          <a:endParaRPr lang="en-US">
            <a:latin typeface="Century Gothic" panose="020B0502020202020204"/>
          </a:endParaRPr>
        </a:p>
      </dgm:t>
    </dgm:pt>
    <dgm:pt modelId="{4D445F77-B548-463A-B4EB-992FFF1D086B}" type="parTrans" cxnId="{BBA494B6-4695-4539-8DAB-2DF376C978A6}">
      <dgm:prSet/>
      <dgm:spPr/>
      <dgm:t>
        <a:bodyPr/>
        <a:lstStyle/>
        <a:p>
          <a:endParaRPr lang="en-US"/>
        </a:p>
      </dgm:t>
    </dgm:pt>
    <dgm:pt modelId="{5F01271A-02EC-41CC-ABB3-7B15D7E89C6C}" type="sibTrans" cxnId="{BBA494B6-4695-4539-8DAB-2DF376C978A6}">
      <dgm:prSet/>
      <dgm:spPr/>
      <dgm:t>
        <a:bodyPr/>
        <a:lstStyle/>
        <a:p>
          <a:endParaRPr lang="en-US"/>
        </a:p>
      </dgm:t>
    </dgm:pt>
    <dgm:pt modelId="{F6F99589-F33F-415B-8722-1BAA04038D45}">
      <dgm:prSet/>
      <dgm:spPr/>
      <dgm:t>
        <a:bodyPr/>
        <a:lstStyle/>
        <a:p>
          <a:r>
            <a:rPr lang="en-US"/>
            <a:t>Heat</a:t>
          </a:r>
        </a:p>
      </dgm:t>
    </dgm:pt>
    <dgm:pt modelId="{71FD8DF0-4C3A-436D-8C72-FCF8D4478361}" type="parTrans" cxnId="{FDA32F65-2915-4976-A554-0057AD9BD5C8}">
      <dgm:prSet/>
      <dgm:spPr/>
      <dgm:t>
        <a:bodyPr/>
        <a:lstStyle/>
        <a:p>
          <a:endParaRPr lang="en-US"/>
        </a:p>
      </dgm:t>
    </dgm:pt>
    <dgm:pt modelId="{EF52AC2F-10A7-4650-95FA-7EEFEE8C7501}" type="sibTrans" cxnId="{FDA32F65-2915-4976-A554-0057AD9BD5C8}">
      <dgm:prSet/>
      <dgm:spPr/>
      <dgm:t>
        <a:bodyPr/>
        <a:lstStyle/>
        <a:p>
          <a:endParaRPr lang="en-US"/>
        </a:p>
      </dgm:t>
    </dgm:pt>
    <dgm:pt modelId="{1F1500EA-3560-4CA8-A9FA-2817AFD6A691}">
      <dgm:prSet/>
      <dgm:spPr/>
      <dgm:t>
        <a:bodyPr/>
        <a:lstStyle/>
        <a:p>
          <a:r>
            <a:rPr lang="en-US"/>
            <a:t>UV radiation</a:t>
          </a:r>
        </a:p>
      </dgm:t>
    </dgm:pt>
    <dgm:pt modelId="{FDACD011-9ABA-4FDC-9B18-78EC43909621}" type="parTrans" cxnId="{33F1ADED-6751-4406-B242-0978684F4803}">
      <dgm:prSet/>
      <dgm:spPr/>
      <dgm:t>
        <a:bodyPr/>
        <a:lstStyle/>
        <a:p>
          <a:endParaRPr lang="en-US"/>
        </a:p>
      </dgm:t>
    </dgm:pt>
    <dgm:pt modelId="{4E39F3FA-3BF7-4356-A867-89BAC6B1B609}" type="sibTrans" cxnId="{33F1ADED-6751-4406-B242-0978684F4803}">
      <dgm:prSet/>
      <dgm:spPr/>
      <dgm:t>
        <a:bodyPr/>
        <a:lstStyle/>
        <a:p>
          <a:endParaRPr lang="en-US"/>
        </a:p>
      </dgm:t>
    </dgm:pt>
    <dgm:pt modelId="{E1DA94A3-D1C4-4BEB-AE21-5AF25F86E2D7}">
      <dgm:prSet/>
      <dgm:spPr/>
      <dgm:t>
        <a:bodyPr/>
        <a:lstStyle/>
        <a:p>
          <a:r>
            <a:rPr lang="en-US"/>
            <a:t>Chemical exposure</a:t>
          </a:r>
        </a:p>
      </dgm:t>
    </dgm:pt>
    <dgm:pt modelId="{3608B50C-09B2-497D-BB9D-1DACC779BAB2}" type="parTrans" cxnId="{7AE3E442-BBCB-4448-A429-E53BD65AE5D7}">
      <dgm:prSet/>
      <dgm:spPr/>
      <dgm:t>
        <a:bodyPr/>
        <a:lstStyle/>
        <a:p>
          <a:endParaRPr lang="en-US"/>
        </a:p>
      </dgm:t>
    </dgm:pt>
    <dgm:pt modelId="{ACD3DE0D-A000-4990-A723-B3126EF37141}" type="sibTrans" cxnId="{7AE3E442-BBCB-4448-A429-E53BD65AE5D7}">
      <dgm:prSet/>
      <dgm:spPr/>
      <dgm:t>
        <a:bodyPr/>
        <a:lstStyle/>
        <a:p>
          <a:endParaRPr lang="en-US"/>
        </a:p>
      </dgm:t>
    </dgm:pt>
    <dgm:pt modelId="{02632BB0-C2D1-4768-8879-4F85D358B095}">
      <dgm:prSet/>
      <dgm:spPr/>
      <dgm:t>
        <a:bodyPr/>
        <a:lstStyle/>
        <a:p>
          <a:r>
            <a:rPr lang="en-US"/>
            <a:t>Thus, to test the effect of a certain gene presence/absence on bleaching, those variables must stay constant</a:t>
          </a:r>
        </a:p>
      </dgm:t>
    </dgm:pt>
    <dgm:pt modelId="{412CBCF6-C684-47E6-902D-61B04C9D9279}" type="parTrans" cxnId="{8DEBF1F3-1893-42AB-B383-5FC907D03CF1}">
      <dgm:prSet/>
      <dgm:spPr/>
      <dgm:t>
        <a:bodyPr/>
        <a:lstStyle/>
        <a:p>
          <a:endParaRPr lang="en-US"/>
        </a:p>
      </dgm:t>
    </dgm:pt>
    <dgm:pt modelId="{B5D4E5C3-0E72-44F5-B287-A75C84F179B1}" type="sibTrans" cxnId="{8DEBF1F3-1893-42AB-B383-5FC907D03CF1}">
      <dgm:prSet/>
      <dgm:spPr/>
      <dgm:t>
        <a:bodyPr/>
        <a:lstStyle/>
        <a:p>
          <a:endParaRPr lang="en-US"/>
        </a:p>
      </dgm:t>
    </dgm:pt>
    <dgm:pt modelId="{095B65E8-AE7F-4177-A8C7-27F59321F19C}">
      <dgm:prSet phldr="0"/>
      <dgm:spPr/>
      <dgm:t>
        <a:bodyPr/>
        <a:lstStyle/>
        <a:p>
          <a:r>
            <a:rPr lang="en-US">
              <a:latin typeface="Century Gothic" panose="020B0502020202020204"/>
            </a:rPr>
            <a:t>Light</a:t>
          </a:r>
        </a:p>
      </dgm:t>
    </dgm:pt>
    <dgm:pt modelId="{6592E0C8-72F2-4023-A2BA-28943EC0D4DE}" type="parTrans" cxnId="{769A50F8-8204-4E3E-AC14-5C97502CE8EA}">
      <dgm:prSet/>
      <dgm:spPr/>
    </dgm:pt>
    <dgm:pt modelId="{B89B5C61-4106-49E5-970C-4D7EF7ADE967}" type="sibTrans" cxnId="{769A50F8-8204-4E3E-AC14-5C97502CE8EA}">
      <dgm:prSet/>
      <dgm:spPr/>
      <dgm:t>
        <a:bodyPr/>
        <a:lstStyle/>
        <a:p>
          <a:endParaRPr lang="en-US"/>
        </a:p>
      </dgm:t>
    </dgm:pt>
    <dgm:pt modelId="{52A48582-3CF5-407F-9BE7-F38294B9D396}" type="pres">
      <dgm:prSet presAssocID="{D18346D4-BB66-49B3-B3DE-0863B1050019}" presName="outerComposite" presStyleCnt="0">
        <dgm:presLayoutVars>
          <dgm:chMax val="5"/>
          <dgm:dir/>
          <dgm:resizeHandles val="exact"/>
        </dgm:presLayoutVars>
      </dgm:prSet>
      <dgm:spPr/>
    </dgm:pt>
    <dgm:pt modelId="{906A8225-732F-4AF3-8DE9-2FEF02EC2980}" type="pres">
      <dgm:prSet presAssocID="{D18346D4-BB66-49B3-B3DE-0863B1050019}" presName="dummyMaxCanvas" presStyleCnt="0">
        <dgm:presLayoutVars/>
      </dgm:prSet>
      <dgm:spPr/>
    </dgm:pt>
    <dgm:pt modelId="{011D1A7E-0FC1-48F6-AEC0-99C511FC476E}" type="pres">
      <dgm:prSet presAssocID="{D18346D4-BB66-49B3-B3DE-0863B1050019}" presName="TwoNodes_1" presStyleLbl="node1" presStyleIdx="0" presStyleCnt="2">
        <dgm:presLayoutVars>
          <dgm:bulletEnabled val="1"/>
        </dgm:presLayoutVars>
      </dgm:prSet>
      <dgm:spPr/>
    </dgm:pt>
    <dgm:pt modelId="{42A11DEA-FCE5-4E41-8123-D962E1D4E04E}" type="pres">
      <dgm:prSet presAssocID="{D18346D4-BB66-49B3-B3DE-0863B1050019}" presName="TwoNodes_2" presStyleLbl="node1" presStyleIdx="1" presStyleCnt="2">
        <dgm:presLayoutVars>
          <dgm:bulletEnabled val="1"/>
        </dgm:presLayoutVars>
      </dgm:prSet>
      <dgm:spPr/>
    </dgm:pt>
    <dgm:pt modelId="{9908667A-700E-4F92-B2EB-9354C966503E}" type="pres">
      <dgm:prSet presAssocID="{D18346D4-BB66-49B3-B3DE-0863B1050019}" presName="TwoConn_1-2" presStyleLbl="fgAccFollowNode1" presStyleIdx="0" presStyleCnt="1">
        <dgm:presLayoutVars>
          <dgm:bulletEnabled val="1"/>
        </dgm:presLayoutVars>
      </dgm:prSet>
      <dgm:spPr/>
    </dgm:pt>
    <dgm:pt modelId="{D86FD800-6089-429D-9CF8-D189A7DF16BD}" type="pres">
      <dgm:prSet presAssocID="{D18346D4-BB66-49B3-B3DE-0863B1050019}" presName="TwoNodes_1_text" presStyleLbl="node1" presStyleIdx="1" presStyleCnt="2">
        <dgm:presLayoutVars>
          <dgm:bulletEnabled val="1"/>
        </dgm:presLayoutVars>
      </dgm:prSet>
      <dgm:spPr/>
    </dgm:pt>
    <dgm:pt modelId="{87C7A7DC-FCD4-4A6F-9E79-DA2DBE4A0C9F}" type="pres">
      <dgm:prSet presAssocID="{D18346D4-BB66-49B3-B3DE-0863B1050019}" presName="TwoNodes_2_text" presStyleLbl="node1" presStyleIdx="1" presStyleCnt="2">
        <dgm:presLayoutVars>
          <dgm:bulletEnabled val="1"/>
        </dgm:presLayoutVars>
      </dgm:prSet>
      <dgm:spPr/>
    </dgm:pt>
  </dgm:ptLst>
  <dgm:cxnLst>
    <dgm:cxn modelId="{1CB21D13-1F7A-46CB-9878-7B064F0D5E72}" type="presOf" srcId="{E1DA94A3-D1C4-4BEB-AE21-5AF25F86E2D7}" destId="{D86FD800-6089-429D-9CF8-D189A7DF16BD}" srcOrd="1" destOrd="3" presId="urn:microsoft.com/office/officeart/2005/8/layout/vProcess5"/>
    <dgm:cxn modelId="{7A604B16-5475-4562-BE2E-D860986F28F9}" type="presOf" srcId="{02632BB0-C2D1-4768-8879-4F85D358B095}" destId="{42A11DEA-FCE5-4E41-8123-D962E1D4E04E}" srcOrd="0" destOrd="0" presId="urn:microsoft.com/office/officeart/2005/8/layout/vProcess5"/>
    <dgm:cxn modelId="{EC779821-0F22-4A8E-8DE4-DE3A5C563144}" type="presOf" srcId="{E1DA94A3-D1C4-4BEB-AE21-5AF25F86E2D7}" destId="{011D1A7E-0FC1-48F6-AEC0-99C511FC476E}" srcOrd="0" destOrd="3" presId="urn:microsoft.com/office/officeart/2005/8/layout/vProcess5"/>
    <dgm:cxn modelId="{A0BB582E-F9E7-4524-A3ED-87CA35DA5A6E}" type="presOf" srcId="{1F1500EA-3560-4CA8-A9FA-2817AFD6A691}" destId="{011D1A7E-0FC1-48F6-AEC0-99C511FC476E}" srcOrd="0" destOrd="2" presId="urn:microsoft.com/office/officeart/2005/8/layout/vProcess5"/>
    <dgm:cxn modelId="{7AE3E442-BBCB-4448-A429-E53BD65AE5D7}" srcId="{1BF7F454-08CF-4FFF-A8C1-3E4DE6CF6212}" destId="{E1DA94A3-D1C4-4BEB-AE21-5AF25F86E2D7}" srcOrd="2" destOrd="0" parTransId="{3608B50C-09B2-497D-BB9D-1DACC779BAB2}" sibTransId="{ACD3DE0D-A000-4990-A723-B3126EF37141}"/>
    <dgm:cxn modelId="{FFDCC646-265D-4FDA-8822-077D1A2129DF}" type="presOf" srcId="{F6F99589-F33F-415B-8722-1BAA04038D45}" destId="{D86FD800-6089-429D-9CF8-D189A7DF16BD}" srcOrd="1" destOrd="1" presId="urn:microsoft.com/office/officeart/2005/8/layout/vProcess5"/>
    <dgm:cxn modelId="{C58C5056-A174-4A5A-8745-F8F502E00ED2}" type="presOf" srcId="{1BF7F454-08CF-4FFF-A8C1-3E4DE6CF6212}" destId="{D86FD800-6089-429D-9CF8-D189A7DF16BD}" srcOrd="1" destOrd="0" presId="urn:microsoft.com/office/officeart/2005/8/layout/vProcess5"/>
    <dgm:cxn modelId="{FDA32F65-2915-4976-A554-0057AD9BD5C8}" srcId="{1BF7F454-08CF-4FFF-A8C1-3E4DE6CF6212}" destId="{F6F99589-F33F-415B-8722-1BAA04038D45}" srcOrd="0" destOrd="0" parTransId="{71FD8DF0-4C3A-436D-8C72-FCF8D4478361}" sibTransId="{EF52AC2F-10A7-4650-95FA-7EEFEE8C7501}"/>
    <dgm:cxn modelId="{49FBA984-3B8E-481D-88F2-ABBBBFFCBE81}" type="presOf" srcId="{D18346D4-BB66-49B3-B3DE-0863B1050019}" destId="{52A48582-3CF5-407F-9BE7-F38294B9D396}" srcOrd="0" destOrd="0" presId="urn:microsoft.com/office/officeart/2005/8/layout/vProcess5"/>
    <dgm:cxn modelId="{EC07C2B4-DD32-40B1-9AF0-0C07F3549DF5}" type="presOf" srcId="{095B65E8-AE7F-4177-A8C7-27F59321F19C}" destId="{D86FD800-6089-429D-9CF8-D189A7DF16BD}" srcOrd="1" destOrd="4" presId="urn:microsoft.com/office/officeart/2005/8/layout/vProcess5"/>
    <dgm:cxn modelId="{7AF4A8B5-F943-4B84-B5F1-0D51EE925E20}" type="presOf" srcId="{095B65E8-AE7F-4177-A8C7-27F59321F19C}" destId="{011D1A7E-0FC1-48F6-AEC0-99C511FC476E}" srcOrd="0" destOrd="4" presId="urn:microsoft.com/office/officeart/2005/8/layout/vProcess5"/>
    <dgm:cxn modelId="{BBA494B6-4695-4539-8DAB-2DF376C978A6}" srcId="{D18346D4-BB66-49B3-B3DE-0863B1050019}" destId="{1BF7F454-08CF-4FFF-A8C1-3E4DE6CF6212}" srcOrd="0" destOrd="0" parTransId="{4D445F77-B548-463A-B4EB-992FFF1D086B}" sibTransId="{5F01271A-02EC-41CC-ABB3-7B15D7E89C6C}"/>
    <dgm:cxn modelId="{C2DC91BD-4F55-413A-A5F6-5D818F386338}" type="presOf" srcId="{1F1500EA-3560-4CA8-A9FA-2817AFD6A691}" destId="{D86FD800-6089-429D-9CF8-D189A7DF16BD}" srcOrd="1" destOrd="2" presId="urn:microsoft.com/office/officeart/2005/8/layout/vProcess5"/>
    <dgm:cxn modelId="{D76257D5-B85C-4E1A-B137-A4E998699049}" type="presOf" srcId="{02632BB0-C2D1-4768-8879-4F85D358B095}" destId="{87C7A7DC-FCD4-4A6F-9E79-DA2DBE4A0C9F}" srcOrd="1" destOrd="0" presId="urn:microsoft.com/office/officeart/2005/8/layout/vProcess5"/>
    <dgm:cxn modelId="{3CDF0AE4-8DBD-4F16-93D1-D6DB4C72D2B9}" type="presOf" srcId="{1BF7F454-08CF-4FFF-A8C1-3E4DE6CF6212}" destId="{011D1A7E-0FC1-48F6-AEC0-99C511FC476E}" srcOrd="0" destOrd="0" presId="urn:microsoft.com/office/officeart/2005/8/layout/vProcess5"/>
    <dgm:cxn modelId="{C7B4F2E5-A3EF-4DD0-ABE1-61605DEAEEA9}" type="presOf" srcId="{5F01271A-02EC-41CC-ABB3-7B15D7E89C6C}" destId="{9908667A-700E-4F92-B2EB-9354C966503E}" srcOrd="0" destOrd="0" presId="urn:microsoft.com/office/officeart/2005/8/layout/vProcess5"/>
    <dgm:cxn modelId="{610E79EB-930B-4975-90A6-B6DA72E9FCEB}" type="presOf" srcId="{F6F99589-F33F-415B-8722-1BAA04038D45}" destId="{011D1A7E-0FC1-48F6-AEC0-99C511FC476E}" srcOrd="0" destOrd="1" presId="urn:microsoft.com/office/officeart/2005/8/layout/vProcess5"/>
    <dgm:cxn modelId="{33F1ADED-6751-4406-B242-0978684F4803}" srcId="{1BF7F454-08CF-4FFF-A8C1-3E4DE6CF6212}" destId="{1F1500EA-3560-4CA8-A9FA-2817AFD6A691}" srcOrd="1" destOrd="0" parTransId="{FDACD011-9ABA-4FDC-9B18-78EC43909621}" sibTransId="{4E39F3FA-3BF7-4356-A867-89BAC6B1B609}"/>
    <dgm:cxn modelId="{8DEBF1F3-1893-42AB-B383-5FC907D03CF1}" srcId="{D18346D4-BB66-49B3-B3DE-0863B1050019}" destId="{02632BB0-C2D1-4768-8879-4F85D358B095}" srcOrd="1" destOrd="0" parTransId="{412CBCF6-C684-47E6-902D-61B04C9D9279}" sibTransId="{B5D4E5C3-0E72-44F5-B287-A75C84F179B1}"/>
    <dgm:cxn modelId="{769A50F8-8204-4E3E-AC14-5C97502CE8EA}" srcId="{1BF7F454-08CF-4FFF-A8C1-3E4DE6CF6212}" destId="{095B65E8-AE7F-4177-A8C7-27F59321F19C}" srcOrd="3" destOrd="0" parTransId="{6592E0C8-72F2-4023-A2BA-28943EC0D4DE}" sibTransId="{B89B5C61-4106-49E5-970C-4D7EF7ADE967}"/>
    <dgm:cxn modelId="{3C0203F6-93D7-4402-9965-F8AB149A6C7D}" type="presParOf" srcId="{52A48582-3CF5-407F-9BE7-F38294B9D396}" destId="{906A8225-732F-4AF3-8DE9-2FEF02EC2980}" srcOrd="0" destOrd="0" presId="urn:microsoft.com/office/officeart/2005/8/layout/vProcess5"/>
    <dgm:cxn modelId="{9530E3F4-D2DE-4574-A136-2AD62760D59B}" type="presParOf" srcId="{52A48582-3CF5-407F-9BE7-F38294B9D396}" destId="{011D1A7E-0FC1-48F6-AEC0-99C511FC476E}" srcOrd="1" destOrd="0" presId="urn:microsoft.com/office/officeart/2005/8/layout/vProcess5"/>
    <dgm:cxn modelId="{4E235593-226D-4DD1-9670-BD52CA3159A6}" type="presParOf" srcId="{52A48582-3CF5-407F-9BE7-F38294B9D396}" destId="{42A11DEA-FCE5-4E41-8123-D962E1D4E04E}" srcOrd="2" destOrd="0" presId="urn:microsoft.com/office/officeart/2005/8/layout/vProcess5"/>
    <dgm:cxn modelId="{CF9B6157-1231-487D-B704-7EC3F5A154B7}" type="presParOf" srcId="{52A48582-3CF5-407F-9BE7-F38294B9D396}" destId="{9908667A-700E-4F92-B2EB-9354C966503E}" srcOrd="3" destOrd="0" presId="urn:microsoft.com/office/officeart/2005/8/layout/vProcess5"/>
    <dgm:cxn modelId="{30007535-1575-40F6-8635-32FDC4B0C37B}" type="presParOf" srcId="{52A48582-3CF5-407F-9BE7-F38294B9D396}" destId="{D86FD800-6089-429D-9CF8-D189A7DF16BD}" srcOrd="4" destOrd="0" presId="urn:microsoft.com/office/officeart/2005/8/layout/vProcess5"/>
    <dgm:cxn modelId="{45FF8837-20E5-41AF-BD28-5B05AA588691}" type="presParOf" srcId="{52A48582-3CF5-407F-9BE7-F38294B9D396}" destId="{87C7A7DC-FCD4-4A6F-9E79-DA2DBE4A0C9F}"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887848-4B71-42D4-928B-635CD86DA4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D4128D0-99C3-4C12-BF29-82C1527D0954}">
      <dgm:prSet/>
      <dgm:spPr/>
      <dgm:t>
        <a:bodyPr/>
        <a:lstStyle/>
        <a:p>
          <a:r>
            <a:rPr lang="en-US"/>
            <a:t>The main reason that affects bleaching is a climate change</a:t>
          </a:r>
          <a:r>
            <a:rPr lang="en-US">
              <a:latin typeface="Century Gothic" panose="020B0502020202020204"/>
            </a:rPr>
            <a:t>.</a:t>
          </a:r>
          <a:r>
            <a:rPr lang="en-US"/>
            <a:t>  As atmosphere gets warmer, the water temperature increases as well. During this process, symbiotic algae is being ejected from the animal's tissue making it weaker and, as following, starting the process of bleaching.</a:t>
          </a:r>
        </a:p>
      </dgm:t>
    </dgm:pt>
    <dgm:pt modelId="{F8702ED8-7768-42C2-AD23-13E2267E1864}" type="parTrans" cxnId="{81692091-BB72-4837-9BA3-840C92ED0BEA}">
      <dgm:prSet/>
      <dgm:spPr/>
      <dgm:t>
        <a:bodyPr/>
        <a:lstStyle/>
        <a:p>
          <a:endParaRPr lang="en-US"/>
        </a:p>
      </dgm:t>
    </dgm:pt>
    <dgm:pt modelId="{05190274-7B75-4C9A-93BC-E23BC3A64FCF}" type="sibTrans" cxnId="{81692091-BB72-4837-9BA3-840C92ED0BEA}">
      <dgm:prSet/>
      <dgm:spPr/>
      <dgm:t>
        <a:bodyPr/>
        <a:lstStyle/>
        <a:p>
          <a:endParaRPr lang="en-US"/>
        </a:p>
      </dgm:t>
    </dgm:pt>
    <dgm:pt modelId="{B3744CA8-8AB1-4C1E-9009-A9098EAFD182}">
      <dgm:prSet/>
      <dgm:spPr/>
      <dgm:t>
        <a:bodyPr/>
        <a:lstStyle/>
        <a:p>
          <a:pPr rtl="0"/>
          <a:r>
            <a:rPr lang="en-US"/>
            <a:t>Thus, if we knock out genes</a:t>
          </a:r>
          <a:r>
            <a:rPr lang="en-US">
              <a:latin typeface="Century Gothic" panose="020B0502020202020204"/>
            </a:rPr>
            <a:t> </a:t>
          </a:r>
          <a:r>
            <a:rPr lang="en-US"/>
            <a:t>that are necessary for the neural response toward environmental changes, it may prevent an organism from bleaching since the effect of a climate change will not be "</a:t>
          </a:r>
          <a:r>
            <a:rPr lang="en-US">
              <a:latin typeface="Century Gothic" panose="020B0502020202020204"/>
            </a:rPr>
            <a:t>recognized</a:t>
          </a:r>
          <a:r>
            <a:rPr lang="en-US"/>
            <a:t>"  by an organism.</a:t>
          </a:r>
          <a:endParaRPr lang="en-US">
            <a:latin typeface="Century Gothic" panose="020B0502020202020204"/>
          </a:endParaRPr>
        </a:p>
      </dgm:t>
    </dgm:pt>
    <dgm:pt modelId="{9854B2BB-6840-443D-8724-261B7750342C}" type="parTrans" cxnId="{80169383-C649-4619-8939-237D07962F07}">
      <dgm:prSet/>
      <dgm:spPr/>
      <dgm:t>
        <a:bodyPr/>
        <a:lstStyle/>
        <a:p>
          <a:endParaRPr lang="en-US"/>
        </a:p>
      </dgm:t>
    </dgm:pt>
    <dgm:pt modelId="{D2CD4267-AE57-41FF-AF0A-8E9FC3E5070D}" type="sibTrans" cxnId="{80169383-C649-4619-8939-237D07962F07}">
      <dgm:prSet/>
      <dgm:spPr/>
      <dgm:t>
        <a:bodyPr/>
        <a:lstStyle/>
        <a:p>
          <a:endParaRPr lang="en-US"/>
        </a:p>
      </dgm:t>
    </dgm:pt>
    <dgm:pt modelId="{8C6EC3F9-1C4E-4113-9D93-5D4903E59B1D}">
      <dgm:prSet phldr="0"/>
      <dgm:spPr/>
      <dgm:t>
        <a:bodyPr/>
        <a:lstStyle/>
        <a:p>
          <a:pPr rtl="0"/>
          <a:r>
            <a:rPr lang="en-US">
              <a:latin typeface="Century Gothic" panose="020B0502020202020204"/>
            </a:rPr>
            <a:t> Needs to be added for the reliable conclusion: observation, experiment</a:t>
          </a:r>
        </a:p>
      </dgm:t>
    </dgm:pt>
    <dgm:pt modelId="{6944D530-6410-4347-BA8B-3BF3F18E83ED}" type="parTrans" cxnId="{9B277969-EBF7-4ED9-B345-05194F86FB37}">
      <dgm:prSet/>
      <dgm:spPr/>
    </dgm:pt>
    <dgm:pt modelId="{1DC669A5-1B4D-4FE7-84E2-93EA3C3A28C6}" type="sibTrans" cxnId="{9B277969-EBF7-4ED9-B345-05194F86FB37}">
      <dgm:prSet/>
      <dgm:spPr/>
    </dgm:pt>
    <dgm:pt modelId="{ECBB3D63-29DE-414C-A1EB-68920F8FE99A}" type="pres">
      <dgm:prSet presAssocID="{63887848-4B71-42D4-928B-635CD86DA44B}" presName="linear" presStyleCnt="0">
        <dgm:presLayoutVars>
          <dgm:animLvl val="lvl"/>
          <dgm:resizeHandles val="exact"/>
        </dgm:presLayoutVars>
      </dgm:prSet>
      <dgm:spPr/>
    </dgm:pt>
    <dgm:pt modelId="{9BF2787D-59D3-49F4-BCD8-8D1FA45E21CC}" type="pres">
      <dgm:prSet presAssocID="{5D4128D0-99C3-4C12-BF29-82C1527D0954}" presName="parentText" presStyleLbl="node1" presStyleIdx="0" presStyleCnt="3">
        <dgm:presLayoutVars>
          <dgm:chMax val="0"/>
          <dgm:bulletEnabled val="1"/>
        </dgm:presLayoutVars>
      </dgm:prSet>
      <dgm:spPr/>
    </dgm:pt>
    <dgm:pt modelId="{D40A5BC5-7137-4899-9C86-5960CD61159B}" type="pres">
      <dgm:prSet presAssocID="{05190274-7B75-4C9A-93BC-E23BC3A64FCF}" presName="spacer" presStyleCnt="0"/>
      <dgm:spPr/>
    </dgm:pt>
    <dgm:pt modelId="{B990BBA7-FA10-46A0-8405-E4C45528CD1F}" type="pres">
      <dgm:prSet presAssocID="{B3744CA8-8AB1-4C1E-9009-A9098EAFD182}" presName="parentText" presStyleLbl="node1" presStyleIdx="1" presStyleCnt="3">
        <dgm:presLayoutVars>
          <dgm:chMax val="0"/>
          <dgm:bulletEnabled val="1"/>
        </dgm:presLayoutVars>
      </dgm:prSet>
      <dgm:spPr/>
    </dgm:pt>
    <dgm:pt modelId="{3619F1A1-1A0A-4032-ACE0-9527F78E78D9}" type="pres">
      <dgm:prSet presAssocID="{D2CD4267-AE57-41FF-AF0A-8E9FC3E5070D}" presName="spacer" presStyleCnt="0"/>
      <dgm:spPr/>
    </dgm:pt>
    <dgm:pt modelId="{DEF040DD-3949-4FE9-822F-B28CD739A2BC}" type="pres">
      <dgm:prSet presAssocID="{8C6EC3F9-1C4E-4113-9D93-5D4903E59B1D}" presName="parentText" presStyleLbl="node1" presStyleIdx="2" presStyleCnt="3">
        <dgm:presLayoutVars>
          <dgm:chMax val="0"/>
          <dgm:bulletEnabled val="1"/>
        </dgm:presLayoutVars>
      </dgm:prSet>
      <dgm:spPr/>
    </dgm:pt>
  </dgm:ptLst>
  <dgm:cxnLst>
    <dgm:cxn modelId="{BD88A862-3C23-449C-B6FF-D6CF81EBF641}" type="presOf" srcId="{8C6EC3F9-1C4E-4113-9D93-5D4903E59B1D}" destId="{DEF040DD-3949-4FE9-822F-B28CD739A2BC}" srcOrd="0" destOrd="0" presId="urn:microsoft.com/office/officeart/2005/8/layout/vList2"/>
    <dgm:cxn modelId="{9B277969-EBF7-4ED9-B345-05194F86FB37}" srcId="{63887848-4B71-42D4-928B-635CD86DA44B}" destId="{8C6EC3F9-1C4E-4113-9D93-5D4903E59B1D}" srcOrd="2" destOrd="0" parTransId="{6944D530-6410-4347-BA8B-3BF3F18E83ED}" sibTransId="{1DC669A5-1B4D-4FE7-84E2-93EA3C3A28C6}"/>
    <dgm:cxn modelId="{80169383-C649-4619-8939-237D07962F07}" srcId="{63887848-4B71-42D4-928B-635CD86DA44B}" destId="{B3744CA8-8AB1-4C1E-9009-A9098EAFD182}" srcOrd="1" destOrd="0" parTransId="{9854B2BB-6840-443D-8724-261B7750342C}" sibTransId="{D2CD4267-AE57-41FF-AF0A-8E9FC3E5070D}"/>
    <dgm:cxn modelId="{81692091-BB72-4837-9BA3-840C92ED0BEA}" srcId="{63887848-4B71-42D4-928B-635CD86DA44B}" destId="{5D4128D0-99C3-4C12-BF29-82C1527D0954}" srcOrd="0" destOrd="0" parTransId="{F8702ED8-7768-42C2-AD23-13E2267E1864}" sibTransId="{05190274-7B75-4C9A-93BC-E23BC3A64FCF}"/>
    <dgm:cxn modelId="{99A0FA98-2FE2-4E5E-BA85-1C6713ED71F8}" type="presOf" srcId="{5D4128D0-99C3-4C12-BF29-82C1527D0954}" destId="{9BF2787D-59D3-49F4-BCD8-8D1FA45E21CC}" srcOrd="0" destOrd="0" presId="urn:microsoft.com/office/officeart/2005/8/layout/vList2"/>
    <dgm:cxn modelId="{FBB3D7CC-EFEF-4CF8-9EFF-0E43540CE047}" type="presOf" srcId="{63887848-4B71-42D4-928B-635CD86DA44B}" destId="{ECBB3D63-29DE-414C-A1EB-68920F8FE99A}" srcOrd="0" destOrd="0" presId="urn:microsoft.com/office/officeart/2005/8/layout/vList2"/>
    <dgm:cxn modelId="{EF82A8E2-D493-4957-97A3-FA9F60F9B638}" type="presOf" srcId="{B3744CA8-8AB1-4C1E-9009-A9098EAFD182}" destId="{B990BBA7-FA10-46A0-8405-E4C45528CD1F}" srcOrd="0" destOrd="0" presId="urn:microsoft.com/office/officeart/2005/8/layout/vList2"/>
    <dgm:cxn modelId="{AB5D3132-B5F0-4064-B3D5-2A741E3EAE75}" type="presParOf" srcId="{ECBB3D63-29DE-414C-A1EB-68920F8FE99A}" destId="{9BF2787D-59D3-49F4-BCD8-8D1FA45E21CC}" srcOrd="0" destOrd="0" presId="urn:microsoft.com/office/officeart/2005/8/layout/vList2"/>
    <dgm:cxn modelId="{D62D1A7E-3FC8-4B3D-AF48-900D9AAEC9E6}" type="presParOf" srcId="{ECBB3D63-29DE-414C-A1EB-68920F8FE99A}" destId="{D40A5BC5-7137-4899-9C86-5960CD61159B}" srcOrd="1" destOrd="0" presId="urn:microsoft.com/office/officeart/2005/8/layout/vList2"/>
    <dgm:cxn modelId="{74CDC343-1357-4DFB-9A44-945753BB5C3F}" type="presParOf" srcId="{ECBB3D63-29DE-414C-A1EB-68920F8FE99A}" destId="{B990BBA7-FA10-46A0-8405-E4C45528CD1F}" srcOrd="2" destOrd="0" presId="urn:microsoft.com/office/officeart/2005/8/layout/vList2"/>
    <dgm:cxn modelId="{A3E027DC-CDA1-434A-A9B0-D7FFE649637B}" type="presParOf" srcId="{ECBB3D63-29DE-414C-A1EB-68920F8FE99A}" destId="{3619F1A1-1A0A-4032-ACE0-9527F78E78D9}" srcOrd="3" destOrd="0" presId="urn:microsoft.com/office/officeart/2005/8/layout/vList2"/>
    <dgm:cxn modelId="{972E807C-2403-4C60-9D78-CD010F9FE041}" type="presParOf" srcId="{ECBB3D63-29DE-414C-A1EB-68920F8FE99A}" destId="{DEF040DD-3949-4FE9-822F-B28CD739A2B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1D1A7E-0FC1-48F6-AEC0-99C511FC476E}">
      <dsp:nvSpPr>
        <dsp:cNvPr id="0" name=""/>
        <dsp:cNvSpPr/>
      </dsp:nvSpPr>
      <dsp:spPr>
        <a:xfrm>
          <a:off x="0" y="0"/>
          <a:ext cx="7254240" cy="162687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a:latin typeface="Century Gothic" panose="020B0502020202020204"/>
            </a:rPr>
            <a:t>Main factors</a:t>
          </a:r>
          <a:r>
            <a:rPr lang="en-US" sz="2000" kern="1200"/>
            <a:t> that affect bleaching: </a:t>
          </a:r>
          <a:endParaRPr lang="en-US" sz="2000" kern="1200">
            <a:latin typeface="Century Gothic" panose="020B0502020202020204"/>
          </a:endParaRPr>
        </a:p>
        <a:p>
          <a:pPr marL="171450" lvl="1" indent="-171450" algn="l" defTabSz="711200">
            <a:lnSpc>
              <a:spcPct val="90000"/>
            </a:lnSpc>
            <a:spcBef>
              <a:spcPct val="0"/>
            </a:spcBef>
            <a:spcAft>
              <a:spcPct val="15000"/>
            </a:spcAft>
            <a:buChar char="•"/>
          </a:pPr>
          <a:r>
            <a:rPr lang="en-US" sz="1600" kern="1200"/>
            <a:t>Heat</a:t>
          </a:r>
        </a:p>
        <a:p>
          <a:pPr marL="171450" lvl="1" indent="-171450" algn="l" defTabSz="711200">
            <a:lnSpc>
              <a:spcPct val="90000"/>
            </a:lnSpc>
            <a:spcBef>
              <a:spcPct val="0"/>
            </a:spcBef>
            <a:spcAft>
              <a:spcPct val="15000"/>
            </a:spcAft>
            <a:buChar char="•"/>
          </a:pPr>
          <a:r>
            <a:rPr lang="en-US" sz="1600" kern="1200"/>
            <a:t>UV radiation</a:t>
          </a:r>
        </a:p>
        <a:p>
          <a:pPr marL="171450" lvl="1" indent="-171450" algn="l" defTabSz="711200">
            <a:lnSpc>
              <a:spcPct val="90000"/>
            </a:lnSpc>
            <a:spcBef>
              <a:spcPct val="0"/>
            </a:spcBef>
            <a:spcAft>
              <a:spcPct val="15000"/>
            </a:spcAft>
            <a:buChar char="•"/>
          </a:pPr>
          <a:r>
            <a:rPr lang="en-US" sz="1600" kern="1200"/>
            <a:t>Chemical exposure</a:t>
          </a:r>
        </a:p>
        <a:p>
          <a:pPr marL="171450" lvl="1" indent="-171450" algn="l" defTabSz="711200">
            <a:lnSpc>
              <a:spcPct val="90000"/>
            </a:lnSpc>
            <a:spcBef>
              <a:spcPct val="0"/>
            </a:spcBef>
            <a:spcAft>
              <a:spcPct val="15000"/>
            </a:spcAft>
            <a:buChar char="•"/>
          </a:pPr>
          <a:r>
            <a:rPr lang="en-US" sz="1600" kern="1200">
              <a:latin typeface="Century Gothic" panose="020B0502020202020204"/>
            </a:rPr>
            <a:t>Light</a:t>
          </a:r>
        </a:p>
      </dsp:txBody>
      <dsp:txXfrm>
        <a:off x="47649" y="47649"/>
        <a:ext cx="5572743" cy="1531572"/>
      </dsp:txXfrm>
    </dsp:sp>
    <dsp:sp modelId="{42A11DEA-FCE5-4E41-8123-D962E1D4E04E}">
      <dsp:nvSpPr>
        <dsp:cNvPr id="0" name=""/>
        <dsp:cNvSpPr/>
      </dsp:nvSpPr>
      <dsp:spPr>
        <a:xfrm>
          <a:off x="1280160" y="1988396"/>
          <a:ext cx="7254240" cy="162687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Thus, to test the effect of a certain gene presence/absence on bleaching, those variables must stay constant</a:t>
          </a:r>
        </a:p>
      </dsp:txBody>
      <dsp:txXfrm>
        <a:off x="1327809" y="2036045"/>
        <a:ext cx="4821316" cy="1531572"/>
      </dsp:txXfrm>
    </dsp:sp>
    <dsp:sp modelId="{9908667A-700E-4F92-B2EB-9354C966503E}">
      <dsp:nvSpPr>
        <dsp:cNvPr id="0" name=""/>
        <dsp:cNvSpPr/>
      </dsp:nvSpPr>
      <dsp:spPr>
        <a:xfrm>
          <a:off x="6196774" y="1278900"/>
          <a:ext cx="1057465" cy="1057465"/>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434704" y="1278900"/>
        <a:ext cx="581605" cy="7957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F2787D-59D3-49F4-BCD8-8D1FA45E21CC}">
      <dsp:nvSpPr>
        <dsp:cNvPr id="0" name=""/>
        <dsp:cNvSpPr/>
      </dsp:nvSpPr>
      <dsp:spPr>
        <a:xfrm>
          <a:off x="0" y="165746"/>
          <a:ext cx="5439301" cy="11793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 main reason that affects bleaching is a climate change</a:t>
          </a:r>
          <a:r>
            <a:rPr lang="en-US" sz="1400" kern="1200">
              <a:latin typeface="Century Gothic" panose="020B0502020202020204"/>
            </a:rPr>
            <a:t>.</a:t>
          </a:r>
          <a:r>
            <a:rPr lang="en-US" sz="1400" kern="1200"/>
            <a:t>  As atmosphere gets warmer, the water temperature increases as well. During this process, symbiotic algae is being ejected from the animal's tissue making it weaker and, as following, starting the process of bleaching.</a:t>
          </a:r>
        </a:p>
      </dsp:txBody>
      <dsp:txXfrm>
        <a:off x="57572" y="223318"/>
        <a:ext cx="5324157" cy="1064216"/>
      </dsp:txXfrm>
    </dsp:sp>
    <dsp:sp modelId="{B990BBA7-FA10-46A0-8405-E4C45528CD1F}">
      <dsp:nvSpPr>
        <dsp:cNvPr id="0" name=""/>
        <dsp:cNvSpPr/>
      </dsp:nvSpPr>
      <dsp:spPr>
        <a:xfrm>
          <a:off x="0" y="1385426"/>
          <a:ext cx="5439301" cy="11793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a:t>Thus, if we knock out genes</a:t>
          </a:r>
          <a:r>
            <a:rPr lang="en-US" sz="1400" kern="1200">
              <a:latin typeface="Century Gothic" panose="020B0502020202020204"/>
            </a:rPr>
            <a:t> </a:t>
          </a:r>
          <a:r>
            <a:rPr lang="en-US" sz="1400" kern="1200"/>
            <a:t>that are necessary for the neural response toward environmental changes, it may prevent an organism from bleaching since the effect of a climate change will not be "</a:t>
          </a:r>
          <a:r>
            <a:rPr lang="en-US" sz="1400" kern="1200">
              <a:latin typeface="Century Gothic" panose="020B0502020202020204"/>
            </a:rPr>
            <a:t>recognized</a:t>
          </a:r>
          <a:r>
            <a:rPr lang="en-US" sz="1400" kern="1200"/>
            <a:t>"  by an organism.</a:t>
          </a:r>
          <a:endParaRPr lang="en-US" sz="1400" kern="1200">
            <a:latin typeface="Century Gothic" panose="020B0502020202020204"/>
          </a:endParaRPr>
        </a:p>
      </dsp:txBody>
      <dsp:txXfrm>
        <a:off x="57572" y="1442998"/>
        <a:ext cx="5324157" cy="1064216"/>
      </dsp:txXfrm>
    </dsp:sp>
    <dsp:sp modelId="{DEF040DD-3949-4FE9-822F-B28CD739A2BC}">
      <dsp:nvSpPr>
        <dsp:cNvPr id="0" name=""/>
        <dsp:cNvSpPr/>
      </dsp:nvSpPr>
      <dsp:spPr>
        <a:xfrm>
          <a:off x="0" y="2605106"/>
          <a:ext cx="5439301" cy="11793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a:latin typeface="Century Gothic" panose="020B0502020202020204"/>
            </a:rPr>
            <a:t> Needs to be added for the reliable conclusion: observation, experiment</a:t>
          </a:r>
        </a:p>
      </dsp:txBody>
      <dsp:txXfrm>
        <a:off x="57572" y="2662678"/>
        <a:ext cx="5324157" cy="106421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6/2/23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0686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6/2/23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24359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04074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7366390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156114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3581337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452588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3528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06298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18685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84053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6/2/23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94547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6/2/23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99248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6/2/23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35478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18160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90230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68575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6/2/23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4245864282"/>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1.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8A973E8-C2D4-4C81-8ADE-C5C021A615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65641" y="4473679"/>
            <a:ext cx="9552558" cy="1233251"/>
          </a:xfrm>
        </p:spPr>
        <p:txBody>
          <a:bodyPr>
            <a:normAutofit/>
          </a:bodyPr>
          <a:lstStyle/>
          <a:p>
            <a:pPr>
              <a:lnSpc>
                <a:spcPct val="90000"/>
              </a:lnSpc>
            </a:pPr>
            <a:r>
              <a:rPr lang="en-US" sz="4100"/>
              <a:t>THE EFFECT OF gene deletion in Cassiopea Spp. On bleaching</a:t>
            </a:r>
          </a:p>
        </p:txBody>
      </p:sp>
      <p:sp>
        <p:nvSpPr>
          <p:cNvPr id="3" name="Subtitle 2"/>
          <p:cNvSpPr>
            <a:spLocks noGrp="1"/>
          </p:cNvSpPr>
          <p:nvPr>
            <p:ph type="subTitle" idx="1"/>
          </p:nvPr>
        </p:nvSpPr>
        <p:spPr>
          <a:xfrm>
            <a:off x="668815" y="5686129"/>
            <a:ext cx="9623477" cy="462967"/>
          </a:xfrm>
        </p:spPr>
        <p:txBody>
          <a:bodyPr>
            <a:normAutofit/>
          </a:bodyPr>
          <a:lstStyle/>
          <a:p>
            <a:r>
              <a:rPr lang="en-US">
                <a:solidFill>
                  <a:schemeClr val="tx1"/>
                </a:solidFill>
              </a:rPr>
              <a:t>By Anastasia Ignashkina</a:t>
            </a:r>
          </a:p>
        </p:txBody>
      </p:sp>
      <p:grpSp>
        <p:nvGrpSpPr>
          <p:cNvPr id="23" name="Group 22">
            <a:extLst>
              <a:ext uri="{FF2B5EF4-FFF2-40B4-BE49-F238E27FC236}">
                <a16:creationId xmlns:a16="http://schemas.microsoft.com/office/drawing/2014/main" id="{A08E251A-5371-4E82-A0F3-2CA0C15AB0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4" name="Straight Connector 23">
              <a:extLst>
                <a:ext uri="{FF2B5EF4-FFF2-40B4-BE49-F238E27FC236}">
                  <a16:creationId xmlns:a16="http://schemas.microsoft.com/office/drawing/2014/main" id="{D31AC21F-237B-4CA8-BC96-29F3607FAB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9959094C-A1B3-4AD4-9AAE-0FCDDD7984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D5EC0EFA-8A7F-4299-A623-3EE741461B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965D7216-F9AF-42BE-99AD-1904DEF69C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DE3349B-AD7F-48C8-9300-D81D694367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 name="Snip Diagonal Corner Rectangle 12">
            <a:extLst>
              <a:ext uri="{FF2B5EF4-FFF2-40B4-BE49-F238E27FC236}">
                <a16:creationId xmlns:a16="http://schemas.microsoft.com/office/drawing/2014/main" id="{E05CABE9-5E7C-4773-BFCD-24B199FA1A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251" y="690851"/>
            <a:ext cx="9615670" cy="3607302"/>
          </a:xfrm>
          <a:prstGeom prst="snip2DiagRect">
            <a:avLst>
              <a:gd name="adj1" fmla="val 12305"/>
              <a:gd name="adj2" fmla="val 0"/>
            </a:avLst>
          </a:prstGeom>
          <a:solidFill>
            <a:schemeClr val="tx1"/>
          </a:solidFill>
          <a:ln>
            <a:solidFill>
              <a:srgbClr val="FFFFFF">
                <a:alpha val="40000"/>
              </a:srgbClr>
            </a:soli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Yellow fishes">
            <a:extLst>
              <a:ext uri="{FF2B5EF4-FFF2-40B4-BE49-F238E27FC236}">
                <a16:creationId xmlns:a16="http://schemas.microsoft.com/office/drawing/2014/main" id="{5FA67737-054D-DAA1-8574-79E12985A8B2}"/>
              </a:ext>
            </a:extLst>
          </p:cNvPr>
          <p:cNvPicPr>
            <a:picLocks noChangeAspect="1"/>
          </p:cNvPicPr>
          <p:nvPr/>
        </p:nvPicPr>
        <p:blipFill rotWithShape="1">
          <a:blip r:embed="rId2"/>
          <a:srcRect t="20537" r="1" b="26358"/>
          <a:stretch/>
        </p:blipFill>
        <p:spPr>
          <a:xfrm>
            <a:off x="834934" y="854087"/>
            <a:ext cx="9290304" cy="3280831"/>
          </a:xfrm>
          <a:custGeom>
            <a:avLst/>
            <a:gdLst/>
            <a:ahLst/>
            <a:cxnLst/>
            <a:rect l="l" t="t" r="r" b="b"/>
            <a:pathLst>
              <a:path w="9290304" h="3280831">
                <a:moveTo>
                  <a:pt x="402071" y="0"/>
                </a:moveTo>
                <a:lnTo>
                  <a:pt x="9290304" y="0"/>
                </a:lnTo>
                <a:lnTo>
                  <a:pt x="9290304" y="2876895"/>
                </a:lnTo>
                <a:lnTo>
                  <a:pt x="8886368" y="3280831"/>
                </a:lnTo>
                <a:lnTo>
                  <a:pt x="0" y="3280831"/>
                </a:lnTo>
                <a:lnTo>
                  <a:pt x="0" y="402071"/>
                </a:lnTo>
                <a:close/>
              </a:path>
            </a:pathLst>
          </a:cu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9EE2A-BA45-E80B-A960-6A2F8574869F}"/>
              </a:ext>
            </a:extLst>
          </p:cNvPr>
          <p:cNvSpPr>
            <a:spLocks noGrp="1"/>
          </p:cNvSpPr>
          <p:nvPr>
            <p:ph type="title"/>
          </p:nvPr>
        </p:nvSpPr>
        <p:spPr/>
        <p:txBody>
          <a:bodyPr/>
          <a:lstStyle/>
          <a:p>
            <a:r>
              <a:rPr lang="en-US"/>
              <a:t>details</a:t>
            </a:r>
          </a:p>
        </p:txBody>
      </p:sp>
      <p:sp>
        <p:nvSpPr>
          <p:cNvPr id="3" name="Content Placeholder 2">
            <a:extLst>
              <a:ext uri="{FF2B5EF4-FFF2-40B4-BE49-F238E27FC236}">
                <a16:creationId xmlns:a16="http://schemas.microsoft.com/office/drawing/2014/main" id="{F929E989-EA19-11B0-6809-4B1A0C05CF34}"/>
              </a:ext>
            </a:extLst>
          </p:cNvPr>
          <p:cNvSpPr>
            <a:spLocks noGrp="1"/>
          </p:cNvSpPr>
          <p:nvPr>
            <p:ph idx="1"/>
          </p:nvPr>
        </p:nvSpPr>
        <p:spPr>
          <a:xfrm>
            <a:off x="98907" y="597452"/>
            <a:ext cx="11317356" cy="3615267"/>
          </a:xfrm>
        </p:spPr>
        <p:txBody>
          <a:bodyPr/>
          <a:lstStyle/>
          <a:p>
            <a:r>
              <a:rPr lang="en-US">
                <a:solidFill>
                  <a:schemeClr val="tx1"/>
                </a:solidFill>
                <a:ea typeface="+mn-lt"/>
                <a:cs typeface="+mn-lt"/>
              </a:rPr>
              <a:t>The  sgRNA-mediated CRISPR/Cas9 is usually used to target the open reading frame of a gene in the genome and then, analyze the in-frame (3n) and frameshift (3n + 1 and 3n + 2) mutations in the targeted region of the gene in surviving cells. If the gene is non-essential, the cells would carry both in-frame (3n) and frameshift (3n + 1 and 3n + 2) mutations. However, the cells would carry only in-frame (3n) mutations if the targeted gene is essential, and this selective elimination of frameshift (3n + 1 and 3n + 2) mutations of the gene indicate its essentiality.</a:t>
            </a:r>
            <a:endParaRPr lang="en-US">
              <a:solidFill>
                <a:schemeClr val="tx1"/>
              </a:solidFill>
            </a:endParaRPr>
          </a:p>
        </p:txBody>
      </p:sp>
    </p:spTree>
    <p:extLst>
      <p:ext uri="{BB962C8B-B14F-4D97-AF65-F5344CB8AC3E}">
        <p14:creationId xmlns:p14="http://schemas.microsoft.com/office/powerpoint/2010/main" val="1326099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64">
            <a:extLst>
              <a:ext uri="{FF2B5EF4-FFF2-40B4-BE49-F238E27FC236}">
                <a16:creationId xmlns:a16="http://schemas.microsoft.com/office/drawing/2014/main" id="{124D9F5B-C72B-41EE-97C2-D3600B627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6C43CA-BAA5-3A45-BE71-8A0C270E8528}"/>
              </a:ext>
            </a:extLst>
          </p:cNvPr>
          <p:cNvSpPr>
            <a:spLocks noGrp="1"/>
          </p:cNvSpPr>
          <p:nvPr>
            <p:ph type="title"/>
          </p:nvPr>
        </p:nvSpPr>
        <p:spPr>
          <a:xfrm>
            <a:off x="5816158" y="5349816"/>
            <a:ext cx="4205003" cy="1507067"/>
          </a:xfrm>
        </p:spPr>
        <p:txBody>
          <a:bodyPr>
            <a:normAutofit/>
          </a:bodyPr>
          <a:lstStyle/>
          <a:p>
            <a:r>
              <a:rPr lang="en-US" sz="3200">
                <a:solidFill>
                  <a:srgbClr val="FFFFFF"/>
                </a:solidFill>
              </a:rPr>
              <a:t>Summary</a:t>
            </a:r>
            <a:br>
              <a:rPr lang="en-US" sz="3200">
                <a:solidFill>
                  <a:srgbClr val="FFFFFF"/>
                </a:solidFill>
              </a:rPr>
            </a:br>
            <a:endParaRPr lang="en-US" sz="3200">
              <a:solidFill>
                <a:srgbClr val="FFFFFF"/>
              </a:solidFill>
            </a:endParaRPr>
          </a:p>
        </p:txBody>
      </p:sp>
      <p:graphicFrame>
        <p:nvGraphicFramePr>
          <p:cNvPr id="80" name="Content Placeholder 2">
            <a:extLst>
              <a:ext uri="{FF2B5EF4-FFF2-40B4-BE49-F238E27FC236}">
                <a16:creationId xmlns:a16="http://schemas.microsoft.com/office/drawing/2014/main" id="{0B1B7B85-931D-1A61-EB17-258C7C90E9FA}"/>
              </a:ext>
            </a:extLst>
          </p:cNvPr>
          <p:cNvGraphicFramePr>
            <a:graphicFrameLocks noGrp="1"/>
          </p:cNvGraphicFramePr>
          <p:nvPr>
            <p:ph idx="1"/>
            <p:extLst>
              <p:ext uri="{D42A27DB-BD31-4B8C-83A1-F6EECF244321}">
                <p14:modId xmlns:p14="http://schemas.microsoft.com/office/powerpoint/2010/main" val="2486786361"/>
              </p:ext>
            </p:extLst>
          </p:nvPr>
        </p:nvGraphicFramePr>
        <p:xfrm>
          <a:off x="6095998" y="870020"/>
          <a:ext cx="5439301" cy="3950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78" name="Group 66">
            <a:extLst>
              <a:ext uri="{FF2B5EF4-FFF2-40B4-BE49-F238E27FC236}">
                <a16:creationId xmlns:a16="http://schemas.microsoft.com/office/drawing/2014/main" id="{0180A64C-1862-4B1B-8953-FA96DEE4C44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68" name="Straight Connector 67">
              <a:extLst>
                <a:ext uri="{FF2B5EF4-FFF2-40B4-BE49-F238E27FC236}">
                  <a16:creationId xmlns:a16="http://schemas.microsoft.com/office/drawing/2014/main" id="{52859A51-B3CA-4126-956F-D0DCCBA212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1ECA05ED-FBC3-48F4-8E6D-AB89EC6081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5EE24CC5-F080-45A3-B2B4-59A7BCA5AB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B3EC6EC2-2351-427C-90C2-F107915733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D524D87A-9540-4F77-B006-823176623B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pic>
        <p:nvPicPr>
          <p:cNvPr id="7" name="Picture 7" descr="Diagram&#10;&#10;Description automatically generated">
            <a:extLst>
              <a:ext uri="{FF2B5EF4-FFF2-40B4-BE49-F238E27FC236}">
                <a16:creationId xmlns:a16="http://schemas.microsoft.com/office/drawing/2014/main" id="{238353E8-03A3-C950-BE85-66B599D7FCD0}"/>
              </a:ext>
            </a:extLst>
          </p:cNvPr>
          <p:cNvPicPr>
            <a:picLocks noChangeAspect="1"/>
          </p:cNvPicPr>
          <p:nvPr/>
        </p:nvPicPr>
        <p:blipFill>
          <a:blip r:embed="rId7"/>
          <a:stretch>
            <a:fillRect/>
          </a:stretch>
        </p:blipFill>
        <p:spPr>
          <a:xfrm>
            <a:off x="514436" y="277167"/>
            <a:ext cx="4644013" cy="6194808"/>
          </a:xfrm>
          <a:prstGeom prst="rect">
            <a:avLst/>
          </a:prstGeom>
        </p:spPr>
      </p:pic>
    </p:spTree>
    <p:extLst>
      <p:ext uri="{BB962C8B-B14F-4D97-AF65-F5344CB8AC3E}">
        <p14:creationId xmlns:p14="http://schemas.microsoft.com/office/powerpoint/2010/main" val="320448349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25" name="Straight Connector 24">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35" name="Rectangle 34">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37"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EA98F58-8CB3-B498-C526-650B617051F0}"/>
              </a:ext>
            </a:extLst>
          </p:cNvPr>
          <p:cNvSpPr>
            <a:spLocks noGrp="1"/>
          </p:cNvSpPr>
          <p:nvPr>
            <p:ph type="title"/>
          </p:nvPr>
        </p:nvSpPr>
        <p:spPr>
          <a:xfrm>
            <a:off x="684212" y="685799"/>
            <a:ext cx="9678988" cy="3673474"/>
          </a:xfrm>
        </p:spPr>
        <p:txBody>
          <a:bodyPr vert="horz" lIns="91440" tIns="45720" rIns="91440" bIns="45720" rtlCol="0" anchor="b">
            <a:normAutofit/>
          </a:bodyPr>
          <a:lstStyle/>
          <a:p>
            <a:r>
              <a:rPr lang="en-US" sz="6000">
                <a:solidFill>
                  <a:schemeClr val="tx2"/>
                </a:solidFill>
              </a:rPr>
              <a:t>Thank you for your time!</a:t>
            </a:r>
          </a:p>
        </p:txBody>
      </p:sp>
    </p:spTree>
    <p:extLst>
      <p:ext uri="{BB962C8B-B14F-4D97-AF65-F5344CB8AC3E}">
        <p14:creationId xmlns:p14="http://schemas.microsoft.com/office/powerpoint/2010/main" val="164390356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7509B08A-C1EC-478C-86AF-60ADE06D9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326A4C-49DA-C5E1-34E1-05AE803D36BC}"/>
              </a:ext>
            </a:extLst>
          </p:cNvPr>
          <p:cNvSpPr>
            <a:spLocks noGrp="1"/>
          </p:cNvSpPr>
          <p:nvPr>
            <p:ph type="title"/>
          </p:nvPr>
        </p:nvSpPr>
        <p:spPr>
          <a:xfrm>
            <a:off x="640290" y="685800"/>
            <a:ext cx="4818656" cy="4603749"/>
          </a:xfrm>
        </p:spPr>
        <p:txBody>
          <a:bodyPr vert="horz" lIns="91440" tIns="45720" rIns="91440" bIns="45720" rtlCol="0" anchor="ctr">
            <a:normAutofit/>
          </a:bodyPr>
          <a:lstStyle/>
          <a:p>
            <a:pPr algn="r"/>
            <a:r>
              <a:rPr lang="en-US" sz="5200"/>
              <a:t>Hypothesis</a:t>
            </a:r>
          </a:p>
        </p:txBody>
      </p:sp>
      <p:sp>
        <p:nvSpPr>
          <p:cNvPr id="55" name="Rectangle 54">
            <a:extLst>
              <a:ext uri="{FF2B5EF4-FFF2-40B4-BE49-F238E27FC236}">
                <a16:creationId xmlns:a16="http://schemas.microsoft.com/office/drawing/2014/main" id="{221CC330-4259-4C32-BF8B-5FE13FFAB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868A0D6F-5F1A-C8A1-63CB-E74B63B5872B}"/>
              </a:ext>
            </a:extLst>
          </p:cNvPr>
          <p:cNvSpPr txBox="1"/>
          <p:nvPr/>
        </p:nvSpPr>
        <p:spPr>
          <a:xfrm>
            <a:off x="6625651" y="685800"/>
            <a:ext cx="4878959" cy="460375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spcBef>
                <a:spcPct val="20000"/>
              </a:spcBef>
              <a:spcAft>
                <a:spcPts val="600"/>
              </a:spcAft>
              <a:buClr>
                <a:schemeClr val="tx1"/>
              </a:buClr>
              <a:buSzPct val="80000"/>
              <a:buFont typeface="Wingdings 3" panose="05040102010807070707" pitchFamily="18" charset="2"/>
              <a:buChar char=""/>
            </a:pPr>
            <a:r>
              <a:rPr lang="en-US"/>
              <a:t>If the gene is knocked out of the jelly fish, Cassiopea spp., it will affect bleaching</a:t>
            </a:r>
          </a:p>
        </p:txBody>
      </p:sp>
    </p:spTree>
    <p:extLst>
      <p:ext uri="{BB962C8B-B14F-4D97-AF65-F5344CB8AC3E}">
        <p14:creationId xmlns:p14="http://schemas.microsoft.com/office/powerpoint/2010/main" val="1485527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1AB8FFBB-0A2D-4D4C-B94B-320ABB349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4" descr="A group of translucent jellyfish in 3D">
            <a:extLst>
              <a:ext uri="{FF2B5EF4-FFF2-40B4-BE49-F238E27FC236}">
                <a16:creationId xmlns:a16="http://schemas.microsoft.com/office/drawing/2014/main" id="{E2C148F1-0623-8D7E-8A53-4DEDEE0194A5}"/>
              </a:ext>
            </a:extLst>
          </p:cNvPr>
          <p:cNvPicPr>
            <a:picLocks noChangeAspect="1"/>
          </p:cNvPicPr>
          <p:nvPr/>
        </p:nvPicPr>
        <p:blipFill rotWithShape="1">
          <a:blip r:embed="rId2">
            <a:duotone>
              <a:schemeClr val="bg2">
                <a:shade val="45000"/>
                <a:satMod val="135000"/>
              </a:schemeClr>
              <a:prstClr val="white"/>
            </a:duotone>
            <a:alphaModFix amt="15000"/>
          </a:blip>
          <a:srcRect t="3416" b="18459"/>
          <a:stretch/>
        </p:blipFill>
        <p:spPr>
          <a:xfrm>
            <a:off x="93416" y="-621"/>
            <a:ext cx="12191980" cy="6857990"/>
          </a:xfrm>
          <a:prstGeom prst="rect">
            <a:avLst/>
          </a:prstGeom>
        </p:spPr>
      </p:pic>
      <p:sp>
        <p:nvSpPr>
          <p:cNvPr id="2" name="Title 1">
            <a:extLst>
              <a:ext uri="{FF2B5EF4-FFF2-40B4-BE49-F238E27FC236}">
                <a16:creationId xmlns:a16="http://schemas.microsoft.com/office/drawing/2014/main" id="{1211D4E6-4ED6-B8E1-CD23-8271AE0C5FDF}"/>
              </a:ext>
            </a:extLst>
          </p:cNvPr>
          <p:cNvSpPr>
            <a:spLocks noGrp="1"/>
          </p:cNvSpPr>
          <p:nvPr>
            <p:ph type="title"/>
          </p:nvPr>
        </p:nvSpPr>
        <p:spPr>
          <a:xfrm>
            <a:off x="8256203" y="2904718"/>
            <a:ext cx="6371771" cy="4975980"/>
          </a:xfrm>
        </p:spPr>
        <p:txBody>
          <a:bodyPr>
            <a:normAutofit/>
          </a:bodyPr>
          <a:lstStyle/>
          <a:p>
            <a:r>
              <a:rPr lang="en-US"/>
              <a:t>Cassiopea spp. </a:t>
            </a:r>
          </a:p>
        </p:txBody>
      </p:sp>
      <p:sp>
        <p:nvSpPr>
          <p:cNvPr id="3" name="Content Placeholder 2">
            <a:extLst>
              <a:ext uri="{FF2B5EF4-FFF2-40B4-BE49-F238E27FC236}">
                <a16:creationId xmlns:a16="http://schemas.microsoft.com/office/drawing/2014/main" id="{9AB09293-9A0B-947A-6EE1-1EB991465291}"/>
              </a:ext>
            </a:extLst>
          </p:cNvPr>
          <p:cNvSpPr>
            <a:spLocks noGrp="1"/>
          </p:cNvSpPr>
          <p:nvPr>
            <p:ph idx="1"/>
          </p:nvPr>
        </p:nvSpPr>
        <p:spPr>
          <a:xfrm>
            <a:off x="531180" y="2625933"/>
            <a:ext cx="7363792" cy="3184572"/>
          </a:xfrm>
        </p:spPr>
        <p:txBody>
          <a:bodyPr vert="horz" lIns="91440" tIns="45720" rIns="91440" bIns="45720" rtlCol="0" anchor="ctr">
            <a:noAutofit/>
          </a:bodyPr>
          <a:lstStyle/>
          <a:p>
            <a:pPr marL="0" indent="0">
              <a:lnSpc>
                <a:spcPct val="90000"/>
              </a:lnSpc>
              <a:buNone/>
            </a:pPr>
            <a:r>
              <a:rPr lang="en-US">
                <a:solidFill>
                  <a:schemeClr val="tx1"/>
                </a:solidFill>
              </a:rPr>
              <a:t>Species: </a:t>
            </a:r>
            <a:r>
              <a:rPr lang="en-US" i="1">
                <a:solidFill>
                  <a:schemeClr val="tx1"/>
                </a:solidFill>
              </a:rPr>
              <a:t>spp</a:t>
            </a:r>
            <a:r>
              <a:rPr lang="en-US">
                <a:solidFill>
                  <a:schemeClr val="tx1"/>
                </a:solidFill>
              </a:rPr>
              <a:t>.</a:t>
            </a:r>
          </a:p>
          <a:p>
            <a:pPr marL="0" indent="0">
              <a:lnSpc>
                <a:spcPct val="90000"/>
              </a:lnSpc>
              <a:buNone/>
            </a:pPr>
            <a:r>
              <a:rPr lang="en-US">
                <a:solidFill>
                  <a:schemeClr val="tx1"/>
                </a:solidFill>
              </a:rPr>
              <a:t>Genus: </a:t>
            </a:r>
            <a:r>
              <a:rPr lang="en-US" i="1">
                <a:solidFill>
                  <a:schemeClr val="tx1"/>
                </a:solidFill>
              </a:rPr>
              <a:t>Cassiopea</a:t>
            </a:r>
          </a:p>
          <a:p>
            <a:pPr marL="0" indent="0">
              <a:lnSpc>
                <a:spcPct val="90000"/>
              </a:lnSpc>
              <a:buNone/>
            </a:pPr>
            <a:r>
              <a:rPr lang="en-US">
                <a:solidFill>
                  <a:schemeClr val="tx1"/>
                </a:solidFill>
              </a:rPr>
              <a:t>Family: </a:t>
            </a:r>
            <a:r>
              <a:rPr lang="en-US" err="1">
                <a:solidFill>
                  <a:schemeClr val="tx1"/>
                </a:solidFill>
              </a:rPr>
              <a:t>Cassiopeidae</a:t>
            </a:r>
            <a:endParaRPr lang="en-US">
              <a:solidFill>
                <a:schemeClr val="tx1"/>
              </a:solidFill>
            </a:endParaRPr>
          </a:p>
          <a:p>
            <a:pPr marL="0" indent="0">
              <a:lnSpc>
                <a:spcPct val="90000"/>
              </a:lnSpc>
              <a:buNone/>
            </a:pPr>
            <a:r>
              <a:rPr lang="en-US">
                <a:solidFill>
                  <a:schemeClr val="tx1"/>
                </a:solidFill>
              </a:rPr>
              <a:t>Order: </a:t>
            </a:r>
            <a:r>
              <a:rPr lang="en-US" err="1">
                <a:solidFill>
                  <a:schemeClr val="tx1"/>
                </a:solidFill>
              </a:rPr>
              <a:t>Rhizostomeae</a:t>
            </a:r>
            <a:endParaRPr lang="en-US">
              <a:solidFill>
                <a:schemeClr val="tx1"/>
              </a:solidFill>
            </a:endParaRPr>
          </a:p>
          <a:p>
            <a:pPr marL="0" indent="0">
              <a:lnSpc>
                <a:spcPct val="90000"/>
              </a:lnSpc>
              <a:buNone/>
            </a:pPr>
            <a:r>
              <a:rPr lang="en-US">
                <a:solidFill>
                  <a:schemeClr val="tx1"/>
                </a:solidFill>
              </a:rPr>
              <a:t>Class: </a:t>
            </a:r>
            <a:r>
              <a:rPr lang="en-US" err="1">
                <a:solidFill>
                  <a:schemeClr val="tx1"/>
                </a:solidFill>
              </a:rPr>
              <a:t>Scyphozoa</a:t>
            </a:r>
            <a:r>
              <a:rPr lang="en-US">
                <a:solidFill>
                  <a:schemeClr val="tx1"/>
                </a:solidFill>
              </a:rPr>
              <a:t>              </a:t>
            </a:r>
          </a:p>
          <a:p>
            <a:pPr marL="0" indent="0">
              <a:lnSpc>
                <a:spcPct val="90000"/>
              </a:lnSpc>
              <a:buNone/>
            </a:pPr>
            <a:r>
              <a:rPr lang="en-US">
                <a:solidFill>
                  <a:schemeClr val="tx1"/>
                </a:solidFill>
              </a:rPr>
              <a:t>Phylum: Cnidaria</a:t>
            </a:r>
          </a:p>
          <a:p>
            <a:pPr marL="0" indent="0">
              <a:lnSpc>
                <a:spcPct val="90000"/>
              </a:lnSpc>
              <a:buNone/>
            </a:pPr>
            <a:r>
              <a:rPr lang="en-US">
                <a:solidFill>
                  <a:schemeClr val="tx1"/>
                </a:solidFill>
              </a:rPr>
              <a:t>Kingdom: Animalia</a:t>
            </a:r>
          </a:p>
          <a:p>
            <a:pPr marL="0" indent="0">
              <a:lnSpc>
                <a:spcPct val="90000"/>
              </a:lnSpc>
              <a:buNone/>
            </a:pPr>
            <a:endParaRPr lang="en-US">
              <a:solidFill>
                <a:schemeClr val="tx1"/>
              </a:solidFill>
            </a:endParaRPr>
          </a:p>
          <a:p>
            <a:pPr marL="0" indent="0">
              <a:lnSpc>
                <a:spcPct val="90000"/>
              </a:lnSpc>
              <a:buNone/>
            </a:pPr>
            <a:r>
              <a:rPr lang="en-US">
                <a:solidFill>
                  <a:schemeClr val="tx1"/>
                </a:solidFill>
              </a:rPr>
              <a:t>Cassiopea Spp. is an upside-down jellyfish occurs naturally across a broad range of tropical locations. </a:t>
            </a:r>
            <a:r>
              <a:rPr lang="en-US">
                <a:solidFill>
                  <a:schemeClr val="tx1"/>
                </a:solidFill>
                <a:ea typeface="+mn-lt"/>
                <a:cs typeface="+mn-lt"/>
              </a:rPr>
              <a:t>Some species are considered invasive, and their large accumulation can adversely affect the local marine environment and affect the use of waterways. However, others, grown in Pennsylvania's labs, can help to protect the fragile coral reefs of the world's oceans.</a:t>
            </a:r>
          </a:p>
          <a:p>
            <a:pPr marL="0" indent="0">
              <a:lnSpc>
                <a:spcPct val="90000"/>
              </a:lnSpc>
              <a:buNone/>
            </a:pPr>
            <a:endParaRPr lang="en-US" sz="1400"/>
          </a:p>
        </p:txBody>
      </p:sp>
      <p:grpSp>
        <p:nvGrpSpPr>
          <p:cNvPr id="44" name="Group 43">
            <a:extLst>
              <a:ext uri="{FF2B5EF4-FFF2-40B4-BE49-F238E27FC236}">
                <a16:creationId xmlns:a16="http://schemas.microsoft.com/office/drawing/2014/main" id="{0EC92BD4-3684-4A4A-84FF-704DCA7A3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45" name="Straight Connector 44">
              <a:extLst>
                <a:ext uri="{FF2B5EF4-FFF2-40B4-BE49-F238E27FC236}">
                  <a16:creationId xmlns:a16="http://schemas.microsoft.com/office/drawing/2014/main" id="{CBA388E6-4C14-4B9E-A26C-CCA504DAB3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EE122466-428E-43AB-9AB9-02C82A3902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0749A3CE-D685-4BD6-9E32-FECB9B95F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91C33F82-A690-4D10-9DF8-7B2B300FC2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6C37F367-774B-4B76-82C0-09AA8E2D96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5" name="Picture 4">
            <a:extLst>
              <a:ext uri="{FF2B5EF4-FFF2-40B4-BE49-F238E27FC236}">
                <a16:creationId xmlns:a16="http://schemas.microsoft.com/office/drawing/2014/main" id="{991B5564-F679-8264-4FB4-AEADEE0CA23F}"/>
              </a:ext>
            </a:extLst>
          </p:cNvPr>
          <p:cNvPicPr>
            <a:picLocks noChangeAspect="1"/>
          </p:cNvPicPr>
          <p:nvPr/>
        </p:nvPicPr>
        <p:blipFill>
          <a:blip r:embed="rId3"/>
          <a:stretch>
            <a:fillRect/>
          </a:stretch>
        </p:blipFill>
        <p:spPr>
          <a:xfrm>
            <a:off x="7026419" y="145106"/>
            <a:ext cx="4032373" cy="3039942"/>
          </a:xfrm>
          <a:prstGeom prst="rect">
            <a:avLst/>
          </a:prstGeom>
        </p:spPr>
      </p:pic>
    </p:spTree>
    <p:extLst>
      <p:ext uri="{BB962C8B-B14F-4D97-AF65-F5344CB8AC3E}">
        <p14:creationId xmlns:p14="http://schemas.microsoft.com/office/powerpoint/2010/main" val="777319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9CCB3F-DBCE-4964-9E34-8C5DE80EF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A286D-AFD6-1D54-A3ED-077E1D8AE452}"/>
              </a:ext>
            </a:extLst>
          </p:cNvPr>
          <p:cNvSpPr>
            <a:spLocks noGrp="1"/>
          </p:cNvSpPr>
          <p:nvPr>
            <p:ph type="title"/>
          </p:nvPr>
        </p:nvSpPr>
        <p:spPr>
          <a:xfrm>
            <a:off x="7532710" y="620722"/>
            <a:ext cx="3518748" cy="1142462"/>
          </a:xfrm>
        </p:spPr>
        <p:txBody>
          <a:bodyPr anchor="b">
            <a:normAutofit/>
          </a:bodyPr>
          <a:lstStyle/>
          <a:p>
            <a:r>
              <a:rPr lang="en-US" sz="2800"/>
              <a:t>BLEACHING PROCESS</a:t>
            </a:r>
          </a:p>
        </p:txBody>
      </p:sp>
      <p:sp>
        <p:nvSpPr>
          <p:cNvPr id="11" name="Snip Diagonal Corner Rectangle 24">
            <a:extLst>
              <a:ext uri="{FF2B5EF4-FFF2-40B4-BE49-F238E27FC236}">
                <a16:creationId xmlns:a16="http://schemas.microsoft.com/office/drawing/2014/main" id="{1DFF944F-74BA-483A-82C0-64E3AAF4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2ACE5E59-D745-A2FD-54D3-49DFF46BBE1D}"/>
              </a:ext>
            </a:extLst>
          </p:cNvPr>
          <p:cNvPicPr>
            <a:picLocks noChangeAspect="1"/>
          </p:cNvPicPr>
          <p:nvPr/>
        </p:nvPicPr>
        <p:blipFill rotWithShape="1">
          <a:blip r:embed="rId2"/>
          <a:srcRect r="15885"/>
          <a:stretch/>
        </p:blipFill>
        <p:spPr>
          <a:xfrm>
            <a:off x="77806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sp>
        <p:nvSpPr>
          <p:cNvPr id="3" name="Content Placeholder 2">
            <a:extLst>
              <a:ext uri="{FF2B5EF4-FFF2-40B4-BE49-F238E27FC236}">
                <a16:creationId xmlns:a16="http://schemas.microsoft.com/office/drawing/2014/main" id="{198D6D30-BC8D-8F11-6D56-B5175BB61F28}"/>
              </a:ext>
            </a:extLst>
          </p:cNvPr>
          <p:cNvSpPr>
            <a:spLocks noGrp="1"/>
          </p:cNvSpPr>
          <p:nvPr>
            <p:ph idx="1"/>
          </p:nvPr>
        </p:nvSpPr>
        <p:spPr>
          <a:xfrm>
            <a:off x="7532710" y="1822449"/>
            <a:ext cx="3479419" cy="3070226"/>
          </a:xfrm>
        </p:spPr>
        <p:txBody>
          <a:bodyPr anchor="t">
            <a:normAutofit/>
          </a:bodyPr>
          <a:lstStyle/>
          <a:p>
            <a:r>
              <a:rPr lang="en-US" sz="1800">
                <a:solidFill>
                  <a:schemeClr val="tx1"/>
                </a:solidFill>
                <a:ea typeface="+mn-lt"/>
                <a:cs typeface="+mn-lt"/>
              </a:rPr>
              <a:t>Bleaching is when the jellyfish loses its vibrant colors and turns white.</a:t>
            </a:r>
            <a:r>
              <a:rPr lang="en-US" sz="1800">
                <a:solidFill>
                  <a:schemeClr val="tx1"/>
                </a:solidFill>
              </a:rPr>
              <a:t> The bleaching process starts when an organism is stressed by changes in its environment. For example, change in temperature, lack or excess amount of light, change in nutrients. </a:t>
            </a:r>
          </a:p>
          <a:p>
            <a:pPr>
              <a:buClr>
                <a:srgbClr val="FFFFFF"/>
              </a:buClr>
            </a:pPr>
            <a:endParaRPr lang="en-US" sz="1400"/>
          </a:p>
          <a:p>
            <a:pPr>
              <a:buClr>
                <a:srgbClr val="FFFFFF"/>
              </a:buClr>
            </a:pPr>
            <a:endParaRPr lang="en-US" sz="1400"/>
          </a:p>
          <a:p>
            <a:pPr marL="0" indent="0">
              <a:buClr>
                <a:srgbClr val="FFFFFF"/>
              </a:buClr>
              <a:buNone/>
            </a:pPr>
            <a:endParaRPr lang="en-US" sz="1400"/>
          </a:p>
        </p:txBody>
      </p:sp>
      <p:grpSp>
        <p:nvGrpSpPr>
          <p:cNvPr id="13" name="Group 12">
            <a:extLst>
              <a:ext uri="{FF2B5EF4-FFF2-40B4-BE49-F238E27FC236}">
                <a16:creationId xmlns:a16="http://schemas.microsoft.com/office/drawing/2014/main" id="{A9733A91-F958-4629-801A-3F6F1E09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F3812972-C68B-4C59-B3A7-4AF61E935D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CB3F3B7C-7909-4486-AA08-5C6B625C3A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0BD7DA8-741F-4296-9363-05EF915411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62068EFC-20FC-456F-839F-4BCFFCAA8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3251C60F-B911-433E-BF75-3BBEFD0538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95998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03BCC-7B37-3505-20FD-23426AC3E8CE}"/>
              </a:ext>
            </a:extLst>
          </p:cNvPr>
          <p:cNvSpPr>
            <a:spLocks noGrp="1"/>
          </p:cNvSpPr>
          <p:nvPr>
            <p:ph type="title"/>
          </p:nvPr>
        </p:nvSpPr>
        <p:spPr/>
        <p:txBody>
          <a:bodyPr/>
          <a:lstStyle/>
          <a:p>
            <a:r>
              <a:rPr lang="en-US"/>
              <a:t>Background information</a:t>
            </a:r>
          </a:p>
        </p:txBody>
      </p:sp>
      <p:graphicFrame>
        <p:nvGraphicFramePr>
          <p:cNvPr id="5" name="Content Placeholder 2">
            <a:extLst>
              <a:ext uri="{FF2B5EF4-FFF2-40B4-BE49-F238E27FC236}">
                <a16:creationId xmlns:a16="http://schemas.microsoft.com/office/drawing/2014/main" id="{0638AB51-83EF-FC90-261D-95DB9B6D5423}"/>
              </a:ext>
            </a:extLst>
          </p:cNvPr>
          <p:cNvGraphicFramePr>
            <a:graphicFrameLocks noGrp="1"/>
          </p:cNvGraphicFramePr>
          <p:nvPr>
            <p:ph idx="1"/>
          </p:nvPr>
        </p:nvGraphicFramePr>
        <p:xfrm>
          <a:off x="684212" y="685800"/>
          <a:ext cx="8534400" cy="3615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3803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45073-4A24-C950-185B-CCAC60A74249}"/>
              </a:ext>
            </a:extLst>
          </p:cNvPr>
          <p:cNvSpPr>
            <a:spLocks noGrp="1"/>
          </p:cNvSpPr>
          <p:nvPr>
            <p:ph type="title"/>
          </p:nvPr>
        </p:nvSpPr>
        <p:spPr>
          <a:xfrm>
            <a:off x="6831012" y="597503"/>
            <a:ext cx="8534400" cy="1507067"/>
          </a:xfrm>
        </p:spPr>
        <p:txBody>
          <a:bodyPr/>
          <a:lstStyle/>
          <a:p>
            <a:r>
              <a:rPr lang="en-US"/>
              <a:t>               Data</a:t>
            </a:r>
            <a:r>
              <a:rPr lang="en-US">
                <a:ea typeface="+mj-lt"/>
                <a:cs typeface="+mj-lt"/>
              </a:rPr>
              <a:t> </a:t>
            </a:r>
            <a:endParaRPr lang="en-US"/>
          </a:p>
        </p:txBody>
      </p:sp>
      <p:pic>
        <p:nvPicPr>
          <p:cNvPr id="5" name="Picture 5">
            <a:extLst>
              <a:ext uri="{FF2B5EF4-FFF2-40B4-BE49-F238E27FC236}">
                <a16:creationId xmlns:a16="http://schemas.microsoft.com/office/drawing/2014/main" id="{7BCFC552-50DF-70D8-72E3-D1901A019A85}"/>
              </a:ext>
            </a:extLst>
          </p:cNvPr>
          <p:cNvPicPr>
            <a:picLocks noChangeAspect="1"/>
          </p:cNvPicPr>
          <p:nvPr/>
        </p:nvPicPr>
        <p:blipFill>
          <a:blip r:embed="rId2"/>
          <a:stretch>
            <a:fillRect/>
          </a:stretch>
        </p:blipFill>
        <p:spPr>
          <a:xfrm>
            <a:off x="14514" y="-2970"/>
            <a:ext cx="6814457" cy="3184566"/>
          </a:xfrm>
          <a:prstGeom prst="rect">
            <a:avLst/>
          </a:prstGeom>
        </p:spPr>
      </p:pic>
      <p:pic>
        <p:nvPicPr>
          <p:cNvPr id="8" name="Picture 8" descr="Chart, bar chart&#10;&#10;Description automatically generated">
            <a:extLst>
              <a:ext uri="{FF2B5EF4-FFF2-40B4-BE49-F238E27FC236}">
                <a16:creationId xmlns:a16="http://schemas.microsoft.com/office/drawing/2014/main" id="{1140775D-BC33-5C3E-0901-B453D1205D02}"/>
              </a:ext>
            </a:extLst>
          </p:cNvPr>
          <p:cNvPicPr>
            <a:picLocks noGrp="1" noChangeAspect="1"/>
          </p:cNvPicPr>
          <p:nvPr>
            <p:ph idx="1"/>
          </p:nvPr>
        </p:nvPicPr>
        <p:blipFill>
          <a:blip r:embed="rId3"/>
          <a:stretch>
            <a:fillRect/>
          </a:stretch>
        </p:blipFill>
        <p:spPr>
          <a:xfrm>
            <a:off x="6827491" y="3015344"/>
            <a:ext cx="5275728" cy="3840238"/>
          </a:xfrm>
        </p:spPr>
      </p:pic>
      <p:pic>
        <p:nvPicPr>
          <p:cNvPr id="10" name="Picture 10" descr="Chart, line chart&#10;&#10;Description automatically generated">
            <a:extLst>
              <a:ext uri="{FF2B5EF4-FFF2-40B4-BE49-F238E27FC236}">
                <a16:creationId xmlns:a16="http://schemas.microsoft.com/office/drawing/2014/main" id="{B84B696E-0ADB-8E97-F7AA-ED1BAABBF303}"/>
              </a:ext>
            </a:extLst>
          </p:cNvPr>
          <p:cNvPicPr>
            <a:picLocks noChangeAspect="1"/>
          </p:cNvPicPr>
          <p:nvPr/>
        </p:nvPicPr>
        <p:blipFill>
          <a:blip r:embed="rId4"/>
          <a:stretch>
            <a:fillRect/>
          </a:stretch>
        </p:blipFill>
        <p:spPr>
          <a:xfrm>
            <a:off x="1002167" y="3278868"/>
            <a:ext cx="4962526" cy="3580493"/>
          </a:xfrm>
          <a:prstGeom prst="rect">
            <a:avLst/>
          </a:prstGeom>
        </p:spPr>
      </p:pic>
    </p:spTree>
    <p:extLst>
      <p:ext uri="{BB962C8B-B14F-4D97-AF65-F5344CB8AC3E}">
        <p14:creationId xmlns:p14="http://schemas.microsoft.com/office/powerpoint/2010/main" val="1668667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9448D9-8F1D-4CFE-93BA-E0272F0DBD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B576E6-BB68-47C9-4916-C571240BD66D}"/>
              </a:ext>
            </a:extLst>
          </p:cNvPr>
          <p:cNvSpPr>
            <a:spLocks noGrp="1"/>
          </p:cNvSpPr>
          <p:nvPr>
            <p:ph type="title"/>
          </p:nvPr>
        </p:nvSpPr>
        <p:spPr>
          <a:xfrm>
            <a:off x="684212" y="4487332"/>
            <a:ext cx="7543800" cy="1507067"/>
          </a:xfrm>
        </p:spPr>
        <p:txBody>
          <a:bodyPr>
            <a:normAutofit/>
          </a:bodyPr>
          <a:lstStyle/>
          <a:p>
            <a:r>
              <a:rPr lang="en-US"/>
              <a:t>GENES of the interest</a:t>
            </a:r>
          </a:p>
        </p:txBody>
      </p:sp>
      <p:sp>
        <p:nvSpPr>
          <p:cNvPr id="3" name="Content Placeholder 2">
            <a:extLst>
              <a:ext uri="{FF2B5EF4-FFF2-40B4-BE49-F238E27FC236}">
                <a16:creationId xmlns:a16="http://schemas.microsoft.com/office/drawing/2014/main" id="{856095B2-6869-95F6-D01B-A3711FB089DE}"/>
              </a:ext>
            </a:extLst>
          </p:cNvPr>
          <p:cNvSpPr>
            <a:spLocks noGrp="1"/>
          </p:cNvSpPr>
          <p:nvPr>
            <p:ph idx="1"/>
          </p:nvPr>
        </p:nvSpPr>
        <p:spPr>
          <a:xfrm>
            <a:off x="684211" y="685800"/>
            <a:ext cx="7493137" cy="3615267"/>
          </a:xfrm>
        </p:spPr>
        <p:txBody>
          <a:bodyPr>
            <a:normAutofit/>
          </a:bodyPr>
          <a:lstStyle/>
          <a:p>
            <a:r>
              <a:rPr lang="en-US">
                <a:solidFill>
                  <a:schemeClr val="tx1"/>
                </a:solidFill>
              </a:rPr>
              <a:t>5HT1-A:  receptor that is involved in </a:t>
            </a:r>
            <a:r>
              <a:rPr lang="en-US" err="1">
                <a:solidFill>
                  <a:schemeClr val="tx1"/>
                </a:solidFill>
              </a:rPr>
              <a:t>neuroregulation</a:t>
            </a:r>
            <a:r>
              <a:rPr lang="en-US">
                <a:solidFill>
                  <a:schemeClr val="tx1"/>
                </a:solidFill>
              </a:rPr>
              <a:t>. </a:t>
            </a:r>
          </a:p>
          <a:p>
            <a:pPr marL="0" indent="0">
              <a:buClr>
                <a:srgbClr val="FFFFFF"/>
              </a:buClr>
              <a:buNone/>
            </a:pPr>
            <a:r>
              <a:rPr lang="en-US">
                <a:solidFill>
                  <a:schemeClr val="tx1"/>
                </a:solidFill>
              </a:rPr>
              <a:t>- Why does bleaching occur, in general?</a:t>
            </a:r>
          </a:p>
          <a:p>
            <a:pPr>
              <a:buClr>
                <a:srgbClr val="FFFFFF"/>
              </a:buClr>
            </a:pPr>
            <a:r>
              <a:rPr lang="en-US">
                <a:solidFill>
                  <a:schemeClr val="tx1"/>
                </a:solidFill>
              </a:rPr>
              <a:t>DopR2: receptor involved in memory erosion (</a:t>
            </a:r>
            <a:r>
              <a:rPr lang="en-US">
                <a:solidFill>
                  <a:schemeClr val="tx1"/>
                </a:solidFill>
                <a:ea typeface="+mn-lt"/>
                <a:cs typeface="+mn-lt"/>
              </a:rPr>
              <a:t>the geological process in which earthen materials are worn away and transported by natural forces such as wind or water)</a:t>
            </a:r>
          </a:p>
          <a:p>
            <a:pPr marL="0" indent="0">
              <a:buClr>
                <a:srgbClr val="FFFFFF"/>
              </a:buClr>
              <a:buNone/>
            </a:pPr>
            <a:endParaRPr lang="en-US">
              <a:solidFill>
                <a:schemeClr val="tx1"/>
              </a:solidFill>
              <a:ea typeface="+mn-lt"/>
              <a:cs typeface="+mn-lt"/>
            </a:endParaRPr>
          </a:p>
        </p:txBody>
      </p:sp>
      <p:pic>
        <p:nvPicPr>
          <p:cNvPr id="5" name="Picture 4" descr="Futuristic DNA helix in black background">
            <a:extLst>
              <a:ext uri="{FF2B5EF4-FFF2-40B4-BE49-F238E27FC236}">
                <a16:creationId xmlns:a16="http://schemas.microsoft.com/office/drawing/2014/main" id="{AAE032E9-8AB6-2348-7702-B1A792D12C85}"/>
              </a:ext>
            </a:extLst>
          </p:cNvPr>
          <p:cNvPicPr>
            <a:picLocks noChangeAspect="1"/>
          </p:cNvPicPr>
          <p:nvPr/>
        </p:nvPicPr>
        <p:blipFill rotWithShape="1">
          <a:blip r:embed="rId2"/>
          <a:srcRect l="45489" r="26858" b="-2"/>
          <a:stretch/>
        </p:blipFill>
        <p:spPr>
          <a:xfrm>
            <a:off x="8820603" y="10"/>
            <a:ext cx="3371397" cy="6857990"/>
          </a:xfrm>
          <a:prstGeom prst="rect">
            <a:avLst/>
          </a:prstGeom>
          <a:effectLst>
            <a:innerShdw blurRad="57150" dist="38100" dir="14460000">
              <a:prstClr val="black">
                <a:alpha val="70000"/>
              </a:prstClr>
            </a:innerShdw>
          </a:effectLst>
        </p:spPr>
      </p:pic>
      <p:grpSp>
        <p:nvGrpSpPr>
          <p:cNvPr id="11" name="Group 10">
            <a:extLst>
              <a:ext uri="{FF2B5EF4-FFF2-40B4-BE49-F238E27FC236}">
                <a16:creationId xmlns:a16="http://schemas.microsoft.com/office/drawing/2014/main" id="{94749DEA-AC6C-4834-A330-03A1796B89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2" name="Straight Connector 11">
              <a:extLst>
                <a:ext uri="{FF2B5EF4-FFF2-40B4-BE49-F238E27FC236}">
                  <a16:creationId xmlns:a16="http://schemas.microsoft.com/office/drawing/2014/main" id="{20CBC5D1-BAF0-454E-9D7C-68370AA954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ABB9F45-32F7-4915-A94F-F1E34B32DE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94EA6F09-00FD-4C50-A2DF-D0B1CC4C9A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4B8B975B-2618-4734-A401-FAB7451901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4EF4B123-0577-4F10-986B-6BD86396AB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13956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29448D9-8F1D-4CFE-93BA-E0272F0DBD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22DB50-B41D-A246-FDAF-4060C258CB82}"/>
              </a:ext>
            </a:extLst>
          </p:cNvPr>
          <p:cNvSpPr>
            <a:spLocks noGrp="1"/>
          </p:cNvSpPr>
          <p:nvPr>
            <p:ph type="title"/>
          </p:nvPr>
        </p:nvSpPr>
        <p:spPr>
          <a:xfrm>
            <a:off x="684212" y="4487332"/>
            <a:ext cx="7543800" cy="1507067"/>
          </a:xfrm>
        </p:spPr>
        <p:txBody>
          <a:bodyPr>
            <a:normAutofit/>
          </a:bodyPr>
          <a:lstStyle/>
          <a:p>
            <a:r>
              <a:rPr lang="en-US"/>
              <a:t>Conditions of the experiment</a:t>
            </a:r>
          </a:p>
        </p:txBody>
      </p:sp>
      <p:sp>
        <p:nvSpPr>
          <p:cNvPr id="5" name="Content Placeholder 4">
            <a:extLst>
              <a:ext uri="{FF2B5EF4-FFF2-40B4-BE49-F238E27FC236}">
                <a16:creationId xmlns:a16="http://schemas.microsoft.com/office/drawing/2014/main" id="{02F4A734-95E2-5D24-2447-DF1CB0F9C232}"/>
              </a:ext>
            </a:extLst>
          </p:cNvPr>
          <p:cNvSpPr>
            <a:spLocks noGrp="1"/>
          </p:cNvSpPr>
          <p:nvPr>
            <p:ph idx="1"/>
          </p:nvPr>
        </p:nvSpPr>
        <p:spPr>
          <a:xfrm>
            <a:off x="684211" y="685800"/>
            <a:ext cx="7493137" cy="3615267"/>
          </a:xfrm>
        </p:spPr>
        <p:txBody>
          <a:bodyPr>
            <a:normAutofit/>
          </a:bodyPr>
          <a:lstStyle/>
          <a:p>
            <a:pPr>
              <a:buFont typeface="Arial" panose="05040102010807070707" pitchFamily="18" charset="2"/>
              <a:buChar char="•"/>
            </a:pPr>
            <a:r>
              <a:rPr lang="en-US">
                <a:solidFill>
                  <a:schemeClr val="tx1"/>
                </a:solidFill>
              </a:rPr>
              <a:t>Dependent variables: Bleaching effect</a:t>
            </a:r>
          </a:p>
          <a:p>
            <a:pPr>
              <a:buClr>
                <a:srgbClr val="000000"/>
              </a:buClr>
              <a:buFont typeface="Arial" panose="05040102010807070707" pitchFamily="18" charset="2"/>
              <a:buChar char="•"/>
            </a:pPr>
            <a:r>
              <a:rPr lang="en-US">
                <a:solidFill>
                  <a:schemeClr val="tx1"/>
                </a:solidFill>
              </a:rPr>
              <a:t>Independent variables: Gene we are knocking out</a:t>
            </a:r>
          </a:p>
          <a:p>
            <a:pPr>
              <a:buClr>
                <a:srgbClr val="000000"/>
              </a:buClr>
              <a:buFont typeface="Arial" panose="05040102010807070707" pitchFamily="18" charset="2"/>
              <a:buChar char="•"/>
            </a:pPr>
            <a:r>
              <a:rPr lang="en-US">
                <a:solidFill>
                  <a:schemeClr val="tx1"/>
                </a:solidFill>
              </a:rPr>
              <a:t>Constant factors: Nutrients for the jelly fish, temperature, climate, amount of chemicals, UV radiation</a:t>
            </a:r>
          </a:p>
          <a:p>
            <a:pPr>
              <a:buClr>
                <a:srgbClr val="000000"/>
              </a:buClr>
            </a:pPr>
            <a:r>
              <a:rPr lang="en-US">
                <a:solidFill>
                  <a:schemeClr val="tx1"/>
                </a:solidFill>
              </a:rPr>
              <a:t>Positive control treatments: </a:t>
            </a:r>
            <a:r>
              <a:rPr lang="en-US">
                <a:solidFill>
                  <a:schemeClr val="tx1"/>
                </a:solidFill>
                <a:ea typeface="+mn-lt"/>
                <a:cs typeface="+mn-lt"/>
              </a:rPr>
              <a:t>the presence of the gene knock out effect on bleaching</a:t>
            </a:r>
          </a:p>
          <a:p>
            <a:pPr>
              <a:buClr>
                <a:srgbClr val="000000"/>
              </a:buClr>
              <a:buFont typeface="Arial" panose="05040102010807070707" pitchFamily="18" charset="2"/>
              <a:buChar char="•"/>
            </a:pPr>
            <a:r>
              <a:rPr lang="en-US">
                <a:solidFill>
                  <a:schemeClr val="tx1"/>
                </a:solidFill>
              </a:rPr>
              <a:t>Negative control treatments: the absence of t</a:t>
            </a:r>
            <a:r>
              <a:rPr lang="en-US">
                <a:solidFill>
                  <a:schemeClr val="tx1"/>
                </a:solidFill>
                <a:ea typeface="+mn-lt"/>
                <a:cs typeface="+mn-lt"/>
              </a:rPr>
              <a:t>he gene knock out effect on bleaching</a:t>
            </a:r>
          </a:p>
        </p:txBody>
      </p:sp>
      <p:pic>
        <p:nvPicPr>
          <p:cNvPr id="39" name="Picture 38">
            <a:extLst>
              <a:ext uri="{FF2B5EF4-FFF2-40B4-BE49-F238E27FC236}">
                <a16:creationId xmlns:a16="http://schemas.microsoft.com/office/drawing/2014/main" id="{978CF97B-5E4C-4EC0-762A-9A0A67F889F5}"/>
              </a:ext>
            </a:extLst>
          </p:cNvPr>
          <p:cNvPicPr>
            <a:picLocks noChangeAspect="1"/>
          </p:cNvPicPr>
          <p:nvPr/>
        </p:nvPicPr>
        <p:blipFill rotWithShape="1">
          <a:blip r:embed="rId2"/>
          <a:srcRect l="47992" r="26084" b="6250"/>
          <a:stretch/>
        </p:blipFill>
        <p:spPr>
          <a:xfrm>
            <a:off x="8820603" y="10"/>
            <a:ext cx="3371397" cy="6857990"/>
          </a:xfrm>
          <a:prstGeom prst="rect">
            <a:avLst/>
          </a:prstGeom>
          <a:effectLst>
            <a:innerShdw blurRad="57150" dist="38100" dir="14460000">
              <a:prstClr val="black">
                <a:alpha val="70000"/>
              </a:prstClr>
            </a:innerShdw>
          </a:effectLst>
        </p:spPr>
      </p:pic>
      <p:grpSp>
        <p:nvGrpSpPr>
          <p:cNvPr id="45" name="Group 44">
            <a:extLst>
              <a:ext uri="{FF2B5EF4-FFF2-40B4-BE49-F238E27FC236}">
                <a16:creationId xmlns:a16="http://schemas.microsoft.com/office/drawing/2014/main" id="{94749DEA-AC6C-4834-A330-03A1796B89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46" name="Straight Connector 45">
              <a:extLst>
                <a:ext uri="{FF2B5EF4-FFF2-40B4-BE49-F238E27FC236}">
                  <a16:creationId xmlns:a16="http://schemas.microsoft.com/office/drawing/2014/main" id="{20CBC5D1-BAF0-454E-9D7C-68370AA954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8ABB9F45-32F7-4915-A94F-F1E34B32DE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94EA6F09-00FD-4C50-A2DF-D0B1CC4C9A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4B8B975B-2618-4734-A401-FAB7451901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4EF4B123-0577-4F10-986B-6BD86396AB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806819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30"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35" name="Rectangle 17">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 y="2"/>
            <a:ext cx="12192000" cy="6858000"/>
          </a:xfrm>
          <a:prstGeom prst="rect">
            <a:avLst/>
          </a:prstGeom>
          <a:solidFill>
            <a:schemeClr val="bg2">
              <a:alpha val="60000"/>
            </a:schemeClr>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36" name="Snip Diagonal Corner Rectangle 6">
            <a:extLst>
              <a:ext uri="{FF2B5EF4-FFF2-40B4-BE49-F238E27FC236}">
                <a16:creationId xmlns:a16="http://schemas.microsoft.com/office/drawing/2014/main" id="{2D5EEA8B-2D86-4D1D-96B3-6B8290303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snip2DiagRect">
            <a:avLst>
              <a:gd name="adj1" fmla="val 0"/>
              <a:gd name="adj2" fmla="val 37605"/>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C8925C4-2CB6-15A6-2A86-593F67A17957}"/>
              </a:ext>
            </a:extLst>
          </p:cNvPr>
          <p:cNvSpPr>
            <a:spLocks noGrp="1"/>
          </p:cNvSpPr>
          <p:nvPr>
            <p:ph type="title"/>
          </p:nvPr>
        </p:nvSpPr>
        <p:spPr>
          <a:xfrm>
            <a:off x="-755" y="68942"/>
            <a:ext cx="8001000" cy="910773"/>
          </a:xfrm>
        </p:spPr>
        <p:txBody>
          <a:bodyPr vert="horz" lIns="91440" tIns="45720" rIns="91440" bIns="45720" rtlCol="0" anchor="b">
            <a:normAutofit/>
          </a:bodyPr>
          <a:lstStyle/>
          <a:p>
            <a:r>
              <a:rPr lang="en-US" sz="4800"/>
              <a:t>Methods</a:t>
            </a:r>
          </a:p>
        </p:txBody>
      </p:sp>
      <p:sp>
        <p:nvSpPr>
          <p:cNvPr id="3" name="Content Placeholder 2">
            <a:extLst>
              <a:ext uri="{FF2B5EF4-FFF2-40B4-BE49-F238E27FC236}">
                <a16:creationId xmlns:a16="http://schemas.microsoft.com/office/drawing/2014/main" id="{3704DBAA-4D6C-3F59-7422-6B64D824D812}"/>
              </a:ext>
            </a:extLst>
          </p:cNvPr>
          <p:cNvSpPr>
            <a:spLocks noGrp="1"/>
          </p:cNvSpPr>
          <p:nvPr>
            <p:ph idx="1"/>
          </p:nvPr>
        </p:nvSpPr>
        <p:spPr>
          <a:xfrm>
            <a:off x="-755" y="1057124"/>
            <a:ext cx="11567885" cy="1947333"/>
          </a:xfrm>
        </p:spPr>
        <p:txBody>
          <a:bodyPr vert="horz" lIns="91440" tIns="45720" rIns="91440" bIns="45720" rtlCol="0" anchor="t">
            <a:normAutofit/>
          </a:bodyPr>
          <a:lstStyle/>
          <a:p>
            <a:pPr marL="0" indent="0">
              <a:buNone/>
            </a:pPr>
            <a:r>
              <a:rPr lang="en-US" sz="2400" u="sng">
                <a:solidFill>
                  <a:schemeClr val="tx1"/>
                </a:solidFill>
              </a:rPr>
              <a:t>CRISPR knockout:</a:t>
            </a:r>
          </a:p>
          <a:p>
            <a:pPr marL="0" indent="0">
              <a:buNone/>
            </a:pPr>
            <a:r>
              <a:rPr lang="en-US" sz="1800">
                <a:solidFill>
                  <a:schemeClr val="tx1"/>
                </a:solidFill>
              </a:rPr>
              <a:t>The CRISPR-Cas9 system is a common method used in a gene editing technologies. It is a great way of</a:t>
            </a:r>
            <a:r>
              <a:rPr lang="en-US" sz="1800">
                <a:solidFill>
                  <a:schemeClr val="tx1"/>
                </a:solidFill>
                <a:ea typeface="+mn-lt"/>
                <a:cs typeface="+mn-lt"/>
              </a:rPr>
              <a:t>  random introducing errors into the target site, which helps to identify the essential genes by first inactivating them and then determining if the cells or organisms carrying these mutations are inviable</a:t>
            </a:r>
          </a:p>
          <a:p>
            <a:pPr marL="0" indent="0">
              <a:buNone/>
            </a:pPr>
            <a:endParaRPr lang="en-US" sz="1800">
              <a:solidFill>
                <a:schemeClr val="tx1"/>
              </a:solidFill>
            </a:endParaRPr>
          </a:p>
          <a:p>
            <a:pPr marL="0" indent="0">
              <a:buNone/>
            </a:pPr>
            <a:endParaRPr lang="en-US" sz="1800" u="sng">
              <a:solidFill>
                <a:schemeClr val="tx1"/>
              </a:solidFill>
            </a:endParaRPr>
          </a:p>
        </p:txBody>
      </p:sp>
      <p:pic>
        <p:nvPicPr>
          <p:cNvPr id="4" name="Picture 5" descr="Diagram&#10;&#10;Description automatically generated">
            <a:extLst>
              <a:ext uri="{FF2B5EF4-FFF2-40B4-BE49-F238E27FC236}">
                <a16:creationId xmlns:a16="http://schemas.microsoft.com/office/drawing/2014/main" id="{1C6B8DD5-85C6-2CCA-5F7F-92BC58C6E611}"/>
              </a:ext>
            </a:extLst>
          </p:cNvPr>
          <p:cNvPicPr>
            <a:picLocks noChangeAspect="1"/>
          </p:cNvPicPr>
          <p:nvPr/>
        </p:nvPicPr>
        <p:blipFill>
          <a:blip r:embed="rId2"/>
          <a:stretch>
            <a:fillRect/>
          </a:stretch>
        </p:blipFill>
        <p:spPr>
          <a:xfrm>
            <a:off x="2603897" y="2552112"/>
            <a:ext cx="6968749" cy="4161887"/>
          </a:xfrm>
          <a:prstGeom prst="rect">
            <a:avLst/>
          </a:prstGeom>
        </p:spPr>
      </p:pic>
    </p:spTree>
    <p:extLst>
      <p:ext uri="{BB962C8B-B14F-4D97-AF65-F5344CB8AC3E}">
        <p14:creationId xmlns:p14="http://schemas.microsoft.com/office/powerpoint/2010/main" val="56356608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613</Words>
  <Application>Microsoft Macintosh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Slice</vt:lpstr>
      <vt:lpstr>THE EFFECT OF gene deletion in Cassiopea Spp. On bleaching</vt:lpstr>
      <vt:lpstr>Hypothesis</vt:lpstr>
      <vt:lpstr>Cassiopea spp. </vt:lpstr>
      <vt:lpstr>BLEACHING PROCESS</vt:lpstr>
      <vt:lpstr>Background information</vt:lpstr>
      <vt:lpstr>               Data </vt:lpstr>
      <vt:lpstr>GENES of the interest</vt:lpstr>
      <vt:lpstr>Conditions of the experiment</vt:lpstr>
      <vt:lpstr>Methods</vt:lpstr>
      <vt:lpstr>details</vt:lpstr>
      <vt:lpstr>Summary </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Anastasia Ignashkina</cp:lastModifiedBy>
  <cp:revision>2</cp:revision>
  <dcterms:created xsi:type="dcterms:W3CDTF">2022-07-23T19:58:57Z</dcterms:created>
  <dcterms:modified xsi:type="dcterms:W3CDTF">2023-06-02T17:02:03Z</dcterms:modified>
</cp:coreProperties>
</file>