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snapVertSplitter="1" vertBarState="minimized" horzBarState="maximized">
    <p:restoredLeft sz="15620"/>
    <p:restoredTop sz="94660"/>
  </p:normalViewPr>
  <p:slideViewPr>
    <p:cSldViewPr>
      <p:cViewPr varScale="1">
        <p:scale>
          <a:sx n="73" d="100"/>
          <a:sy n="73" d="100"/>
        </p:scale>
        <p:origin x="-1932"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2/27/2022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457200"/>
            <a:ext cx="7772400" cy="1470025"/>
          </a:xfrm>
        </p:spPr>
        <p:txBody>
          <a:bodyPr/>
          <a:lstStyle/>
          <a:p>
            <a:r>
              <a:rPr lang="en-US" dirty="0" smtClean="0"/>
              <a:t>Module Federation</a:t>
            </a:r>
            <a:endParaRPr lang="en-US" dirty="0"/>
          </a:p>
        </p:txBody>
      </p:sp>
      <p:sp>
        <p:nvSpPr>
          <p:cNvPr id="3" name="Subtitle 2"/>
          <p:cNvSpPr>
            <a:spLocks noGrp="1"/>
          </p:cNvSpPr>
          <p:nvPr>
            <p:ph type="subTitle" idx="1"/>
          </p:nvPr>
        </p:nvSpPr>
        <p:spPr>
          <a:xfrm>
            <a:off x="1219200" y="1752600"/>
            <a:ext cx="6400800" cy="1066800"/>
          </a:xfrm>
        </p:spPr>
        <p:txBody>
          <a:bodyPr>
            <a:normAutofit/>
          </a:bodyPr>
          <a:lstStyle/>
          <a:p>
            <a:r>
              <a:rPr lang="en-US" dirty="0" smtClean="0"/>
              <a:t>Team: Binary Brains</a:t>
            </a:r>
          </a:p>
          <a:p>
            <a:endParaRPr lang="en-US" dirty="0"/>
          </a:p>
        </p:txBody>
      </p:sp>
      <p:sp>
        <p:nvSpPr>
          <p:cNvPr id="4" name="Subtitle 2"/>
          <p:cNvSpPr txBox="1">
            <a:spLocks/>
          </p:cNvSpPr>
          <p:nvPr/>
        </p:nvSpPr>
        <p:spPr>
          <a:xfrm>
            <a:off x="5791200" y="3352800"/>
            <a:ext cx="3048000" cy="2514600"/>
          </a:xfrm>
          <a:prstGeom prst="rect">
            <a:avLst/>
          </a:prstGeom>
        </p:spPr>
        <p:txBody>
          <a:bodyPr vert="horz" lIns="91440" tIns="45720" rIns="91440" bIns="45720" rtlCol="0">
            <a:normAutofit/>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dirty="0" smtClean="0">
                <a:ln>
                  <a:noFill/>
                </a:ln>
                <a:effectLst/>
                <a:uLnTx/>
                <a:uFillTx/>
                <a:latin typeface="+mn-lt"/>
                <a:ea typeface="+mn-ea"/>
                <a:cs typeface="+mn-cs"/>
              </a:rPr>
              <a:t>Team Members:</a:t>
            </a: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dirty="0" err="1" smtClean="0">
                <a:ln>
                  <a:noFill/>
                </a:ln>
                <a:effectLst/>
                <a:uLnTx/>
                <a:uFillTx/>
                <a:latin typeface="+mn-lt"/>
                <a:ea typeface="+mn-ea"/>
                <a:cs typeface="+mn-cs"/>
              </a:rPr>
              <a:t>Arun</a:t>
            </a:r>
            <a:r>
              <a:rPr kumimoji="0" lang="en-US" sz="2000" b="0" i="0" u="none" strike="noStrike" kern="1200" cap="none" spc="0" normalizeH="0" baseline="0" noProof="0" dirty="0" smtClean="0">
                <a:ln>
                  <a:noFill/>
                </a:ln>
                <a:effectLst/>
                <a:uLnTx/>
                <a:uFillTx/>
                <a:latin typeface="+mn-lt"/>
                <a:ea typeface="+mn-ea"/>
                <a:cs typeface="+mn-cs"/>
              </a:rPr>
              <a:t> </a:t>
            </a:r>
            <a:r>
              <a:rPr kumimoji="0" lang="en-US" sz="2000" b="0" i="0" u="none" strike="noStrike" kern="1200" cap="none" spc="0" normalizeH="0" baseline="0" noProof="0" dirty="0" err="1" smtClean="0">
                <a:ln>
                  <a:noFill/>
                </a:ln>
                <a:effectLst/>
                <a:uLnTx/>
                <a:uFillTx/>
                <a:latin typeface="+mn-lt"/>
                <a:ea typeface="+mn-ea"/>
                <a:cs typeface="+mn-cs"/>
              </a:rPr>
              <a:t>Bikash</a:t>
            </a:r>
            <a:r>
              <a:rPr kumimoji="0" lang="en-US" sz="2000" b="0" i="0" u="none" strike="noStrike" kern="1200" cap="none" spc="0" normalizeH="0" baseline="0" noProof="0" dirty="0" smtClean="0">
                <a:ln>
                  <a:noFill/>
                </a:ln>
                <a:effectLst/>
                <a:uLnTx/>
                <a:uFillTx/>
                <a:latin typeface="+mn-lt"/>
                <a:ea typeface="+mn-ea"/>
                <a:cs typeface="+mn-cs"/>
              </a:rPr>
              <a:t> </a:t>
            </a:r>
            <a:r>
              <a:rPr kumimoji="0" lang="en-US" sz="2000" b="0" i="0" u="none" strike="noStrike" kern="1200" cap="none" spc="0" normalizeH="0" baseline="0" noProof="0" dirty="0" err="1" smtClean="0">
                <a:ln>
                  <a:noFill/>
                </a:ln>
                <a:effectLst/>
                <a:uLnTx/>
                <a:uFillTx/>
                <a:latin typeface="+mn-lt"/>
                <a:ea typeface="+mn-ea"/>
                <a:cs typeface="+mn-cs"/>
              </a:rPr>
              <a:t>Mohanty</a:t>
            </a:r>
            <a:r>
              <a:rPr kumimoji="0" lang="en-US" sz="2000" b="0" i="0" u="none" strike="noStrike" kern="1200" cap="none" spc="0" normalizeH="0" baseline="0" noProof="0" dirty="0" smtClean="0">
                <a:ln>
                  <a:noFill/>
                </a:ln>
                <a:effectLst/>
                <a:uLnTx/>
                <a:uFillTx/>
                <a:latin typeface="+mn-lt"/>
                <a:ea typeface="+mn-ea"/>
                <a:cs typeface="+mn-cs"/>
              </a:rPr>
              <a:t> ()</a:t>
            </a: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dirty="0" err="1" smtClean="0">
                <a:ln>
                  <a:noFill/>
                </a:ln>
                <a:effectLst/>
                <a:uLnTx/>
                <a:uFillTx/>
                <a:latin typeface="+mn-lt"/>
                <a:ea typeface="+mn-ea"/>
                <a:cs typeface="+mn-cs"/>
              </a:rPr>
              <a:t>Sourav</a:t>
            </a:r>
            <a:r>
              <a:rPr kumimoji="0" lang="en-US" sz="2000" b="0" i="0" u="none" strike="noStrike" kern="1200" cap="none" spc="0" normalizeH="0" baseline="0" noProof="0" dirty="0" smtClean="0">
                <a:ln>
                  <a:noFill/>
                </a:ln>
                <a:effectLst/>
                <a:uLnTx/>
                <a:uFillTx/>
                <a:latin typeface="+mn-lt"/>
                <a:ea typeface="+mn-ea"/>
                <a:cs typeface="+mn-cs"/>
              </a:rPr>
              <a:t> Kumar Paul(399270)</a:t>
            </a: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dirty="0" err="1" smtClean="0">
                <a:ln>
                  <a:noFill/>
                </a:ln>
                <a:effectLst/>
                <a:uLnTx/>
                <a:uFillTx/>
                <a:latin typeface="+mn-lt"/>
                <a:ea typeface="+mn-ea"/>
                <a:cs typeface="+mn-cs"/>
              </a:rPr>
              <a:t>Prasanta</a:t>
            </a:r>
            <a:r>
              <a:rPr kumimoji="0" lang="en-US" sz="2000" b="0" i="0" u="none" strike="noStrike" kern="1200" cap="none" spc="0" normalizeH="0" baseline="0" noProof="0" dirty="0" smtClean="0">
                <a:ln>
                  <a:noFill/>
                </a:ln>
                <a:effectLst/>
                <a:uLnTx/>
                <a:uFillTx/>
                <a:latin typeface="+mn-lt"/>
                <a:ea typeface="+mn-ea"/>
                <a:cs typeface="+mn-cs"/>
              </a:rPr>
              <a:t> </a:t>
            </a:r>
            <a:r>
              <a:rPr kumimoji="0" lang="en-US" sz="2000" b="0" i="0" u="none" strike="noStrike" kern="1200" cap="none" spc="0" normalizeH="0" baseline="0" noProof="0" dirty="0" err="1" smtClean="0">
                <a:ln>
                  <a:noFill/>
                </a:ln>
                <a:effectLst/>
                <a:uLnTx/>
                <a:uFillTx/>
                <a:latin typeface="+mn-lt"/>
                <a:ea typeface="+mn-ea"/>
                <a:cs typeface="+mn-cs"/>
              </a:rPr>
              <a:t>Bhuin</a:t>
            </a:r>
            <a:r>
              <a:rPr kumimoji="0" lang="en-US" sz="2000" b="0" i="0" u="none" strike="noStrike" kern="1200" cap="none" spc="0" normalizeH="0" baseline="0" noProof="0" dirty="0" smtClean="0">
                <a:ln>
                  <a:noFill/>
                </a:ln>
                <a:effectLst/>
                <a:uLnTx/>
                <a:uFillTx/>
                <a:latin typeface="+mn-lt"/>
                <a:ea typeface="+mn-ea"/>
                <a:cs typeface="+mn-cs"/>
              </a:rPr>
              <a:t>()</a:t>
            </a: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dirty="0" err="1" smtClean="0">
                <a:ln>
                  <a:noFill/>
                </a:ln>
                <a:effectLst/>
                <a:uLnTx/>
                <a:uFillTx/>
                <a:latin typeface="+mn-lt"/>
                <a:ea typeface="+mn-ea"/>
                <a:cs typeface="+mn-cs"/>
              </a:rPr>
              <a:t>Tanmoy</a:t>
            </a:r>
            <a:r>
              <a:rPr kumimoji="0" lang="en-US" sz="2000" b="0" i="0" u="none" strike="noStrike" kern="1200" cap="none" spc="0" normalizeH="0" baseline="0" noProof="0" dirty="0" smtClean="0">
                <a:ln>
                  <a:noFill/>
                </a:ln>
                <a:effectLst/>
                <a:uLnTx/>
                <a:uFillTx/>
                <a:latin typeface="+mn-lt"/>
                <a:ea typeface="+mn-ea"/>
                <a:cs typeface="+mn-cs"/>
              </a:rPr>
              <a:t> </a:t>
            </a:r>
            <a:r>
              <a:rPr kumimoji="0" lang="en-US" sz="2000" b="0" i="0" u="none" strike="noStrike" kern="1200" cap="none" spc="0" normalizeH="0" baseline="0" noProof="0" dirty="0" err="1" smtClean="0">
                <a:ln>
                  <a:noFill/>
                </a:ln>
                <a:effectLst/>
                <a:uLnTx/>
                <a:uFillTx/>
                <a:latin typeface="+mn-lt"/>
                <a:ea typeface="+mn-ea"/>
                <a:cs typeface="+mn-cs"/>
              </a:rPr>
              <a:t>Chowdhury</a:t>
            </a:r>
            <a:r>
              <a:rPr kumimoji="0" lang="en-US" sz="2000" b="0" i="0" u="none" strike="noStrike" kern="1200" cap="none" spc="0" normalizeH="0" baseline="0" noProof="0" dirty="0" smtClean="0">
                <a:ln>
                  <a:noFill/>
                </a:ln>
                <a:effectLst/>
                <a:uLnTx/>
                <a:uFillTx/>
                <a:latin typeface="+mn-lt"/>
                <a:ea typeface="+mn-ea"/>
                <a:cs typeface="+mn-cs"/>
              </a:rPr>
              <a:t>()</a:t>
            </a: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dirty="0" err="1" smtClean="0">
                <a:ln>
                  <a:noFill/>
                </a:ln>
                <a:effectLst/>
                <a:uLnTx/>
                <a:uFillTx/>
                <a:latin typeface="+mn-lt"/>
                <a:ea typeface="+mn-ea"/>
                <a:cs typeface="+mn-cs"/>
              </a:rPr>
              <a:t>Suman</a:t>
            </a:r>
            <a:r>
              <a:rPr kumimoji="0" lang="en-US" sz="2000" b="0" i="0" u="none" strike="noStrike" kern="1200" cap="none" spc="0" normalizeH="0" baseline="0" noProof="0" dirty="0" smtClean="0">
                <a:ln>
                  <a:noFill/>
                </a:ln>
                <a:effectLst/>
                <a:uLnTx/>
                <a:uFillTx/>
                <a:latin typeface="+mn-lt"/>
                <a:ea typeface="+mn-ea"/>
                <a:cs typeface="+mn-cs"/>
              </a:rPr>
              <a:t> </a:t>
            </a:r>
            <a:r>
              <a:rPr kumimoji="0" lang="en-US" sz="2000" b="0" i="0" u="none" strike="noStrike" kern="1200" cap="none" spc="0" normalizeH="0" baseline="0" noProof="0" dirty="0" err="1" smtClean="0">
                <a:ln>
                  <a:noFill/>
                </a:ln>
                <a:effectLst/>
                <a:uLnTx/>
                <a:uFillTx/>
                <a:latin typeface="+mn-lt"/>
                <a:ea typeface="+mn-ea"/>
                <a:cs typeface="+mn-cs"/>
              </a:rPr>
              <a:t>Mondal</a:t>
            </a:r>
            <a:r>
              <a:rPr kumimoji="0" lang="en-US" sz="2000" b="0" i="0" u="none" strike="noStrike" kern="1200" cap="none" spc="0" normalizeH="0" baseline="0" noProof="0" dirty="0" smtClean="0">
                <a:ln>
                  <a:noFill/>
                </a:ln>
                <a:effectLst/>
                <a:uLnTx/>
                <a:uFillTx/>
                <a:latin typeface="+mn-lt"/>
                <a:ea typeface="+mn-ea"/>
                <a:cs typeface="+mn-cs"/>
              </a:rPr>
              <a:t>(420)</a:t>
            </a:r>
            <a:endParaRPr kumimoji="0" lang="en-US" sz="2000" b="0" i="0" u="none" strike="noStrike" kern="1200" cap="none" spc="0" normalizeH="0" baseline="0" noProof="0" dirty="0">
              <a:ln>
                <a:noFill/>
              </a:ln>
              <a:effectLst/>
              <a:uLnTx/>
              <a:uFillTx/>
              <a:latin typeface="+mn-lt"/>
              <a:ea typeface="+mn-ea"/>
              <a:cs typeface="+mn-cs"/>
            </a:endParaRPr>
          </a:p>
        </p:txBody>
      </p:sp>
      <p:pic>
        <p:nvPicPr>
          <p:cNvPr id="1026" name="Picture 2" descr="C:\Users\Sourav\Desktop\Module-Fed.png"/>
          <p:cNvPicPr>
            <a:picLocks noChangeAspect="1" noChangeArrowheads="1"/>
          </p:cNvPicPr>
          <p:nvPr/>
        </p:nvPicPr>
        <p:blipFill>
          <a:blip r:embed="rId2" cstate="print"/>
          <a:srcRect/>
          <a:stretch>
            <a:fillRect/>
          </a:stretch>
        </p:blipFill>
        <p:spPr bwMode="auto">
          <a:xfrm>
            <a:off x="914400" y="3276600"/>
            <a:ext cx="2366147" cy="2626424"/>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idx="1"/>
          </p:nvPr>
        </p:nvSpPr>
        <p:spPr/>
        <p:txBody>
          <a:bodyPr>
            <a:normAutofit fontScale="85000" lnSpcReduction="10000"/>
          </a:bodyPr>
          <a:lstStyle/>
          <a:p>
            <a:pPr>
              <a:lnSpc>
                <a:spcPct val="120000"/>
              </a:lnSpc>
              <a:buNone/>
            </a:pPr>
            <a:r>
              <a:rPr lang="en-US" sz="2400" dirty="0" smtClean="0"/>
              <a:t>	While building web application for an enterprise with time the application become bigger with lots of features and lots of dependent packages.  While using of existing packages make life easier at the same time it increases the build time. This is unavoidable for a big application. </a:t>
            </a:r>
          </a:p>
          <a:p>
            <a:pPr>
              <a:buNone/>
            </a:pPr>
            <a:endParaRPr lang="en-US" sz="2400" dirty="0" smtClean="0"/>
          </a:p>
          <a:p>
            <a:r>
              <a:rPr lang="en-US" sz="2400" dirty="0" smtClean="0"/>
              <a:t>Increase build  time.</a:t>
            </a:r>
          </a:p>
          <a:p>
            <a:r>
              <a:rPr lang="en-US" sz="2400" dirty="0" smtClean="0"/>
              <a:t>Increase bundle size.</a:t>
            </a:r>
          </a:p>
          <a:p>
            <a:r>
              <a:rPr lang="en-US" sz="2400" dirty="0" smtClean="0"/>
              <a:t>Hence increases time for unit test to run.</a:t>
            </a:r>
          </a:p>
          <a:p>
            <a:r>
              <a:rPr lang="en-US" sz="2400" dirty="0" smtClean="0"/>
              <a:t>Download dependency even if its required only in one page.</a:t>
            </a:r>
          </a:p>
          <a:p>
            <a:r>
              <a:rPr lang="en-US" sz="2400" dirty="0" smtClean="0"/>
              <a:t>Multiple teams working in a same codebase.</a:t>
            </a:r>
          </a:p>
          <a:p>
            <a:r>
              <a:rPr lang="en-US" sz="2400" dirty="0" smtClean="0"/>
              <a:t>Makes a single codebase gigantic.</a:t>
            </a:r>
          </a:p>
          <a:p>
            <a:r>
              <a:rPr lang="en-US" sz="2400" dirty="0" smtClean="0"/>
              <a:t>A big codebase is difficult for a new team member.</a:t>
            </a:r>
          </a:p>
          <a:p>
            <a:r>
              <a:rPr lang="en-US" sz="2400" dirty="0" smtClean="0"/>
              <a:t>Increases the possibility of becoming unmanageable codebase. </a:t>
            </a:r>
          </a:p>
          <a:p>
            <a:pPr>
              <a:buNone/>
            </a:pPr>
            <a:endParaRPr lang="en-US" sz="2400" dirty="0" smtClean="0"/>
          </a:p>
          <a:p>
            <a:pPr>
              <a:buNone/>
            </a:pPr>
            <a:endParaRPr lang="en-US" sz="2400"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Approach</a:t>
            </a:r>
            <a:endParaRPr lang="en-US" dirty="0"/>
          </a:p>
        </p:txBody>
      </p:sp>
      <p:sp>
        <p:nvSpPr>
          <p:cNvPr id="3" name="Content Placeholder 2"/>
          <p:cNvSpPr>
            <a:spLocks noGrp="1"/>
          </p:cNvSpPr>
          <p:nvPr>
            <p:ph idx="1"/>
          </p:nvPr>
        </p:nvSpPr>
        <p:spPr>
          <a:xfrm>
            <a:off x="457200" y="1371600"/>
            <a:ext cx="8229600" cy="4754563"/>
          </a:xfrm>
        </p:spPr>
        <p:txBody>
          <a:bodyPr>
            <a:normAutofit fontScale="55000" lnSpcReduction="20000"/>
          </a:bodyPr>
          <a:lstStyle/>
          <a:p>
            <a:pPr>
              <a:lnSpc>
                <a:spcPct val="120000"/>
              </a:lnSpc>
              <a:buNone/>
            </a:pPr>
            <a:r>
              <a:rPr lang="en-US" dirty="0" smtClean="0"/>
              <a:t>	The solution for this problem would be solved if we can somehow split the codebase and make them independent. So that each codebase/project will be managed, developed and build by separate team. Each project developed and run in there complete isolation.  Expose the module/component for others to use. So that the main project can use this project but cannot modify. </a:t>
            </a:r>
          </a:p>
          <a:p>
            <a:pPr>
              <a:lnSpc>
                <a:spcPct val="120000"/>
              </a:lnSpc>
              <a:buNone/>
            </a:pPr>
            <a:endParaRPr lang="en-US" dirty="0" smtClean="0"/>
          </a:p>
          <a:p>
            <a:pPr>
              <a:lnSpc>
                <a:spcPct val="120000"/>
              </a:lnSpc>
              <a:buNone/>
            </a:pPr>
            <a:r>
              <a:rPr lang="en-US" dirty="0" smtClean="0"/>
              <a:t>	This way we can handle separate codebase and build for each feature without effecting other section of the main project. </a:t>
            </a:r>
          </a:p>
          <a:p>
            <a:pPr>
              <a:lnSpc>
                <a:spcPct val="120000"/>
              </a:lnSpc>
              <a:buNone/>
            </a:pPr>
            <a:endParaRPr lang="en-US" dirty="0" smtClean="0"/>
          </a:p>
          <a:p>
            <a:pPr>
              <a:lnSpc>
                <a:spcPct val="120000"/>
              </a:lnSpc>
              <a:buNone/>
            </a:pPr>
            <a:r>
              <a:rPr lang="en-US" dirty="0" smtClean="0"/>
              <a:t>	In other scenario is when we have one page with lots of dependencies and for this page only our build time has increased. Here we can split out that particular page as a separate module for independent build.</a:t>
            </a:r>
          </a:p>
          <a:p>
            <a:pPr>
              <a:lnSpc>
                <a:spcPct val="120000"/>
              </a:lnSpc>
              <a:buNone/>
            </a:pPr>
            <a:r>
              <a:rPr lang="en-US" dirty="0" smtClean="0"/>
              <a:t>	But… the problem is how to achieve this kind of flexible implementation and how can we avoid lots of configuration changes in both the projects to make shareable?</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12248"/>
            <a:ext cx="8229600" cy="1143000"/>
          </a:xfrm>
        </p:spPr>
        <p:txBody>
          <a:bodyPr/>
          <a:lstStyle/>
          <a:p>
            <a:r>
              <a:rPr lang="en-US" dirty="0" smtClean="0"/>
              <a:t>Module Federation</a:t>
            </a:r>
            <a:endParaRPr lang="en-US" dirty="0"/>
          </a:p>
        </p:txBody>
      </p:sp>
      <p:sp>
        <p:nvSpPr>
          <p:cNvPr id="3" name="Content Placeholder 2"/>
          <p:cNvSpPr>
            <a:spLocks noGrp="1"/>
          </p:cNvSpPr>
          <p:nvPr>
            <p:ph idx="1"/>
          </p:nvPr>
        </p:nvSpPr>
        <p:spPr/>
        <p:txBody>
          <a:bodyPr/>
          <a:lstStyle/>
          <a:p>
            <a:r>
              <a:rPr lang="en-US" dirty="0" err="1" smtClean="0"/>
              <a:t>Webpack’s</a:t>
            </a:r>
            <a:r>
              <a:rPr lang="en-US" dirty="0" smtClean="0"/>
              <a:t> module federation can be a life saver to solve the problem and achieve all the benefits mentioned above.</a:t>
            </a:r>
          </a:p>
          <a:p>
            <a:r>
              <a:rPr lang="en-US" dirty="0" smtClean="0"/>
              <a:t>Surprisingly it requires very minimum changes in fact few lines of changes in one file.</a:t>
            </a:r>
          </a:p>
          <a:p>
            <a:r>
              <a:rPr lang="en-US" dirty="0" smtClean="0"/>
              <a:t>Expose the module and use that module.</a:t>
            </a:r>
          </a:p>
          <a:p>
            <a:r>
              <a:rPr lang="en-US" dirty="0" smtClean="0"/>
              <a:t>That’s all it requires…..</a:t>
            </a:r>
            <a:endParaRPr lang="en-US" dirty="0"/>
          </a:p>
        </p:txBody>
      </p:sp>
      <p:pic>
        <p:nvPicPr>
          <p:cNvPr id="4" name="Picture 2" descr="C:\Users\Sourav\Desktop\Module-Fed.png"/>
          <p:cNvPicPr>
            <a:picLocks noChangeAspect="1" noChangeArrowheads="1"/>
          </p:cNvPicPr>
          <p:nvPr/>
        </p:nvPicPr>
        <p:blipFill>
          <a:blip r:embed="rId2" cstate="print"/>
          <a:srcRect/>
          <a:stretch>
            <a:fillRect/>
          </a:stretch>
        </p:blipFill>
        <p:spPr bwMode="auto">
          <a:xfrm>
            <a:off x="1371600" y="381000"/>
            <a:ext cx="685800" cy="810093"/>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a:bodyPr>
          <a:lstStyle/>
          <a:p>
            <a:r>
              <a:rPr lang="en-US" sz="4000" dirty="0" smtClean="0"/>
              <a:t>Control flow</a:t>
            </a:r>
            <a:endParaRPr lang="en-US" sz="4000" dirty="0"/>
          </a:p>
        </p:txBody>
      </p:sp>
      <p:sp>
        <p:nvSpPr>
          <p:cNvPr id="4" name="Rectangle 3"/>
          <p:cNvSpPr/>
          <p:nvPr/>
        </p:nvSpPr>
        <p:spPr>
          <a:xfrm>
            <a:off x="6324600" y="1676400"/>
            <a:ext cx="2209800" cy="152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Cube 5"/>
          <p:cNvSpPr/>
          <p:nvPr/>
        </p:nvSpPr>
        <p:spPr>
          <a:xfrm>
            <a:off x="6629400" y="2057400"/>
            <a:ext cx="1524000" cy="609600"/>
          </a:xfrm>
          <a:prstGeom prst="cub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smtClean="0"/>
              <a:t>Module 1</a:t>
            </a:r>
            <a:endParaRPr lang="en-US" b="1" dirty="0"/>
          </a:p>
        </p:txBody>
      </p:sp>
      <p:sp>
        <p:nvSpPr>
          <p:cNvPr id="8" name="TextBox 7"/>
          <p:cNvSpPr txBox="1"/>
          <p:nvPr/>
        </p:nvSpPr>
        <p:spPr>
          <a:xfrm>
            <a:off x="6324600" y="1219200"/>
            <a:ext cx="2209800" cy="369332"/>
          </a:xfrm>
          <a:prstGeom prst="rect">
            <a:avLst/>
          </a:prstGeom>
          <a:noFill/>
        </p:spPr>
        <p:txBody>
          <a:bodyPr wrap="square" rtlCol="0">
            <a:spAutoFit/>
          </a:bodyPr>
          <a:lstStyle/>
          <a:p>
            <a:pPr algn="ctr"/>
            <a:r>
              <a:rPr lang="en-US" b="1" dirty="0" smtClean="0"/>
              <a:t>Remote App 1</a:t>
            </a:r>
            <a:endParaRPr lang="en-US" b="1" dirty="0"/>
          </a:p>
        </p:txBody>
      </p:sp>
      <p:sp>
        <p:nvSpPr>
          <p:cNvPr id="9" name="Rectangle 8"/>
          <p:cNvSpPr/>
          <p:nvPr/>
        </p:nvSpPr>
        <p:spPr>
          <a:xfrm>
            <a:off x="6400800" y="4343400"/>
            <a:ext cx="2209800" cy="1981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Cube 9"/>
          <p:cNvSpPr/>
          <p:nvPr/>
        </p:nvSpPr>
        <p:spPr>
          <a:xfrm>
            <a:off x="6781800" y="4572000"/>
            <a:ext cx="1524000" cy="609600"/>
          </a:xfrm>
          <a:prstGeom prst="cub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b="1" dirty="0" smtClean="0"/>
              <a:t>Module 1</a:t>
            </a:r>
            <a:endParaRPr lang="en-US" b="1" dirty="0"/>
          </a:p>
        </p:txBody>
      </p:sp>
      <p:sp>
        <p:nvSpPr>
          <p:cNvPr id="11" name="TextBox 10"/>
          <p:cNvSpPr txBox="1"/>
          <p:nvPr/>
        </p:nvSpPr>
        <p:spPr>
          <a:xfrm>
            <a:off x="6400800" y="3886200"/>
            <a:ext cx="2286000" cy="369332"/>
          </a:xfrm>
          <a:prstGeom prst="rect">
            <a:avLst/>
          </a:prstGeom>
          <a:noFill/>
        </p:spPr>
        <p:txBody>
          <a:bodyPr wrap="square" rtlCol="0">
            <a:spAutoFit/>
          </a:bodyPr>
          <a:lstStyle/>
          <a:p>
            <a:pPr algn="ctr"/>
            <a:r>
              <a:rPr lang="en-US" b="1" dirty="0" smtClean="0"/>
              <a:t>Remote App 2</a:t>
            </a:r>
            <a:endParaRPr lang="en-US" b="1" dirty="0"/>
          </a:p>
        </p:txBody>
      </p:sp>
      <p:sp>
        <p:nvSpPr>
          <p:cNvPr id="12" name="Rectangle 11"/>
          <p:cNvSpPr/>
          <p:nvPr/>
        </p:nvSpPr>
        <p:spPr>
          <a:xfrm>
            <a:off x="457200" y="1828800"/>
            <a:ext cx="2554459" cy="43434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dirty="0"/>
          </a:p>
        </p:txBody>
      </p:sp>
      <p:sp>
        <p:nvSpPr>
          <p:cNvPr id="13" name="Cube 12"/>
          <p:cNvSpPr/>
          <p:nvPr/>
        </p:nvSpPr>
        <p:spPr>
          <a:xfrm>
            <a:off x="685800" y="2209800"/>
            <a:ext cx="1981200" cy="685800"/>
          </a:xfrm>
          <a:prstGeom prst="cub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b="1" dirty="0" smtClean="0"/>
              <a:t>Host Module 1</a:t>
            </a:r>
            <a:endParaRPr lang="en-US" b="1" dirty="0"/>
          </a:p>
        </p:txBody>
      </p:sp>
      <p:sp>
        <p:nvSpPr>
          <p:cNvPr id="14" name="Cube 13"/>
          <p:cNvSpPr/>
          <p:nvPr/>
        </p:nvSpPr>
        <p:spPr>
          <a:xfrm>
            <a:off x="685800" y="4114800"/>
            <a:ext cx="1981200" cy="621322"/>
          </a:xfrm>
          <a:prstGeom prst="cub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b="1" dirty="0" smtClean="0"/>
              <a:t>Host Module 2</a:t>
            </a:r>
            <a:endParaRPr lang="en-US" b="1" dirty="0"/>
          </a:p>
        </p:txBody>
      </p:sp>
      <p:sp>
        <p:nvSpPr>
          <p:cNvPr id="15" name="TextBox 14"/>
          <p:cNvSpPr txBox="1"/>
          <p:nvPr/>
        </p:nvSpPr>
        <p:spPr>
          <a:xfrm>
            <a:off x="457200" y="1219200"/>
            <a:ext cx="2438400" cy="369332"/>
          </a:xfrm>
          <a:prstGeom prst="rect">
            <a:avLst/>
          </a:prstGeom>
          <a:noFill/>
        </p:spPr>
        <p:txBody>
          <a:bodyPr wrap="square" rtlCol="0">
            <a:spAutoFit/>
          </a:bodyPr>
          <a:lstStyle/>
          <a:p>
            <a:pPr algn="ctr"/>
            <a:r>
              <a:rPr lang="en-US" b="1" dirty="0" smtClean="0"/>
              <a:t>Host App</a:t>
            </a:r>
            <a:endParaRPr lang="en-US" b="1" dirty="0"/>
          </a:p>
        </p:txBody>
      </p:sp>
      <p:sp>
        <p:nvSpPr>
          <p:cNvPr id="16" name="Cube 15"/>
          <p:cNvSpPr/>
          <p:nvPr/>
        </p:nvSpPr>
        <p:spPr>
          <a:xfrm>
            <a:off x="6781800" y="5410200"/>
            <a:ext cx="1524000" cy="609600"/>
          </a:xfrm>
          <a:prstGeom prst="cub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b="1" dirty="0" smtClean="0"/>
              <a:t>Module 2</a:t>
            </a:r>
          </a:p>
        </p:txBody>
      </p:sp>
      <p:sp>
        <p:nvSpPr>
          <p:cNvPr id="30" name="Cube 29"/>
          <p:cNvSpPr/>
          <p:nvPr/>
        </p:nvSpPr>
        <p:spPr>
          <a:xfrm>
            <a:off x="685800" y="3124200"/>
            <a:ext cx="1981200" cy="609600"/>
          </a:xfrm>
          <a:prstGeom prst="cub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smtClean="0"/>
              <a:t>Module 1</a:t>
            </a:r>
            <a:endParaRPr lang="en-US" b="1" dirty="0"/>
          </a:p>
        </p:txBody>
      </p:sp>
      <p:cxnSp>
        <p:nvCxnSpPr>
          <p:cNvPr id="24" name="Elbow Connector 23"/>
          <p:cNvCxnSpPr>
            <a:stCxn id="6" idx="2"/>
            <a:endCxn id="30" idx="5"/>
          </p:cNvCxnSpPr>
          <p:nvPr/>
        </p:nvCxnSpPr>
        <p:spPr>
          <a:xfrm rot="10800000" flipV="1">
            <a:off x="2667000" y="2438400"/>
            <a:ext cx="3962400" cy="914400"/>
          </a:xfrm>
          <a:prstGeom prst="bentConnector3">
            <a:avLst>
              <a:gd name="adj1" fmla="val 50000"/>
            </a:avLst>
          </a:prstGeom>
          <a:ln w="3175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4800600" y="1981200"/>
            <a:ext cx="1219200" cy="369332"/>
          </a:xfrm>
          <a:prstGeom prst="rect">
            <a:avLst/>
          </a:prstGeom>
          <a:noFill/>
        </p:spPr>
        <p:txBody>
          <a:bodyPr wrap="square" rtlCol="0">
            <a:spAutoFit/>
          </a:bodyPr>
          <a:lstStyle/>
          <a:p>
            <a:r>
              <a:rPr lang="en-US" b="1" dirty="0" smtClean="0"/>
              <a:t>Exposes</a:t>
            </a:r>
            <a:endParaRPr lang="en-US" b="1" dirty="0"/>
          </a:p>
        </p:txBody>
      </p:sp>
      <p:cxnSp>
        <p:nvCxnSpPr>
          <p:cNvPr id="39" name="Elbow Connector 38"/>
          <p:cNvCxnSpPr>
            <a:stCxn id="16" idx="2"/>
            <a:endCxn id="40" idx="5"/>
          </p:cNvCxnSpPr>
          <p:nvPr/>
        </p:nvCxnSpPr>
        <p:spPr>
          <a:xfrm rot="10800000">
            <a:off x="2743200" y="5210176"/>
            <a:ext cx="4038600" cy="581025"/>
          </a:xfrm>
          <a:prstGeom prst="bentConnector3">
            <a:avLst>
              <a:gd name="adj1" fmla="val 50000"/>
            </a:avLst>
          </a:prstGeom>
          <a:ln w="3175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0" name="Cube 39"/>
          <p:cNvSpPr/>
          <p:nvPr/>
        </p:nvSpPr>
        <p:spPr>
          <a:xfrm>
            <a:off x="685800" y="4953000"/>
            <a:ext cx="2057400" cy="685800"/>
          </a:xfrm>
          <a:prstGeom prst="cub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b="1" dirty="0" smtClean="0"/>
              <a:t>Module 2</a:t>
            </a:r>
          </a:p>
        </p:txBody>
      </p:sp>
      <p:sp>
        <p:nvSpPr>
          <p:cNvPr id="49" name="TextBox 48"/>
          <p:cNvSpPr txBox="1"/>
          <p:nvPr/>
        </p:nvSpPr>
        <p:spPr>
          <a:xfrm>
            <a:off x="4876800" y="5410200"/>
            <a:ext cx="1219200" cy="369332"/>
          </a:xfrm>
          <a:prstGeom prst="rect">
            <a:avLst/>
          </a:prstGeom>
          <a:noFill/>
        </p:spPr>
        <p:txBody>
          <a:bodyPr wrap="square" rtlCol="0">
            <a:spAutoFit/>
          </a:bodyPr>
          <a:lstStyle/>
          <a:p>
            <a:r>
              <a:rPr lang="en-US" b="1" dirty="0" smtClean="0"/>
              <a:t>Exposes</a:t>
            </a:r>
            <a:endParaRPr lang="en-US"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Magnetic Disk 3"/>
          <p:cNvSpPr/>
          <p:nvPr/>
        </p:nvSpPr>
        <p:spPr>
          <a:xfrm>
            <a:off x="609600" y="1676400"/>
            <a:ext cx="762000" cy="685800"/>
          </a:xfrm>
          <a:prstGeom prst="flowChartMagneticDisk">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sp>
        <p:nvSpPr>
          <p:cNvPr id="5" name="TextBox 4"/>
          <p:cNvSpPr txBox="1"/>
          <p:nvPr/>
        </p:nvSpPr>
        <p:spPr>
          <a:xfrm>
            <a:off x="228600" y="2590800"/>
            <a:ext cx="1791644" cy="369332"/>
          </a:xfrm>
          <a:prstGeom prst="rect">
            <a:avLst/>
          </a:prstGeom>
          <a:noFill/>
        </p:spPr>
        <p:txBody>
          <a:bodyPr wrap="none" rtlCol="0">
            <a:spAutoFit/>
          </a:bodyPr>
          <a:lstStyle/>
          <a:p>
            <a:r>
              <a:rPr lang="en-US" dirty="0" smtClean="0"/>
              <a:t>Micro frontend A</a:t>
            </a:r>
            <a:endParaRPr lang="en-US" dirty="0"/>
          </a:p>
        </p:txBody>
      </p:sp>
      <p:sp>
        <p:nvSpPr>
          <p:cNvPr id="6" name="Rectangle 5"/>
          <p:cNvSpPr/>
          <p:nvPr/>
        </p:nvSpPr>
        <p:spPr>
          <a:xfrm>
            <a:off x="2743200" y="1676400"/>
            <a:ext cx="2438400" cy="8382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schemeClr val="dk1"/>
              </a:solidFill>
            </a:endParaRPr>
          </a:p>
        </p:txBody>
      </p:sp>
      <p:sp>
        <p:nvSpPr>
          <p:cNvPr id="7" name="TextBox 6"/>
          <p:cNvSpPr txBox="1"/>
          <p:nvPr/>
        </p:nvSpPr>
        <p:spPr>
          <a:xfrm>
            <a:off x="2743200" y="1143000"/>
            <a:ext cx="2438400" cy="369332"/>
          </a:xfrm>
          <a:prstGeom prst="rect">
            <a:avLst/>
          </a:prstGeom>
          <a:noFill/>
        </p:spPr>
        <p:txBody>
          <a:bodyPr wrap="square" rtlCol="0">
            <a:spAutoFit/>
          </a:bodyPr>
          <a:lstStyle/>
          <a:p>
            <a:pPr algn="ctr"/>
            <a:r>
              <a:rPr lang="en-US" b="1" dirty="0" smtClean="0"/>
              <a:t>Build and Test Pipeline</a:t>
            </a:r>
            <a:endParaRPr lang="en-US" b="1" dirty="0"/>
          </a:p>
        </p:txBody>
      </p:sp>
      <p:sp>
        <p:nvSpPr>
          <p:cNvPr id="8" name="TextBox 7"/>
          <p:cNvSpPr txBox="1"/>
          <p:nvPr/>
        </p:nvSpPr>
        <p:spPr>
          <a:xfrm>
            <a:off x="80792" y="1143000"/>
            <a:ext cx="2433808" cy="369332"/>
          </a:xfrm>
          <a:prstGeom prst="rect">
            <a:avLst/>
          </a:prstGeom>
          <a:noFill/>
        </p:spPr>
        <p:txBody>
          <a:bodyPr wrap="none" rtlCol="0">
            <a:spAutoFit/>
          </a:bodyPr>
          <a:lstStyle/>
          <a:p>
            <a:r>
              <a:rPr lang="en-US" b="1" dirty="0" smtClean="0"/>
              <a:t>Develop/Source control</a:t>
            </a:r>
            <a:endParaRPr lang="en-US" b="1" dirty="0"/>
          </a:p>
        </p:txBody>
      </p:sp>
      <p:sp>
        <p:nvSpPr>
          <p:cNvPr id="9" name="Rounded Rectangle 8"/>
          <p:cNvSpPr/>
          <p:nvPr/>
        </p:nvSpPr>
        <p:spPr>
          <a:xfrm>
            <a:off x="2895600" y="1828800"/>
            <a:ext cx="642938" cy="457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3657600" y="1828800"/>
            <a:ext cx="642938" cy="457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4386262" y="1828800"/>
            <a:ext cx="642938" cy="457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5867400" y="1600200"/>
            <a:ext cx="838200" cy="762000"/>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US">
              <a:solidFill>
                <a:schemeClr val="dk1"/>
              </a:solidFill>
            </a:endParaRPr>
          </a:p>
        </p:txBody>
      </p:sp>
      <p:sp>
        <p:nvSpPr>
          <p:cNvPr id="13" name="TextBox 12"/>
          <p:cNvSpPr txBox="1"/>
          <p:nvPr/>
        </p:nvSpPr>
        <p:spPr>
          <a:xfrm>
            <a:off x="5638800" y="1143000"/>
            <a:ext cx="1295400" cy="369332"/>
          </a:xfrm>
          <a:prstGeom prst="rect">
            <a:avLst/>
          </a:prstGeom>
          <a:noFill/>
        </p:spPr>
        <p:txBody>
          <a:bodyPr wrap="square" rtlCol="0">
            <a:spAutoFit/>
          </a:bodyPr>
          <a:lstStyle/>
          <a:p>
            <a:r>
              <a:rPr lang="en-US" b="1" dirty="0" smtClean="0"/>
              <a:t>Production</a:t>
            </a:r>
            <a:endParaRPr lang="en-US" b="1" dirty="0"/>
          </a:p>
        </p:txBody>
      </p:sp>
      <p:sp>
        <p:nvSpPr>
          <p:cNvPr id="14" name="Flowchart: Magnetic Disk 13"/>
          <p:cNvSpPr/>
          <p:nvPr/>
        </p:nvSpPr>
        <p:spPr>
          <a:xfrm>
            <a:off x="685800" y="3124200"/>
            <a:ext cx="762000" cy="685800"/>
          </a:xfrm>
          <a:prstGeom prst="flowChartMagneticDisk">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US"/>
          </a:p>
        </p:txBody>
      </p:sp>
      <p:sp>
        <p:nvSpPr>
          <p:cNvPr id="15" name="TextBox 14"/>
          <p:cNvSpPr txBox="1"/>
          <p:nvPr/>
        </p:nvSpPr>
        <p:spPr>
          <a:xfrm>
            <a:off x="228600" y="3974068"/>
            <a:ext cx="1783630" cy="369332"/>
          </a:xfrm>
          <a:prstGeom prst="rect">
            <a:avLst/>
          </a:prstGeom>
          <a:noFill/>
        </p:spPr>
        <p:txBody>
          <a:bodyPr wrap="none" rtlCol="0">
            <a:spAutoFit/>
          </a:bodyPr>
          <a:lstStyle/>
          <a:p>
            <a:r>
              <a:rPr lang="en-US" dirty="0" smtClean="0"/>
              <a:t>Micro frontend B</a:t>
            </a:r>
            <a:endParaRPr lang="en-US" dirty="0"/>
          </a:p>
        </p:txBody>
      </p:sp>
      <p:sp>
        <p:nvSpPr>
          <p:cNvPr id="16" name="Rectangle 15"/>
          <p:cNvSpPr/>
          <p:nvPr/>
        </p:nvSpPr>
        <p:spPr>
          <a:xfrm>
            <a:off x="2819400" y="3200400"/>
            <a:ext cx="2438400" cy="8382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dk1"/>
              </a:solidFill>
            </a:endParaRPr>
          </a:p>
        </p:txBody>
      </p:sp>
      <p:sp>
        <p:nvSpPr>
          <p:cNvPr id="19" name="Rectangle 18"/>
          <p:cNvSpPr/>
          <p:nvPr/>
        </p:nvSpPr>
        <p:spPr>
          <a:xfrm>
            <a:off x="5867400" y="3200400"/>
            <a:ext cx="838200" cy="773668"/>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US">
              <a:solidFill>
                <a:schemeClr val="dk1"/>
              </a:solidFill>
            </a:endParaRPr>
          </a:p>
        </p:txBody>
      </p:sp>
      <p:sp>
        <p:nvSpPr>
          <p:cNvPr id="21" name="Rounded Rectangle 20"/>
          <p:cNvSpPr/>
          <p:nvPr/>
        </p:nvSpPr>
        <p:spPr>
          <a:xfrm>
            <a:off x="2971800" y="3352800"/>
            <a:ext cx="642938" cy="457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p:nvSpPr>
        <p:spPr>
          <a:xfrm>
            <a:off x="3733800" y="3352800"/>
            <a:ext cx="642938" cy="457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p:nvSpPr>
        <p:spPr>
          <a:xfrm>
            <a:off x="4462462" y="3352800"/>
            <a:ext cx="642938" cy="457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lowchart: Magnetic Disk 23"/>
          <p:cNvSpPr/>
          <p:nvPr/>
        </p:nvSpPr>
        <p:spPr>
          <a:xfrm>
            <a:off x="609600" y="4876800"/>
            <a:ext cx="762000" cy="685800"/>
          </a:xfrm>
          <a:prstGeom prst="flowChartMagneticDisk">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25" name="TextBox 24"/>
          <p:cNvSpPr txBox="1"/>
          <p:nvPr/>
        </p:nvSpPr>
        <p:spPr>
          <a:xfrm>
            <a:off x="228600" y="5650468"/>
            <a:ext cx="1782026" cy="369332"/>
          </a:xfrm>
          <a:prstGeom prst="rect">
            <a:avLst/>
          </a:prstGeom>
          <a:noFill/>
        </p:spPr>
        <p:txBody>
          <a:bodyPr wrap="none" rtlCol="0">
            <a:spAutoFit/>
          </a:bodyPr>
          <a:lstStyle/>
          <a:p>
            <a:r>
              <a:rPr lang="en-US" dirty="0" smtClean="0"/>
              <a:t>Micro frontend C</a:t>
            </a:r>
            <a:endParaRPr lang="en-US" dirty="0"/>
          </a:p>
        </p:txBody>
      </p:sp>
      <p:sp>
        <p:nvSpPr>
          <p:cNvPr id="26" name="Rectangle 25"/>
          <p:cNvSpPr/>
          <p:nvPr/>
        </p:nvSpPr>
        <p:spPr>
          <a:xfrm>
            <a:off x="2819400" y="4800600"/>
            <a:ext cx="2438400" cy="8382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solidFill>
                <a:schemeClr val="dk1"/>
              </a:solidFill>
            </a:endParaRPr>
          </a:p>
        </p:txBody>
      </p:sp>
      <p:sp>
        <p:nvSpPr>
          <p:cNvPr id="27" name="Rectangle 26"/>
          <p:cNvSpPr/>
          <p:nvPr/>
        </p:nvSpPr>
        <p:spPr>
          <a:xfrm>
            <a:off x="5867400" y="4800600"/>
            <a:ext cx="838200" cy="685800"/>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solidFill>
                <a:schemeClr val="dk1"/>
              </a:solidFill>
            </a:endParaRPr>
          </a:p>
        </p:txBody>
      </p:sp>
      <p:sp>
        <p:nvSpPr>
          <p:cNvPr id="28" name="Rounded Rectangle 27"/>
          <p:cNvSpPr/>
          <p:nvPr/>
        </p:nvSpPr>
        <p:spPr>
          <a:xfrm>
            <a:off x="2971800" y="5029200"/>
            <a:ext cx="642938" cy="457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ounded Rectangle 28"/>
          <p:cNvSpPr/>
          <p:nvPr/>
        </p:nvSpPr>
        <p:spPr>
          <a:xfrm>
            <a:off x="3733800" y="5029200"/>
            <a:ext cx="642938" cy="457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4462462" y="5029200"/>
            <a:ext cx="642938" cy="457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7467600" y="2895600"/>
            <a:ext cx="1600200" cy="1524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7543800" y="3048000"/>
            <a:ext cx="533400" cy="457200"/>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US">
              <a:solidFill>
                <a:schemeClr val="dk1"/>
              </a:solidFill>
            </a:endParaRPr>
          </a:p>
        </p:txBody>
      </p:sp>
      <p:sp>
        <p:nvSpPr>
          <p:cNvPr id="35" name="Rectangle 34"/>
          <p:cNvSpPr/>
          <p:nvPr/>
        </p:nvSpPr>
        <p:spPr>
          <a:xfrm>
            <a:off x="8305800" y="3048000"/>
            <a:ext cx="533400" cy="533400"/>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US">
              <a:solidFill>
                <a:schemeClr val="dk1"/>
              </a:solidFill>
            </a:endParaRPr>
          </a:p>
        </p:txBody>
      </p:sp>
      <p:sp>
        <p:nvSpPr>
          <p:cNvPr id="36" name="Rectangle 35"/>
          <p:cNvSpPr/>
          <p:nvPr/>
        </p:nvSpPr>
        <p:spPr>
          <a:xfrm>
            <a:off x="7924800" y="3810000"/>
            <a:ext cx="609600" cy="457200"/>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solidFill>
                <a:schemeClr val="dk1"/>
              </a:solidFill>
            </a:endParaRPr>
          </a:p>
        </p:txBody>
      </p:sp>
      <p:sp>
        <p:nvSpPr>
          <p:cNvPr id="37" name="TextBox 36"/>
          <p:cNvSpPr txBox="1"/>
          <p:nvPr/>
        </p:nvSpPr>
        <p:spPr>
          <a:xfrm>
            <a:off x="7543800" y="2133600"/>
            <a:ext cx="1600200" cy="646331"/>
          </a:xfrm>
          <a:prstGeom prst="rect">
            <a:avLst/>
          </a:prstGeom>
          <a:noFill/>
        </p:spPr>
        <p:txBody>
          <a:bodyPr wrap="square" rtlCol="0">
            <a:spAutoFit/>
          </a:bodyPr>
          <a:lstStyle/>
          <a:p>
            <a:pPr algn="ctr"/>
            <a:r>
              <a:rPr lang="en-US" b="1" dirty="0" smtClean="0"/>
              <a:t>All 3 Apps combined</a:t>
            </a:r>
            <a:endParaRPr lang="en-US" b="1" dirty="0"/>
          </a:p>
        </p:txBody>
      </p:sp>
      <p:sp>
        <p:nvSpPr>
          <p:cNvPr id="38" name="TextBox 37"/>
          <p:cNvSpPr txBox="1"/>
          <p:nvPr/>
        </p:nvSpPr>
        <p:spPr>
          <a:xfrm>
            <a:off x="7391400" y="4495800"/>
            <a:ext cx="1828800" cy="646331"/>
          </a:xfrm>
          <a:prstGeom prst="rect">
            <a:avLst/>
          </a:prstGeom>
          <a:noFill/>
        </p:spPr>
        <p:txBody>
          <a:bodyPr wrap="square" rtlCol="0">
            <a:spAutoFit/>
          </a:bodyPr>
          <a:lstStyle/>
          <a:p>
            <a:pPr algn="ctr"/>
            <a:r>
              <a:rPr lang="en-US" b="1" dirty="0" smtClean="0"/>
              <a:t>Actual Production App</a:t>
            </a:r>
            <a:endParaRPr lang="en-US" b="1" dirty="0"/>
          </a:p>
        </p:txBody>
      </p:sp>
      <p:cxnSp>
        <p:nvCxnSpPr>
          <p:cNvPr id="40" name="Straight Arrow Connector 39"/>
          <p:cNvCxnSpPr/>
          <p:nvPr/>
        </p:nvCxnSpPr>
        <p:spPr>
          <a:xfrm>
            <a:off x="1600200" y="2057400"/>
            <a:ext cx="838200" cy="1588"/>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1676400" y="3505200"/>
            <a:ext cx="838200" cy="1588"/>
          </a:xfrm>
          <a:prstGeom prst="straightConnector1">
            <a:avLst/>
          </a:prstGeom>
          <a:ln w="635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1600200" y="5257800"/>
            <a:ext cx="838200" cy="1588"/>
          </a:xfrm>
          <a:prstGeom prst="straightConnector1">
            <a:avLst/>
          </a:prstGeom>
          <a:ln w="63500">
            <a:solidFill>
              <a:schemeClr val="accent3">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5257800" y="2057400"/>
            <a:ext cx="457200" cy="1588"/>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5334000" y="3581400"/>
            <a:ext cx="457200" cy="1588"/>
          </a:xfrm>
          <a:prstGeom prst="straightConnector1">
            <a:avLst/>
          </a:prstGeom>
          <a:ln w="635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5334000" y="5181600"/>
            <a:ext cx="457200" cy="1588"/>
          </a:xfrm>
          <a:prstGeom prst="straightConnector1">
            <a:avLst/>
          </a:prstGeom>
          <a:ln w="63500">
            <a:solidFill>
              <a:schemeClr val="accent3">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rot="16200000" flipH="1">
            <a:off x="6858000" y="2133600"/>
            <a:ext cx="457200" cy="457200"/>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a:off x="6858000" y="3505200"/>
            <a:ext cx="533400" cy="1588"/>
          </a:xfrm>
          <a:prstGeom prst="straightConnector1">
            <a:avLst/>
          </a:prstGeom>
          <a:ln w="635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rot="5400000" flipH="1" flipV="1">
            <a:off x="6934200" y="4572000"/>
            <a:ext cx="457200" cy="457200"/>
          </a:xfrm>
          <a:prstGeom prst="straightConnector1">
            <a:avLst/>
          </a:prstGeom>
          <a:ln w="63500">
            <a:solidFill>
              <a:schemeClr val="accent3">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73" name="Title 1"/>
          <p:cNvSpPr>
            <a:spLocks noGrp="1"/>
          </p:cNvSpPr>
          <p:nvPr>
            <p:ph type="title"/>
          </p:nvPr>
        </p:nvSpPr>
        <p:spPr>
          <a:xfrm>
            <a:off x="457200" y="0"/>
            <a:ext cx="8229600" cy="838200"/>
          </a:xfrm>
        </p:spPr>
        <p:txBody>
          <a:bodyPr/>
          <a:lstStyle/>
          <a:p>
            <a:r>
              <a:rPr lang="en-US" dirty="0" smtClean="0"/>
              <a:t>Architectural Diagram</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t>
            </a:r>
            <a:r>
              <a:rPr lang="en-US" dirty="0" smtClean="0"/>
              <a:t>ith Web component</a:t>
            </a:r>
            <a:endParaRPr lang="en-US" dirty="0"/>
          </a:p>
        </p:txBody>
      </p:sp>
      <p:sp>
        <p:nvSpPr>
          <p:cNvPr id="3" name="Content Placeholder 2"/>
          <p:cNvSpPr>
            <a:spLocks noGrp="1"/>
          </p:cNvSpPr>
          <p:nvPr>
            <p:ph idx="1"/>
          </p:nvPr>
        </p:nvSpPr>
        <p:spPr/>
        <p:txBody>
          <a:bodyPr/>
          <a:lstStyle/>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115</TotalTime>
  <Words>137</Words>
  <Application>Microsoft Office PowerPoint</Application>
  <PresentationFormat>On-screen Show (4:3)</PresentationFormat>
  <Paragraphs>54</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Module Federation</vt:lpstr>
      <vt:lpstr>Problem Statement</vt:lpstr>
      <vt:lpstr>Solution Approach</vt:lpstr>
      <vt:lpstr>Module Federation</vt:lpstr>
      <vt:lpstr>Control flow</vt:lpstr>
      <vt:lpstr>Architectural Diagram</vt:lpstr>
      <vt:lpstr>With Web component</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Federation</dc:title>
  <dc:creator>Sourav</dc:creator>
  <cp:lastModifiedBy>Sourav</cp:lastModifiedBy>
  <cp:revision>32</cp:revision>
  <dcterms:created xsi:type="dcterms:W3CDTF">2006-08-16T00:00:00Z</dcterms:created>
  <dcterms:modified xsi:type="dcterms:W3CDTF">2022-02-27T09:26:23Z</dcterms:modified>
</cp:coreProperties>
</file>