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Economica" panose="020B0604020202020204" charset="0"/>
      <p:regular r:id="rId22"/>
      <p:bold r:id="rId23"/>
      <p:italic r:id="rId24"/>
      <p:boldItalic r:id="rId25"/>
    </p:embeddedFont>
    <p:embeddedFont>
      <p:font typeface="Open Sans"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4e2f60630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4e2f6063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5232d31fc7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5232d31fc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45c1c9380_5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545c1c9380_5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54cec87b7d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54cec87b7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4e2f60630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4e2f6063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232d31fc7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5232d31fc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4e2f60630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4e2f60630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4cec87b7d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4cec87b7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45c1c9380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545c1c9380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4e2f60630_3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4e2f60630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232d31fc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232d31fc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232d31fc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232d31fc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5232d31fc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5232d31fc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232d31fc7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232d31fc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232d31fc7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232d31f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232d31fc7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232d31fc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4e2f6063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54e2f6063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4cec87b7d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4cec87b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726525" y="1453100"/>
            <a:ext cx="3548400" cy="153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CS 422 - Group 4</a:t>
            </a:r>
            <a:endParaRPr/>
          </a:p>
          <a:p>
            <a:pPr marL="0" lvl="0" indent="0" algn="ctr" rtl="0">
              <a:spcBef>
                <a:spcPts val="0"/>
              </a:spcBef>
              <a:spcAft>
                <a:spcPts val="0"/>
              </a:spcAft>
              <a:buNone/>
            </a:pPr>
            <a:r>
              <a:rPr lang="en"/>
              <a:t>Medication Manager</a:t>
            </a:r>
            <a:endParaRPr/>
          </a:p>
        </p:txBody>
      </p:sp>
      <p:sp>
        <p:nvSpPr>
          <p:cNvPr id="63" name="Google Shape;63;p13"/>
          <p:cNvSpPr txBox="1">
            <a:spLocks noGrp="1"/>
          </p:cNvSpPr>
          <p:nvPr>
            <p:ph type="subTitle" idx="1"/>
          </p:nvPr>
        </p:nvSpPr>
        <p:spPr>
          <a:xfrm>
            <a:off x="3044700" y="3116572"/>
            <a:ext cx="3054600" cy="109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Luqmaan Baiyat, KT Mancillas, Keval Patel, Jose E. Rodriguez,</a:t>
            </a:r>
            <a:endParaRPr/>
          </a:p>
          <a:p>
            <a:pPr marL="0" lvl="0" indent="0" algn="ctr" rtl="0">
              <a:spcBef>
                <a:spcPts val="0"/>
              </a:spcBef>
              <a:spcAft>
                <a:spcPts val="0"/>
              </a:spcAft>
              <a:buNone/>
            </a:pPr>
            <a:r>
              <a:rPr lang="en"/>
              <a:t>Mohammed Shafiuddin</a:t>
            </a:r>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Prototype 1 User Testing</a:t>
            </a:r>
            <a:endParaRPr/>
          </a:p>
        </p:txBody>
      </p:sp>
      <p:sp>
        <p:nvSpPr>
          <p:cNvPr id="126" name="Google Shape;126;p22"/>
          <p:cNvSpPr txBox="1">
            <a:spLocks noGrp="1"/>
          </p:cNvSpPr>
          <p:nvPr>
            <p:ph type="body" idx="1"/>
          </p:nvPr>
        </p:nvSpPr>
        <p:spPr>
          <a:xfrm>
            <a:off x="311700" y="1071025"/>
            <a:ext cx="4326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Checking Medication History:</a:t>
            </a:r>
            <a:r>
              <a:rPr lang="en"/>
              <a:t> The medication history interface was confusing for users, since selecting a date on the calendar would list all the medications taken from the selected date to the current date, instead of just listing the medications taken for the selected date.</a:t>
            </a:r>
            <a:endParaRPr/>
          </a:p>
          <a:p>
            <a:pPr marL="0" lvl="0" indent="0" algn="l" rtl="0">
              <a:spcBef>
                <a:spcPts val="1600"/>
              </a:spcBef>
              <a:spcAft>
                <a:spcPts val="1600"/>
              </a:spcAft>
              <a:buClr>
                <a:schemeClr val="dk1"/>
              </a:buClr>
              <a:buSzPts val="1100"/>
              <a:buFont typeface="Arial"/>
              <a:buNone/>
            </a:pPr>
            <a:endParaRPr/>
          </a:p>
        </p:txBody>
      </p:sp>
      <p:pic>
        <p:nvPicPr>
          <p:cNvPr id="127" name="Google Shape;127;p22"/>
          <p:cNvPicPr preferRelativeResize="0"/>
          <p:nvPr/>
        </p:nvPicPr>
        <p:blipFill>
          <a:blip r:embed="rId3">
            <a:alphaModFix/>
          </a:blip>
          <a:stretch>
            <a:fillRect/>
          </a:stretch>
        </p:blipFill>
        <p:spPr>
          <a:xfrm>
            <a:off x="4691575" y="1225226"/>
            <a:ext cx="1740550" cy="2890175"/>
          </a:xfrm>
          <a:prstGeom prst="rect">
            <a:avLst/>
          </a:prstGeom>
          <a:noFill/>
          <a:ln>
            <a:noFill/>
          </a:ln>
        </p:spPr>
      </p:pic>
      <p:pic>
        <p:nvPicPr>
          <p:cNvPr id="128" name="Google Shape;128;p22"/>
          <p:cNvPicPr preferRelativeResize="0"/>
          <p:nvPr/>
        </p:nvPicPr>
        <p:blipFill>
          <a:blip r:embed="rId4">
            <a:alphaModFix/>
          </a:blip>
          <a:stretch>
            <a:fillRect/>
          </a:stretch>
        </p:blipFill>
        <p:spPr>
          <a:xfrm>
            <a:off x="6995050" y="1225225"/>
            <a:ext cx="1837244" cy="2890175"/>
          </a:xfrm>
          <a:prstGeom prst="rect">
            <a:avLst/>
          </a:prstGeom>
          <a:noFill/>
          <a:ln>
            <a:noFill/>
          </a:ln>
        </p:spPr>
      </p:pic>
      <p:sp>
        <p:nvSpPr>
          <p:cNvPr id="129" name="Google Shape;129;p22"/>
          <p:cNvSpPr/>
          <p:nvPr/>
        </p:nvSpPr>
        <p:spPr>
          <a:xfrm>
            <a:off x="5332075" y="3618275"/>
            <a:ext cx="862200" cy="406200"/>
          </a:xfrm>
          <a:prstGeom prst="rect">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 name="Google Shape;130;p22"/>
          <p:cNvCxnSpPr/>
          <p:nvPr/>
        </p:nvCxnSpPr>
        <p:spPr>
          <a:xfrm>
            <a:off x="6233925" y="3836300"/>
            <a:ext cx="366600" cy="0"/>
          </a:xfrm>
          <a:prstGeom prst="straightConnector1">
            <a:avLst/>
          </a:prstGeom>
          <a:noFill/>
          <a:ln w="28575" cap="flat" cmpd="sng">
            <a:solidFill>
              <a:srgbClr val="00FF00"/>
            </a:solidFill>
            <a:prstDash val="solid"/>
            <a:round/>
            <a:headEnd type="none" w="med" len="med"/>
            <a:tailEnd type="none" w="med" len="med"/>
          </a:ln>
        </p:spPr>
      </p:cxnSp>
      <p:cxnSp>
        <p:nvCxnSpPr>
          <p:cNvPr id="131" name="Google Shape;131;p22"/>
          <p:cNvCxnSpPr/>
          <p:nvPr/>
        </p:nvCxnSpPr>
        <p:spPr>
          <a:xfrm rot="10800000">
            <a:off x="6600525" y="2488400"/>
            <a:ext cx="0" cy="1347900"/>
          </a:xfrm>
          <a:prstGeom prst="straightConnector1">
            <a:avLst/>
          </a:prstGeom>
          <a:noFill/>
          <a:ln w="28575" cap="flat" cmpd="sng">
            <a:solidFill>
              <a:srgbClr val="00FF00"/>
            </a:solidFill>
            <a:prstDash val="solid"/>
            <a:round/>
            <a:headEnd type="none" w="med" len="med"/>
            <a:tailEnd type="none" w="med" len="med"/>
          </a:ln>
        </p:spPr>
      </p:cxnSp>
      <p:cxnSp>
        <p:nvCxnSpPr>
          <p:cNvPr id="132" name="Google Shape;132;p22"/>
          <p:cNvCxnSpPr/>
          <p:nvPr/>
        </p:nvCxnSpPr>
        <p:spPr>
          <a:xfrm rot="10800000" flipH="1">
            <a:off x="6600525" y="2486813"/>
            <a:ext cx="356700" cy="9900"/>
          </a:xfrm>
          <a:prstGeom prst="straightConnector1">
            <a:avLst/>
          </a:prstGeom>
          <a:noFill/>
          <a:ln w="28575" cap="flat" cmpd="sng">
            <a:solidFill>
              <a:srgbClr val="00FF00"/>
            </a:solidFill>
            <a:prstDash val="solid"/>
            <a:round/>
            <a:headEnd type="none" w="med" len="me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Prototype 2</a:t>
            </a:r>
            <a:endParaRPr/>
          </a:p>
        </p:txBody>
      </p:sp>
      <p:sp>
        <p:nvSpPr>
          <p:cNvPr id="138" name="Google Shape;138;p23"/>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the second iteration of prototyping, the following changes were made from the first iteration:</a:t>
            </a:r>
            <a:endParaRPr/>
          </a:p>
          <a:p>
            <a:pPr marL="457200" lvl="0" indent="-317500" algn="l" rtl="0">
              <a:spcBef>
                <a:spcPts val="1600"/>
              </a:spcBef>
              <a:spcAft>
                <a:spcPts val="0"/>
              </a:spcAft>
              <a:buSzPts val="1400"/>
              <a:buChar char="●"/>
            </a:pPr>
            <a:r>
              <a:rPr lang="en" sz="1400"/>
              <a:t>Added feedback to let the users know when a medication was successfully added, deleted, or edited.</a:t>
            </a:r>
            <a:endParaRPr sz="1400"/>
          </a:p>
          <a:p>
            <a:pPr marL="457200" lvl="0" indent="-317500" algn="l" rtl="0">
              <a:spcBef>
                <a:spcPts val="0"/>
              </a:spcBef>
              <a:spcAft>
                <a:spcPts val="0"/>
              </a:spcAft>
              <a:buSzPts val="1400"/>
              <a:buChar char="●"/>
            </a:pPr>
            <a:r>
              <a:rPr lang="en" sz="1400"/>
              <a:t>Changed the medication history interface to only display medications taken on the selected date.</a:t>
            </a:r>
            <a:endParaRPr sz="1400"/>
          </a:p>
          <a:p>
            <a:pPr marL="457200" lvl="0" indent="-317500" algn="l" rtl="0">
              <a:spcBef>
                <a:spcPts val="0"/>
              </a:spcBef>
              <a:spcAft>
                <a:spcPts val="0"/>
              </a:spcAft>
              <a:buSzPts val="1400"/>
              <a:buChar char="●"/>
            </a:pPr>
            <a:r>
              <a:rPr lang="en" sz="1400"/>
              <a:t>Changed the interface which was split into two different screens.</a:t>
            </a:r>
            <a:endParaRPr sz="1400"/>
          </a:p>
          <a:p>
            <a:pPr marL="457200" lvl="0" indent="-317500" algn="l" rtl="0">
              <a:spcBef>
                <a:spcPts val="0"/>
              </a:spcBef>
              <a:spcAft>
                <a:spcPts val="0"/>
              </a:spcAft>
              <a:buSzPts val="1400"/>
              <a:buChar char="●"/>
            </a:pPr>
            <a:r>
              <a:rPr lang="en" sz="1400"/>
              <a:t>When clicking delete for a medication, a delete confirmation prompt was added.</a:t>
            </a:r>
            <a:endParaRPr sz="1400"/>
          </a:p>
          <a:p>
            <a:pPr marL="0" lvl="0" indent="0" algn="l" rtl="0">
              <a:spcBef>
                <a:spcPts val="1600"/>
              </a:spcBef>
              <a:spcAft>
                <a:spcPts val="0"/>
              </a:spcAft>
              <a:buNone/>
            </a:pPr>
            <a:endParaRPr b="1"/>
          </a:p>
          <a:p>
            <a:pPr marL="0" lvl="0" indent="0" algn="l" rtl="0">
              <a:spcBef>
                <a:spcPts val="1600"/>
              </a:spcBef>
              <a:spcAft>
                <a:spcPts val="1600"/>
              </a:spcAft>
              <a:buNone/>
            </a:pPr>
            <a:endParaRPr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Prototype 2</a:t>
            </a:r>
            <a:endParaRPr/>
          </a:p>
        </p:txBody>
      </p:sp>
      <p:pic>
        <p:nvPicPr>
          <p:cNvPr id="144" name="Google Shape;144;p24"/>
          <p:cNvPicPr preferRelativeResize="0"/>
          <p:nvPr/>
        </p:nvPicPr>
        <p:blipFill>
          <a:blip r:embed="rId3">
            <a:alphaModFix/>
          </a:blip>
          <a:stretch>
            <a:fillRect/>
          </a:stretch>
        </p:blipFill>
        <p:spPr>
          <a:xfrm>
            <a:off x="2523025" y="1372063"/>
            <a:ext cx="1543050" cy="2562225"/>
          </a:xfrm>
          <a:prstGeom prst="rect">
            <a:avLst/>
          </a:prstGeom>
          <a:noFill/>
          <a:ln>
            <a:noFill/>
          </a:ln>
        </p:spPr>
      </p:pic>
      <p:pic>
        <p:nvPicPr>
          <p:cNvPr id="145" name="Google Shape;145;p24"/>
          <p:cNvPicPr preferRelativeResize="0"/>
          <p:nvPr/>
        </p:nvPicPr>
        <p:blipFill>
          <a:blip r:embed="rId4">
            <a:alphaModFix/>
          </a:blip>
          <a:stretch>
            <a:fillRect/>
          </a:stretch>
        </p:blipFill>
        <p:spPr>
          <a:xfrm>
            <a:off x="644750" y="1372063"/>
            <a:ext cx="1543050" cy="2562225"/>
          </a:xfrm>
          <a:prstGeom prst="rect">
            <a:avLst/>
          </a:prstGeom>
          <a:noFill/>
          <a:ln>
            <a:noFill/>
          </a:ln>
        </p:spPr>
      </p:pic>
      <p:sp>
        <p:nvSpPr>
          <p:cNvPr id="146" name="Google Shape;146;p24"/>
          <p:cNvSpPr txBox="1"/>
          <p:nvPr/>
        </p:nvSpPr>
        <p:spPr>
          <a:xfrm>
            <a:off x="644750" y="4099875"/>
            <a:ext cx="3551400" cy="49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Feedback given to the users for different actions completed</a:t>
            </a:r>
            <a:endParaRPr>
              <a:latin typeface="Open Sans"/>
              <a:ea typeface="Open Sans"/>
              <a:cs typeface="Open Sans"/>
              <a:sym typeface="Open Sans"/>
            </a:endParaRPr>
          </a:p>
        </p:txBody>
      </p:sp>
      <p:sp>
        <p:nvSpPr>
          <p:cNvPr id="147" name="Google Shape;147;p24"/>
          <p:cNvSpPr txBox="1"/>
          <p:nvPr/>
        </p:nvSpPr>
        <p:spPr>
          <a:xfrm>
            <a:off x="4763950" y="4099875"/>
            <a:ext cx="1933500" cy="49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Updated Medication </a:t>
            </a:r>
            <a:br>
              <a:rPr lang="en">
                <a:latin typeface="Open Sans"/>
                <a:ea typeface="Open Sans"/>
                <a:cs typeface="Open Sans"/>
                <a:sym typeface="Open Sans"/>
              </a:rPr>
            </a:br>
            <a:r>
              <a:rPr lang="en">
                <a:latin typeface="Open Sans"/>
                <a:ea typeface="Open Sans"/>
                <a:cs typeface="Open Sans"/>
                <a:sym typeface="Open Sans"/>
              </a:rPr>
              <a:t>History Viewer</a:t>
            </a:r>
            <a:endParaRPr>
              <a:latin typeface="Open Sans"/>
              <a:ea typeface="Open Sans"/>
              <a:cs typeface="Open Sans"/>
              <a:sym typeface="Open Sans"/>
            </a:endParaRPr>
          </a:p>
        </p:txBody>
      </p:sp>
      <p:pic>
        <p:nvPicPr>
          <p:cNvPr id="148" name="Google Shape;148;p24"/>
          <p:cNvPicPr preferRelativeResize="0"/>
          <p:nvPr/>
        </p:nvPicPr>
        <p:blipFill>
          <a:blip r:embed="rId5">
            <a:alphaModFix/>
          </a:blip>
          <a:stretch>
            <a:fillRect/>
          </a:stretch>
        </p:blipFill>
        <p:spPr>
          <a:xfrm>
            <a:off x="4973425" y="1416450"/>
            <a:ext cx="1724025" cy="2562225"/>
          </a:xfrm>
          <a:prstGeom prst="rect">
            <a:avLst/>
          </a:prstGeom>
          <a:noFill/>
          <a:ln>
            <a:noFill/>
          </a:ln>
        </p:spPr>
      </p:pic>
      <p:pic>
        <p:nvPicPr>
          <p:cNvPr id="149" name="Google Shape;149;p24"/>
          <p:cNvPicPr preferRelativeResize="0"/>
          <p:nvPr/>
        </p:nvPicPr>
        <p:blipFill>
          <a:blip r:embed="rId6">
            <a:alphaModFix/>
          </a:blip>
          <a:stretch>
            <a:fillRect/>
          </a:stretch>
        </p:blipFill>
        <p:spPr>
          <a:xfrm>
            <a:off x="7190250" y="1416450"/>
            <a:ext cx="1543050" cy="2562225"/>
          </a:xfrm>
          <a:prstGeom prst="rect">
            <a:avLst/>
          </a:prstGeom>
          <a:noFill/>
          <a:ln>
            <a:noFill/>
          </a:ln>
        </p:spPr>
      </p:pic>
      <p:cxnSp>
        <p:nvCxnSpPr>
          <p:cNvPr id="150" name="Google Shape;150;p24"/>
          <p:cNvCxnSpPr/>
          <p:nvPr/>
        </p:nvCxnSpPr>
        <p:spPr>
          <a:xfrm>
            <a:off x="4581050" y="1154500"/>
            <a:ext cx="7500" cy="3345000"/>
          </a:xfrm>
          <a:prstGeom prst="straightConnector1">
            <a:avLst/>
          </a:prstGeom>
          <a:noFill/>
          <a:ln w="9525" cap="flat" cmpd="sng">
            <a:solidFill>
              <a:schemeClr val="dk2"/>
            </a:solidFill>
            <a:prstDash val="solid"/>
            <a:round/>
            <a:headEnd type="none" w="med" len="med"/>
            <a:tailEnd type="none" w="med" len="med"/>
          </a:ln>
        </p:spPr>
      </p:cxnSp>
      <p:cxnSp>
        <p:nvCxnSpPr>
          <p:cNvPr id="151" name="Google Shape;151;p24"/>
          <p:cNvCxnSpPr/>
          <p:nvPr/>
        </p:nvCxnSpPr>
        <p:spPr>
          <a:xfrm>
            <a:off x="6981800" y="1154500"/>
            <a:ext cx="7500" cy="3345000"/>
          </a:xfrm>
          <a:prstGeom prst="straightConnector1">
            <a:avLst/>
          </a:prstGeom>
          <a:noFill/>
          <a:ln w="9525" cap="flat" cmpd="sng">
            <a:solidFill>
              <a:schemeClr val="dk2"/>
            </a:solidFill>
            <a:prstDash val="solid"/>
            <a:round/>
            <a:headEnd type="none" w="med" len="med"/>
            <a:tailEnd type="none" w="med" len="med"/>
          </a:ln>
        </p:spPr>
      </p:cxnSp>
      <p:sp>
        <p:nvSpPr>
          <p:cNvPr id="152" name="Google Shape;152;p24"/>
          <p:cNvSpPr txBox="1"/>
          <p:nvPr/>
        </p:nvSpPr>
        <p:spPr>
          <a:xfrm>
            <a:off x="7084750" y="4099875"/>
            <a:ext cx="1933500" cy="49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Confirmation popup for deleting a medication</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69625"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Prototype 2 User Testing</a:t>
            </a:r>
            <a:endParaRPr/>
          </a:p>
        </p:txBody>
      </p:sp>
      <p:sp>
        <p:nvSpPr>
          <p:cNvPr id="158" name="Google Shape;158;p25"/>
          <p:cNvSpPr txBox="1">
            <a:spLocks noGrp="1"/>
          </p:cNvSpPr>
          <p:nvPr>
            <p:ph type="body" idx="1"/>
          </p:nvPr>
        </p:nvSpPr>
        <p:spPr>
          <a:xfrm>
            <a:off x="311700" y="1225225"/>
            <a:ext cx="4877100" cy="341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Adding a New Medication: </a:t>
            </a:r>
            <a:r>
              <a:rPr lang="en"/>
              <a:t>One of the issues of this prototype was splitting up the interface for adding a new medication. The user is meant to set up the medication interval on the first screen, and then set the start and end times after they click the button labeled </a:t>
            </a:r>
            <a:r>
              <a:rPr lang="en" i="1"/>
              <a:t>Next</a:t>
            </a:r>
            <a:r>
              <a:rPr lang="en"/>
              <a:t>. There was no indication for what was meant to happen after they clicked the button, which would lead to them feeling stuck.</a:t>
            </a:r>
            <a:endParaRPr b="1"/>
          </a:p>
          <a:p>
            <a:pPr marL="0" lvl="0" indent="0" algn="l" rtl="0">
              <a:spcBef>
                <a:spcPts val="1600"/>
              </a:spcBef>
              <a:spcAft>
                <a:spcPts val="0"/>
              </a:spcAft>
              <a:buNone/>
            </a:pPr>
            <a:endParaRPr b="1"/>
          </a:p>
          <a:p>
            <a:pPr marL="0" lvl="0" indent="0" algn="l" rtl="0">
              <a:spcBef>
                <a:spcPts val="1600"/>
              </a:spcBef>
              <a:spcAft>
                <a:spcPts val="0"/>
              </a:spcAft>
              <a:buNone/>
            </a:pPr>
            <a:endParaRPr b="1"/>
          </a:p>
          <a:p>
            <a:pPr marL="0" lvl="0" indent="0" algn="l" rtl="0">
              <a:spcBef>
                <a:spcPts val="1600"/>
              </a:spcBef>
              <a:spcAft>
                <a:spcPts val="1600"/>
              </a:spcAft>
              <a:buNone/>
            </a:pPr>
            <a:endParaRPr b="1"/>
          </a:p>
        </p:txBody>
      </p:sp>
      <p:pic>
        <p:nvPicPr>
          <p:cNvPr id="159" name="Google Shape;159;p25"/>
          <p:cNvPicPr preferRelativeResize="0"/>
          <p:nvPr/>
        </p:nvPicPr>
        <p:blipFill>
          <a:blip r:embed="rId3">
            <a:alphaModFix/>
          </a:blip>
          <a:stretch>
            <a:fillRect/>
          </a:stretch>
        </p:blipFill>
        <p:spPr>
          <a:xfrm>
            <a:off x="5234450" y="1447700"/>
            <a:ext cx="1543050" cy="2562225"/>
          </a:xfrm>
          <a:prstGeom prst="rect">
            <a:avLst/>
          </a:prstGeom>
          <a:noFill/>
          <a:ln>
            <a:noFill/>
          </a:ln>
        </p:spPr>
      </p:pic>
      <p:pic>
        <p:nvPicPr>
          <p:cNvPr id="160" name="Google Shape;160;p25"/>
          <p:cNvPicPr preferRelativeResize="0"/>
          <p:nvPr/>
        </p:nvPicPr>
        <p:blipFill>
          <a:blip r:embed="rId4">
            <a:alphaModFix/>
          </a:blip>
          <a:stretch>
            <a:fillRect/>
          </a:stretch>
        </p:blipFill>
        <p:spPr>
          <a:xfrm>
            <a:off x="7295700" y="1447700"/>
            <a:ext cx="1543050" cy="2562225"/>
          </a:xfrm>
          <a:prstGeom prst="rect">
            <a:avLst/>
          </a:prstGeom>
          <a:noFill/>
          <a:ln>
            <a:noFill/>
          </a:ln>
        </p:spPr>
      </p:pic>
      <p:sp>
        <p:nvSpPr>
          <p:cNvPr id="161" name="Google Shape;161;p25"/>
          <p:cNvSpPr/>
          <p:nvPr/>
        </p:nvSpPr>
        <p:spPr>
          <a:xfrm>
            <a:off x="6053075" y="3556900"/>
            <a:ext cx="674400" cy="336600"/>
          </a:xfrm>
          <a:prstGeom prst="rect">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 name="Google Shape;162;p25"/>
          <p:cNvCxnSpPr>
            <a:stCxn id="161" idx="3"/>
          </p:cNvCxnSpPr>
          <p:nvPr/>
        </p:nvCxnSpPr>
        <p:spPr>
          <a:xfrm>
            <a:off x="6727475" y="3725200"/>
            <a:ext cx="257400" cy="9300"/>
          </a:xfrm>
          <a:prstGeom prst="straightConnector1">
            <a:avLst/>
          </a:prstGeom>
          <a:noFill/>
          <a:ln w="28575" cap="flat" cmpd="sng">
            <a:solidFill>
              <a:srgbClr val="00FF00"/>
            </a:solidFill>
            <a:prstDash val="solid"/>
            <a:round/>
            <a:headEnd type="none" w="med" len="med"/>
            <a:tailEnd type="none" w="med" len="med"/>
          </a:ln>
        </p:spPr>
      </p:cxnSp>
      <p:cxnSp>
        <p:nvCxnSpPr>
          <p:cNvPr id="163" name="Google Shape;163;p25"/>
          <p:cNvCxnSpPr/>
          <p:nvPr/>
        </p:nvCxnSpPr>
        <p:spPr>
          <a:xfrm rot="10800000">
            <a:off x="6984875" y="2387200"/>
            <a:ext cx="0" cy="1347900"/>
          </a:xfrm>
          <a:prstGeom prst="straightConnector1">
            <a:avLst/>
          </a:prstGeom>
          <a:noFill/>
          <a:ln w="28575" cap="flat" cmpd="sng">
            <a:solidFill>
              <a:srgbClr val="00FF00"/>
            </a:solidFill>
            <a:prstDash val="solid"/>
            <a:round/>
            <a:headEnd type="none" w="med" len="med"/>
            <a:tailEnd type="none" w="med" len="med"/>
          </a:ln>
        </p:spPr>
      </p:cxnSp>
      <p:cxnSp>
        <p:nvCxnSpPr>
          <p:cNvPr id="164" name="Google Shape;164;p25"/>
          <p:cNvCxnSpPr/>
          <p:nvPr/>
        </p:nvCxnSpPr>
        <p:spPr>
          <a:xfrm>
            <a:off x="6984875" y="2397088"/>
            <a:ext cx="302400" cy="4800"/>
          </a:xfrm>
          <a:prstGeom prst="straightConnector1">
            <a:avLst/>
          </a:prstGeom>
          <a:noFill/>
          <a:ln w="28575" cap="flat" cmpd="sng">
            <a:solidFill>
              <a:srgbClr val="00FF00"/>
            </a:solidFill>
            <a:prstDash val="solid"/>
            <a:round/>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title"/>
          </p:nvPr>
        </p:nvSpPr>
        <p:spPr>
          <a:xfrm>
            <a:off x="369625"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Prototype 2 User Testing</a:t>
            </a:r>
            <a:endParaRPr/>
          </a:p>
        </p:txBody>
      </p:sp>
      <p:sp>
        <p:nvSpPr>
          <p:cNvPr id="170" name="Google Shape;170;p26"/>
          <p:cNvSpPr txBox="1">
            <a:spLocks noGrp="1"/>
          </p:cNvSpPr>
          <p:nvPr>
            <p:ph type="body" idx="1"/>
          </p:nvPr>
        </p:nvSpPr>
        <p:spPr>
          <a:xfrm>
            <a:off x="311700" y="1225225"/>
            <a:ext cx="42603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Editing an Existing Medication: </a:t>
            </a:r>
            <a:r>
              <a:rPr lang="en"/>
              <a:t>Similarly to Prototype 1, users had issues clicking on fields before finding the </a:t>
            </a:r>
            <a:r>
              <a:rPr lang="en" i="1"/>
              <a:t>Edit</a:t>
            </a:r>
            <a:r>
              <a:rPr lang="en"/>
              <a:t> button, meaning this issue was not addressed properly after the first iteration.</a:t>
            </a:r>
            <a:endParaRPr b="1"/>
          </a:p>
          <a:p>
            <a:pPr marL="0" lvl="0" indent="0" algn="l" rtl="0">
              <a:spcBef>
                <a:spcPts val="1600"/>
              </a:spcBef>
              <a:spcAft>
                <a:spcPts val="0"/>
              </a:spcAft>
              <a:buNone/>
            </a:pPr>
            <a:endParaRPr b="1"/>
          </a:p>
          <a:p>
            <a:pPr marL="0" lvl="0" indent="0" algn="l" rtl="0">
              <a:spcBef>
                <a:spcPts val="1600"/>
              </a:spcBef>
              <a:spcAft>
                <a:spcPts val="0"/>
              </a:spcAft>
              <a:buNone/>
            </a:pPr>
            <a:endParaRPr b="1"/>
          </a:p>
          <a:p>
            <a:pPr marL="0" lvl="0" indent="0" algn="l" rtl="0">
              <a:spcBef>
                <a:spcPts val="1600"/>
              </a:spcBef>
              <a:spcAft>
                <a:spcPts val="1600"/>
              </a:spcAft>
              <a:buNone/>
            </a:pPr>
            <a:endParaRPr b="1"/>
          </a:p>
        </p:txBody>
      </p:sp>
      <p:pic>
        <p:nvPicPr>
          <p:cNvPr id="171" name="Google Shape;171;p26"/>
          <p:cNvPicPr preferRelativeResize="0"/>
          <p:nvPr/>
        </p:nvPicPr>
        <p:blipFill>
          <a:blip r:embed="rId3">
            <a:alphaModFix/>
          </a:blip>
          <a:stretch>
            <a:fillRect/>
          </a:stretch>
        </p:blipFill>
        <p:spPr>
          <a:xfrm>
            <a:off x="6114875" y="1147213"/>
            <a:ext cx="1543050" cy="2562225"/>
          </a:xfrm>
          <a:prstGeom prst="rect">
            <a:avLst/>
          </a:prstGeom>
          <a:noFill/>
          <a:ln>
            <a:noFill/>
          </a:ln>
        </p:spPr>
      </p:pic>
      <p:sp>
        <p:nvSpPr>
          <p:cNvPr id="172" name="Google Shape;172;p26"/>
          <p:cNvSpPr/>
          <p:nvPr/>
        </p:nvSpPr>
        <p:spPr>
          <a:xfrm>
            <a:off x="6965525" y="3264575"/>
            <a:ext cx="592200" cy="334800"/>
          </a:xfrm>
          <a:prstGeom prst="rect">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Prototype 2 User Testing</a:t>
            </a:r>
            <a:endParaRPr/>
          </a:p>
        </p:txBody>
      </p:sp>
      <p:sp>
        <p:nvSpPr>
          <p:cNvPr id="178" name="Google Shape;178;p27"/>
          <p:cNvSpPr txBox="1">
            <a:spLocks noGrp="1"/>
          </p:cNvSpPr>
          <p:nvPr>
            <p:ph type="body" idx="1"/>
          </p:nvPr>
        </p:nvSpPr>
        <p:spPr>
          <a:xfrm>
            <a:off x="311700" y="1225225"/>
            <a:ext cx="46437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Deleting a Medication: </a:t>
            </a:r>
            <a:r>
              <a:rPr lang="en"/>
              <a:t>After clicking the button to delete the current medication, one of the users stated that the confirmation popup was confusing because the label </a:t>
            </a:r>
            <a:r>
              <a:rPr lang="en" i="1"/>
              <a:t>Delete Medication</a:t>
            </a:r>
            <a:r>
              <a:rPr lang="en"/>
              <a:t> appeared as if it were a selectable option when it wasn’t.</a:t>
            </a:r>
            <a:endParaRPr/>
          </a:p>
          <a:p>
            <a:pPr marL="0" lvl="0" indent="0" algn="l" rtl="0">
              <a:spcBef>
                <a:spcPts val="1600"/>
              </a:spcBef>
              <a:spcAft>
                <a:spcPts val="1600"/>
              </a:spcAft>
              <a:buNone/>
            </a:pPr>
            <a:endParaRPr/>
          </a:p>
        </p:txBody>
      </p:sp>
      <p:pic>
        <p:nvPicPr>
          <p:cNvPr id="179" name="Google Shape;179;p27"/>
          <p:cNvPicPr preferRelativeResize="0"/>
          <p:nvPr/>
        </p:nvPicPr>
        <p:blipFill>
          <a:blip r:embed="rId3">
            <a:alphaModFix/>
          </a:blip>
          <a:stretch>
            <a:fillRect/>
          </a:stretch>
        </p:blipFill>
        <p:spPr>
          <a:xfrm>
            <a:off x="5983300" y="1147213"/>
            <a:ext cx="1543050" cy="2562225"/>
          </a:xfrm>
          <a:prstGeom prst="rect">
            <a:avLst/>
          </a:prstGeom>
          <a:noFill/>
          <a:ln>
            <a:noFill/>
          </a:ln>
        </p:spPr>
      </p:pic>
      <p:cxnSp>
        <p:nvCxnSpPr>
          <p:cNvPr id="180" name="Google Shape;180;p27"/>
          <p:cNvCxnSpPr/>
          <p:nvPr/>
        </p:nvCxnSpPr>
        <p:spPr>
          <a:xfrm>
            <a:off x="6250950" y="2253875"/>
            <a:ext cx="997800" cy="6600"/>
          </a:xfrm>
          <a:prstGeom prst="straightConnector1">
            <a:avLst/>
          </a:prstGeom>
          <a:noFill/>
          <a:ln w="28575" cap="flat" cmpd="sng">
            <a:solidFill>
              <a:srgbClr val="FF0000"/>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Prototype 2 User Testing</a:t>
            </a:r>
            <a:endParaRPr/>
          </a:p>
        </p:txBody>
      </p:sp>
      <p:sp>
        <p:nvSpPr>
          <p:cNvPr id="186" name="Google Shape;186;p28"/>
          <p:cNvSpPr txBox="1">
            <a:spLocks noGrp="1"/>
          </p:cNvSpPr>
          <p:nvPr>
            <p:ph type="body" idx="1"/>
          </p:nvPr>
        </p:nvSpPr>
        <p:spPr>
          <a:xfrm>
            <a:off x="311700" y="1225225"/>
            <a:ext cx="44058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Viewing Medication History: </a:t>
            </a:r>
            <a:r>
              <a:rPr lang="en"/>
              <a:t>During the task of checking previously taken medications, it was pointed out that the user should have some way of knowing what the current date is from the interface and not have to rely on checking the date from the system.</a:t>
            </a:r>
            <a:endParaRPr/>
          </a:p>
          <a:p>
            <a:pPr marL="0" lvl="0" indent="0" algn="l" rtl="0">
              <a:spcBef>
                <a:spcPts val="1600"/>
              </a:spcBef>
              <a:spcAft>
                <a:spcPts val="1600"/>
              </a:spcAft>
              <a:buNone/>
            </a:pPr>
            <a:endParaRPr/>
          </a:p>
        </p:txBody>
      </p:sp>
      <p:pic>
        <p:nvPicPr>
          <p:cNvPr id="187" name="Google Shape;187;p28"/>
          <p:cNvPicPr preferRelativeResize="0"/>
          <p:nvPr/>
        </p:nvPicPr>
        <p:blipFill>
          <a:blip r:embed="rId3">
            <a:alphaModFix/>
          </a:blip>
          <a:stretch>
            <a:fillRect/>
          </a:stretch>
        </p:blipFill>
        <p:spPr>
          <a:xfrm>
            <a:off x="6196025" y="1290638"/>
            <a:ext cx="1543050" cy="2562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Prototype 3</a:t>
            </a:r>
            <a:endParaRPr/>
          </a:p>
        </p:txBody>
      </p:sp>
      <p:sp>
        <p:nvSpPr>
          <p:cNvPr id="193" name="Google Shape;193;p2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finishing user testing for prototype 2, these changes were made for the third iteration:</a:t>
            </a:r>
            <a:endParaRPr/>
          </a:p>
          <a:p>
            <a:pPr marL="457200" lvl="0" indent="-317500" algn="l" rtl="0">
              <a:spcBef>
                <a:spcPts val="1600"/>
              </a:spcBef>
              <a:spcAft>
                <a:spcPts val="0"/>
              </a:spcAft>
              <a:buSzPts val="1400"/>
              <a:buChar char="●"/>
            </a:pPr>
            <a:r>
              <a:rPr lang="en" sz="1400"/>
              <a:t>The add new medication interface has all of the necessary elements grouped together instead of two different screens.</a:t>
            </a:r>
            <a:endParaRPr sz="1400"/>
          </a:p>
          <a:p>
            <a:pPr marL="457200" lvl="0" indent="-317500" algn="l" rtl="0">
              <a:spcBef>
                <a:spcPts val="0"/>
              </a:spcBef>
              <a:spcAft>
                <a:spcPts val="0"/>
              </a:spcAft>
              <a:buSzPts val="1400"/>
              <a:buChar char="●"/>
            </a:pPr>
            <a:r>
              <a:rPr lang="en" sz="1400"/>
              <a:t>The current medication interface displays the delete and edit buttons towards the top, instead of towards the bottom.</a:t>
            </a:r>
            <a:endParaRPr sz="1400"/>
          </a:p>
          <a:p>
            <a:pPr marL="457200" lvl="0" indent="-317500" algn="l" rtl="0">
              <a:spcBef>
                <a:spcPts val="0"/>
              </a:spcBef>
              <a:spcAft>
                <a:spcPts val="0"/>
              </a:spcAft>
              <a:buSzPts val="1400"/>
              <a:buChar char="●"/>
            </a:pPr>
            <a:r>
              <a:rPr lang="en" sz="1400"/>
              <a:t>The prompt to confirm deleting a medication labeled “Delete Medication” looks more like a label instead of a menu option.</a:t>
            </a:r>
            <a:endParaRPr sz="1400"/>
          </a:p>
          <a:p>
            <a:pPr marL="457200" lvl="0" indent="-317500" algn="l" rtl="0">
              <a:spcBef>
                <a:spcPts val="0"/>
              </a:spcBef>
              <a:spcAft>
                <a:spcPts val="0"/>
              </a:spcAft>
              <a:buSzPts val="1400"/>
              <a:buChar char="●"/>
            </a:pPr>
            <a:r>
              <a:rPr lang="en" sz="1400"/>
              <a:t>The medication history interface now displays what the current date it.</a:t>
            </a:r>
            <a:endParaRPr sz="1400"/>
          </a:p>
          <a:p>
            <a:pPr marL="0" lvl="0" indent="0" algn="l" rtl="0">
              <a:spcBef>
                <a:spcPts val="160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Prototype 3</a:t>
            </a:r>
            <a:endParaRPr/>
          </a:p>
        </p:txBody>
      </p:sp>
      <p:sp>
        <p:nvSpPr>
          <p:cNvPr id="199" name="Google Shape;199;p30"/>
          <p:cNvSpPr txBox="1">
            <a:spLocks noGrp="1"/>
          </p:cNvSpPr>
          <p:nvPr>
            <p:ph type="body" idx="1"/>
          </p:nvPr>
        </p:nvSpPr>
        <p:spPr>
          <a:xfrm>
            <a:off x="311700" y="1225225"/>
            <a:ext cx="1738200" cy="340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ctr" rtl="0">
              <a:spcBef>
                <a:spcPts val="1600"/>
              </a:spcBef>
              <a:spcAft>
                <a:spcPts val="1600"/>
              </a:spcAft>
              <a:buNone/>
            </a:pPr>
            <a:r>
              <a:rPr lang="en" sz="1400"/>
              <a:t>Adding a new</a:t>
            </a:r>
            <a:br>
              <a:rPr lang="en" sz="1400"/>
            </a:br>
            <a:r>
              <a:rPr lang="en" sz="1400"/>
              <a:t>medication</a:t>
            </a:r>
            <a:endParaRPr sz="1400"/>
          </a:p>
        </p:txBody>
      </p:sp>
      <p:pic>
        <p:nvPicPr>
          <p:cNvPr id="200" name="Google Shape;200;p30"/>
          <p:cNvPicPr preferRelativeResize="0"/>
          <p:nvPr/>
        </p:nvPicPr>
        <p:blipFill>
          <a:blip r:embed="rId3">
            <a:alphaModFix/>
          </a:blip>
          <a:stretch>
            <a:fillRect/>
          </a:stretch>
        </p:blipFill>
        <p:spPr>
          <a:xfrm>
            <a:off x="425750" y="1290625"/>
            <a:ext cx="1543050" cy="2562225"/>
          </a:xfrm>
          <a:prstGeom prst="rect">
            <a:avLst/>
          </a:prstGeom>
          <a:noFill/>
          <a:ln>
            <a:noFill/>
          </a:ln>
        </p:spPr>
      </p:pic>
      <p:pic>
        <p:nvPicPr>
          <p:cNvPr id="201" name="Google Shape;201;p30"/>
          <p:cNvPicPr preferRelativeResize="0"/>
          <p:nvPr/>
        </p:nvPicPr>
        <p:blipFill>
          <a:blip r:embed="rId4">
            <a:alphaModFix/>
          </a:blip>
          <a:stretch>
            <a:fillRect/>
          </a:stretch>
        </p:blipFill>
        <p:spPr>
          <a:xfrm>
            <a:off x="2640675" y="1290625"/>
            <a:ext cx="1543050" cy="2562225"/>
          </a:xfrm>
          <a:prstGeom prst="rect">
            <a:avLst/>
          </a:prstGeom>
          <a:noFill/>
          <a:ln>
            <a:noFill/>
          </a:ln>
        </p:spPr>
      </p:pic>
      <p:sp>
        <p:nvSpPr>
          <p:cNvPr id="202" name="Google Shape;202;p30"/>
          <p:cNvSpPr txBox="1">
            <a:spLocks noGrp="1"/>
          </p:cNvSpPr>
          <p:nvPr>
            <p:ph type="body" idx="1"/>
          </p:nvPr>
        </p:nvSpPr>
        <p:spPr>
          <a:xfrm>
            <a:off x="2543100" y="1225225"/>
            <a:ext cx="1738200" cy="346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ctr" rtl="0">
              <a:spcBef>
                <a:spcPts val="1600"/>
              </a:spcBef>
              <a:spcAft>
                <a:spcPts val="1600"/>
              </a:spcAft>
              <a:buNone/>
            </a:pPr>
            <a:r>
              <a:rPr lang="en" sz="1400"/>
              <a:t>Current medication information</a:t>
            </a:r>
            <a:endParaRPr sz="1400"/>
          </a:p>
        </p:txBody>
      </p:sp>
      <p:cxnSp>
        <p:nvCxnSpPr>
          <p:cNvPr id="203" name="Google Shape;203;p30"/>
          <p:cNvCxnSpPr/>
          <p:nvPr/>
        </p:nvCxnSpPr>
        <p:spPr>
          <a:xfrm>
            <a:off x="2292738" y="1147225"/>
            <a:ext cx="7500" cy="3345000"/>
          </a:xfrm>
          <a:prstGeom prst="straightConnector1">
            <a:avLst/>
          </a:prstGeom>
          <a:noFill/>
          <a:ln w="9525" cap="flat" cmpd="sng">
            <a:solidFill>
              <a:schemeClr val="dk2"/>
            </a:solidFill>
            <a:prstDash val="solid"/>
            <a:round/>
            <a:headEnd type="none" w="med" len="med"/>
            <a:tailEnd type="none" w="med" len="med"/>
          </a:ln>
        </p:spPr>
      </p:cxnSp>
      <p:pic>
        <p:nvPicPr>
          <p:cNvPr id="204" name="Google Shape;204;p30"/>
          <p:cNvPicPr preferRelativeResize="0"/>
          <p:nvPr/>
        </p:nvPicPr>
        <p:blipFill>
          <a:blip r:embed="rId5">
            <a:alphaModFix/>
          </a:blip>
          <a:stretch>
            <a:fillRect/>
          </a:stretch>
        </p:blipFill>
        <p:spPr>
          <a:xfrm>
            <a:off x="4936950" y="1290625"/>
            <a:ext cx="1543050" cy="2562225"/>
          </a:xfrm>
          <a:prstGeom prst="rect">
            <a:avLst/>
          </a:prstGeom>
          <a:noFill/>
          <a:ln>
            <a:noFill/>
          </a:ln>
        </p:spPr>
      </p:pic>
      <p:cxnSp>
        <p:nvCxnSpPr>
          <p:cNvPr id="205" name="Google Shape;205;p30"/>
          <p:cNvCxnSpPr/>
          <p:nvPr/>
        </p:nvCxnSpPr>
        <p:spPr>
          <a:xfrm>
            <a:off x="4605375" y="1225225"/>
            <a:ext cx="7500" cy="3345000"/>
          </a:xfrm>
          <a:prstGeom prst="straightConnector1">
            <a:avLst/>
          </a:prstGeom>
          <a:noFill/>
          <a:ln w="9525" cap="flat" cmpd="sng">
            <a:solidFill>
              <a:schemeClr val="dk2"/>
            </a:solidFill>
            <a:prstDash val="solid"/>
            <a:round/>
            <a:headEnd type="none" w="med" len="med"/>
            <a:tailEnd type="none" w="med" len="med"/>
          </a:ln>
        </p:spPr>
      </p:cxnSp>
      <p:cxnSp>
        <p:nvCxnSpPr>
          <p:cNvPr id="206" name="Google Shape;206;p30"/>
          <p:cNvCxnSpPr/>
          <p:nvPr/>
        </p:nvCxnSpPr>
        <p:spPr>
          <a:xfrm>
            <a:off x="6866200" y="1147225"/>
            <a:ext cx="7500" cy="3345000"/>
          </a:xfrm>
          <a:prstGeom prst="straightConnector1">
            <a:avLst/>
          </a:prstGeom>
          <a:noFill/>
          <a:ln w="9525" cap="flat" cmpd="sng">
            <a:solidFill>
              <a:schemeClr val="dk2"/>
            </a:solidFill>
            <a:prstDash val="solid"/>
            <a:round/>
            <a:headEnd type="none" w="med" len="med"/>
            <a:tailEnd type="none" w="med" len="med"/>
          </a:ln>
        </p:spPr>
      </p:cxnSp>
      <p:sp>
        <p:nvSpPr>
          <p:cNvPr id="207" name="Google Shape;207;p30"/>
          <p:cNvSpPr txBox="1"/>
          <p:nvPr/>
        </p:nvSpPr>
        <p:spPr>
          <a:xfrm>
            <a:off x="4870425" y="3797925"/>
            <a:ext cx="1738200" cy="65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Updated deletion confirmation</a:t>
            </a:r>
            <a:endParaRPr>
              <a:latin typeface="Open Sans"/>
              <a:ea typeface="Open Sans"/>
              <a:cs typeface="Open Sans"/>
              <a:sym typeface="Open Sans"/>
            </a:endParaRPr>
          </a:p>
        </p:txBody>
      </p:sp>
      <p:pic>
        <p:nvPicPr>
          <p:cNvPr id="208" name="Google Shape;208;p30"/>
          <p:cNvPicPr preferRelativeResize="0"/>
          <p:nvPr/>
        </p:nvPicPr>
        <p:blipFill>
          <a:blip r:embed="rId6">
            <a:alphaModFix/>
          </a:blip>
          <a:stretch>
            <a:fillRect/>
          </a:stretch>
        </p:blipFill>
        <p:spPr>
          <a:xfrm>
            <a:off x="7168350" y="1290638"/>
            <a:ext cx="1543050" cy="2562225"/>
          </a:xfrm>
          <a:prstGeom prst="rect">
            <a:avLst/>
          </a:prstGeom>
          <a:noFill/>
          <a:ln>
            <a:noFill/>
          </a:ln>
        </p:spPr>
      </p:pic>
      <p:sp>
        <p:nvSpPr>
          <p:cNvPr id="209" name="Google Shape;209;p30"/>
          <p:cNvSpPr txBox="1"/>
          <p:nvPr/>
        </p:nvSpPr>
        <p:spPr>
          <a:xfrm>
            <a:off x="6999225" y="3797925"/>
            <a:ext cx="1874700" cy="65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Updated medication history page</a:t>
            </a:r>
            <a:endParaRPr>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Problem Space - Opioid Addiction</a:t>
            </a:r>
            <a:endParaRPr/>
          </a:p>
        </p:txBody>
      </p:sp>
      <p:sp>
        <p:nvSpPr>
          <p:cNvPr id="69" name="Google Shape;69;p14"/>
          <p:cNvSpPr txBox="1">
            <a:spLocks noGrp="1"/>
          </p:cNvSpPr>
          <p:nvPr>
            <p:ph type="body" idx="1"/>
          </p:nvPr>
        </p:nvSpPr>
        <p:spPr>
          <a:xfrm>
            <a:off x="311700" y="1225225"/>
            <a:ext cx="8373000" cy="3354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t>According to the National Institute on Drug Abuse:</a:t>
            </a:r>
            <a:endParaRPr/>
          </a:p>
          <a:p>
            <a:pPr marL="723900" lvl="0" indent="-317500" algn="l" rtl="0">
              <a:lnSpc>
                <a:spcPct val="150000"/>
              </a:lnSpc>
              <a:spcBef>
                <a:spcPts val="0"/>
              </a:spcBef>
              <a:spcAft>
                <a:spcPts val="0"/>
              </a:spcAft>
              <a:buClr>
                <a:srgbClr val="444444"/>
              </a:buClr>
              <a:buSzPts val="1400"/>
              <a:buFont typeface="Open Sans"/>
              <a:buChar char="●"/>
            </a:pPr>
            <a:r>
              <a:rPr lang="en" sz="1400">
                <a:solidFill>
                  <a:srgbClr val="444444"/>
                </a:solidFill>
              </a:rPr>
              <a:t>“Roughly 21 to 29 percent of patients prescribed opioids for chronic pain misuse them.”</a:t>
            </a:r>
            <a:endParaRPr sz="1400">
              <a:solidFill>
                <a:srgbClr val="444444"/>
              </a:solidFill>
            </a:endParaRPr>
          </a:p>
          <a:p>
            <a:pPr marL="723900" lvl="0" indent="-317500" algn="l" rtl="0">
              <a:lnSpc>
                <a:spcPct val="150000"/>
              </a:lnSpc>
              <a:spcBef>
                <a:spcPts val="0"/>
              </a:spcBef>
              <a:spcAft>
                <a:spcPts val="0"/>
              </a:spcAft>
              <a:buClr>
                <a:srgbClr val="444444"/>
              </a:buClr>
              <a:buSzPts val="1400"/>
              <a:buFont typeface="Open Sans"/>
              <a:buChar char="●"/>
            </a:pPr>
            <a:r>
              <a:rPr lang="en" sz="1400">
                <a:solidFill>
                  <a:srgbClr val="444444"/>
                </a:solidFill>
              </a:rPr>
              <a:t>“Between 8 and 12 percent develop an opioid use disorder.”</a:t>
            </a:r>
            <a:endParaRPr sz="1400">
              <a:solidFill>
                <a:srgbClr val="444444"/>
              </a:solidFill>
            </a:endParaRPr>
          </a:p>
          <a:p>
            <a:pPr marL="723900" lvl="0" indent="-317500" algn="l" rtl="0">
              <a:lnSpc>
                <a:spcPct val="150000"/>
              </a:lnSpc>
              <a:spcBef>
                <a:spcPts val="0"/>
              </a:spcBef>
              <a:spcAft>
                <a:spcPts val="0"/>
              </a:spcAft>
              <a:buClr>
                <a:srgbClr val="444444"/>
              </a:buClr>
              <a:buSzPts val="1400"/>
              <a:buFont typeface="Open Sans"/>
              <a:buChar char="●"/>
            </a:pPr>
            <a:r>
              <a:rPr lang="en" sz="1400">
                <a:solidFill>
                  <a:srgbClr val="444444"/>
                </a:solidFill>
              </a:rPr>
              <a:t>“An estimated 4 to 6 percent who misuse prescription opioids transition to heroin.”</a:t>
            </a:r>
            <a:endParaRPr sz="1400">
              <a:solidFill>
                <a:srgbClr val="444444"/>
              </a:solidFill>
            </a:endParaRPr>
          </a:p>
          <a:p>
            <a:pPr marL="723900" lvl="0" indent="-317500" algn="l" rtl="0">
              <a:lnSpc>
                <a:spcPct val="150000"/>
              </a:lnSpc>
              <a:spcBef>
                <a:spcPts val="0"/>
              </a:spcBef>
              <a:spcAft>
                <a:spcPts val="0"/>
              </a:spcAft>
              <a:buClr>
                <a:srgbClr val="444444"/>
              </a:buClr>
              <a:buSzPts val="1400"/>
              <a:buFont typeface="Open Sans"/>
              <a:buChar char="●"/>
            </a:pPr>
            <a:r>
              <a:rPr lang="en" sz="1400">
                <a:solidFill>
                  <a:srgbClr val="444444"/>
                </a:solidFill>
              </a:rPr>
              <a:t>“About 80 percent of people who use heroin first misused prescription opioids.”</a:t>
            </a:r>
            <a:endParaRPr sz="1400">
              <a:solidFill>
                <a:srgbClr val="444444"/>
              </a:solidFill>
            </a:endParaRPr>
          </a:p>
          <a:p>
            <a:pPr marL="0" lvl="0" indent="0" algn="l" rtl="0">
              <a:lnSpc>
                <a:spcPct val="150000"/>
              </a:lnSpc>
              <a:spcBef>
                <a:spcPts val="0"/>
              </a:spcBef>
              <a:spcAft>
                <a:spcPts val="0"/>
              </a:spcAft>
              <a:buNone/>
            </a:pPr>
            <a:r>
              <a:rPr lang="en"/>
              <a:t> </a:t>
            </a:r>
            <a:endParaRPr/>
          </a:p>
          <a:p>
            <a:pPr marL="0" lvl="0" indent="0" algn="l" rtl="0">
              <a:lnSpc>
                <a:spcPct val="150000"/>
              </a:lnSpc>
              <a:spcBef>
                <a:spcPts val="0"/>
              </a:spcBef>
              <a:spcAft>
                <a:spcPts val="0"/>
              </a:spcAft>
              <a:buClr>
                <a:srgbClr val="000000"/>
              </a:buClr>
              <a:buSzPts val="1100"/>
              <a:buFont typeface="Arial"/>
              <a:buNone/>
            </a:pPr>
            <a:r>
              <a:rPr lang="en"/>
              <a:t>Our goal is to help patients keep better track their medication usage and also remind them when it’s the right time to take them.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Interviews</a:t>
            </a:r>
            <a:endParaRPr/>
          </a:p>
        </p:txBody>
      </p:sp>
      <p:sp>
        <p:nvSpPr>
          <p:cNvPr id="75" name="Google Shape;75;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We learned…</a:t>
            </a:r>
            <a:endParaRPr b="1"/>
          </a:p>
          <a:p>
            <a:pPr marL="457200" lvl="0" indent="-342900" algn="l" rtl="0">
              <a:spcBef>
                <a:spcPts val="1600"/>
              </a:spcBef>
              <a:spcAft>
                <a:spcPts val="0"/>
              </a:spcAft>
              <a:buSzPts val="1800"/>
              <a:buChar char="-"/>
            </a:pPr>
            <a:r>
              <a:rPr lang="en"/>
              <a:t>Medication label may be confusing/difficult to read.</a:t>
            </a:r>
            <a:endParaRPr/>
          </a:p>
          <a:p>
            <a:pPr marL="457200" lvl="0" indent="-342900" algn="l" rtl="0">
              <a:spcBef>
                <a:spcPts val="0"/>
              </a:spcBef>
              <a:spcAft>
                <a:spcPts val="0"/>
              </a:spcAft>
              <a:buSzPts val="1800"/>
              <a:buChar char="-"/>
            </a:pPr>
            <a:r>
              <a:rPr lang="en"/>
              <a:t>People may have difficulty remembering when to take medications.</a:t>
            </a:r>
            <a:endParaRPr/>
          </a:p>
          <a:p>
            <a:pPr marL="457200" lvl="0" indent="-342900" algn="l" rtl="0">
              <a:spcBef>
                <a:spcPts val="0"/>
              </a:spcBef>
              <a:spcAft>
                <a:spcPts val="0"/>
              </a:spcAft>
              <a:buSzPts val="1800"/>
              <a:buChar char="-"/>
            </a:pPr>
            <a:r>
              <a:rPr lang="en"/>
              <a:t>Some people look for alternatives for their medications.</a:t>
            </a:r>
            <a:endParaRPr/>
          </a:p>
          <a:p>
            <a:pPr marL="457200" lvl="0" indent="-342900" algn="l" rtl="0">
              <a:spcBef>
                <a:spcPts val="0"/>
              </a:spcBef>
              <a:spcAft>
                <a:spcPts val="0"/>
              </a:spcAft>
              <a:buSzPts val="1800"/>
              <a:buChar char="-"/>
            </a:pPr>
            <a:r>
              <a:rPr lang="en"/>
              <a:t>Others may be uninformed or ignorant about the side effects of medication.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Goals</a:t>
            </a:r>
            <a:endParaRPr/>
          </a:p>
        </p:txBody>
      </p:sp>
      <p:sp>
        <p:nvSpPr>
          <p:cNvPr id="81" name="Google Shape;81;p1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Notify the user when they need to take their medication.</a:t>
            </a:r>
            <a:endParaRPr/>
          </a:p>
          <a:p>
            <a:pPr marL="457200" lvl="0" indent="-342900" algn="l" rtl="0">
              <a:spcBef>
                <a:spcPts val="0"/>
              </a:spcBef>
              <a:spcAft>
                <a:spcPts val="0"/>
              </a:spcAft>
              <a:buSzPts val="1800"/>
              <a:buAutoNum type="arabicPeriod"/>
            </a:pPr>
            <a:r>
              <a:rPr lang="en"/>
              <a:t>Allow the user to view a history of when they’ve taken their medication in the past.</a:t>
            </a:r>
            <a:endParaRPr/>
          </a:p>
          <a:p>
            <a:pPr marL="457200" lvl="0" indent="-342900" algn="l" rtl="0">
              <a:spcBef>
                <a:spcPts val="0"/>
              </a:spcBef>
              <a:spcAft>
                <a:spcPts val="0"/>
              </a:spcAft>
              <a:buSzPts val="1800"/>
              <a:buAutoNum type="arabicPeriod"/>
            </a:pPr>
            <a:r>
              <a:rPr lang="en"/>
              <a:t>Allow the user to manage their current medications by adding, deleting, and editing them to the manager.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Scenario</a:t>
            </a:r>
            <a:endParaRPr/>
          </a:p>
        </p:txBody>
      </p:sp>
      <p:sp>
        <p:nvSpPr>
          <p:cNvPr id="87" name="Google Shape;87;p1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Joslyn, a 72 year old retired woman with joint pain would like to:</a:t>
            </a:r>
            <a:endParaRPr/>
          </a:p>
          <a:p>
            <a:pPr marL="457200" lvl="0" indent="-342900" algn="l" rtl="0">
              <a:spcBef>
                <a:spcPts val="1600"/>
              </a:spcBef>
              <a:spcAft>
                <a:spcPts val="0"/>
              </a:spcAft>
              <a:buSzPts val="1800"/>
              <a:buAutoNum type="arabicPeriod"/>
            </a:pPr>
            <a:r>
              <a:rPr lang="en"/>
              <a:t>Add 3 medications which she is currently taking to the medication manager</a:t>
            </a:r>
            <a:endParaRPr/>
          </a:p>
          <a:p>
            <a:pPr marL="457200" lvl="0" indent="-342900" algn="l" rtl="0">
              <a:spcBef>
                <a:spcPts val="0"/>
              </a:spcBef>
              <a:spcAft>
                <a:spcPts val="0"/>
              </a:spcAft>
              <a:buSzPts val="1800"/>
              <a:buAutoNum type="arabicPeriod"/>
            </a:pPr>
            <a:r>
              <a:rPr lang="en"/>
              <a:t>Receive notifications on her device when it’s time to take each medication</a:t>
            </a:r>
            <a:endParaRPr/>
          </a:p>
          <a:p>
            <a:pPr marL="457200" lvl="0" indent="-342900" algn="l" rtl="0">
              <a:spcBef>
                <a:spcPts val="0"/>
              </a:spcBef>
              <a:spcAft>
                <a:spcPts val="0"/>
              </a:spcAft>
              <a:buSzPts val="1800"/>
              <a:buAutoNum type="arabicPeriod"/>
            </a:pPr>
            <a:r>
              <a:rPr lang="en"/>
              <a:t>View her medications taken for the last 7 days once at the end of every week.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Prototype 1</a:t>
            </a:r>
            <a:endParaRPr/>
          </a:p>
        </p:txBody>
      </p:sp>
      <p:sp>
        <p:nvSpPr>
          <p:cNvPr id="93" name="Google Shape;93;p18"/>
          <p:cNvSpPr txBox="1">
            <a:spLocks noGrp="1"/>
          </p:cNvSpPr>
          <p:nvPr>
            <p:ph type="body" idx="1"/>
          </p:nvPr>
        </p:nvSpPr>
        <p:spPr>
          <a:xfrm>
            <a:off x="311700" y="1225225"/>
            <a:ext cx="8688000" cy="33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Overview:</a:t>
            </a:r>
            <a:r>
              <a:rPr lang="en"/>
              <a:t>  For this iteration, the prototype was based on elements from each group member’s designs. After completing testing for the first prototype, the main takeaway was that critical elements were missing from the prototype, such as feedback for completing actions as well as disambiguous labels for some actions.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56750" y="322350"/>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Prototype 1 User Testing</a:t>
            </a:r>
            <a:endParaRPr/>
          </a:p>
        </p:txBody>
      </p:sp>
      <p:sp>
        <p:nvSpPr>
          <p:cNvPr id="99" name="Google Shape;99;p19"/>
          <p:cNvSpPr txBox="1">
            <a:spLocks noGrp="1"/>
          </p:cNvSpPr>
          <p:nvPr>
            <p:ph type="body" idx="1"/>
          </p:nvPr>
        </p:nvSpPr>
        <p:spPr>
          <a:xfrm>
            <a:off x="311700" y="1225225"/>
            <a:ext cx="41979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Adding a New Medication:</a:t>
            </a:r>
            <a:r>
              <a:rPr lang="en"/>
              <a:t> After adding a new medication, there was no visible feedback to the user notifying them that the medication was successfully added.</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00" name="Google Shape;100;p19"/>
          <p:cNvPicPr preferRelativeResize="0"/>
          <p:nvPr/>
        </p:nvPicPr>
        <p:blipFill>
          <a:blip r:embed="rId3">
            <a:alphaModFix/>
          </a:blip>
          <a:stretch>
            <a:fillRect/>
          </a:stretch>
        </p:blipFill>
        <p:spPr>
          <a:xfrm>
            <a:off x="5854200" y="740263"/>
            <a:ext cx="1740400" cy="2889925"/>
          </a:xfrm>
          <a:prstGeom prst="rect">
            <a:avLst/>
          </a:prstGeom>
          <a:noFill/>
          <a:ln>
            <a:noFill/>
          </a:ln>
        </p:spPr>
      </p:pic>
      <p:sp>
        <p:nvSpPr>
          <p:cNvPr id="101" name="Google Shape;101;p19"/>
          <p:cNvSpPr txBox="1"/>
          <p:nvPr/>
        </p:nvSpPr>
        <p:spPr>
          <a:xfrm>
            <a:off x="5084300" y="3796650"/>
            <a:ext cx="3300300" cy="101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The user is sent to the home screen of the application after successfully adding a new medication, but no notification was given.</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56750" y="322350"/>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Prototype 1 User Testing</a:t>
            </a:r>
            <a:endParaRPr/>
          </a:p>
        </p:txBody>
      </p:sp>
      <p:sp>
        <p:nvSpPr>
          <p:cNvPr id="107" name="Google Shape;107;p20"/>
          <p:cNvSpPr txBox="1">
            <a:spLocks noGrp="1"/>
          </p:cNvSpPr>
          <p:nvPr>
            <p:ph type="body" idx="1"/>
          </p:nvPr>
        </p:nvSpPr>
        <p:spPr>
          <a:xfrm>
            <a:off x="311700" y="1225225"/>
            <a:ext cx="5028600" cy="34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Accessing Current Medications:</a:t>
            </a:r>
            <a:r>
              <a:rPr lang="en"/>
              <a:t> During testing, there was confusion on how to access the page listing the user’s current medications. This was caused by the ambiguous button labels </a:t>
            </a:r>
            <a:r>
              <a:rPr lang="en" i="1"/>
              <a:t>Pain Medications</a:t>
            </a:r>
            <a:r>
              <a:rPr lang="en"/>
              <a:t> and </a:t>
            </a:r>
            <a:r>
              <a:rPr lang="en" i="1"/>
              <a:t>Medication History</a:t>
            </a:r>
            <a:r>
              <a:rPr lang="en"/>
              <a:t>. To access the current medications, the button labeled </a:t>
            </a:r>
            <a:r>
              <a:rPr lang="en" i="1"/>
              <a:t>Pain Medications</a:t>
            </a:r>
            <a:r>
              <a:rPr lang="en"/>
              <a:t> had to be pressed, but the </a:t>
            </a:r>
            <a:r>
              <a:rPr lang="en" i="1"/>
              <a:t>Medication History</a:t>
            </a:r>
            <a:r>
              <a:rPr lang="en"/>
              <a:t> button was pressed first in some instances.</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08" name="Google Shape;108;p20"/>
          <p:cNvPicPr preferRelativeResize="0"/>
          <p:nvPr/>
        </p:nvPicPr>
        <p:blipFill>
          <a:blip r:embed="rId3">
            <a:alphaModFix/>
          </a:blip>
          <a:stretch>
            <a:fillRect/>
          </a:stretch>
        </p:blipFill>
        <p:spPr>
          <a:xfrm>
            <a:off x="6297850" y="396300"/>
            <a:ext cx="2083115" cy="3459000"/>
          </a:xfrm>
          <a:prstGeom prst="rect">
            <a:avLst/>
          </a:prstGeom>
          <a:noFill/>
          <a:ln>
            <a:noFill/>
          </a:ln>
        </p:spPr>
      </p:pic>
      <p:sp>
        <p:nvSpPr>
          <p:cNvPr id="109" name="Google Shape;109;p20"/>
          <p:cNvSpPr/>
          <p:nvPr/>
        </p:nvSpPr>
        <p:spPr>
          <a:xfrm>
            <a:off x="6384325" y="1383100"/>
            <a:ext cx="983700" cy="831300"/>
          </a:xfrm>
          <a:prstGeom prst="rect">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110" name="Google Shape;110;p20"/>
          <p:cNvSpPr/>
          <p:nvPr/>
        </p:nvSpPr>
        <p:spPr>
          <a:xfrm>
            <a:off x="7368025" y="2438875"/>
            <a:ext cx="917400" cy="9297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111" name="Google Shape;111;p20"/>
          <p:cNvSpPr txBox="1"/>
          <p:nvPr/>
        </p:nvSpPr>
        <p:spPr>
          <a:xfrm>
            <a:off x="5817675" y="4020325"/>
            <a:ext cx="3270300" cy="88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Clicking the button outlined in green was the correct action, but some users click the red outlined button.</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Prototype 1 User Testing</a:t>
            </a:r>
            <a:endParaRPr/>
          </a:p>
        </p:txBody>
      </p:sp>
      <p:sp>
        <p:nvSpPr>
          <p:cNvPr id="117" name="Google Shape;117;p21"/>
          <p:cNvSpPr txBox="1">
            <a:spLocks noGrp="1"/>
          </p:cNvSpPr>
          <p:nvPr>
            <p:ph type="body" idx="1"/>
          </p:nvPr>
        </p:nvSpPr>
        <p:spPr>
          <a:xfrm>
            <a:off x="311700" y="1225225"/>
            <a:ext cx="48177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Editing an Existing Medication:</a:t>
            </a:r>
            <a:r>
              <a:rPr lang="en"/>
              <a:t> When users were asked to edit an already existing medication, they were trying to directly edit the fields that displayed the information before reluctantly clicking the edit button. Clicking the edit button was required to redirect the user to the edit medication screen which would allow them to complete the task.</a:t>
            </a:r>
            <a:endParaRPr/>
          </a:p>
          <a:p>
            <a:pPr marL="0" lvl="0" indent="0" algn="l" rtl="0">
              <a:spcBef>
                <a:spcPts val="1600"/>
              </a:spcBef>
              <a:spcAft>
                <a:spcPts val="1600"/>
              </a:spcAft>
              <a:buClr>
                <a:schemeClr val="dk1"/>
              </a:buClr>
              <a:buSzPts val="1100"/>
              <a:buFont typeface="Arial"/>
              <a:buNone/>
            </a:pPr>
            <a:endParaRPr/>
          </a:p>
        </p:txBody>
      </p:sp>
      <p:pic>
        <p:nvPicPr>
          <p:cNvPr id="118" name="Google Shape;118;p21"/>
          <p:cNvPicPr preferRelativeResize="0"/>
          <p:nvPr/>
        </p:nvPicPr>
        <p:blipFill>
          <a:blip r:embed="rId3">
            <a:alphaModFix/>
          </a:blip>
          <a:stretch>
            <a:fillRect/>
          </a:stretch>
        </p:blipFill>
        <p:spPr>
          <a:xfrm>
            <a:off x="6143025" y="1017100"/>
            <a:ext cx="2019881" cy="3354000"/>
          </a:xfrm>
          <a:prstGeom prst="rect">
            <a:avLst/>
          </a:prstGeom>
          <a:noFill/>
          <a:ln>
            <a:noFill/>
          </a:ln>
        </p:spPr>
      </p:pic>
      <p:sp>
        <p:nvSpPr>
          <p:cNvPr id="119" name="Google Shape;119;p21"/>
          <p:cNvSpPr/>
          <p:nvPr/>
        </p:nvSpPr>
        <p:spPr>
          <a:xfrm>
            <a:off x="7248575" y="3757000"/>
            <a:ext cx="798900" cy="501600"/>
          </a:xfrm>
          <a:prstGeom prst="rect">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120" name="Google Shape;120;p21"/>
          <p:cNvSpPr/>
          <p:nvPr/>
        </p:nvSpPr>
        <p:spPr>
          <a:xfrm>
            <a:off x="6521325" y="2409200"/>
            <a:ext cx="1565700" cy="10308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1010</Words>
  <Application>Microsoft Office PowerPoint</Application>
  <PresentationFormat>On-screen Show (16:9)</PresentationFormat>
  <Paragraphs>84</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Open Sans</vt:lpstr>
      <vt:lpstr>Economica</vt:lpstr>
      <vt:lpstr>Arial</vt:lpstr>
      <vt:lpstr>Luxe</vt:lpstr>
      <vt:lpstr>CS 422 - Group 4 Medication Manager</vt:lpstr>
      <vt:lpstr>Problem Space - Opioid Addiction</vt:lpstr>
      <vt:lpstr>Interviews</vt:lpstr>
      <vt:lpstr>Goals</vt:lpstr>
      <vt:lpstr>Scenario</vt:lpstr>
      <vt:lpstr>Prototype 1</vt:lpstr>
      <vt:lpstr>Prototype 1 User Testing</vt:lpstr>
      <vt:lpstr>Prototype 1 User Testing</vt:lpstr>
      <vt:lpstr>Prototype 1 User Testing</vt:lpstr>
      <vt:lpstr>Prototype 1 User Testing</vt:lpstr>
      <vt:lpstr>Prototype 2</vt:lpstr>
      <vt:lpstr>Prototype 2</vt:lpstr>
      <vt:lpstr>Prototype 2 User Testing</vt:lpstr>
      <vt:lpstr>Prototype 2 User Testing</vt:lpstr>
      <vt:lpstr>Prototype 2 User Testing</vt:lpstr>
      <vt:lpstr>Prototype 2 User Testing</vt:lpstr>
      <vt:lpstr>Prototype 3</vt:lpstr>
      <vt:lpstr>Prototype 3</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422 - Group 4 Medication Manager</dc:title>
  <cp:lastModifiedBy>MD Shafi</cp:lastModifiedBy>
  <cp:revision>1</cp:revision>
  <dcterms:modified xsi:type="dcterms:W3CDTF">2019-05-27T16:37:07Z</dcterms:modified>
</cp:coreProperties>
</file>