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Economica" panose="020B0604020202020204" charset="0"/>
      <p:regular r:id="rId24"/>
      <p:bold r:id="rId25"/>
      <p:italic r:id="rId26"/>
      <p:boldItalic r:id="rId27"/>
    </p:embeddedFont>
    <p:embeddedFont>
      <p:font typeface="Open Sans"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691ebdd9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691ebdd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5691ebdd95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5691ebdd9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582c5a8dac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582c5a8dac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5691ebdd95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5691ebdd95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691ebdd95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691ebdd95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82c5a8dac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82c5a8dac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582c5a8dac_3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582c5a8dac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582c5a8dac_3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582c5a8dac_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582c5a8dac_3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582c5a8dac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82c5a8dac_3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82c5a8dac_3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5691ebdd95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5691ebdd9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691ebdd95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691ebdd9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5691ebdd95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5691ebdd95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691ebdd95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691ebdd9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691ebdd95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691ebdd95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691ebdd95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691ebdd95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691ebdd95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691ebdd95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82c5a8dac_3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82c5a8dac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5691ebdd95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5691ebdd9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691ebdd95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691ebdd9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56" name="Google Shape;56;p14"/>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57" name="Google Shape;57;p14"/>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58" name="Google Shape;58;p14"/>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62" name="Google Shape;62;p15"/>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63" name="Google Shape;63;p1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2" name="Google Shape;72;p17"/>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7"/>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4" name="Google Shape;7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77" name="Google Shape;7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80" name="Google Shape;80;p19"/>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1" name="Google Shape;81;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5" name="Google Shape;8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9" name="Google Shape;89;p21"/>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90" name="Google Shape;90;p21"/>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91" name="Google Shape;91;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2" name="Google Shape;9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3"/>
        <p:cNvGrpSpPr/>
        <p:nvPr/>
      </p:nvGrpSpPr>
      <p:grpSpPr>
        <a:xfrm>
          <a:off x="0" y="0"/>
          <a:ext cx="0" cy="0"/>
          <a:chOff x="0" y="0"/>
          <a:chExt cx="0" cy="0"/>
        </a:xfrm>
      </p:grpSpPr>
      <p:sp>
        <p:nvSpPr>
          <p:cNvPr id="94" name="Google Shape;94;p22"/>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95" name="Google Shape;9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3"/>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0" name="Google Shape;10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52" name="Google Shape;52;p1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drive.google.com/file/d/17ykpLVq900TlC323R1JWXqektZLiI5xw/view"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5"/>
          <p:cNvSpPr txBox="1">
            <a:spLocks noGrp="1"/>
          </p:cNvSpPr>
          <p:nvPr>
            <p:ph type="ctrTitle"/>
          </p:nvPr>
        </p:nvSpPr>
        <p:spPr>
          <a:xfrm>
            <a:off x="2726525" y="1453100"/>
            <a:ext cx="3548400" cy="15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 422 - Group 4</a:t>
            </a:r>
            <a:endParaRPr/>
          </a:p>
          <a:p>
            <a:pPr marL="0" lvl="0" indent="0" algn="ctr" rtl="0">
              <a:spcBef>
                <a:spcPts val="0"/>
              </a:spcBef>
              <a:spcAft>
                <a:spcPts val="0"/>
              </a:spcAft>
              <a:buNone/>
            </a:pPr>
            <a:r>
              <a:rPr lang="en"/>
              <a:t>Medication Manager</a:t>
            </a:r>
            <a:endParaRPr/>
          </a:p>
        </p:txBody>
      </p:sp>
      <p:sp>
        <p:nvSpPr>
          <p:cNvPr id="108" name="Google Shape;108;p25"/>
          <p:cNvSpPr txBox="1">
            <a:spLocks noGrp="1"/>
          </p:cNvSpPr>
          <p:nvPr>
            <p:ph type="subTitle" idx="1"/>
          </p:nvPr>
        </p:nvSpPr>
        <p:spPr>
          <a:xfrm>
            <a:off x="3044700" y="3116572"/>
            <a:ext cx="3054600" cy="109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Luqmaan Baiyat, KT Mancillas, Keval Patel, Jose E. Rodriguez,</a:t>
            </a:r>
            <a:endParaRPr/>
          </a:p>
          <a:p>
            <a:pPr marL="0" lvl="0" indent="0" algn="ctr" rtl="0">
              <a:spcBef>
                <a:spcPts val="0"/>
              </a:spcBef>
              <a:spcAft>
                <a:spcPts val="0"/>
              </a:spcAft>
              <a:buNone/>
            </a:pPr>
            <a:r>
              <a:rPr lang="en"/>
              <a:t>Mohammed Shafiuddin</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Heuristic Evaluations</a:t>
            </a:r>
            <a:endParaRPr/>
          </a:p>
        </p:txBody>
      </p:sp>
      <p:sp>
        <p:nvSpPr>
          <p:cNvPr id="197" name="Google Shape;197;p34"/>
          <p:cNvSpPr txBox="1">
            <a:spLocks noGrp="1"/>
          </p:cNvSpPr>
          <p:nvPr>
            <p:ph type="body" idx="1"/>
          </p:nvPr>
        </p:nvSpPr>
        <p:spPr>
          <a:xfrm>
            <a:off x="311700" y="1225225"/>
            <a:ext cx="8561700" cy="3703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form of error prevention not included in the first iteration was ensuring all fields were filled in before confirming a new or edited medication.</a:t>
            </a:r>
            <a:br>
              <a:rPr lang="en"/>
            </a:br>
            <a:endParaRPr/>
          </a:p>
          <a:p>
            <a:pPr marL="457200" lvl="0" indent="-342900" algn="l" rtl="0">
              <a:spcBef>
                <a:spcPts val="0"/>
              </a:spcBef>
              <a:spcAft>
                <a:spcPts val="0"/>
              </a:spcAft>
              <a:buSzPts val="1800"/>
              <a:buChar char="●"/>
            </a:pPr>
            <a:r>
              <a:rPr lang="en"/>
              <a:t>A consistent issue among users was not knowing the system status while on certain parts of the interface. For example, it was difficult for a user to determine if they were adding a medication, or editing an existing one because those two parts of the interface are identical.</a:t>
            </a:r>
            <a:br>
              <a:rPr lang="en"/>
            </a:br>
            <a:endParaRPr/>
          </a:p>
          <a:p>
            <a:pPr marL="457200" lvl="0" indent="-342900" algn="l" rtl="0">
              <a:spcBef>
                <a:spcPts val="0"/>
              </a:spcBef>
              <a:spcAft>
                <a:spcPts val="0"/>
              </a:spcAft>
              <a:buSzPts val="1800"/>
              <a:buChar char="●"/>
            </a:pPr>
            <a:r>
              <a:rPr lang="en"/>
              <a:t>The feedback messages given after completing certain actions helped our users validate that those actions were actually completed, helping them move on to the next task without further delay.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Heuristic Evaluations</a:t>
            </a:r>
            <a:endParaRPr/>
          </a:p>
        </p:txBody>
      </p:sp>
      <p:sp>
        <p:nvSpPr>
          <p:cNvPr id="203" name="Google Shape;203;p3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Filling in the values for </a:t>
            </a:r>
            <a:r>
              <a:rPr lang="en" i="1"/>
              <a:t>Amount Taken</a:t>
            </a:r>
            <a:r>
              <a:rPr lang="en"/>
              <a:t>, </a:t>
            </a:r>
            <a:r>
              <a:rPr lang="en" i="1"/>
              <a:t>Time Cycle</a:t>
            </a:r>
            <a:r>
              <a:rPr lang="en"/>
              <a:t>, and </a:t>
            </a:r>
            <a:r>
              <a:rPr lang="en" i="1"/>
              <a:t>Days Repeated</a:t>
            </a:r>
            <a:r>
              <a:rPr lang="en"/>
              <a:t> allowed any type of character, where as it should have only allow numbers to be input. By not restricting input, there was potential for users to input bad values, which would not make sense when those values were displayed in the future.</a:t>
            </a:r>
            <a:br>
              <a:rPr lang="en"/>
            </a:br>
            <a:endParaRPr/>
          </a:p>
          <a:p>
            <a:pPr marL="457200" lvl="0" indent="-342900" algn="l" rtl="0">
              <a:spcBef>
                <a:spcPts val="0"/>
              </a:spcBef>
              <a:spcAft>
                <a:spcPts val="0"/>
              </a:spcAft>
              <a:buSzPts val="1800"/>
              <a:buChar char="●"/>
            </a:pPr>
            <a:r>
              <a:rPr lang="en"/>
              <a:t>A frequent occurrence with the interface was having it return to the home menu after completing actions. In most cases, there was a more appropriate part of the interface to display instead. As a result, efficiency was not as high as it could be.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Second Iteration of Computer Prototype</a:t>
            </a:r>
            <a:endParaRPr/>
          </a:p>
        </p:txBody>
      </p:sp>
      <p:sp>
        <p:nvSpPr>
          <p:cNvPr id="209" name="Google Shape;209;p36"/>
          <p:cNvSpPr txBox="1">
            <a:spLocks noGrp="1"/>
          </p:cNvSpPr>
          <p:nvPr>
            <p:ph type="body" idx="1"/>
          </p:nvPr>
        </p:nvSpPr>
        <p:spPr>
          <a:xfrm>
            <a:off x="208100" y="1232700"/>
            <a:ext cx="3573600" cy="3471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To address the issue of no return to home option on any of the applications pages, we modified the toolbar at the top of the application to be more functional.</a:t>
            </a:r>
            <a:br>
              <a:rPr lang="en"/>
            </a:br>
            <a:r>
              <a:rPr lang="en"/>
              <a:t>This toolbar now contains the home button on the left side, and additionally, contains a title displaying the system status.</a:t>
            </a:r>
            <a:endParaRPr/>
          </a:p>
        </p:txBody>
      </p:sp>
      <p:pic>
        <p:nvPicPr>
          <p:cNvPr id="210" name="Google Shape;210;p36"/>
          <p:cNvPicPr preferRelativeResize="0"/>
          <p:nvPr/>
        </p:nvPicPr>
        <p:blipFill>
          <a:blip r:embed="rId3">
            <a:alphaModFix/>
          </a:blip>
          <a:stretch>
            <a:fillRect/>
          </a:stretch>
        </p:blipFill>
        <p:spPr>
          <a:xfrm>
            <a:off x="6619837" y="1232700"/>
            <a:ext cx="2378217" cy="831301"/>
          </a:xfrm>
          <a:prstGeom prst="rect">
            <a:avLst/>
          </a:prstGeom>
          <a:noFill/>
          <a:ln w="19050" cap="flat" cmpd="sng">
            <a:solidFill>
              <a:schemeClr val="dk2"/>
            </a:solidFill>
            <a:prstDash val="solid"/>
            <a:round/>
            <a:headEnd type="none" w="sm" len="sm"/>
            <a:tailEnd type="none" w="sm" len="sm"/>
          </a:ln>
        </p:spPr>
      </p:pic>
      <p:pic>
        <p:nvPicPr>
          <p:cNvPr id="211" name="Google Shape;211;p36"/>
          <p:cNvPicPr preferRelativeResize="0"/>
          <p:nvPr/>
        </p:nvPicPr>
        <p:blipFill>
          <a:blip r:embed="rId4">
            <a:alphaModFix/>
          </a:blip>
          <a:stretch>
            <a:fillRect/>
          </a:stretch>
        </p:blipFill>
        <p:spPr>
          <a:xfrm>
            <a:off x="6619837" y="2274463"/>
            <a:ext cx="2378225" cy="824118"/>
          </a:xfrm>
          <a:prstGeom prst="rect">
            <a:avLst/>
          </a:prstGeom>
          <a:noFill/>
          <a:ln w="19050" cap="flat" cmpd="sng">
            <a:solidFill>
              <a:schemeClr val="dk2"/>
            </a:solidFill>
            <a:prstDash val="solid"/>
            <a:round/>
            <a:headEnd type="none" w="sm" len="sm"/>
            <a:tailEnd type="none" w="sm" len="sm"/>
          </a:ln>
        </p:spPr>
      </p:pic>
      <p:pic>
        <p:nvPicPr>
          <p:cNvPr id="212" name="Google Shape;212;p36"/>
          <p:cNvPicPr preferRelativeResize="0"/>
          <p:nvPr/>
        </p:nvPicPr>
        <p:blipFill>
          <a:blip r:embed="rId5">
            <a:alphaModFix/>
          </a:blip>
          <a:stretch>
            <a:fillRect/>
          </a:stretch>
        </p:blipFill>
        <p:spPr>
          <a:xfrm>
            <a:off x="6619838" y="3309050"/>
            <a:ext cx="2378225" cy="629673"/>
          </a:xfrm>
          <a:prstGeom prst="rect">
            <a:avLst/>
          </a:prstGeom>
          <a:noFill/>
          <a:ln w="19050" cap="flat" cmpd="sng">
            <a:solidFill>
              <a:schemeClr val="dk2"/>
            </a:solidFill>
            <a:prstDash val="solid"/>
            <a:round/>
            <a:headEnd type="none" w="sm" len="sm"/>
            <a:tailEnd type="none" w="sm" len="sm"/>
          </a:ln>
        </p:spPr>
      </p:pic>
      <p:pic>
        <p:nvPicPr>
          <p:cNvPr id="213" name="Google Shape;213;p36"/>
          <p:cNvPicPr preferRelativeResize="0"/>
          <p:nvPr/>
        </p:nvPicPr>
        <p:blipFill>
          <a:blip r:embed="rId6">
            <a:alphaModFix/>
          </a:blip>
          <a:stretch>
            <a:fillRect/>
          </a:stretch>
        </p:blipFill>
        <p:spPr>
          <a:xfrm>
            <a:off x="3942225" y="2295938"/>
            <a:ext cx="2378225" cy="551614"/>
          </a:xfrm>
          <a:prstGeom prst="rect">
            <a:avLst/>
          </a:prstGeom>
          <a:noFill/>
          <a:ln>
            <a:noFill/>
          </a:ln>
        </p:spPr>
      </p:pic>
      <p:cxnSp>
        <p:nvCxnSpPr>
          <p:cNvPr id="214" name="Google Shape;214;p36"/>
          <p:cNvCxnSpPr/>
          <p:nvPr/>
        </p:nvCxnSpPr>
        <p:spPr>
          <a:xfrm>
            <a:off x="6446475" y="1147225"/>
            <a:ext cx="0" cy="327840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p36"/>
          <p:cNvCxnSpPr/>
          <p:nvPr/>
        </p:nvCxnSpPr>
        <p:spPr>
          <a:xfrm>
            <a:off x="3816200" y="1184225"/>
            <a:ext cx="0" cy="3278400"/>
          </a:xfrm>
          <a:prstGeom prst="straightConnector1">
            <a:avLst/>
          </a:prstGeom>
          <a:noFill/>
          <a:ln w="9525" cap="flat" cmpd="sng">
            <a:solidFill>
              <a:schemeClr val="dk2"/>
            </a:solidFill>
            <a:prstDash val="solid"/>
            <a:round/>
            <a:headEnd type="none" w="med" len="med"/>
            <a:tailEnd type="none" w="med" len="med"/>
          </a:ln>
        </p:spPr>
      </p:cxnSp>
      <p:sp>
        <p:nvSpPr>
          <p:cNvPr id="216" name="Google Shape;216;p36"/>
          <p:cNvSpPr txBox="1"/>
          <p:nvPr/>
        </p:nvSpPr>
        <p:spPr>
          <a:xfrm>
            <a:off x="4011288" y="2893675"/>
            <a:ext cx="2240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Iteration 1. Static toolbar that was shared for all parts of the application.</a:t>
            </a:r>
            <a:endParaRPr>
              <a:latin typeface="Open Sans"/>
              <a:ea typeface="Open Sans"/>
              <a:cs typeface="Open Sans"/>
              <a:sym typeface="Open Sans"/>
            </a:endParaRPr>
          </a:p>
        </p:txBody>
      </p:sp>
      <p:sp>
        <p:nvSpPr>
          <p:cNvPr id="217" name="Google Shape;217;p36"/>
          <p:cNvSpPr txBox="1"/>
          <p:nvPr/>
        </p:nvSpPr>
        <p:spPr>
          <a:xfrm>
            <a:off x="6619825" y="4042475"/>
            <a:ext cx="2240100" cy="7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Iteration 2. Toolbars with home button and relevant title.</a:t>
            </a:r>
            <a:endParaRPr>
              <a:latin typeface="Open Sans"/>
              <a:ea typeface="Open Sans"/>
              <a:cs typeface="Open Sans"/>
              <a:sym typeface="Open Sans"/>
            </a:endParaRPr>
          </a:p>
        </p:txBody>
      </p:sp>
      <p:cxnSp>
        <p:nvCxnSpPr>
          <p:cNvPr id="218" name="Google Shape;218;p36"/>
          <p:cNvCxnSpPr/>
          <p:nvPr/>
        </p:nvCxnSpPr>
        <p:spPr>
          <a:xfrm rot="10800000">
            <a:off x="6742000" y="2167738"/>
            <a:ext cx="2133900" cy="3000"/>
          </a:xfrm>
          <a:prstGeom prst="straightConnector1">
            <a:avLst/>
          </a:prstGeom>
          <a:noFill/>
          <a:ln w="9525" cap="flat" cmpd="sng">
            <a:solidFill>
              <a:schemeClr val="dk2"/>
            </a:solidFill>
            <a:prstDash val="dot"/>
            <a:round/>
            <a:headEnd type="none" w="med" len="med"/>
            <a:tailEnd type="none" w="med" len="med"/>
          </a:ln>
        </p:spPr>
      </p:cxnSp>
      <p:cxnSp>
        <p:nvCxnSpPr>
          <p:cNvPr id="219" name="Google Shape;219;p36"/>
          <p:cNvCxnSpPr/>
          <p:nvPr/>
        </p:nvCxnSpPr>
        <p:spPr>
          <a:xfrm rot="10800000">
            <a:off x="6741988" y="3202300"/>
            <a:ext cx="2133900" cy="3000"/>
          </a:xfrm>
          <a:prstGeom prst="straightConnector1">
            <a:avLst/>
          </a:prstGeom>
          <a:noFill/>
          <a:ln w="9525" cap="flat" cmpd="sng">
            <a:solidFill>
              <a:schemeClr val="dk2"/>
            </a:solidFill>
            <a:prstDash val="dot"/>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000"/>
                                        <p:tgtEl>
                                          <p:spTgt spid="216"/>
                                        </p:tgtEl>
                                      </p:cBhvr>
                                    </p:animEffect>
                                  </p:childTnLst>
                                </p:cTn>
                              </p:par>
                              <p:par>
                                <p:cTn id="8" presetID="10" presetClass="entr" presetSubtype="0" fill="hold" nodeType="withEffect">
                                  <p:stCondLst>
                                    <p:cond delay="0"/>
                                  </p:stCondLst>
                                  <p:childTnLst>
                                    <p:set>
                                      <p:cBhvr>
                                        <p:cTn id="9" dur="1" fill="hold">
                                          <p:stCondLst>
                                            <p:cond delay="0"/>
                                          </p:stCondLst>
                                        </p:cTn>
                                        <p:tgtEl>
                                          <p:spTgt spid="213"/>
                                        </p:tgtEl>
                                        <p:attrNameLst>
                                          <p:attrName>style.visibility</p:attrName>
                                        </p:attrNameLst>
                                      </p:cBhvr>
                                      <p:to>
                                        <p:strVal val="visible"/>
                                      </p:to>
                                    </p:set>
                                    <p:animEffect transition="in" filter="fade">
                                      <p:cBhvr>
                                        <p:cTn id="10" dur="1000"/>
                                        <p:tgtEl>
                                          <p:spTgt spid="2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0"/>
                                        </p:tgtEl>
                                        <p:attrNameLst>
                                          <p:attrName>style.visibility</p:attrName>
                                        </p:attrNameLst>
                                      </p:cBhvr>
                                      <p:to>
                                        <p:strVal val="visible"/>
                                      </p:to>
                                    </p:set>
                                    <p:animEffect transition="in" filter="fade">
                                      <p:cBhvr>
                                        <p:cTn id="15" dur="1000"/>
                                        <p:tgtEl>
                                          <p:spTgt spid="210"/>
                                        </p:tgtEl>
                                      </p:cBhvr>
                                    </p:animEffect>
                                  </p:childTnLst>
                                </p:cTn>
                              </p:par>
                              <p:par>
                                <p:cTn id="16" presetID="10" presetClass="entr" presetSubtype="0" fill="hold" nodeType="withEffect">
                                  <p:stCondLst>
                                    <p:cond delay="0"/>
                                  </p:stCondLst>
                                  <p:childTnLst>
                                    <p:set>
                                      <p:cBhvr>
                                        <p:cTn id="17" dur="1" fill="hold">
                                          <p:stCondLst>
                                            <p:cond delay="0"/>
                                          </p:stCondLst>
                                        </p:cTn>
                                        <p:tgtEl>
                                          <p:spTgt spid="211"/>
                                        </p:tgtEl>
                                        <p:attrNameLst>
                                          <p:attrName>style.visibility</p:attrName>
                                        </p:attrNameLst>
                                      </p:cBhvr>
                                      <p:to>
                                        <p:strVal val="visible"/>
                                      </p:to>
                                    </p:set>
                                    <p:animEffect transition="in" filter="fade">
                                      <p:cBhvr>
                                        <p:cTn id="18" dur="1000"/>
                                        <p:tgtEl>
                                          <p:spTgt spid="211"/>
                                        </p:tgtEl>
                                      </p:cBhvr>
                                    </p:animEffect>
                                  </p:childTnLst>
                                </p:cTn>
                              </p:par>
                              <p:par>
                                <p:cTn id="19" presetID="10" presetClass="entr" presetSubtype="0" fill="hold" nodeType="withEffect">
                                  <p:stCondLst>
                                    <p:cond delay="0"/>
                                  </p:stCondLst>
                                  <p:childTnLst>
                                    <p:set>
                                      <p:cBhvr>
                                        <p:cTn id="20" dur="1" fill="hold">
                                          <p:stCondLst>
                                            <p:cond delay="0"/>
                                          </p:stCondLst>
                                        </p:cTn>
                                        <p:tgtEl>
                                          <p:spTgt spid="212"/>
                                        </p:tgtEl>
                                        <p:attrNameLst>
                                          <p:attrName>style.visibility</p:attrName>
                                        </p:attrNameLst>
                                      </p:cBhvr>
                                      <p:to>
                                        <p:strVal val="visible"/>
                                      </p:to>
                                    </p:set>
                                    <p:animEffect transition="in" filter="fade">
                                      <p:cBhvr>
                                        <p:cTn id="21" dur="1000"/>
                                        <p:tgtEl>
                                          <p:spTgt spid="212"/>
                                        </p:tgtEl>
                                      </p:cBhvr>
                                    </p:animEffect>
                                  </p:childTnLst>
                                </p:cTn>
                              </p:par>
                              <p:par>
                                <p:cTn id="22" presetID="10" presetClass="entr" presetSubtype="0" fill="hold" nodeType="withEffect">
                                  <p:stCondLst>
                                    <p:cond delay="0"/>
                                  </p:stCondLst>
                                  <p:childTnLst>
                                    <p:set>
                                      <p:cBhvr>
                                        <p:cTn id="23" dur="1" fill="hold">
                                          <p:stCondLst>
                                            <p:cond delay="0"/>
                                          </p:stCondLst>
                                        </p:cTn>
                                        <p:tgtEl>
                                          <p:spTgt spid="217"/>
                                        </p:tgtEl>
                                        <p:attrNameLst>
                                          <p:attrName>style.visibility</p:attrName>
                                        </p:attrNameLst>
                                      </p:cBhvr>
                                      <p:to>
                                        <p:strVal val="visible"/>
                                      </p:to>
                                    </p:set>
                                    <p:animEffect transition="in" filter="fade">
                                      <p:cBhvr>
                                        <p:cTn id="24"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Second Iteration of Computer Prototype</a:t>
            </a:r>
            <a:endParaRPr/>
          </a:p>
        </p:txBody>
      </p:sp>
      <p:sp>
        <p:nvSpPr>
          <p:cNvPr id="225" name="Google Shape;225;p37"/>
          <p:cNvSpPr txBox="1">
            <a:spLocks noGrp="1"/>
          </p:cNvSpPr>
          <p:nvPr>
            <p:ph type="body" idx="1"/>
          </p:nvPr>
        </p:nvSpPr>
        <p:spPr>
          <a:xfrm>
            <a:off x="311700" y="1203025"/>
            <a:ext cx="8621100" cy="1320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From the first iteration to the second iteration, it was important to address proper redirection from different parts of the interface to each other. Initially, most completion of most tasks would redirect you to the home menu. </a:t>
            </a:r>
            <a:endParaRPr/>
          </a:p>
        </p:txBody>
      </p:sp>
      <p:sp>
        <p:nvSpPr>
          <p:cNvPr id="226" name="Google Shape;226;p37"/>
          <p:cNvSpPr txBox="1"/>
          <p:nvPr/>
        </p:nvSpPr>
        <p:spPr>
          <a:xfrm>
            <a:off x="311700" y="2523625"/>
            <a:ext cx="8680200" cy="2279400"/>
          </a:xfrm>
          <a:prstGeom prst="rect">
            <a:avLst/>
          </a:prstGeom>
          <a:noFill/>
          <a:ln>
            <a:noFill/>
          </a:ln>
        </p:spPr>
        <p:txBody>
          <a:bodyPr spcFirstLastPara="1" wrap="square" lIns="91425" tIns="91425" rIns="91425" bIns="91425" anchor="t" anchorCtr="0">
            <a:noAutofit/>
          </a:bodyPr>
          <a:lstStyle/>
          <a:p>
            <a:pPr marL="0" lvl="0" indent="457200" algn="l" rtl="0">
              <a:spcBef>
                <a:spcPts val="0"/>
              </a:spcBef>
              <a:spcAft>
                <a:spcPts val="0"/>
              </a:spcAft>
              <a:buNone/>
            </a:pPr>
            <a:r>
              <a:rPr lang="en">
                <a:latin typeface="Open Sans"/>
                <a:ea typeface="Open Sans"/>
                <a:cs typeface="Open Sans"/>
                <a:sym typeface="Open Sans"/>
              </a:rPr>
              <a:t>Redirection Changes Implemented for Iteration 2</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457200" lvl="0"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After adding a new medication, the user is directly taken to the list of current medications</a:t>
            </a:r>
            <a:endParaRPr>
              <a:latin typeface="Open Sans"/>
              <a:ea typeface="Open Sans"/>
              <a:cs typeface="Open Sans"/>
              <a:sym typeface="Open Sans"/>
            </a:endParaRPr>
          </a:p>
          <a:p>
            <a:pPr marL="457200" lvl="0"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Confirming a medication was taken takes the user back to the current medication list</a:t>
            </a:r>
            <a:endParaRPr>
              <a:latin typeface="Open Sans"/>
              <a:ea typeface="Open Sans"/>
              <a:cs typeface="Open Sans"/>
              <a:sym typeface="Open Sans"/>
            </a:endParaRPr>
          </a:p>
          <a:p>
            <a:pPr marL="457200" lvl="0"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Deleting a medication takes you back to the list of current medications. If the user deleted the last medication in the list, they are sent to the home menu instead.</a:t>
            </a:r>
            <a:endParaRPr>
              <a:latin typeface="Open Sans"/>
              <a:ea typeface="Open Sans"/>
              <a:cs typeface="Open Sans"/>
              <a:sym typeface="Open Sans"/>
            </a:endParaRPr>
          </a:p>
          <a:p>
            <a:pPr marL="457200" lvl="0" indent="-317500" algn="l" rtl="0">
              <a:lnSpc>
                <a:spcPct val="150000"/>
              </a:lnSpc>
              <a:spcBef>
                <a:spcPts val="0"/>
              </a:spcBef>
              <a:spcAft>
                <a:spcPts val="0"/>
              </a:spcAft>
              <a:buSzPts val="1400"/>
              <a:buFont typeface="Open Sans"/>
              <a:buChar char="●"/>
            </a:pPr>
            <a:r>
              <a:rPr lang="en">
                <a:latin typeface="Open Sans"/>
                <a:ea typeface="Open Sans"/>
                <a:cs typeface="Open Sans"/>
                <a:sym typeface="Open Sans"/>
              </a:rPr>
              <a:t>Clicking confirm for editing a medication takes you back to the edited medication’s page.</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Second Iteration of Computer Prototype</a:t>
            </a:r>
            <a:endParaRPr/>
          </a:p>
        </p:txBody>
      </p:sp>
      <p:sp>
        <p:nvSpPr>
          <p:cNvPr id="232" name="Google Shape;232;p38"/>
          <p:cNvSpPr txBox="1">
            <a:spLocks noGrp="1"/>
          </p:cNvSpPr>
          <p:nvPr>
            <p:ph type="body" idx="1"/>
          </p:nvPr>
        </p:nvSpPr>
        <p:spPr>
          <a:xfrm>
            <a:off x="311700" y="1203025"/>
            <a:ext cx="3914100" cy="245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The issue of inputting non-numeric values where only numeric values were allowed was fixed by changing the settings of the soft keyboard to a number pad when the corresponding input fields were selected.</a:t>
            </a:r>
            <a:endParaRPr/>
          </a:p>
        </p:txBody>
      </p:sp>
      <p:pic>
        <p:nvPicPr>
          <p:cNvPr id="233" name="Google Shape;233;p38"/>
          <p:cNvPicPr preferRelativeResize="0"/>
          <p:nvPr/>
        </p:nvPicPr>
        <p:blipFill>
          <a:blip r:embed="rId3">
            <a:alphaModFix/>
          </a:blip>
          <a:stretch>
            <a:fillRect/>
          </a:stretch>
        </p:blipFill>
        <p:spPr>
          <a:xfrm>
            <a:off x="4616000" y="1372650"/>
            <a:ext cx="1199099" cy="2398198"/>
          </a:xfrm>
          <a:prstGeom prst="rect">
            <a:avLst/>
          </a:prstGeom>
          <a:noFill/>
          <a:ln w="19050" cap="flat" cmpd="sng">
            <a:solidFill>
              <a:schemeClr val="dk2"/>
            </a:solidFill>
            <a:prstDash val="solid"/>
            <a:round/>
            <a:headEnd type="none" w="sm" len="sm"/>
            <a:tailEnd type="none" w="sm" len="sm"/>
          </a:ln>
        </p:spPr>
      </p:pic>
      <p:pic>
        <p:nvPicPr>
          <p:cNvPr id="234" name="Google Shape;234;p38"/>
          <p:cNvPicPr preferRelativeResize="0"/>
          <p:nvPr/>
        </p:nvPicPr>
        <p:blipFill>
          <a:blip r:embed="rId4">
            <a:alphaModFix/>
          </a:blip>
          <a:stretch>
            <a:fillRect/>
          </a:stretch>
        </p:blipFill>
        <p:spPr>
          <a:xfrm>
            <a:off x="6641000" y="1372638"/>
            <a:ext cx="1199099" cy="2398219"/>
          </a:xfrm>
          <a:prstGeom prst="rect">
            <a:avLst/>
          </a:prstGeom>
          <a:noFill/>
          <a:ln w="19050" cap="flat" cmpd="sng">
            <a:solidFill>
              <a:schemeClr val="dk2"/>
            </a:solidFill>
            <a:prstDash val="solid"/>
            <a:round/>
            <a:headEnd type="none" w="sm" len="sm"/>
            <a:tailEnd type="none" w="sm" len="sm"/>
          </a:ln>
        </p:spPr>
      </p:pic>
      <p:cxnSp>
        <p:nvCxnSpPr>
          <p:cNvPr id="235" name="Google Shape;235;p38"/>
          <p:cNvCxnSpPr/>
          <p:nvPr/>
        </p:nvCxnSpPr>
        <p:spPr>
          <a:xfrm>
            <a:off x="6254050" y="1147225"/>
            <a:ext cx="0" cy="3278400"/>
          </a:xfrm>
          <a:prstGeom prst="straightConnector1">
            <a:avLst/>
          </a:prstGeom>
          <a:noFill/>
          <a:ln w="9525" cap="flat" cmpd="sng">
            <a:solidFill>
              <a:schemeClr val="dk2"/>
            </a:solidFill>
            <a:prstDash val="solid"/>
            <a:round/>
            <a:headEnd type="none" w="med" len="med"/>
            <a:tailEnd type="none" w="med" len="med"/>
          </a:ln>
        </p:spPr>
      </p:cxnSp>
      <p:sp>
        <p:nvSpPr>
          <p:cNvPr id="236" name="Google Shape;236;p38"/>
          <p:cNvSpPr txBox="1"/>
          <p:nvPr/>
        </p:nvSpPr>
        <p:spPr>
          <a:xfrm>
            <a:off x="4616000" y="3848375"/>
            <a:ext cx="1127100" cy="35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Iteration 1.</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sp>
        <p:nvSpPr>
          <p:cNvPr id="237" name="Google Shape;237;p38"/>
          <p:cNvSpPr txBox="1"/>
          <p:nvPr/>
        </p:nvSpPr>
        <p:spPr>
          <a:xfrm>
            <a:off x="6603975" y="3848375"/>
            <a:ext cx="1127100" cy="35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Iteration 2.</a:t>
            </a: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Second Iteration of Computer Prototype</a:t>
            </a:r>
            <a:endParaRPr/>
          </a:p>
        </p:txBody>
      </p:sp>
      <p:sp>
        <p:nvSpPr>
          <p:cNvPr id="243" name="Google Shape;243;p39"/>
          <p:cNvSpPr txBox="1">
            <a:spLocks noGrp="1"/>
          </p:cNvSpPr>
          <p:nvPr>
            <p:ph type="body" idx="1"/>
          </p:nvPr>
        </p:nvSpPr>
        <p:spPr>
          <a:xfrm>
            <a:off x="437500" y="1284425"/>
            <a:ext cx="3914100" cy="2452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As a cosmetic change, we added a coloring scheme to the medication list, and the taken medications list with different colors for the even and odd items in the lists.</a:t>
            </a:r>
            <a:endParaRPr/>
          </a:p>
        </p:txBody>
      </p:sp>
      <p:pic>
        <p:nvPicPr>
          <p:cNvPr id="244" name="Google Shape;244;p39"/>
          <p:cNvPicPr preferRelativeResize="0"/>
          <p:nvPr/>
        </p:nvPicPr>
        <p:blipFill>
          <a:blip r:embed="rId3">
            <a:alphaModFix/>
          </a:blip>
          <a:stretch>
            <a:fillRect/>
          </a:stretch>
        </p:blipFill>
        <p:spPr>
          <a:xfrm>
            <a:off x="4572000" y="1372638"/>
            <a:ext cx="1199099" cy="2398219"/>
          </a:xfrm>
          <a:prstGeom prst="rect">
            <a:avLst/>
          </a:prstGeom>
          <a:noFill/>
          <a:ln w="19050" cap="flat" cmpd="sng">
            <a:solidFill>
              <a:schemeClr val="dk2"/>
            </a:solidFill>
            <a:prstDash val="solid"/>
            <a:round/>
            <a:headEnd type="none" w="sm" len="sm"/>
            <a:tailEnd type="none" w="sm" len="sm"/>
          </a:ln>
        </p:spPr>
      </p:pic>
      <p:pic>
        <p:nvPicPr>
          <p:cNvPr id="245" name="Google Shape;245;p39"/>
          <p:cNvPicPr preferRelativeResize="0"/>
          <p:nvPr/>
        </p:nvPicPr>
        <p:blipFill>
          <a:blip r:embed="rId4">
            <a:alphaModFix/>
          </a:blip>
          <a:stretch>
            <a:fillRect/>
          </a:stretch>
        </p:blipFill>
        <p:spPr>
          <a:xfrm>
            <a:off x="6530350" y="1372638"/>
            <a:ext cx="1199099" cy="2398219"/>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267300" y="3307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Aspects of Usability</a:t>
            </a:r>
            <a:endParaRPr/>
          </a:p>
        </p:txBody>
      </p:sp>
      <p:sp>
        <p:nvSpPr>
          <p:cNvPr id="251" name="Google Shape;251;p4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Image Buttons </a:t>
            </a:r>
            <a:r>
              <a:rPr lang="en">
                <a:solidFill>
                  <a:srgbClr val="4A86E8"/>
                </a:solidFill>
              </a:rPr>
              <a:t>(</a:t>
            </a:r>
            <a:r>
              <a:rPr lang="en" b="1">
                <a:solidFill>
                  <a:srgbClr val="4A86E8"/>
                </a:solidFill>
              </a:rPr>
              <a:t>Learnability)</a:t>
            </a:r>
            <a:r>
              <a:rPr lang="en"/>
              <a:t>: The buttons on the main menu contain images corresponding to what actions they perform.</a:t>
            </a:r>
            <a:br>
              <a:rPr lang="en"/>
            </a:br>
            <a:endParaRPr/>
          </a:p>
          <a:p>
            <a:pPr marL="457200" lvl="0" indent="-342900" algn="l" rtl="0">
              <a:spcBef>
                <a:spcPts val="0"/>
              </a:spcBef>
              <a:spcAft>
                <a:spcPts val="0"/>
              </a:spcAft>
              <a:buSzPts val="1800"/>
              <a:buChar char="●"/>
            </a:pPr>
            <a:r>
              <a:rPr lang="en"/>
              <a:t>Time Picker Dialog </a:t>
            </a:r>
            <a:r>
              <a:rPr lang="en" b="1">
                <a:solidFill>
                  <a:srgbClr val="4A86E8"/>
                </a:solidFill>
              </a:rPr>
              <a:t>(Learnability)</a:t>
            </a:r>
            <a:r>
              <a:rPr lang="en"/>
              <a:t>: The clock that users use to set start and end times resembles a real world metaphor of an analog clock where the hour and minutes need to be set.</a:t>
            </a:r>
            <a:br>
              <a:rPr lang="en"/>
            </a:br>
            <a:endParaRPr/>
          </a:p>
          <a:p>
            <a:pPr marL="457200" lvl="0" indent="-342900" algn="l" rtl="0">
              <a:spcBef>
                <a:spcPts val="0"/>
              </a:spcBef>
              <a:spcAft>
                <a:spcPts val="0"/>
              </a:spcAft>
              <a:buSzPts val="1800"/>
              <a:buChar char="●"/>
            </a:pPr>
            <a:r>
              <a:rPr lang="en"/>
              <a:t>Editing a Medication </a:t>
            </a:r>
            <a:r>
              <a:rPr lang="en" b="1">
                <a:solidFill>
                  <a:srgbClr val="4A86E8"/>
                </a:solidFill>
              </a:rPr>
              <a:t>(Learnability)</a:t>
            </a:r>
            <a:r>
              <a:rPr lang="en"/>
              <a:t> : The user gets directed to the part of the interface which is similar to the add medication page, with all of the input fields pre filled with the current parameters of the medication, to ensure consistency.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267300" y="3307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Aspects of Usability</a:t>
            </a:r>
            <a:endParaRPr/>
          </a:p>
        </p:txBody>
      </p:sp>
      <p:sp>
        <p:nvSpPr>
          <p:cNvPr id="257" name="Google Shape;257;p41"/>
          <p:cNvSpPr txBox="1">
            <a:spLocks noGrp="1"/>
          </p:cNvSpPr>
          <p:nvPr>
            <p:ph type="body" idx="1"/>
          </p:nvPr>
        </p:nvSpPr>
        <p:spPr>
          <a:xfrm>
            <a:off x="311700" y="1225225"/>
            <a:ext cx="8598900" cy="3659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Confirmation Popups </a:t>
            </a:r>
            <a:r>
              <a:rPr lang="en" b="1">
                <a:solidFill>
                  <a:srgbClr val="FF0000"/>
                </a:solidFill>
              </a:rPr>
              <a:t>(Safety)</a:t>
            </a:r>
            <a:r>
              <a:rPr lang="en"/>
              <a:t>: Adding, editing, deleting, or taking a medication as well as clicking on the home button all prompt the user if they want to go through with that action in an effort to reduce errors.</a:t>
            </a:r>
            <a:br>
              <a:rPr lang="en"/>
            </a:br>
            <a:endParaRPr/>
          </a:p>
          <a:p>
            <a:pPr marL="457200" lvl="0" indent="-342900" algn="l" rtl="0">
              <a:spcBef>
                <a:spcPts val="0"/>
              </a:spcBef>
              <a:spcAft>
                <a:spcPts val="0"/>
              </a:spcAft>
              <a:buSzPts val="1800"/>
              <a:buChar char="●"/>
            </a:pPr>
            <a:r>
              <a:rPr lang="en"/>
              <a:t>Input Checking and Restriction </a:t>
            </a:r>
            <a:r>
              <a:rPr lang="en" b="1">
                <a:solidFill>
                  <a:srgbClr val="FF0000"/>
                </a:solidFill>
              </a:rPr>
              <a:t>(Safety)</a:t>
            </a:r>
            <a:r>
              <a:rPr lang="en">
                <a:solidFill>
                  <a:srgbClr val="000000"/>
                </a:solidFill>
              </a:rPr>
              <a:t>: The pages where the user adds or edits a medication makes ensures valid inputs and that all input fields are filled in before the user can proceed.</a:t>
            </a:r>
            <a:br>
              <a:rPr lang="en"/>
            </a:br>
            <a:endParaRPr/>
          </a:p>
          <a:p>
            <a:pPr marL="457200" lvl="0" indent="-342900" algn="l" rtl="0">
              <a:spcBef>
                <a:spcPts val="0"/>
              </a:spcBef>
              <a:spcAft>
                <a:spcPts val="0"/>
              </a:spcAft>
              <a:buSzPts val="1800"/>
              <a:buChar char="●"/>
            </a:pPr>
            <a:r>
              <a:rPr lang="en"/>
              <a:t>Home Button </a:t>
            </a:r>
            <a:r>
              <a:rPr lang="en" b="1">
                <a:solidFill>
                  <a:schemeClr val="accent5"/>
                </a:solidFill>
              </a:rPr>
              <a:t>(Efficiency)</a:t>
            </a:r>
            <a:r>
              <a:rPr lang="en">
                <a:solidFill>
                  <a:srgbClr val="000000"/>
                </a:solidFill>
              </a:rPr>
              <a:t>: The home button present on all pages except the home page, will send the user back to the home menu should they feel stuck, or just need to get back to the home page.</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267300" y="3307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Aspects of Usability</a:t>
            </a:r>
            <a:endParaRPr/>
          </a:p>
        </p:txBody>
      </p:sp>
      <p:sp>
        <p:nvSpPr>
          <p:cNvPr id="263" name="Google Shape;263;p42"/>
          <p:cNvSpPr txBox="1">
            <a:spLocks noGrp="1"/>
          </p:cNvSpPr>
          <p:nvPr>
            <p:ph type="body" idx="1"/>
          </p:nvPr>
        </p:nvSpPr>
        <p:spPr>
          <a:xfrm>
            <a:off x="311700" y="1225225"/>
            <a:ext cx="8598900" cy="3659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Action Feedback </a:t>
            </a:r>
            <a:r>
              <a:rPr lang="en" b="1">
                <a:solidFill>
                  <a:srgbClr val="4A86E8"/>
                </a:solidFill>
              </a:rPr>
              <a:t>(Learnability)</a:t>
            </a:r>
            <a:r>
              <a:rPr lang="en"/>
              <a:t>: After completing various actions with medications, a message is given at the bottom of the application informing that the action was completed.</a:t>
            </a:r>
            <a:br>
              <a:rPr lang="en"/>
            </a:br>
            <a:endParaRPr>
              <a:solidFill>
                <a:srgbClr val="000000"/>
              </a:solidFill>
            </a:endParaRPr>
          </a:p>
          <a:p>
            <a:pPr marL="457200" lvl="0" indent="-342900" algn="l" rtl="0">
              <a:spcBef>
                <a:spcPts val="0"/>
              </a:spcBef>
              <a:spcAft>
                <a:spcPts val="0"/>
              </a:spcAft>
              <a:buSzPts val="1800"/>
              <a:buChar char="●"/>
            </a:pPr>
            <a:r>
              <a:rPr lang="en">
                <a:solidFill>
                  <a:srgbClr val="000000"/>
                </a:solidFill>
              </a:rPr>
              <a:t>Date Picker </a:t>
            </a:r>
            <a:r>
              <a:rPr lang="en" b="1">
                <a:solidFill>
                  <a:srgbClr val="4A86E8"/>
                </a:solidFill>
              </a:rPr>
              <a:t>(Learnability)</a:t>
            </a:r>
            <a:r>
              <a:rPr lang="en">
                <a:solidFill>
                  <a:srgbClr val="000000"/>
                </a:solidFill>
              </a:rPr>
              <a:t>: The element which allows the user uses to select the date uses the real life metaphor of a calendar.</a:t>
            </a:r>
            <a:br>
              <a:rPr lang="en">
                <a:solidFill>
                  <a:srgbClr val="000000"/>
                </a:solidFill>
              </a:rPr>
            </a:br>
            <a:endParaRPr>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Video Demo</a:t>
            </a:r>
            <a:endParaRPr/>
          </a:p>
        </p:txBody>
      </p:sp>
      <p:pic>
        <p:nvPicPr>
          <p:cNvPr id="269" name="Google Shape;269;p43" title="video demo.flv">
            <a:hlinkClick r:id="rId3"/>
          </p:cNvPr>
          <p:cNvPicPr preferRelativeResize="0"/>
          <p:nvPr/>
        </p:nvPicPr>
        <p:blipFill>
          <a:blip r:embed="rId4">
            <a:alphaModFix/>
          </a:blip>
          <a:stretch>
            <a:fillRect/>
          </a:stretch>
        </p:blipFill>
        <p:spPr>
          <a:xfrm>
            <a:off x="2320800" y="1147225"/>
            <a:ext cx="45720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Problem Space - Opioid Addiction</a:t>
            </a:r>
            <a:endParaRPr/>
          </a:p>
        </p:txBody>
      </p:sp>
      <p:sp>
        <p:nvSpPr>
          <p:cNvPr id="114" name="Google Shape;114;p26"/>
          <p:cNvSpPr txBox="1">
            <a:spLocks noGrp="1"/>
          </p:cNvSpPr>
          <p:nvPr>
            <p:ph type="body" idx="1"/>
          </p:nvPr>
        </p:nvSpPr>
        <p:spPr>
          <a:xfrm>
            <a:off x="311700" y="1225225"/>
            <a:ext cx="8373000" cy="3354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t>According to the National Institute on Drug Abuse:</a:t>
            </a:r>
            <a:endParaRPr/>
          </a:p>
          <a:p>
            <a:pPr marL="723900" lvl="0" indent="-317500" algn="l" rtl="0">
              <a:lnSpc>
                <a:spcPct val="150000"/>
              </a:lnSpc>
              <a:spcBef>
                <a:spcPts val="0"/>
              </a:spcBef>
              <a:spcAft>
                <a:spcPts val="0"/>
              </a:spcAft>
              <a:buClr>
                <a:srgbClr val="444444"/>
              </a:buClr>
              <a:buSzPts val="1400"/>
              <a:buFont typeface="Open Sans"/>
              <a:buChar char="●"/>
            </a:pPr>
            <a:r>
              <a:rPr lang="en" sz="1400">
                <a:solidFill>
                  <a:srgbClr val="444444"/>
                </a:solidFill>
              </a:rPr>
              <a:t>“Roughly 21 to 29 percent of patients prescribed opioids for chronic pain misuse them.”</a:t>
            </a:r>
            <a:endParaRPr sz="1400">
              <a:solidFill>
                <a:srgbClr val="444444"/>
              </a:solidFill>
            </a:endParaRPr>
          </a:p>
          <a:p>
            <a:pPr marL="723900" lvl="0" indent="-317500" algn="l" rtl="0">
              <a:lnSpc>
                <a:spcPct val="150000"/>
              </a:lnSpc>
              <a:spcBef>
                <a:spcPts val="0"/>
              </a:spcBef>
              <a:spcAft>
                <a:spcPts val="0"/>
              </a:spcAft>
              <a:buClr>
                <a:srgbClr val="444444"/>
              </a:buClr>
              <a:buSzPts val="1400"/>
              <a:buFont typeface="Open Sans"/>
              <a:buChar char="●"/>
            </a:pPr>
            <a:r>
              <a:rPr lang="en" sz="1400">
                <a:solidFill>
                  <a:srgbClr val="444444"/>
                </a:solidFill>
              </a:rPr>
              <a:t>“Between 8 and 12 percent develop an opioid use disorder.”</a:t>
            </a:r>
            <a:endParaRPr sz="1400">
              <a:solidFill>
                <a:srgbClr val="444444"/>
              </a:solidFill>
            </a:endParaRPr>
          </a:p>
          <a:p>
            <a:pPr marL="723900" lvl="0" indent="-317500" algn="l" rtl="0">
              <a:lnSpc>
                <a:spcPct val="150000"/>
              </a:lnSpc>
              <a:spcBef>
                <a:spcPts val="0"/>
              </a:spcBef>
              <a:spcAft>
                <a:spcPts val="0"/>
              </a:spcAft>
              <a:buClr>
                <a:srgbClr val="444444"/>
              </a:buClr>
              <a:buSzPts val="1400"/>
              <a:buFont typeface="Open Sans"/>
              <a:buChar char="●"/>
            </a:pPr>
            <a:r>
              <a:rPr lang="en" sz="1400">
                <a:solidFill>
                  <a:srgbClr val="444444"/>
                </a:solidFill>
              </a:rPr>
              <a:t>“An estimated 4 to 6 percent who misuse prescription opioids transition to heroin.”</a:t>
            </a:r>
            <a:endParaRPr sz="1400">
              <a:solidFill>
                <a:srgbClr val="444444"/>
              </a:solidFill>
            </a:endParaRPr>
          </a:p>
          <a:p>
            <a:pPr marL="723900" lvl="0" indent="-317500" algn="l" rtl="0">
              <a:lnSpc>
                <a:spcPct val="150000"/>
              </a:lnSpc>
              <a:spcBef>
                <a:spcPts val="0"/>
              </a:spcBef>
              <a:spcAft>
                <a:spcPts val="0"/>
              </a:spcAft>
              <a:buClr>
                <a:srgbClr val="444444"/>
              </a:buClr>
              <a:buSzPts val="1400"/>
              <a:buFont typeface="Open Sans"/>
              <a:buChar char="●"/>
            </a:pPr>
            <a:r>
              <a:rPr lang="en" sz="1400">
                <a:solidFill>
                  <a:srgbClr val="444444"/>
                </a:solidFill>
              </a:rPr>
              <a:t>“About 80 percent of people who use heroin first misused prescription opioids.”</a:t>
            </a:r>
            <a:endParaRPr sz="1400">
              <a:solidFill>
                <a:srgbClr val="444444"/>
              </a:solidFill>
            </a:endParaRPr>
          </a:p>
          <a:p>
            <a:pPr marL="0" lvl="0" indent="0" algn="l" rtl="0">
              <a:lnSpc>
                <a:spcPct val="150000"/>
              </a:lnSpc>
              <a:spcBef>
                <a:spcPts val="0"/>
              </a:spcBef>
              <a:spcAft>
                <a:spcPts val="0"/>
              </a:spcAft>
              <a:buNone/>
            </a:pPr>
            <a:r>
              <a:rPr lang="en"/>
              <a:t> </a:t>
            </a:r>
            <a:endParaRPr/>
          </a:p>
          <a:p>
            <a:pPr marL="0" lvl="0" indent="0" algn="l" rtl="0">
              <a:lnSpc>
                <a:spcPct val="150000"/>
              </a:lnSpc>
              <a:spcBef>
                <a:spcPts val="0"/>
              </a:spcBef>
              <a:spcAft>
                <a:spcPts val="0"/>
              </a:spcAft>
              <a:buClr>
                <a:srgbClr val="000000"/>
              </a:buClr>
              <a:buSzPts val="1100"/>
              <a:buFont typeface="Arial"/>
              <a:buNone/>
            </a:pPr>
            <a:r>
              <a:rPr lang="en"/>
              <a:t>Our goal is to help patients keep better track their medication usage and also remind them when it’s the right time to take them.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Questions?</a:t>
            </a:r>
            <a:endParaRPr/>
          </a:p>
        </p:txBody>
      </p:sp>
      <p:sp>
        <p:nvSpPr>
          <p:cNvPr id="275" name="Google Shape;275;p4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 Tasks</a:t>
            </a:r>
            <a:endParaRPr/>
          </a:p>
        </p:txBody>
      </p:sp>
      <p:sp>
        <p:nvSpPr>
          <p:cNvPr id="120" name="Google Shape;120;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Add a new medication labeled </a:t>
            </a:r>
            <a:r>
              <a:rPr lang="en" i="1"/>
              <a:t>Vicodin</a:t>
            </a:r>
            <a:r>
              <a:rPr lang="en"/>
              <a:t> to be taken once every 2 hours from 12:00 pm to 8:00 pm, repeated for 7 days.</a:t>
            </a:r>
            <a:br>
              <a:rPr lang="en"/>
            </a:br>
            <a:endParaRPr/>
          </a:p>
          <a:p>
            <a:pPr marL="457200" lvl="0" indent="-342900" algn="l" rtl="0">
              <a:spcBef>
                <a:spcPts val="0"/>
              </a:spcBef>
              <a:spcAft>
                <a:spcPts val="0"/>
              </a:spcAft>
              <a:buSzPts val="1800"/>
              <a:buAutoNum type="arabicPeriod"/>
            </a:pPr>
            <a:r>
              <a:rPr lang="en"/>
              <a:t>Edit the medication labeled </a:t>
            </a:r>
            <a:r>
              <a:rPr lang="en" i="1"/>
              <a:t>Fentanyl</a:t>
            </a:r>
            <a:r>
              <a:rPr lang="en"/>
              <a:t> by changing the start time from 10:00 am to 11:00 am, and the end time from 7:00 pm to 8:00 pm.</a:t>
            </a:r>
            <a:br>
              <a:rPr lang="en"/>
            </a:br>
            <a:endParaRPr/>
          </a:p>
          <a:p>
            <a:pPr marL="457200" lvl="0" indent="-342900" algn="l" rtl="0">
              <a:spcBef>
                <a:spcPts val="0"/>
              </a:spcBef>
              <a:spcAft>
                <a:spcPts val="0"/>
              </a:spcAft>
              <a:buSzPts val="1800"/>
              <a:buAutoNum type="arabicPeriod"/>
            </a:pPr>
            <a:r>
              <a:rPr lang="en"/>
              <a:t>View all medications taken on April 17th, 2019.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Computer Prototype - First Iteration</a:t>
            </a:r>
            <a:endParaRPr/>
          </a:p>
        </p:txBody>
      </p:sp>
      <p:sp>
        <p:nvSpPr>
          <p:cNvPr id="126" name="Google Shape;126;p2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first iteration, we focused on getting the basic functionality of the interface working, with less emphasis on how data was stored and transferred from different parts of the interface.</a:t>
            </a:r>
            <a:endParaRPr/>
          </a:p>
          <a:p>
            <a:pPr marL="0" lvl="0" indent="0" algn="l" rtl="0">
              <a:spcBef>
                <a:spcPts val="1600"/>
              </a:spcBef>
              <a:spcAft>
                <a:spcPts val="0"/>
              </a:spcAft>
              <a:buNone/>
            </a:pPr>
            <a:r>
              <a:rPr lang="en"/>
              <a:t>For this reason, we used predefined values and data for displayed information, but allowed the users to use the input fields as they would need to.</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9"/>
          <p:cNvSpPr txBox="1">
            <a:spLocks noGrp="1"/>
          </p:cNvSpPr>
          <p:nvPr>
            <p:ph type="title"/>
          </p:nvPr>
        </p:nvSpPr>
        <p:spPr>
          <a:xfrm>
            <a:off x="315000" y="259000"/>
            <a:ext cx="8514000" cy="63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Computer Prototype - First Iteration</a:t>
            </a:r>
            <a:endParaRPr/>
          </a:p>
        </p:txBody>
      </p:sp>
      <p:pic>
        <p:nvPicPr>
          <p:cNvPr id="132" name="Google Shape;132;p29"/>
          <p:cNvPicPr preferRelativeResize="0"/>
          <p:nvPr/>
        </p:nvPicPr>
        <p:blipFill>
          <a:blip r:embed="rId3">
            <a:alphaModFix/>
          </a:blip>
          <a:stretch>
            <a:fillRect/>
          </a:stretch>
        </p:blipFill>
        <p:spPr>
          <a:xfrm>
            <a:off x="892288" y="1596987"/>
            <a:ext cx="1199124" cy="2398226"/>
          </a:xfrm>
          <a:prstGeom prst="rect">
            <a:avLst/>
          </a:prstGeom>
          <a:noFill/>
          <a:ln w="9525" cap="flat" cmpd="sng">
            <a:solidFill>
              <a:schemeClr val="dk2"/>
            </a:solidFill>
            <a:prstDash val="solid"/>
            <a:round/>
            <a:headEnd type="none" w="sm" len="sm"/>
            <a:tailEnd type="none" w="sm" len="sm"/>
          </a:ln>
        </p:spPr>
      </p:pic>
      <p:sp>
        <p:nvSpPr>
          <p:cNvPr id="133" name="Google Shape;133;p29"/>
          <p:cNvSpPr txBox="1"/>
          <p:nvPr/>
        </p:nvSpPr>
        <p:spPr>
          <a:xfrm>
            <a:off x="792400" y="4155475"/>
            <a:ext cx="1398900" cy="6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Application </a:t>
            </a:r>
            <a:endParaRPr>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Home Screen</a:t>
            </a:r>
            <a:endParaRPr>
              <a:latin typeface="Open Sans"/>
              <a:ea typeface="Open Sans"/>
              <a:cs typeface="Open Sans"/>
              <a:sym typeface="Open Sans"/>
            </a:endParaRPr>
          </a:p>
        </p:txBody>
      </p:sp>
      <p:cxnSp>
        <p:nvCxnSpPr>
          <p:cNvPr id="134" name="Google Shape;134;p29"/>
          <p:cNvCxnSpPr/>
          <p:nvPr/>
        </p:nvCxnSpPr>
        <p:spPr>
          <a:xfrm>
            <a:off x="2707025" y="1361825"/>
            <a:ext cx="0" cy="3278400"/>
          </a:xfrm>
          <a:prstGeom prst="straightConnector1">
            <a:avLst/>
          </a:prstGeom>
          <a:noFill/>
          <a:ln w="9525" cap="flat" cmpd="sng">
            <a:solidFill>
              <a:schemeClr val="dk2"/>
            </a:solidFill>
            <a:prstDash val="solid"/>
            <a:round/>
            <a:headEnd type="none" w="med" len="med"/>
            <a:tailEnd type="none" w="med" len="med"/>
          </a:ln>
        </p:spPr>
      </p:cxnSp>
      <p:sp>
        <p:nvSpPr>
          <p:cNvPr id="135" name="Google Shape;135;p29"/>
          <p:cNvSpPr txBox="1"/>
          <p:nvPr/>
        </p:nvSpPr>
        <p:spPr>
          <a:xfrm>
            <a:off x="4258300" y="969538"/>
            <a:ext cx="307860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Open Sans"/>
                <a:ea typeface="Open Sans"/>
                <a:cs typeface="Open Sans"/>
                <a:sym typeface="Open Sans"/>
              </a:rPr>
              <a:t>Adding a new medication</a:t>
            </a:r>
            <a:endParaRPr sz="1800">
              <a:solidFill>
                <a:schemeClr val="dk1"/>
              </a:solidFill>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pic>
        <p:nvPicPr>
          <p:cNvPr id="136" name="Google Shape;136;p29"/>
          <p:cNvPicPr preferRelativeResize="0"/>
          <p:nvPr/>
        </p:nvPicPr>
        <p:blipFill>
          <a:blip r:embed="rId4">
            <a:alphaModFix/>
          </a:blip>
          <a:stretch>
            <a:fillRect/>
          </a:stretch>
        </p:blipFill>
        <p:spPr>
          <a:xfrm>
            <a:off x="3322650" y="1561313"/>
            <a:ext cx="1199099" cy="2398183"/>
          </a:xfrm>
          <a:prstGeom prst="rect">
            <a:avLst/>
          </a:prstGeom>
          <a:noFill/>
          <a:ln w="9525" cap="flat" cmpd="sng">
            <a:solidFill>
              <a:schemeClr val="dk2"/>
            </a:solidFill>
            <a:prstDash val="solid"/>
            <a:round/>
            <a:headEnd type="none" w="sm" len="sm"/>
            <a:tailEnd type="none" w="sm" len="sm"/>
          </a:ln>
        </p:spPr>
      </p:pic>
      <p:sp>
        <p:nvSpPr>
          <p:cNvPr id="137" name="Google Shape;137;p29"/>
          <p:cNvSpPr txBox="1"/>
          <p:nvPr/>
        </p:nvSpPr>
        <p:spPr>
          <a:xfrm>
            <a:off x="3335763" y="4114213"/>
            <a:ext cx="1398900" cy="60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Open Sans"/>
                <a:ea typeface="Open Sans"/>
                <a:cs typeface="Open Sans"/>
                <a:sym typeface="Open Sans"/>
              </a:rPr>
              <a:t>Adding Medication</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Screen</a:t>
            </a:r>
            <a:endParaRPr/>
          </a:p>
        </p:txBody>
      </p:sp>
      <p:pic>
        <p:nvPicPr>
          <p:cNvPr id="138" name="Google Shape;138;p29"/>
          <p:cNvPicPr preferRelativeResize="0"/>
          <p:nvPr/>
        </p:nvPicPr>
        <p:blipFill>
          <a:blip r:embed="rId5">
            <a:alphaModFix/>
          </a:blip>
          <a:stretch>
            <a:fillRect/>
          </a:stretch>
        </p:blipFill>
        <p:spPr>
          <a:xfrm>
            <a:off x="5137363" y="1561313"/>
            <a:ext cx="1199099" cy="2398183"/>
          </a:xfrm>
          <a:prstGeom prst="rect">
            <a:avLst/>
          </a:prstGeom>
          <a:noFill/>
          <a:ln w="9525" cap="flat" cmpd="sng">
            <a:solidFill>
              <a:schemeClr val="dk2"/>
            </a:solidFill>
            <a:prstDash val="solid"/>
            <a:round/>
            <a:headEnd type="none" w="sm" len="sm"/>
            <a:tailEnd type="none" w="sm" len="sm"/>
          </a:ln>
        </p:spPr>
      </p:pic>
      <p:sp>
        <p:nvSpPr>
          <p:cNvPr id="139" name="Google Shape;139;p29"/>
          <p:cNvSpPr txBox="1"/>
          <p:nvPr/>
        </p:nvSpPr>
        <p:spPr>
          <a:xfrm>
            <a:off x="5087950" y="4100113"/>
            <a:ext cx="1419300" cy="7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Open Sans"/>
                <a:ea typeface="Open Sans"/>
                <a:cs typeface="Open Sans"/>
                <a:sym typeface="Open Sans"/>
              </a:rPr>
              <a:t>Time Picker</a:t>
            </a:r>
            <a:endParaRPr>
              <a:solidFill>
                <a:schemeClr val="dk1"/>
              </a:solidFill>
              <a:latin typeface="Open Sans"/>
              <a:ea typeface="Open Sans"/>
              <a:cs typeface="Open Sans"/>
              <a:sym typeface="Open Sans"/>
            </a:endParaRPr>
          </a:p>
          <a:p>
            <a:pPr marL="0" lvl="0" indent="0" algn="l" rtl="0">
              <a:spcBef>
                <a:spcPts val="0"/>
              </a:spcBef>
              <a:spcAft>
                <a:spcPts val="0"/>
              </a:spcAft>
              <a:buNone/>
            </a:pPr>
            <a:r>
              <a:rPr lang="en">
                <a:solidFill>
                  <a:schemeClr val="dk1"/>
                </a:solidFill>
                <a:latin typeface="Open Sans"/>
                <a:ea typeface="Open Sans"/>
                <a:cs typeface="Open Sans"/>
                <a:sym typeface="Open Sans"/>
              </a:rPr>
              <a:t>Dialog for Time Inputs</a:t>
            </a:r>
            <a:endParaRPr>
              <a:solidFill>
                <a:schemeClr val="dk1"/>
              </a:solidFill>
              <a:latin typeface="Open Sans"/>
              <a:ea typeface="Open Sans"/>
              <a:cs typeface="Open Sans"/>
              <a:sym typeface="Open Sans"/>
            </a:endParaRPr>
          </a:p>
        </p:txBody>
      </p:sp>
      <p:cxnSp>
        <p:nvCxnSpPr>
          <p:cNvPr id="140" name="Google Shape;140;p29"/>
          <p:cNvCxnSpPr/>
          <p:nvPr/>
        </p:nvCxnSpPr>
        <p:spPr>
          <a:xfrm>
            <a:off x="4809163" y="1894588"/>
            <a:ext cx="14400" cy="1803000"/>
          </a:xfrm>
          <a:prstGeom prst="straightConnector1">
            <a:avLst/>
          </a:prstGeom>
          <a:noFill/>
          <a:ln w="9525" cap="flat" cmpd="sng">
            <a:solidFill>
              <a:schemeClr val="dk2"/>
            </a:solidFill>
            <a:prstDash val="solid"/>
            <a:round/>
            <a:headEnd type="none" w="med" len="med"/>
            <a:tailEnd type="none" w="med" len="med"/>
          </a:ln>
        </p:spPr>
      </p:cxnSp>
      <p:cxnSp>
        <p:nvCxnSpPr>
          <p:cNvPr id="141" name="Google Shape;141;p29"/>
          <p:cNvCxnSpPr/>
          <p:nvPr/>
        </p:nvCxnSpPr>
        <p:spPr>
          <a:xfrm>
            <a:off x="6650238" y="1894588"/>
            <a:ext cx="14400" cy="1803000"/>
          </a:xfrm>
          <a:prstGeom prst="straightConnector1">
            <a:avLst/>
          </a:prstGeom>
          <a:noFill/>
          <a:ln w="9525" cap="flat" cmpd="sng">
            <a:solidFill>
              <a:schemeClr val="dk2"/>
            </a:solidFill>
            <a:prstDash val="solid"/>
            <a:round/>
            <a:headEnd type="none" w="med" len="med"/>
            <a:tailEnd type="none" w="med" len="med"/>
          </a:ln>
        </p:spPr>
      </p:cxnSp>
      <p:pic>
        <p:nvPicPr>
          <p:cNvPr id="142" name="Google Shape;142;p29"/>
          <p:cNvPicPr preferRelativeResize="0"/>
          <p:nvPr/>
        </p:nvPicPr>
        <p:blipFill>
          <a:blip r:embed="rId6">
            <a:alphaModFix/>
          </a:blip>
          <a:stretch>
            <a:fillRect/>
          </a:stretch>
        </p:blipFill>
        <p:spPr>
          <a:xfrm>
            <a:off x="6978450" y="1561290"/>
            <a:ext cx="1199099" cy="2398219"/>
          </a:xfrm>
          <a:prstGeom prst="rect">
            <a:avLst/>
          </a:prstGeom>
          <a:noFill/>
          <a:ln w="9525" cap="flat" cmpd="sng">
            <a:solidFill>
              <a:schemeClr val="dk2"/>
            </a:solidFill>
            <a:prstDash val="solid"/>
            <a:round/>
            <a:headEnd type="none" w="sm" len="sm"/>
            <a:tailEnd type="none" w="sm" len="sm"/>
          </a:ln>
        </p:spPr>
      </p:pic>
      <p:sp>
        <p:nvSpPr>
          <p:cNvPr id="143" name="Google Shape;143;p29"/>
          <p:cNvSpPr txBox="1"/>
          <p:nvPr/>
        </p:nvSpPr>
        <p:spPr>
          <a:xfrm>
            <a:off x="6878550" y="4128313"/>
            <a:ext cx="1398900" cy="60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Open Sans"/>
                <a:ea typeface="Open Sans"/>
                <a:cs typeface="Open Sans"/>
                <a:sym typeface="Open Sans"/>
              </a:rPr>
              <a:t>Confirmation</a:t>
            </a:r>
            <a:endParaRPr>
              <a:solidFill>
                <a:schemeClr val="dk1"/>
              </a:solidFill>
              <a:latin typeface="Open Sans"/>
              <a:ea typeface="Open Sans"/>
              <a:cs typeface="Open Sans"/>
              <a:sym typeface="Open Sans"/>
            </a:endParaRPr>
          </a:p>
          <a:p>
            <a:pPr marL="0" lvl="0" indent="0" algn="l" rtl="0">
              <a:spcBef>
                <a:spcPts val="0"/>
              </a:spcBef>
              <a:spcAft>
                <a:spcPts val="0"/>
              </a:spcAft>
              <a:buNone/>
            </a:pPr>
            <a:r>
              <a:rPr lang="en">
                <a:solidFill>
                  <a:schemeClr val="dk1"/>
                </a:solidFill>
                <a:latin typeface="Open Sans"/>
                <a:ea typeface="Open Sans"/>
                <a:cs typeface="Open Sans"/>
                <a:sym typeface="Open Sans"/>
              </a:rPr>
              <a:t>Popup</a:t>
            </a:r>
            <a:endParaRPr>
              <a:solidFill>
                <a:schemeClr val="dk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par>
                                <p:cTn id="8" presetID="10" presetClass="entr" presetSubtype="0" fill="hold" nodeType="withEffect">
                                  <p:stCondLst>
                                    <p:cond delay="0"/>
                                  </p:stCondLst>
                                  <p:childTnLst>
                                    <p:set>
                                      <p:cBhvr>
                                        <p:cTn id="9" dur="1" fill="hold">
                                          <p:stCondLst>
                                            <p:cond delay="0"/>
                                          </p:stCondLst>
                                        </p:cTn>
                                        <p:tgtEl>
                                          <p:spTgt spid="133"/>
                                        </p:tgtEl>
                                        <p:attrNameLst>
                                          <p:attrName>style.visibility</p:attrName>
                                        </p:attrNameLst>
                                      </p:cBhvr>
                                      <p:to>
                                        <p:strVal val="visible"/>
                                      </p:to>
                                    </p:set>
                                    <p:animEffect transition="in" filter="fade">
                                      <p:cBhvr>
                                        <p:cTn id="10" dur="1000"/>
                                        <p:tgtEl>
                                          <p:spTgt spid="133"/>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34"/>
                                        </p:tgtEl>
                                        <p:attrNameLst>
                                          <p:attrName>style.visibility</p:attrName>
                                        </p:attrNameLst>
                                      </p:cBhvr>
                                      <p:to>
                                        <p:strVal val="visible"/>
                                      </p:to>
                                    </p:set>
                                    <p:animEffect transition="in" filter="fade">
                                      <p:cBhvr>
                                        <p:cTn id="14" dur="1000"/>
                                        <p:tgtEl>
                                          <p:spTgt spid="13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5"/>
                                        </p:tgtEl>
                                        <p:attrNameLst>
                                          <p:attrName>style.visibility</p:attrName>
                                        </p:attrNameLst>
                                      </p:cBhvr>
                                      <p:to>
                                        <p:strVal val="visible"/>
                                      </p:to>
                                    </p:set>
                                    <p:animEffect transition="in" filter="fade">
                                      <p:cBhvr>
                                        <p:cTn id="19" dur="1000"/>
                                        <p:tgtEl>
                                          <p:spTgt spid="135"/>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fade">
                                      <p:cBhvr>
                                        <p:cTn id="23" dur="1900"/>
                                        <p:tgtEl>
                                          <p:spTgt spid="136"/>
                                        </p:tgtEl>
                                      </p:cBhvr>
                                    </p:animEffect>
                                  </p:childTnLst>
                                </p:cTn>
                              </p:par>
                              <p:par>
                                <p:cTn id="24" presetID="10" presetClass="entr" presetSubtype="0" fill="hold"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fade">
                                      <p:cBhvr>
                                        <p:cTn id="26" dur="1000"/>
                                        <p:tgtEl>
                                          <p:spTgt spid="137"/>
                                        </p:tgtEl>
                                      </p:cBhvr>
                                    </p:animEffect>
                                  </p:childTnLst>
                                </p:cTn>
                              </p:par>
                              <p:par>
                                <p:cTn id="27" presetID="10" presetClass="entr" presetSubtype="0" fill="hold" nodeType="withEffect">
                                  <p:stCondLst>
                                    <p:cond delay="0"/>
                                  </p:stCondLst>
                                  <p:childTnLst>
                                    <p:set>
                                      <p:cBhvr>
                                        <p:cTn id="28" dur="1" fill="hold">
                                          <p:stCondLst>
                                            <p:cond delay="0"/>
                                          </p:stCondLst>
                                        </p:cTn>
                                        <p:tgtEl>
                                          <p:spTgt spid="138"/>
                                        </p:tgtEl>
                                        <p:attrNameLst>
                                          <p:attrName>style.visibility</p:attrName>
                                        </p:attrNameLst>
                                      </p:cBhvr>
                                      <p:to>
                                        <p:strVal val="visible"/>
                                      </p:to>
                                    </p:set>
                                    <p:animEffect transition="in" filter="fade">
                                      <p:cBhvr>
                                        <p:cTn id="29" dur="1000"/>
                                        <p:tgtEl>
                                          <p:spTgt spid="138"/>
                                        </p:tgtEl>
                                      </p:cBhvr>
                                    </p:animEffect>
                                  </p:childTnLst>
                                </p:cTn>
                              </p:par>
                              <p:par>
                                <p:cTn id="30" presetID="10" presetClass="entr" presetSubtype="0" fill="hold" nodeType="withEffect">
                                  <p:stCondLst>
                                    <p:cond delay="0"/>
                                  </p:stCondLst>
                                  <p:childTnLst>
                                    <p:set>
                                      <p:cBhvr>
                                        <p:cTn id="31" dur="1" fill="hold">
                                          <p:stCondLst>
                                            <p:cond delay="0"/>
                                          </p:stCondLst>
                                        </p:cTn>
                                        <p:tgtEl>
                                          <p:spTgt spid="139"/>
                                        </p:tgtEl>
                                        <p:attrNameLst>
                                          <p:attrName>style.visibility</p:attrName>
                                        </p:attrNameLst>
                                      </p:cBhvr>
                                      <p:to>
                                        <p:strVal val="visible"/>
                                      </p:to>
                                    </p:set>
                                    <p:animEffect transition="in" filter="fade">
                                      <p:cBhvr>
                                        <p:cTn id="32" dur="1000"/>
                                        <p:tgtEl>
                                          <p:spTgt spid="139"/>
                                        </p:tgtEl>
                                      </p:cBhvr>
                                    </p:animEffect>
                                  </p:childTnLst>
                                </p:cTn>
                              </p:par>
                              <p:par>
                                <p:cTn id="33" presetID="10" presetClass="entr" presetSubtype="0" fill="hold" nodeType="withEffect">
                                  <p:stCondLst>
                                    <p:cond delay="0"/>
                                  </p:stCondLst>
                                  <p:childTnLst>
                                    <p:set>
                                      <p:cBhvr>
                                        <p:cTn id="34" dur="1" fill="hold">
                                          <p:stCondLst>
                                            <p:cond delay="0"/>
                                          </p:stCondLst>
                                        </p:cTn>
                                        <p:tgtEl>
                                          <p:spTgt spid="141"/>
                                        </p:tgtEl>
                                        <p:attrNameLst>
                                          <p:attrName>style.visibility</p:attrName>
                                        </p:attrNameLst>
                                      </p:cBhvr>
                                      <p:to>
                                        <p:strVal val="visible"/>
                                      </p:to>
                                    </p:set>
                                    <p:animEffect transition="in" filter="fade">
                                      <p:cBhvr>
                                        <p:cTn id="35" dur="1000"/>
                                        <p:tgtEl>
                                          <p:spTgt spid="141"/>
                                        </p:tgtEl>
                                      </p:cBhvr>
                                    </p:animEffect>
                                  </p:childTnLst>
                                </p:cTn>
                              </p:par>
                              <p:par>
                                <p:cTn id="36" presetID="10" presetClass="entr" presetSubtype="0" fill="hold" nodeType="withEffect">
                                  <p:stCondLst>
                                    <p:cond delay="0"/>
                                  </p:stCondLst>
                                  <p:childTnLst>
                                    <p:set>
                                      <p:cBhvr>
                                        <p:cTn id="37" dur="1" fill="hold">
                                          <p:stCondLst>
                                            <p:cond delay="0"/>
                                          </p:stCondLst>
                                        </p:cTn>
                                        <p:tgtEl>
                                          <p:spTgt spid="142"/>
                                        </p:tgtEl>
                                        <p:attrNameLst>
                                          <p:attrName>style.visibility</p:attrName>
                                        </p:attrNameLst>
                                      </p:cBhvr>
                                      <p:to>
                                        <p:strVal val="visible"/>
                                      </p:to>
                                    </p:set>
                                    <p:animEffect transition="in" filter="fade">
                                      <p:cBhvr>
                                        <p:cTn id="38" dur="1000"/>
                                        <p:tgtEl>
                                          <p:spTgt spid="142"/>
                                        </p:tgtEl>
                                      </p:cBhvr>
                                    </p:animEffect>
                                  </p:childTnLst>
                                </p:cTn>
                              </p:par>
                              <p:par>
                                <p:cTn id="39" presetID="10" presetClass="entr" presetSubtype="0" fill="hold" nodeType="withEffect">
                                  <p:stCondLst>
                                    <p:cond delay="0"/>
                                  </p:stCondLst>
                                  <p:childTnLst>
                                    <p:set>
                                      <p:cBhvr>
                                        <p:cTn id="40" dur="1" fill="hold">
                                          <p:stCondLst>
                                            <p:cond delay="0"/>
                                          </p:stCondLst>
                                        </p:cTn>
                                        <p:tgtEl>
                                          <p:spTgt spid="143"/>
                                        </p:tgtEl>
                                        <p:attrNameLst>
                                          <p:attrName>style.visibility</p:attrName>
                                        </p:attrNameLst>
                                      </p:cBhvr>
                                      <p:to>
                                        <p:strVal val="visible"/>
                                      </p:to>
                                    </p:set>
                                    <p:animEffect transition="in" filter="fade">
                                      <p:cBhvr>
                                        <p:cTn id="41" dur="1000"/>
                                        <p:tgtEl>
                                          <p:spTgt spid="143"/>
                                        </p:tgtEl>
                                      </p:cBhvr>
                                    </p:animEffect>
                                  </p:childTnLst>
                                </p:cTn>
                              </p:par>
                              <p:par>
                                <p:cTn id="42" presetID="10" presetClass="entr" presetSubtype="0" fill="hold" nodeType="withEffect">
                                  <p:stCondLst>
                                    <p:cond delay="0"/>
                                  </p:stCondLst>
                                  <p:childTnLst>
                                    <p:set>
                                      <p:cBhvr>
                                        <p:cTn id="43" dur="1" fill="hold">
                                          <p:stCondLst>
                                            <p:cond delay="0"/>
                                          </p:stCondLst>
                                        </p:cTn>
                                        <p:tgtEl>
                                          <p:spTgt spid="140"/>
                                        </p:tgtEl>
                                        <p:attrNameLst>
                                          <p:attrName>style.visibility</p:attrName>
                                        </p:attrNameLst>
                                      </p:cBhvr>
                                      <p:to>
                                        <p:strVal val="visible"/>
                                      </p:to>
                                    </p:set>
                                    <p:animEffect transition="in" filter="fade">
                                      <p:cBhvr>
                                        <p:cTn id="44"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p:nvPr>
        </p:nvSpPr>
        <p:spPr>
          <a:xfrm>
            <a:off x="315000" y="259000"/>
            <a:ext cx="8514000" cy="63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Computer Prototype - First Iteration</a:t>
            </a:r>
            <a:endParaRPr/>
          </a:p>
        </p:txBody>
      </p:sp>
      <p:sp>
        <p:nvSpPr>
          <p:cNvPr id="149" name="Google Shape;149;p30"/>
          <p:cNvSpPr txBox="1"/>
          <p:nvPr/>
        </p:nvSpPr>
        <p:spPr>
          <a:xfrm>
            <a:off x="600000" y="959013"/>
            <a:ext cx="3373800" cy="4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pen Sans"/>
                <a:ea typeface="Open Sans"/>
                <a:cs typeface="Open Sans"/>
                <a:sym typeface="Open Sans"/>
              </a:rPr>
              <a:t>Viewing a Current Medication</a:t>
            </a:r>
            <a:endParaRPr sz="1800">
              <a:solidFill>
                <a:schemeClr val="dk1"/>
              </a:solidFill>
              <a:latin typeface="Open Sans"/>
              <a:ea typeface="Open Sans"/>
              <a:cs typeface="Open Sans"/>
              <a:sym typeface="Open Sans"/>
            </a:endParaRPr>
          </a:p>
          <a:p>
            <a:pPr marL="0" lvl="0" indent="0" algn="l" rtl="0">
              <a:spcBef>
                <a:spcPts val="0"/>
              </a:spcBef>
              <a:spcAft>
                <a:spcPts val="0"/>
              </a:spcAft>
              <a:buNone/>
            </a:pPr>
            <a:endParaRPr>
              <a:solidFill>
                <a:schemeClr val="dk1"/>
              </a:solidFill>
              <a:latin typeface="Open Sans"/>
              <a:ea typeface="Open Sans"/>
              <a:cs typeface="Open Sans"/>
              <a:sym typeface="Open Sans"/>
            </a:endParaRPr>
          </a:p>
        </p:txBody>
      </p:sp>
      <p:pic>
        <p:nvPicPr>
          <p:cNvPr id="150" name="Google Shape;150;p30"/>
          <p:cNvPicPr preferRelativeResize="0"/>
          <p:nvPr/>
        </p:nvPicPr>
        <p:blipFill>
          <a:blip r:embed="rId3">
            <a:alphaModFix/>
          </a:blip>
          <a:stretch>
            <a:fillRect/>
          </a:stretch>
        </p:blipFill>
        <p:spPr>
          <a:xfrm>
            <a:off x="699900" y="1514400"/>
            <a:ext cx="1199099" cy="2398198"/>
          </a:xfrm>
          <a:prstGeom prst="rect">
            <a:avLst/>
          </a:prstGeom>
          <a:noFill/>
          <a:ln w="9525" cap="flat" cmpd="sng">
            <a:solidFill>
              <a:schemeClr val="dk2"/>
            </a:solidFill>
            <a:prstDash val="solid"/>
            <a:round/>
            <a:headEnd type="none" w="sm" len="sm"/>
            <a:tailEnd type="none" w="sm" len="sm"/>
          </a:ln>
        </p:spPr>
      </p:pic>
      <p:sp>
        <p:nvSpPr>
          <p:cNvPr id="151" name="Google Shape;151;p30"/>
          <p:cNvSpPr txBox="1"/>
          <p:nvPr/>
        </p:nvSpPr>
        <p:spPr>
          <a:xfrm>
            <a:off x="600000" y="4016075"/>
            <a:ext cx="1398900" cy="6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Open Sans"/>
                <a:ea typeface="Open Sans"/>
                <a:cs typeface="Open Sans"/>
                <a:sym typeface="Open Sans"/>
              </a:rPr>
              <a:t>List of Current</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Medications</a:t>
            </a:r>
            <a:endParaRPr>
              <a:solidFill>
                <a:schemeClr val="dk1"/>
              </a:solidFill>
              <a:latin typeface="Open Sans"/>
              <a:ea typeface="Open Sans"/>
              <a:cs typeface="Open Sans"/>
              <a:sym typeface="Open Sans"/>
            </a:endParaRPr>
          </a:p>
          <a:p>
            <a:pPr marL="0" lvl="0" indent="0" algn="l" rtl="0">
              <a:spcBef>
                <a:spcPts val="0"/>
              </a:spcBef>
              <a:spcAft>
                <a:spcPts val="0"/>
              </a:spcAft>
              <a:buNone/>
            </a:pPr>
            <a:endParaRPr>
              <a:solidFill>
                <a:schemeClr val="dk1"/>
              </a:solidFill>
              <a:latin typeface="Open Sans"/>
              <a:ea typeface="Open Sans"/>
              <a:cs typeface="Open Sans"/>
              <a:sym typeface="Open Sans"/>
            </a:endParaRPr>
          </a:p>
        </p:txBody>
      </p:sp>
      <p:pic>
        <p:nvPicPr>
          <p:cNvPr id="152" name="Google Shape;152;p30"/>
          <p:cNvPicPr preferRelativeResize="0"/>
          <p:nvPr/>
        </p:nvPicPr>
        <p:blipFill>
          <a:blip r:embed="rId4">
            <a:alphaModFix/>
          </a:blip>
          <a:stretch>
            <a:fillRect/>
          </a:stretch>
        </p:blipFill>
        <p:spPr>
          <a:xfrm>
            <a:off x="2453850" y="1514400"/>
            <a:ext cx="1199099" cy="2398198"/>
          </a:xfrm>
          <a:prstGeom prst="rect">
            <a:avLst/>
          </a:prstGeom>
          <a:noFill/>
          <a:ln w="9525" cap="flat" cmpd="sng">
            <a:solidFill>
              <a:schemeClr val="dk2"/>
            </a:solidFill>
            <a:prstDash val="solid"/>
            <a:round/>
            <a:headEnd type="none" w="sm" len="sm"/>
            <a:tailEnd type="none" w="sm" len="sm"/>
          </a:ln>
        </p:spPr>
      </p:pic>
      <p:cxnSp>
        <p:nvCxnSpPr>
          <p:cNvPr id="153" name="Google Shape;153;p30"/>
          <p:cNvCxnSpPr/>
          <p:nvPr/>
        </p:nvCxnSpPr>
        <p:spPr>
          <a:xfrm>
            <a:off x="2169213" y="1812000"/>
            <a:ext cx="14400" cy="1803000"/>
          </a:xfrm>
          <a:prstGeom prst="straightConnector1">
            <a:avLst/>
          </a:prstGeom>
          <a:noFill/>
          <a:ln w="9525" cap="flat" cmpd="sng">
            <a:solidFill>
              <a:schemeClr val="dk2"/>
            </a:solidFill>
            <a:prstDash val="solid"/>
            <a:round/>
            <a:headEnd type="none" w="med" len="med"/>
            <a:tailEnd type="none" w="med" len="med"/>
          </a:ln>
        </p:spPr>
      </p:cxnSp>
      <p:sp>
        <p:nvSpPr>
          <p:cNvPr id="154" name="Google Shape;154;p30"/>
          <p:cNvSpPr txBox="1"/>
          <p:nvPr/>
        </p:nvSpPr>
        <p:spPr>
          <a:xfrm>
            <a:off x="2353950" y="3983450"/>
            <a:ext cx="14607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Open Sans"/>
                <a:ea typeface="Open Sans"/>
                <a:cs typeface="Open Sans"/>
                <a:sym typeface="Open Sans"/>
              </a:rPr>
              <a:t>Selected</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Medication</a:t>
            </a:r>
            <a:endParaRPr>
              <a:solidFill>
                <a:schemeClr val="dk1"/>
              </a:solidFill>
              <a:latin typeface="Open Sans"/>
              <a:ea typeface="Open Sans"/>
              <a:cs typeface="Open Sans"/>
              <a:sym typeface="Open Sans"/>
            </a:endParaRPr>
          </a:p>
          <a:p>
            <a:pPr marL="0" lvl="0" indent="0" algn="l" rtl="0">
              <a:spcBef>
                <a:spcPts val="0"/>
              </a:spcBef>
              <a:spcAft>
                <a:spcPts val="0"/>
              </a:spcAft>
              <a:buNone/>
            </a:pPr>
            <a:r>
              <a:rPr lang="en">
                <a:solidFill>
                  <a:schemeClr val="dk1"/>
                </a:solidFill>
                <a:latin typeface="Open Sans"/>
                <a:ea typeface="Open Sans"/>
                <a:cs typeface="Open Sans"/>
                <a:sym typeface="Open Sans"/>
              </a:rPr>
              <a:t>Screen</a:t>
            </a:r>
            <a:endParaRPr>
              <a:solidFill>
                <a:schemeClr val="dk1"/>
              </a:solidFill>
              <a:latin typeface="Open Sans"/>
              <a:ea typeface="Open Sans"/>
              <a:cs typeface="Open Sans"/>
              <a:sym typeface="Open Sans"/>
            </a:endParaRPr>
          </a:p>
        </p:txBody>
      </p:sp>
      <p:cxnSp>
        <p:nvCxnSpPr>
          <p:cNvPr id="155" name="Google Shape;155;p30"/>
          <p:cNvCxnSpPr/>
          <p:nvPr/>
        </p:nvCxnSpPr>
        <p:spPr>
          <a:xfrm>
            <a:off x="4307675" y="1347050"/>
            <a:ext cx="0" cy="3278400"/>
          </a:xfrm>
          <a:prstGeom prst="straightConnector1">
            <a:avLst/>
          </a:prstGeom>
          <a:noFill/>
          <a:ln w="9525" cap="flat" cmpd="sng">
            <a:solidFill>
              <a:schemeClr val="dk2"/>
            </a:solidFill>
            <a:prstDash val="solid"/>
            <a:round/>
            <a:headEnd type="none" w="med" len="med"/>
            <a:tailEnd type="none" w="med" len="med"/>
          </a:ln>
        </p:spPr>
      </p:cxnSp>
      <p:sp>
        <p:nvSpPr>
          <p:cNvPr id="156" name="Google Shape;156;p30"/>
          <p:cNvSpPr txBox="1"/>
          <p:nvPr/>
        </p:nvSpPr>
        <p:spPr>
          <a:xfrm>
            <a:off x="5008650" y="959025"/>
            <a:ext cx="3300900" cy="4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pen Sans"/>
                <a:ea typeface="Open Sans"/>
                <a:cs typeface="Open Sans"/>
                <a:sym typeface="Open Sans"/>
              </a:rPr>
              <a:t>Editing a Medication</a:t>
            </a:r>
            <a:endParaRPr sz="1800">
              <a:solidFill>
                <a:schemeClr val="dk1"/>
              </a:solidFill>
              <a:latin typeface="Open Sans"/>
              <a:ea typeface="Open Sans"/>
              <a:cs typeface="Open Sans"/>
              <a:sym typeface="Open Sans"/>
            </a:endParaRPr>
          </a:p>
          <a:p>
            <a:pPr marL="0" lvl="0" indent="0" algn="l" rtl="0">
              <a:spcBef>
                <a:spcPts val="0"/>
              </a:spcBef>
              <a:spcAft>
                <a:spcPts val="0"/>
              </a:spcAft>
              <a:buNone/>
            </a:pPr>
            <a:endParaRPr>
              <a:solidFill>
                <a:schemeClr val="dk1"/>
              </a:solidFill>
              <a:latin typeface="Open Sans"/>
              <a:ea typeface="Open Sans"/>
              <a:cs typeface="Open Sans"/>
              <a:sym typeface="Open Sans"/>
            </a:endParaRPr>
          </a:p>
        </p:txBody>
      </p:sp>
      <p:cxnSp>
        <p:nvCxnSpPr>
          <p:cNvPr id="157" name="Google Shape;157;p30"/>
          <p:cNvCxnSpPr/>
          <p:nvPr/>
        </p:nvCxnSpPr>
        <p:spPr>
          <a:xfrm>
            <a:off x="6325850" y="1812000"/>
            <a:ext cx="14400" cy="1803000"/>
          </a:xfrm>
          <a:prstGeom prst="straightConnector1">
            <a:avLst/>
          </a:prstGeom>
          <a:noFill/>
          <a:ln w="9525" cap="flat" cmpd="sng">
            <a:solidFill>
              <a:schemeClr val="dk2"/>
            </a:solidFill>
            <a:prstDash val="solid"/>
            <a:round/>
            <a:headEnd type="none" w="med" len="med"/>
            <a:tailEnd type="none" w="med" len="med"/>
          </a:ln>
        </p:spPr>
      </p:cxnSp>
      <p:sp>
        <p:nvSpPr>
          <p:cNvPr id="158" name="Google Shape;158;p30"/>
          <p:cNvSpPr txBox="1"/>
          <p:nvPr/>
        </p:nvSpPr>
        <p:spPr>
          <a:xfrm>
            <a:off x="4403425" y="4049425"/>
            <a:ext cx="1998300" cy="79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Open Sans"/>
                <a:ea typeface="Open Sans"/>
                <a:cs typeface="Open Sans"/>
                <a:sym typeface="Open Sans"/>
              </a:rPr>
              <a:t>Edit Medication Page. Values are prefilled for the user.</a:t>
            </a:r>
            <a:endParaRPr>
              <a:solidFill>
                <a:schemeClr val="dk1"/>
              </a:solidFill>
              <a:latin typeface="Open Sans"/>
              <a:ea typeface="Open Sans"/>
              <a:cs typeface="Open Sans"/>
              <a:sym typeface="Open Sans"/>
            </a:endParaRPr>
          </a:p>
        </p:txBody>
      </p:sp>
      <p:sp>
        <p:nvSpPr>
          <p:cNvPr id="159" name="Google Shape;159;p30"/>
          <p:cNvSpPr txBox="1"/>
          <p:nvPr/>
        </p:nvSpPr>
        <p:spPr>
          <a:xfrm>
            <a:off x="6559425" y="3983450"/>
            <a:ext cx="17961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Open Sans"/>
                <a:ea typeface="Open Sans"/>
                <a:cs typeface="Open Sans"/>
                <a:sym typeface="Open Sans"/>
              </a:rPr>
              <a:t>Confirmation popup for confirming an edit.</a:t>
            </a:r>
            <a:endParaRPr>
              <a:solidFill>
                <a:schemeClr val="dk1"/>
              </a:solidFill>
              <a:latin typeface="Open Sans"/>
              <a:ea typeface="Open Sans"/>
              <a:cs typeface="Open Sans"/>
              <a:sym typeface="Open Sans"/>
            </a:endParaRPr>
          </a:p>
        </p:txBody>
      </p:sp>
      <p:pic>
        <p:nvPicPr>
          <p:cNvPr id="160" name="Google Shape;160;p30"/>
          <p:cNvPicPr preferRelativeResize="0"/>
          <p:nvPr/>
        </p:nvPicPr>
        <p:blipFill>
          <a:blip r:embed="rId5">
            <a:alphaModFix/>
          </a:blip>
          <a:stretch>
            <a:fillRect/>
          </a:stretch>
        </p:blipFill>
        <p:spPr>
          <a:xfrm>
            <a:off x="4772350" y="1518125"/>
            <a:ext cx="1199099" cy="2398198"/>
          </a:xfrm>
          <a:prstGeom prst="rect">
            <a:avLst/>
          </a:prstGeom>
          <a:noFill/>
          <a:ln>
            <a:noFill/>
          </a:ln>
        </p:spPr>
      </p:pic>
      <p:pic>
        <p:nvPicPr>
          <p:cNvPr id="161" name="Google Shape;161;p30"/>
          <p:cNvPicPr preferRelativeResize="0"/>
          <p:nvPr/>
        </p:nvPicPr>
        <p:blipFill>
          <a:blip r:embed="rId6">
            <a:alphaModFix/>
          </a:blip>
          <a:stretch>
            <a:fillRect/>
          </a:stretch>
        </p:blipFill>
        <p:spPr>
          <a:xfrm>
            <a:off x="6857925" y="1485137"/>
            <a:ext cx="1199099" cy="239819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par>
                                <p:cTn id="8" presetID="10" presetClass="entr" presetSubtype="0" fill="hold" nodeType="withEffect">
                                  <p:stCondLst>
                                    <p:cond delay="0"/>
                                  </p:stCondLst>
                                  <p:childTnLst>
                                    <p:set>
                                      <p:cBhvr>
                                        <p:cTn id="9" dur="1" fill="hold">
                                          <p:stCondLst>
                                            <p:cond delay="0"/>
                                          </p:stCondLst>
                                        </p:cTn>
                                        <p:tgtEl>
                                          <p:spTgt spid="150"/>
                                        </p:tgtEl>
                                        <p:attrNameLst>
                                          <p:attrName>style.visibility</p:attrName>
                                        </p:attrNameLst>
                                      </p:cBhvr>
                                      <p:to>
                                        <p:strVal val="visible"/>
                                      </p:to>
                                    </p:set>
                                    <p:animEffect transition="in" filter="fade">
                                      <p:cBhvr>
                                        <p:cTn id="10" dur="1000"/>
                                        <p:tgtEl>
                                          <p:spTgt spid="150"/>
                                        </p:tgtEl>
                                      </p:cBhvr>
                                    </p:animEffect>
                                  </p:childTnLst>
                                </p:cTn>
                              </p:par>
                              <p:par>
                                <p:cTn id="11" presetID="10" presetClass="entr" presetSubtype="0" fill="hold" nodeType="withEffect">
                                  <p:stCondLst>
                                    <p:cond delay="0"/>
                                  </p:stCondLst>
                                  <p:childTnLst>
                                    <p:set>
                                      <p:cBhvr>
                                        <p:cTn id="12" dur="1" fill="hold">
                                          <p:stCondLst>
                                            <p:cond delay="0"/>
                                          </p:stCondLst>
                                        </p:cTn>
                                        <p:tgtEl>
                                          <p:spTgt spid="151"/>
                                        </p:tgtEl>
                                        <p:attrNameLst>
                                          <p:attrName>style.visibility</p:attrName>
                                        </p:attrNameLst>
                                      </p:cBhvr>
                                      <p:to>
                                        <p:strVal val="visible"/>
                                      </p:to>
                                    </p:set>
                                    <p:animEffect transition="in" filter="fade">
                                      <p:cBhvr>
                                        <p:cTn id="13" dur="1000"/>
                                        <p:tgtEl>
                                          <p:spTgt spid="151"/>
                                        </p:tgtEl>
                                      </p:cBhvr>
                                    </p:animEffect>
                                  </p:childTnLst>
                                </p:cTn>
                              </p:par>
                              <p:par>
                                <p:cTn id="14" presetID="10" presetClass="entr" presetSubtype="0" fill="hold" nodeType="withEffect">
                                  <p:stCondLst>
                                    <p:cond delay="0"/>
                                  </p:stCondLst>
                                  <p:childTnLst>
                                    <p:set>
                                      <p:cBhvr>
                                        <p:cTn id="15" dur="1" fill="hold">
                                          <p:stCondLst>
                                            <p:cond delay="0"/>
                                          </p:stCondLst>
                                        </p:cTn>
                                        <p:tgtEl>
                                          <p:spTgt spid="152"/>
                                        </p:tgtEl>
                                        <p:attrNameLst>
                                          <p:attrName>style.visibility</p:attrName>
                                        </p:attrNameLst>
                                      </p:cBhvr>
                                      <p:to>
                                        <p:strVal val="visible"/>
                                      </p:to>
                                    </p:set>
                                    <p:animEffect transition="in" filter="fade">
                                      <p:cBhvr>
                                        <p:cTn id="16" dur="1000"/>
                                        <p:tgtEl>
                                          <p:spTgt spid="152"/>
                                        </p:tgtEl>
                                      </p:cBhvr>
                                    </p:animEffect>
                                  </p:childTnLst>
                                </p:cTn>
                              </p:par>
                              <p:par>
                                <p:cTn id="17" presetID="10" presetClass="entr" presetSubtype="0" fill="hold" nodeType="withEffect">
                                  <p:stCondLst>
                                    <p:cond delay="0"/>
                                  </p:stCondLst>
                                  <p:childTnLst>
                                    <p:set>
                                      <p:cBhvr>
                                        <p:cTn id="18" dur="1" fill="hold">
                                          <p:stCondLst>
                                            <p:cond delay="0"/>
                                          </p:stCondLst>
                                        </p:cTn>
                                        <p:tgtEl>
                                          <p:spTgt spid="153"/>
                                        </p:tgtEl>
                                        <p:attrNameLst>
                                          <p:attrName>style.visibility</p:attrName>
                                        </p:attrNameLst>
                                      </p:cBhvr>
                                      <p:to>
                                        <p:strVal val="visible"/>
                                      </p:to>
                                    </p:set>
                                    <p:animEffect transition="in" filter="fade">
                                      <p:cBhvr>
                                        <p:cTn id="19" dur="1000"/>
                                        <p:tgtEl>
                                          <p:spTgt spid="153"/>
                                        </p:tgtEl>
                                      </p:cBhvr>
                                    </p:animEffect>
                                  </p:childTnLst>
                                </p:cTn>
                              </p:par>
                              <p:par>
                                <p:cTn id="20" presetID="10" presetClass="entr" presetSubtype="0" fill="hold" nodeType="withEffect">
                                  <p:stCondLst>
                                    <p:cond delay="0"/>
                                  </p:stCondLst>
                                  <p:childTnLst>
                                    <p:set>
                                      <p:cBhvr>
                                        <p:cTn id="21" dur="1" fill="hold">
                                          <p:stCondLst>
                                            <p:cond delay="0"/>
                                          </p:stCondLst>
                                        </p:cTn>
                                        <p:tgtEl>
                                          <p:spTgt spid="154"/>
                                        </p:tgtEl>
                                        <p:attrNameLst>
                                          <p:attrName>style.visibility</p:attrName>
                                        </p:attrNameLst>
                                      </p:cBhvr>
                                      <p:to>
                                        <p:strVal val="visible"/>
                                      </p:to>
                                    </p:set>
                                    <p:animEffect transition="in" filter="fade">
                                      <p:cBhvr>
                                        <p:cTn id="22" dur="1000"/>
                                        <p:tgtEl>
                                          <p:spTgt spid="154"/>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155"/>
                                        </p:tgtEl>
                                        <p:attrNameLst>
                                          <p:attrName>style.visibility</p:attrName>
                                        </p:attrNameLst>
                                      </p:cBhvr>
                                      <p:to>
                                        <p:strVal val="visible"/>
                                      </p:to>
                                    </p:set>
                                    <p:animEffect transition="in" filter="fade">
                                      <p:cBhvr>
                                        <p:cTn id="26" dur="1000"/>
                                        <p:tgtEl>
                                          <p:spTgt spid="15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6"/>
                                        </p:tgtEl>
                                        <p:attrNameLst>
                                          <p:attrName>style.visibility</p:attrName>
                                        </p:attrNameLst>
                                      </p:cBhvr>
                                      <p:to>
                                        <p:strVal val="visible"/>
                                      </p:to>
                                    </p:set>
                                    <p:animEffect transition="in" filter="fade">
                                      <p:cBhvr>
                                        <p:cTn id="31" dur="1000"/>
                                        <p:tgtEl>
                                          <p:spTgt spid="156"/>
                                        </p:tgtEl>
                                      </p:cBhvr>
                                    </p:animEffect>
                                  </p:childTnLst>
                                </p:cTn>
                              </p:par>
                              <p:par>
                                <p:cTn id="32" presetID="10" presetClass="entr" presetSubtype="0" fill="hold" nodeType="withEffect">
                                  <p:stCondLst>
                                    <p:cond delay="0"/>
                                  </p:stCondLst>
                                  <p:childTnLst>
                                    <p:set>
                                      <p:cBhvr>
                                        <p:cTn id="33" dur="1" fill="hold">
                                          <p:stCondLst>
                                            <p:cond delay="0"/>
                                          </p:stCondLst>
                                        </p:cTn>
                                        <p:tgtEl>
                                          <p:spTgt spid="157"/>
                                        </p:tgtEl>
                                        <p:attrNameLst>
                                          <p:attrName>style.visibility</p:attrName>
                                        </p:attrNameLst>
                                      </p:cBhvr>
                                      <p:to>
                                        <p:strVal val="visible"/>
                                      </p:to>
                                    </p:set>
                                    <p:animEffect transition="in" filter="fade">
                                      <p:cBhvr>
                                        <p:cTn id="34" dur="1000"/>
                                        <p:tgtEl>
                                          <p:spTgt spid="157"/>
                                        </p:tgtEl>
                                      </p:cBhvr>
                                    </p:animEffect>
                                  </p:childTnLst>
                                </p:cTn>
                              </p:par>
                              <p:par>
                                <p:cTn id="35" presetID="10" presetClass="entr" presetSubtype="0" fill="hold" nodeType="withEffect">
                                  <p:stCondLst>
                                    <p:cond delay="0"/>
                                  </p:stCondLst>
                                  <p:childTnLst>
                                    <p:set>
                                      <p:cBhvr>
                                        <p:cTn id="36" dur="1" fill="hold">
                                          <p:stCondLst>
                                            <p:cond delay="0"/>
                                          </p:stCondLst>
                                        </p:cTn>
                                        <p:tgtEl>
                                          <p:spTgt spid="158"/>
                                        </p:tgtEl>
                                        <p:attrNameLst>
                                          <p:attrName>style.visibility</p:attrName>
                                        </p:attrNameLst>
                                      </p:cBhvr>
                                      <p:to>
                                        <p:strVal val="visible"/>
                                      </p:to>
                                    </p:set>
                                    <p:animEffect transition="in" filter="fade">
                                      <p:cBhvr>
                                        <p:cTn id="37" dur="1000"/>
                                        <p:tgtEl>
                                          <p:spTgt spid="158"/>
                                        </p:tgtEl>
                                      </p:cBhvr>
                                    </p:animEffect>
                                  </p:childTnLst>
                                </p:cTn>
                              </p:par>
                              <p:par>
                                <p:cTn id="38" presetID="10" presetClass="entr" presetSubtype="0" fill="hold" nodeType="with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fade">
                                      <p:cBhvr>
                                        <p:cTn id="40" dur="1000"/>
                                        <p:tgtEl>
                                          <p:spTgt spid="159"/>
                                        </p:tgtEl>
                                      </p:cBhvr>
                                    </p:animEffect>
                                  </p:childTnLst>
                                </p:cTn>
                              </p:par>
                              <p:par>
                                <p:cTn id="41" presetID="10" presetClass="entr" presetSubtype="0" fill="hold" nodeType="withEffect">
                                  <p:stCondLst>
                                    <p:cond delay="0"/>
                                  </p:stCondLst>
                                  <p:childTnLst>
                                    <p:set>
                                      <p:cBhvr>
                                        <p:cTn id="42" dur="1" fill="hold">
                                          <p:stCondLst>
                                            <p:cond delay="0"/>
                                          </p:stCondLst>
                                        </p:cTn>
                                        <p:tgtEl>
                                          <p:spTgt spid="160"/>
                                        </p:tgtEl>
                                        <p:attrNameLst>
                                          <p:attrName>style.visibility</p:attrName>
                                        </p:attrNameLst>
                                      </p:cBhvr>
                                      <p:to>
                                        <p:strVal val="visible"/>
                                      </p:to>
                                    </p:set>
                                    <p:animEffect transition="in" filter="fade">
                                      <p:cBhvr>
                                        <p:cTn id="43" dur="1000"/>
                                        <p:tgtEl>
                                          <p:spTgt spid="160"/>
                                        </p:tgtEl>
                                      </p:cBhvr>
                                    </p:animEffect>
                                  </p:childTnLst>
                                </p:cTn>
                              </p:par>
                              <p:par>
                                <p:cTn id="44" presetID="10" presetClass="entr" presetSubtype="0" fill="hold" nodeType="withEffect">
                                  <p:stCondLst>
                                    <p:cond delay="0"/>
                                  </p:stCondLst>
                                  <p:childTnLst>
                                    <p:set>
                                      <p:cBhvr>
                                        <p:cTn id="45" dur="1" fill="hold">
                                          <p:stCondLst>
                                            <p:cond delay="0"/>
                                          </p:stCondLst>
                                        </p:cTn>
                                        <p:tgtEl>
                                          <p:spTgt spid="161"/>
                                        </p:tgtEl>
                                        <p:attrNameLst>
                                          <p:attrName>style.visibility</p:attrName>
                                        </p:attrNameLst>
                                      </p:cBhvr>
                                      <p:to>
                                        <p:strVal val="visible"/>
                                      </p:to>
                                    </p:set>
                                    <p:animEffect transition="in" filter="fade">
                                      <p:cBhvr>
                                        <p:cTn id="46"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5000" y="259000"/>
            <a:ext cx="8514000" cy="63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Computer Prototype - First Iteration</a:t>
            </a:r>
            <a:endParaRPr/>
          </a:p>
        </p:txBody>
      </p:sp>
      <p:sp>
        <p:nvSpPr>
          <p:cNvPr id="167" name="Google Shape;167;p31"/>
          <p:cNvSpPr txBox="1"/>
          <p:nvPr/>
        </p:nvSpPr>
        <p:spPr>
          <a:xfrm>
            <a:off x="2885088" y="895588"/>
            <a:ext cx="3373800" cy="4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latin typeface="Open Sans"/>
              <a:ea typeface="Open Sans"/>
              <a:cs typeface="Open Sans"/>
              <a:sym typeface="Open Sans"/>
            </a:endParaRPr>
          </a:p>
        </p:txBody>
      </p:sp>
      <p:sp>
        <p:nvSpPr>
          <p:cNvPr id="168" name="Google Shape;168;p31"/>
          <p:cNvSpPr txBox="1"/>
          <p:nvPr/>
        </p:nvSpPr>
        <p:spPr>
          <a:xfrm>
            <a:off x="2904050" y="895600"/>
            <a:ext cx="3300900" cy="4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pen Sans"/>
                <a:ea typeface="Open Sans"/>
                <a:cs typeface="Open Sans"/>
                <a:sym typeface="Open Sans"/>
              </a:rPr>
              <a:t>Checking Medication History</a:t>
            </a:r>
            <a:endParaRPr sz="1800">
              <a:solidFill>
                <a:schemeClr val="dk1"/>
              </a:solidFill>
              <a:latin typeface="Open Sans"/>
              <a:ea typeface="Open Sans"/>
              <a:cs typeface="Open Sans"/>
              <a:sym typeface="Open Sans"/>
            </a:endParaRPr>
          </a:p>
          <a:p>
            <a:pPr marL="0" lvl="0" indent="0" algn="l" rtl="0">
              <a:spcBef>
                <a:spcPts val="0"/>
              </a:spcBef>
              <a:spcAft>
                <a:spcPts val="0"/>
              </a:spcAft>
              <a:buNone/>
            </a:pPr>
            <a:endParaRPr>
              <a:solidFill>
                <a:schemeClr val="dk1"/>
              </a:solidFill>
              <a:latin typeface="Open Sans"/>
              <a:ea typeface="Open Sans"/>
              <a:cs typeface="Open Sans"/>
              <a:sym typeface="Open Sans"/>
            </a:endParaRPr>
          </a:p>
        </p:txBody>
      </p:sp>
      <p:pic>
        <p:nvPicPr>
          <p:cNvPr id="169" name="Google Shape;169;p31"/>
          <p:cNvPicPr preferRelativeResize="0"/>
          <p:nvPr/>
        </p:nvPicPr>
        <p:blipFill>
          <a:blip r:embed="rId3">
            <a:alphaModFix/>
          </a:blip>
          <a:stretch>
            <a:fillRect/>
          </a:stretch>
        </p:blipFill>
        <p:spPr>
          <a:xfrm>
            <a:off x="2845800" y="1502800"/>
            <a:ext cx="1199099" cy="2398198"/>
          </a:xfrm>
          <a:prstGeom prst="rect">
            <a:avLst/>
          </a:prstGeom>
          <a:noFill/>
          <a:ln w="9525" cap="flat" cmpd="sng">
            <a:solidFill>
              <a:schemeClr val="dk2"/>
            </a:solidFill>
            <a:prstDash val="solid"/>
            <a:round/>
            <a:headEnd type="none" w="sm" len="sm"/>
            <a:tailEnd type="none" w="sm" len="sm"/>
          </a:ln>
        </p:spPr>
      </p:pic>
      <p:pic>
        <p:nvPicPr>
          <p:cNvPr id="170" name="Google Shape;170;p31"/>
          <p:cNvPicPr preferRelativeResize="0"/>
          <p:nvPr/>
        </p:nvPicPr>
        <p:blipFill>
          <a:blip r:embed="rId4">
            <a:alphaModFix/>
          </a:blip>
          <a:stretch>
            <a:fillRect/>
          </a:stretch>
        </p:blipFill>
        <p:spPr>
          <a:xfrm>
            <a:off x="4768100" y="1502800"/>
            <a:ext cx="1199099" cy="2398198"/>
          </a:xfrm>
          <a:prstGeom prst="rect">
            <a:avLst/>
          </a:prstGeom>
          <a:noFill/>
          <a:ln w="9525" cap="flat" cmpd="sng">
            <a:solidFill>
              <a:schemeClr val="dk2"/>
            </a:solidFill>
            <a:prstDash val="solid"/>
            <a:round/>
            <a:headEnd type="none" w="sm" len="sm"/>
            <a:tailEnd type="none" w="sm" len="sm"/>
          </a:ln>
        </p:spPr>
      </p:pic>
      <p:cxnSp>
        <p:nvCxnSpPr>
          <p:cNvPr id="171" name="Google Shape;171;p31"/>
          <p:cNvCxnSpPr/>
          <p:nvPr/>
        </p:nvCxnSpPr>
        <p:spPr>
          <a:xfrm>
            <a:off x="4399300" y="1748575"/>
            <a:ext cx="14400" cy="1803000"/>
          </a:xfrm>
          <a:prstGeom prst="straightConnector1">
            <a:avLst/>
          </a:prstGeom>
          <a:noFill/>
          <a:ln w="9525" cap="flat" cmpd="sng">
            <a:solidFill>
              <a:schemeClr val="dk2"/>
            </a:solidFill>
            <a:prstDash val="solid"/>
            <a:round/>
            <a:headEnd type="none" w="med" len="med"/>
            <a:tailEnd type="none" w="med" len="med"/>
          </a:ln>
        </p:spPr>
      </p:cxnSp>
      <p:sp>
        <p:nvSpPr>
          <p:cNvPr id="172" name="Google Shape;172;p31"/>
          <p:cNvSpPr txBox="1"/>
          <p:nvPr/>
        </p:nvSpPr>
        <p:spPr>
          <a:xfrm>
            <a:off x="2715000" y="3986000"/>
            <a:ext cx="14607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Open Sans"/>
                <a:ea typeface="Open Sans"/>
                <a:cs typeface="Open Sans"/>
                <a:sym typeface="Open Sans"/>
              </a:rPr>
              <a:t>Date Selection</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Calendar</a:t>
            </a:r>
            <a:endParaRPr>
              <a:solidFill>
                <a:schemeClr val="dk1"/>
              </a:solidFill>
              <a:latin typeface="Open Sans"/>
              <a:ea typeface="Open Sans"/>
              <a:cs typeface="Open Sans"/>
              <a:sym typeface="Open Sans"/>
            </a:endParaRPr>
          </a:p>
        </p:txBody>
      </p:sp>
      <p:sp>
        <p:nvSpPr>
          <p:cNvPr id="173" name="Google Shape;173;p31"/>
          <p:cNvSpPr txBox="1"/>
          <p:nvPr/>
        </p:nvSpPr>
        <p:spPr>
          <a:xfrm>
            <a:off x="4632875" y="3920025"/>
            <a:ext cx="1796100" cy="76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Open Sans"/>
                <a:ea typeface="Open Sans"/>
                <a:cs typeface="Open Sans"/>
                <a:sym typeface="Open Sans"/>
              </a:rPr>
              <a:t>List Displaying</a:t>
            </a:r>
            <a:endParaRPr>
              <a:solidFill>
                <a:schemeClr val="dk1"/>
              </a:solidFill>
              <a:latin typeface="Open Sans"/>
              <a:ea typeface="Open Sans"/>
              <a:cs typeface="Open Sans"/>
              <a:sym typeface="Open Sans"/>
            </a:endParaRPr>
          </a:p>
          <a:p>
            <a:pPr marL="0" lvl="0" indent="0" algn="l" rtl="0">
              <a:spcBef>
                <a:spcPts val="0"/>
              </a:spcBef>
              <a:spcAft>
                <a:spcPts val="0"/>
              </a:spcAft>
              <a:buNone/>
            </a:pPr>
            <a:r>
              <a:rPr lang="en">
                <a:solidFill>
                  <a:schemeClr val="dk1"/>
                </a:solidFill>
                <a:latin typeface="Open Sans"/>
                <a:ea typeface="Open Sans"/>
                <a:cs typeface="Open Sans"/>
                <a:sym typeface="Open Sans"/>
              </a:rPr>
              <a:t>Medications Taken </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on Chosen Date</a:t>
            </a:r>
            <a:endParaRPr>
              <a:solidFill>
                <a:schemeClr val="dk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fade">
                                      <p:cBhvr>
                                        <p:cTn id="12" dur="1000"/>
                                        <p:tgtEl>
                                          <p:spTgt spid="1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fade">
                                      <p:cBhvr>
                                        <p:cTn id="17" dur="1000"/>
                                        <p:tgtEl>
                                          <p:spTgt spid="169"/>
                                        </p:tgtEl>
                                      </p:cBhvr>
                                    </p:animEffect>
                                  </p:childTnLst>
                                </p:cTn>
                              </p:par>
                              <p:par>
                                <p:cTn id="18" presetID="10" presetClass="entr" presetSubtype="0" fill="hold" nodeType="withEffect">
                                  <p:stCondLst>
                                    <p:cond delay="0"/>
                                  </p:stCondLst>
                                  <p:childTnLst>
                                    <p:set>
                                      <p:cBhvr>
                                        <p:cTn id="19" dur="1" fill="hold">
                                          <p:stCondLst>
                                            <p:cond delay="0"/>
                                          </p:stCondLst>
                                        </p:cTn>
                                        <p:tgtEl>
                                          <p:spTgt spid="170"/>
                                        </p:tgtEl>
                                        <p:attrNameLst>
                                          <p:attrName>style.visibility</p:attrName>
                                        </p:attrNameLst>
                                      </p:cBhvr>
                                      <p:to>
                                        <p:strVal val="visible"/>
                                      </p:to>
                                    </p:set>
                                    <p:animEffect transition="in" filter="fade">
                                      <p:cBhvr>
                                        <p:cTn id="20" dur="1000"/>
                                        <p:tgtEl>
                                          <p:spTgt spid="170"/>
                                        </p:tgtEl>
                                      </p:cBhvr>
                                    </p:animEffect>
                                  </p:childTnLst>
                                </p:cTn>
                              </p:par>
                              <p:par>
                                <p:cTn id="21" presetID="10" presetClass="entr" presetSubtype="0" fill="hold" nodeType="withEffect">
                                  <p:stCondLst>
                                    <p:cond delay="0"/>
                                  </p:stCondLst>
                                  <p:childTnLst>
                                    <p:set>
                                      <p:cBhvr>
                                        <p:cTn id="22" dur="1" fill="hold">
                                          <p:stCondLst>
                                            <p:cond delay="0"/>
                                          </p:stCondLst>
                                        </p:cTn>
                                        <p:tgtEl>
                                          <p:spTgt spid="171"/>
                                        </p:tgtEl>
                                        <p:attrNameLst>
                                          <p:attrName>style.visibility</p:attrName>
                                        </p:attrNameLst>
                                      </p:cBhvr>
                                      <p:to>
                                        <p:strVal val="visible"/>
                                      </p:to>
                                    </p:set>
                                    <p:animEffect transition="in" filter="fade">
                                      <p:cBhvr>
                                        <p:cTn id="23" dur="1000"/>
                                        <p:tgtEl>
                                          <p:spTgt spid="171"/>
                                        </p:tgtEl>
                                      </p:cBhvr>
                                    </p:animEffect>
                                  </p:childTnLst>
                                </p:cTn>
                              </p:par>
                              <p:par>
                                <p:cTn id="24" presetID="10" presetClass="entr" presetSubtype="0" fill="hold" nodeType="withEffect">
                                  <p:stCondLst>
                                    <p:cond delay="0"/>
                                  </p:stCondLst>
                                  <p:childTnLst>
                                    <p:set>
                                      <p:cBhvr>
                                        <p:cTn id="25" dur="1" fill="hold">
                                          <p:stCondLst>
                                            <p:cond delay="0"/>
                                          </p:stCondLst>
                                        </p:cTn>
                                        <p:tgtEl>
                                          <p:spTgt spid="172"/>
                                        </p:tgtEl>
                                        <p:attrNameLst>
                                          <p:attrName>style.visibility</p:attrName>
                                        </p:attrNameLst>
                                      </p:cBhvr>
                                      <p:to>
                                        <p:strVal val="visible"/>
                                      </p:to>
                                    </p:set>
                                    <p:animEffect transition="in" filter="fade">
                                      <p:cBhvr>
                                        <p:cTn id="26" dur="1000"/>
                                        <p:tgtEl>
                                          <p:spTgt spid="172"/>
                                        </p:tgtEl>
                                      </p:cBhvr>
                                    </p:animEffect>
                                  </p:childTnLst>
                                </p:cTn>
                              </p:par>
                              <p:par>
                                <p:cTn id="27" presetID="10" presetClass="entr" presetSubtype="0" fill="hold" nodeType="withEffect">
                                  <p:stCondLst>
                                    <p:cond delay="0"/>
                                  </p:stCondLst>
                                  <p:childTnLst>
                                    <p:set>
                                      <p:cBhvr>
                                        <p:cTn id="28" dur="1" fill="hold">
                                          <p:stCondLst>
                                            <p:cond delay="0"/>
                                          </p:stCondLst>
                                        </p:cTn>
                                        <p:tgtEl>
                                          <p:spTgt spid="173"/>
                                        </p:tgtEl>
                                        <p:attrNameLst>
                                          <p:attrName>style.visibility</p:attrName>
                                        </p:attrNameLst>
                                      </p:cBhvr>
                                      <p:to>
                                        <p:strVal val="visible"/>
                                      </p:to>
                                    </p:set>
                                    <p:animEffect transition="in" filter="fade">
                                      <p:cBhvr>
                                        <p:cTn id="29"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5000" y="259000"/>
            <a:ext cx="8514000" cy="63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Computer Prototype - First Iteration</a:t>
            </a:r>
            <a:endParaRPr/>
          </a:p>
        </p:txBody>
      </p:sp>
      <p:sp>
        <p:nvSpPr>
          <p:cNvPr id="179" name="Google Shape;179;p32"/>
          <p:cNvSpPr txBox="1"/>
          <p:nvPr/>
        </p:nvSpPr>
        <p:spPr>
          <a:xfrm>
            <a:off x="352650" y="1024988"/>
            <a:ext cx="3373800" cy="4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Open Sans"/>
                <a:ea typeface="Open Sans"/>
                <a:cs typeface="Open Sans"/>
                <a:sym typeface="Open Sans"/>
              </a:rPr>
              <a:t>Feedback Messages</a:t>
            </a:r>
            <a:endParaRPr sz="1800">
              <a:solidFill>
                <a:schemeClr val="dk1"/>
              </a:solidFill>
              <a:latin typeface="Open Sans"/>
              <a:ea typeface="Open Sans"/>
              <a:cs typeface="Open Sans"/>
              <a:sym typeface="Open Sans"/>
            </a:endParaRPr>
          </a:p>
          <a:p>
            <a:pPr marL="0" lvl="0" indent="0" algn="l" rtl="0">
              <a:spcBef>
                <a:spcPts val="0"/>
              </a:spcBef>
              <a:spcAft>
                <a:spcPts val="0"/>
              </a:spcAft>
              <a:buNone/>
            </a:pPr>
            <a:endParaRPr>
              <a:solidFill>
                <a:schemeClr val="dk1"/>
              </a:solidFill>
              <a:latin typeface="Open Sans"/>
              <a:ea typeface="Open Sans"/>
              <a:cs typeface="Open Sans"/>
              <a:sym typeface="Open Sans"/>
            </a:endParaRPr>
          </a:p>
        </p:txBody>
      </p:sp>
      <p:pic>
        <p:nvPicPr>
          <p:cNvPr id="180" name="Google Shape;180;p32"/>
          <p:cNvPicPr preferRelativeResize="0"/>
          <p:nvPr/>
        </p:nvPicPr>
        <p:blipFill>
          <a:blip r:embed="rId3">
            <a:alphaModFix/>
          </a:blip>
          <a:stretch>
            <a:fillRect/>
          </a:stretch>
        </p:blipFill>
        <p:spPr>
          <a:xfrm>
            <a:off x="439254" y="2013476"/>
            <a:ext cx="2672951" cy="1593300"/>
          </a:xfrm>
          <a:prstGeom prst="rect">
            <a:avLst/>
          </a:prstGeom>
          <a:noFill/>
          <a:ln w="9525" cap="flat" cmpd="sng">
            <a:solidFill>
              <a:srgbClr val="000000"/>
            </a:solidFill>
            <a:prstDash val="solid"/>
            <a:round/>
            <a:headEnd type="none" w="sm" len="sm"/>
            <a:tailEnd type="none" w="sm" len="sm"/>
          </a:ln>
        </p:spPr>
      </p:pic>
      <p:pic>
        <p:nvPicPr>
          <p:cNvPr id="181" name="Google Shape;181;p32"/>
          <p:cNvPicPr preferRelativeResize="0"/>
          <p:nvPr/>
        </p:nvPicPr>
        <p:blipFill>
          <a:blip r:embed="rId4">
            <a:alphaModFix/>
          </a:blip>
          <a:stretch>
            <a:fillRect/>
          </a:stretch>
        </p:blipFill>
        <p:spPr>
          <a:xfrm>
            <a:off x="3334915" y="2013468"/>
            <a:ext cx="2505614" cy="1593300"/>
          </a:xfrm>
          <a:prstGeom prst="rect">
            <a:avLst/>
          </a:prstGeom>
          <a:noFill/>
          <a:ln w="9525" cap="flat" cmpd="sng">
            <a:solidFill>
              <a:srgbClr val="000000"/>
            </a:solidFill>
            <a:prstDash val="solid"/>
            <a:round/>
            <a:headEnd type="none" w="sm" len="sm"/>
            <a:tailEnd type="none" w="sm" len="sm"/>
          </a:ln>
        </p:spPr>
      </p:pic>
      <p:pic>
        <p:nvPicPr>
          <p:cNvPr id="182" name="Google Shape;182;p32"/>
          <p:cNvPicPr preferRelativeResize="0"/>
          <p:nvPr/>
        </p:nvPicPr>
        <p:blipFill>
          <a:blip r:embed="rId5">
            <a:alphaModFix/>
          </a:blip>
          <a:stretch>
            <a:fillRect/>
          </a:stretch>
        </p:blipFill>
        <p:spPr>
          <a:xfrm>
            <a:off x="6063250" y="2010463"/>
            <a:ext cx="2672950" cy="1599316"/>
          </a:xfrm>
          <a:prstGeom prst="rect">
            <a:avLst/>
          </a:prstGeom>
          <a:noFill/>
          <a:ln w="9525" cap="flat" cmpd="sng">
            <a:solidFill>
              <a:srgbClr val="000000"/>
            </a:solidFill>
            <a:prstDash val="solid"/>
            <a:round/>
            <a:headEnd type="none" w="sm" len="sm"/>
            <a:tailEnd type="none" w="sm" len="sm"/>
          </a:ln>
        </p:spPr>
      </p:pic>
      <p:sp>
        <p:nvSpPr>
          <p:cNvPr id="183" name="Google Shape;183;p32"/>
          <p:cNvSpPr txBox="1"/>
          <p:nvPr/>
        </p:nvSpPr>
        <p:spPr>
          <a:xfrm>
            <a:off x="602725" y="3966775"/>
            <a:ext cx="2346000" cy="6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Displayed after</a:t>
            </a:r>
            <a:br>
              <a:rPr lang="en">
                <a:latin typeface="Open Sans"/>
                <a:ea typeface="Open Sans"/>
                <a:cs typeface="Open Sans"/>
                <a:sym typeface="Open Sans"/>
              </a:rPr>
            </a:br>
            <a:r>
              <a:rPr lang="en">
                <a:latin typeface="Open Sans"/>
                <a:ea typeface="Open Sans"/>
                <a:cs typeface="Open Sans"/>
                <a:sym typeface="Open Sans"/>
              </a:rPr>
              <a:t>Adding a New Medication</a:t>
            </a:r>
            <a:endParaRPr>
              <a:latin typeface="Open Sans"/>
              <a:ea typeface="Open Sans"/>
              <a:cs typeface="Open Sans"/>
              <a:sym typeface="Open Sans"/>
            </a:endParaRPr>
          </a:p>
        </p:txBody>
      </p:sp>
      <p:sp>
        <p:nvSpPr>
          <p:cNvPr id="184" name="Google Shape;184;p32"/>
          <p:cNvSpPr txBox="1"/>
          <p:nvPr/>
        </p:nvSpPr>
        <p:spPr>
          <a:xfrm>
            <a:off x="3334925" y="3966775"/>
            <a:ext cx="2505600" cy="6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Displayed after Deleting an Existing Medication</a:t>
            </a:r>
            <a:endParaRPr>
              <a:latin typeface="Open Sans"/>
              <a:ea typeface="Open Sans"/>
              <a:cs typeface="Open Sans"/>
              <a:sym typeface="Open Sans"/>
            </a:endParaRPr>
          </a:p>
        </p:txBody>
      </p:sp>
      <p:sp>
        <p:nvSpPr>
          <p:cNvPr id="185" name="Google Shape;185;p32"/>
          <p:cNvSpPr txBox="1"/>
          <p:nvPr/>
        </p:nvSpPr>
        <p:spPr>
          <a:xfrm>
            <a:off x="6226725" y="3966775"/>
            <a:ext cx="2346000" cy="6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pen Sans"/>
                <a:ea typeface="Open Sans"/>
                <a:cs typeface="Open Sans"/>
                <a:sym typeface="Open Sans"/>
              </a:rPr>
              <a:t>Displayed after Clicking on </a:t>
            </a:r>
            <a:r>
              <a:rPr lang="en" i="1">
                <a:latin typeface="Open Sans"/>
                <a:ea typeface="Open Sans"/>
                <a:cs typeface="Open Sans"/>
                <a:sym typeface="Open Sans"/>
              </a:rPr>
              <a:t>Take Medication</a:t>
            </a:r>
            <a:r>
              <a:rPr lang="en">
                <a:latin typeface="Open Sans"/>
                <a:ea typeface="Open Sans"/>
                <a:cs typeface="Open Sans"/>
                <a:sym typeface="Open Sans"/>
              </a:rPr>
              <a:t> Button</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Heuristic Evaluations</a:t>
            </a:r>
            <a:endParaRPr/>
          </a:p>
        </p:txBody>
      </p:sp>
      <p:sp>
        <p:nvSpPr>
          <p:cNvPr id="191" name="Google Shape;191;p3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Our first iteration did not have a readily available option to return to the Home Menu at any given time. If a user wanted to return home while in the middle of a task, they had to repeatedly click on the back button until they returned to the home page. As a result, user control and freedom was restricted and made the users frustrated at certain points.</a:t>
            </a:r>
            <a:br>
              <a:rPr lang="en"/>
            </a:br>
            <a:endParaRPr/>
          </a:p>
          <a:p>
            <a:pPr marL="457200" lvl="0" indent="-342900" algn="l" rtl="0">
              <a:spcBef>
                <a:spcPts val="0"/>
              </a:spcBef>
              <a:spcAft>
                <a:spcPts val="0"/>
              </a:spcAft>
              <a:buSzPts val="1800"/>
              <a:buChar char="●"/>
            </a:pPr>
            <a:r>
              <a:rPr lang="en"/>
              <a:t>After completing tasks, our users appreciated the error prevention from the confirmation popups for adding and deleting medications. However, they felt that taking a medication should have its own confirmation as well.</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854</Words>
  <Application>Microsoft Office PowerPoint</Application>
  <PresentationFormat>On-screen Show (16:9)</PresentationFormat>
  <Paragraphs>87</Paragraphs>
  <Slides>20</Slides>
  <Notes>20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Open Sans</vt:lpstr>
      <vt:lpstr>Economica</vt:lpstr>
      <vt:lpstr>Arial</vt:lpstr>
      <vt:lpstr>Simple Light</vt:lpstr>
      <vt:lpstr>Luxe</vt:lpstr>
      <vt:lpstr>CS 422 - Group 4 Medication Manager</vt:lpstr>
      <vt:lpstr>Problem Space - Opioid Addiction</vt:lpstr>
      <vt:lpstr>Example Tasks</vt:lpstr>
      <vt:lpstr>Computer Prototype - First Iteration</vt:lpstr>
      <vt:lpstr>Computer Prototype - First Iteration</vt:lpstr>
      <vt:lpstr>Computer Prototype - First Iteration</vt:lpstr>
      <vt:lpstr>Computer Prototype - First Iteration</vt:lpstr>
      <vt:lpstr>Computer Prototype - First Iteration</vt:lpstr>
      <vt:lpstr>Heuristic Evaluations</vt:lpstr>
      <vt:lpstr>Heuristic Evaluations</vt:lpstr>
      <vt:lpstr>Heuristic Evaluations</vt:lpstr>
      <vt:lpstr>Second Iteration of Computer Prototype</vt:lpstr>
      <vt:lpstr>Second Iteration of Computer Prototype</vt:lpstr>
      <vt:lpstr>Second Iteration of Computer Prototype</vt:lpstr>
      <vt:lpstr>Second Iteration of Computer Prototype</vt:lpstr>
      <vt:lpstr>Aspects of Usability</vt:lpstr>
      <vt:lpstr>Aspects of Usability</vt:lpstr>
      <vt:lpstr>Aspects of Usability</vt:lpstr>
      <vt:lpstr>Video 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422 - Group 4 Medication Manager</dc:title>
  <cp:lastModifiedBy>MD Shafi</cp:lastModifiedBy>
  <cp:revision>1</cp:revision>
  <dcterms:modified xsi:type="dcterms:W3CDTF">2019-05-27T16:39:52Z</dcterms:modified>
</cp:coreProperties>
</file>