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04" r:id="rId4"/>
    <p:sldId id="305" r:id="rId5"/>
    <p:sldId id="306" r:id="rId6"/>
    <p:sldId id="307" r:id="rId7"/>
    <p:sldId id="311" r:id="rId8"/>
    <p:sldId id="309" r:id="rId9"/>
    <p:sldId id="310" r:id="rId10"/>
    <p:sldId id="308" r:id="rId11"/>
    <p:sldId id="2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E6612"/>
    <a:srgbClr val="FF0066"/>
    <a:srgbClr val="0000FF"/>
    <a:srgbClr val="FFFF99"/>
    <a:srgbClr val="FFFF66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80891" autoAdjust="0"/>
  </p:normalViewPr>
  <p:slideViewPr>
    <p:cSldViewPr>
      <p:cViewPr>
        <p:scale>
          <a:sx n="70" d="100"/>
          <a:sy n="70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96D2F-2D8F-4FD1-96BA-12AD9DC77E62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6F4A-04BB-4A3B-BC27-9CEA9555BC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7313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6F4A-04BB-4A3B-BC27-9CEA9555BC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6F4A-04BB-4A3B-BC27-9CEA9555BC4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sz="1000" baseline="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6F4A-04BB-4A3B-BC27-9CEA9555BC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32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D:\for light background(first choice)\first pa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" y="1"/>
            <a:ext cx="9145116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D:\for light background(first choice)\inner shee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20" y="-27384"/>
            <a:ext cx="9181632" cy="68853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125D-1578-40E9-99EC-681DF454AEBB}" type="datetimeFigureOut">
              <a:rPr lang="zh-CN" altLang="en-US" smtClean="0"/>
              <a:pPr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74AD-4290-44F8-924A-E94A17C0AF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天猫新风尚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000" b="1" smtClean="0">
                <a:latin typeface="微软雅黑" pitchFamily="34" charset="-122"/>
                <a:ea typeface="微软雅黑" pitchFamily="34" charset="-122"/>
              </a:rPr>
              <a:t>活动评估报告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4088" y="4149080"/>
            <a:ext cx="2836912" cy="64807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阿里技术保障部－天猫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PE</a:t>
            </a: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2013/4/2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支付宝评估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支付宝创建笔数－天猫：峰值</a:t>
            </a:r>
            <a:r>
              <a:rPr lang="en-US" altLang="zh-CN" b="1" dirty="0" smtClean="0"/>
              <a:t>520</a:t>
            </a:r>
            <a:r>
              <a:rPr lang="zh-CN" altLang="en-US" b="1" dirty="0" smtClean="0"/>
              <a:t>笔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平时峰值</a:t>
            </a:r>
            <a:r>
              <a:rPr lang="en-US" altLang="zh-CN" sz="1800" dirty="0" smtClean="0"/>
              <a:t>400</a:t>
            </a:r>
            <a:r>
              <a:rPr lang="zh-CN" altLang="en-US" sz="1800" dirty="0" smtClean="0"/>
              <a:t>笔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秒（参考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活动峰值</a:t>
            </a:r>
            <a:r>
              <a:rPr lang="en-US" altLang="zh-CN" sz="1800" dirty="0" smtClean="0"/>
              <a:t>520</a:t>
            </a:r>
            <a:r>
              <a:rPr lang="zh-CN" altLang="en-US" sz="1800" dirty="0" smtClean="0"/>
              <a:t>笔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秒：峰值按</a:t>
            </a:r>
            <a:r>
              <a:rPr lang="en-US" altLang="zh-CN" sz="1800" dirty="0" smtClean="0"/>
              <a:t>30%</a:t>
            </a:r>
            <a:r>
              <a:rPr lang="zh-CN" altLang="en-US" sz="1800" dirty="0" smtClean="0"/>
              <a:t>增长评估（交易额平均增加</a:t>
            </a:r>
            <a:r>
              <a:rPr lang="en-US" altLang="zh-CN" sz="1800" dirty="0" smtClean="0"/>
              <a:t>20%</a:t>
            </a:r>
            <a:r>
              <a:rPr lang="zh-CN" altLang="en-US" sz="1800" dirty="0" smtClean="0"/>
              <a:t>，峰值增量取</a:t>
            </a:r>
            <a:r>
              <a:rPr lang="en-US" altLang="zh-CN" sz="1800" dirty="0" smtClean="0"/>
              <a:t>1.5</a:t>
            </a:r>
            <a:r>
              <a:rPr lang="zh-CN" altLang="en-US" sz="1800" dirty="0" smtClean="0"/>
              <a:t>倍按</a:t>
            </a:r>
            <a:r>
              <a:rPr lang="en-US" altLang="zh-CN" sz="1800" dirty="0" smtClean="0"/>
              <a:t>30%</a:t>
            </a:r>
            <a:r>
              <a:rPr lang="zh-CN" altLang="en-US" sz="1800" dirty="0" smtClean="0"/>
              <a:t>计算）</a:t>
            </a:r>
            <a:endParaRPr lang="en-US" altLang="zh-CN" sz="1800" dirty="0" smtClean="0"/>
          </a:p>
          <a:p>
            <a:r>
              <a:rPr lang="zh-CN" altLang="en-US" b="1" dirty="0" smtClean="0"/>
              <a:t>支付宝创建笔数－全网：峰值</a:t>
            </a:r>
            <a:r>
              <a:rPr lang="en-US" altLang="zh-CN" b="1" dirty="0" smtClean="0"/>
              <a:t>920</a:t>
            </a:r>
            <a:r>
              <a:rPr lang="zh-CN" altLang="en-US" b="1" dirty="0" smtClean="0"/>
              <a:t>笔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  <a:p>
            <a:pPr lvl="1"/>
            <a:r>
              <a:rPr lang="zh-CN" altLang="en-US" sz="1800" dirty="0" smtClean="0"/>
              <a:t>平时峰值</a:t>
            </a:r>
            <a:r>
              <a:rPr lang="en-US" altLang="zh-CN" sz="1800" dirty="0" smtClean="0"/>
              <a:t>800</a:t>
            </a:r>
            <a:r>
              <a:rPr lang="zh-CN" altLang="en-US" sz="1800" dirty="0" smtClean="0"/>
              <a:t>笔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秒（参考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活动峰值</a:t>
            </a:r>
            <a:r>
              <a:rPr lang="en-US" altLang="zh-CN" sz="1800" dirty="0" smtClean="0"/>
              <a:t>920</a:t>
            </a:r>
            <a:r>
              <a:rPr lang="zh-CN" altLang="en-US" sz="1800" dirty="0" smtClean="0"/>
              <a:t>笔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秒：新风尚活动范围是天猫，按天猫增长</a:t>
            </a:r>
            <a:r>
              <a:rPr lang="en-US" altLang="zh-CN" sz="1800" dirty="0" smtClean="0"/>
              <a:t>120</a:t>
            </a:r>
            <a:r>
              <a:rPr lang="zh-CN" altLang="en-US" sz="1800" dirty="0" smtClean="0"/>
              <a:t>笔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秒计算</a:t>
            </a:r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以上创建笔数来自哈勃业务数据，为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分钟</a:t>
            </a:r>
            <a:r>
              <a:rPr lang="zh-CN" altLang="en-US" sz="2200" dirty="0" smtClean="0"/>
              <a:t>平均值</a:t>
            </a:r>
            <a:endParaRPr lang="en-US" altLang="zh-CN" sz="2200" dirty="0" smtClean="0"/>
          </a:p>
          <a:p>
            <a:r>
              <a:rPr lang="zh-CN" altLang="en-US" sz="2200" dirty="0" smtClean="0"/>
              <a:t>支付</a:t>
            </a:r>
            <a:r>
              <a:rPr lang="zh-CN" altLang="en-US" sz="2200" dirty="0" smtClean="0"/>
              <a:t>宝付款笔数按创建的</a:t>
            </a:r>
            <a:r>
              <a:rPr lang="en-US" altLang="zh-CN" sz="2200" dirty="0" smtClean="0"/>
              <a:t>50%</a:t>
            </a:r>
            <a:r>
              <a:rPr lang="zh-CN" altLang="en-US" sz="2200" dirty="0" smtClean="0"/>
              <a:t>评估</a:t>
            </a:r>
            <a:endParaRPr lang="en-US" altLang="zh-CN" sz="2200" dirty="0" smtClean="0"/>
          </a:p>
          <a:p>
            <a:r>
              <a:rPr lang="zh-CN" altLang="en-US" sz="2200" dirty="0" smtClean="0"/>
              <a:t>支付宝红包接口</a:t>
            </a:r>
            <a:r>
              <a:rPr lang="zh-CN" altLang="en-US" sz="2200" dirty="0" smtClean="0"/>
              <a:t>（支付宝上限</a:t>
            </a:r>
            <a:r>
              <a:rPr lang="en-US" altLang="zh-CN" sz="2200" dirty="0" smtClean="0"/>
              <a:t>300</a:t>
            </a:r>
            <a:r>
              <a:rPr lang="zh-CN" altLang="en-US" sz="2200" dirty="0" smtClean="0"/>
              <a:t>并发）：红包数</a:t>
            </a:r>
            <a:r>
              <a:rPr lang="en-US" altLang="zh-CN" sz="2200" dirty="0" smtClean="0"/>
              <a:t>37</a:t>
            </a:r>
            <a:r>
              <a:rPr lang="zh-CN" altLang="en-US" sz="2200" dirty="0" smtClean="0"/>
              <a:t>万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天</a:t>
            </a:r>
            <a:r>
              <a:rPr lang="zh-CN" altLang="en-US" sz="2200" dirty="0" smtClean="0"/>
              <a:t>，活动</a:t>
            </a:r>
            <a:r>
              <a:rPr lang="zh-CN" altLang="en-US" sz="2200" b="1" dirty="0" smtClean="0"/>
              <a:t>发</a:t>
            </a:r>
            <a:r>
              <a:rPr lang="zh-CN" altLang="en-US" sz="2200" b="1" dirty="0" smtClean="0"/>
              <a:t>红包峰值</a:t>
            </a:r>
            <a:r>
              <a:rPr lang="en-US" altLang="zh-CN" sz="2200" b="1" dirty="0" smtClean="0"/>
              <a:t>QPS&lt;30</a:t>
            </a:r>
            <a:r>
              <a:rPr lang="zh-CN" altLang="en-US" sz="2200" dirty="0" smtClean="0"/>
              <a:t>，容量充足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670592"/>
            <a:ext cx="34563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EE6612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</a:p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-THE   END-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3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天猫新风尚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新风尚简介</a:t>
            </a:r>
            <a:endParaRPr lang="en-US" altLang="zh-CN" dirty="0" smtClean="0"/>
          </a:p>
          <a:p>
            <a:r>
              <a:rPr lang="zh-CN" altLang="en-US" dirty="0" smtClean="0"/>
              <a:t>运营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应用评估</a:t>
            </a:r>
            <a:endParaRPr lang="en-US" altLang="zh-CN" dirty="0" smtClean="0"/>
          </a:p>
          <a:p>
            <a:r>
              <a:rPr lang="zh-CN" altLang="en-US" dirty="0" smtClean="0"/>
              <a:t>数据库评估</a:t>
            </a:r>
            <a:endParaRPr lang="en-US" altLang="zh-CN" dirty="0" smtClean="0"/>
          </a:p>
          <a:p>
            <a:r>
              <a:rPr lang="zh-CN" altLang="en-US" dirty="0" smtClean="0"/>
              <a:t>支付宝评估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新风尚简介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b="1" dirty="0" smtClean="0"/>
              <a:t>活动目的：</a:t>
            </a:r>
            <a:r>
              <a:rPr lang="zh-CN" altLang="zh-CN" sz="3300" b="1" dirty="0" smtClean="0"/>
              <a:t>产品营销为</a:t>
            </a:r>
            <a:r>
              <a:rPr lang="zh-CN" altLang="en-US" sz="3300" b="1" dirty="0" smtClean="0"/>
              <a:t>主</a:t>
            </a:r>
            <a:endParaRPr lang="en-US" altLang="zh-CN" sz="3300" b="1" dirty="0" smtClean="0"/>
          </a:p>
          <a:p>
            <a:pPr lvl="1"/>
            <a:r>
              <a:rPr lang="zh-CN" altLang="zh-CN" sz="2100" dirty="0" smtClean="0"/>
              <a:t>引导用户“逛”的行为</a:t>
            </a:r>
            <a:endParaRPr lang="en-US" altLang="zh-CN" sz="2100" dirty="0" smtClean="0"/>
          </a:p>
          <a:p>
            <a:pPr lvl="1"/>
            <a:r>
              <a:rPr lang="zh-CN" altLang="zh-CN" sz="2100" dirty="0" smtClean="0"/>
              <a:t>围绕“专辑”、“预售”、“专供”、“电保包”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个</a:t>
            </a:r>
            <a:r>
              <a:rPr lang="zh-CN" altLang="zh-CN" sz="2100" dirty="0" smtClean="0"/>
              <a:t>产品</a:t>
            </a:r>
            <a:r>
              <a:rPr lang="zh-CN" altLang="en-US" sz="2100" dirty="0" smtClean="0"/>
              <a:t>建立用户的购物心智，帮助用户熟悉这些产品</a:t>
            </a:r>
            <a:endParaRPr lang="en-US" altLang="zh-CN" sz="2100" dirty="0" smtClean="0"/>
          </a:p>
          <a:p>
            <a:r>
              <a:rPr lang="zh-CN" altLang="en-US" sz="3300" b="1" dirty="0" smtClean="0"/>
              <a:t>预热阶段：分享、抽红包、品牌关注</a:t>
            </a:r>
            <a:endParaRPr lang="en-US" altLang="zh-CN" sz="3300" b="1" dirty="0" smtClean="0"/>
          </a:p>
          <a:p>
            <a:pPr lvl="1"/>
            <a:r>
              <a:rPr lang="en-US" altLang="zh-CN" sz="2100" dirty="0" smtClean="0"/>
              <a:t>4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日～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11</a:t>
            </a:r>
            <a:r>
              <a:rPr lang="zh-CN" altLang="en-US" sz="2100" dirty="0" smtClean="0"/>
              <a:t>日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用户在预热页面进行分享（微博）后可以抽红包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引导用户关注品牌、预览专辑</a:t>
            </a:r>
            <a:endParaRPr lang="en-US" altLang="zh-CN" sz="2100" dirty="0" smtClean="0"/>
          </a:p>
          <a:p>
            <a:r>
              <a:rPr lang="zh-CN" altLang="en-US" sz="3300" b="1" dirty="0" smtClean="0"/>
              <a:t>活动阶段：品牌关注、专辑浏览</a:t>
            </a:r>
            <a:endParaRPr lang="en-US" altLang="zh-CN" sz="3300" b="1" dirty="0" smtClean="0"/>
          </a:p>
          <a:p>
            <a:pPr lvl="1"/>
            <a:r>
              <a:rPr lang="en-US" altLang="zh-CN" sz="2100" dirty="0" smtClean="0"/>
              <a:t>4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12</a:t>
            </a:r>
            <a:r>
              <a:rPr lang="zh-CN" altLang="en-US" sz="2100" dirty="0" smtClean="0"/>
              <a:t>日～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月</a:t>
            </a:r>
            <a:r>
              <a:rPr lang="en-US" altLang="zh-CN" sz="2100" dirty="0" smtClean="0"/>
              <a:t>15</a:t>
            </a:r>
            <a:r>
              <a:rPr lang="zh-CN" altLang="en-US" sz="2100" dirty="0" smtClean="0"/>
              <a:t>日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引导用户“逛”专辑：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个主会场和</a:t>
            </a:r>
            <a:r>
              <a:rPr lang="en-US" altLang="zh-CN" sz="2100" dirty="0" smtClean="0"/>
              <a:t>6</a:t>
            </a:r>
            <a:r>
              <a:rPr lang="zh-CN" altLang="en-US" sz="2100" dirty="0" smtClean="0"/>
              <a:t>个分会场（专辑就是瀑布流的商品展示方式）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根据用户关注的品牌做个性化推荐</a:t>
            </a:r>
            <a:endParaRPr lang="en-US" altLang="zh-CN" sz="2100" dirty="0" smtClean="0"/>
          </a:p>
          <a:p>
            <a:r>
              <a:rPr lang="zh-CN" altLang="en-US" sz="3300" b="1" dirty="0" smtClean="0"/>
              <a:t>活动特点：非促销活动，无秒杀类尖峰流量</a:t>
            </a:r>
            <a:endParaRPr lang="en-US" altLang="zh-CN" sz="33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用户数</a:t>
            </a:r>
            <a:endParaRPr lang="en-US" altLang="zh-CN" b="1" dirty="0" smtClean="0"/>
          </a:p>
          <a:p>
            <a:pPr lvl="1"/>
            <a:r>
              <a:rPr lang="zh-CN" altLang="zh-CN" sz="1900" dirty="0" smtClean="0"/>
              <a:t>预热</a:t>
            </a:r>
            <a:r>
              <a:rPr lang="zh-CN" altLang="en-US" sz="1900" dirty="0" smtClean="0"/>
              <a:t>期间</a:t>
            </a:r>
            <a:r>
              <a:rPr lang="en-US" altLang="zh-CN" sz="1900" dirty="0" smtClean="0"/>
              <a:t>UV</a:t>
            </a:r>
            <a:r>
              <a:rPr lang="zh-CN" altLang="zh-CN" sz="1900" dirty="0" smtClean="0"/>
              <a:t>：</a:t>
            </a:r>
            <a:r>
              <a:rPr lang="en-US" altLang="zh-CN" sz="1900" dirty="0" smtClean="0"/>
              <a:t>800w/</a:t>
            </a:r>
            <a:r>
              <a:rPr lang="zh-CN" altLang="en-US" sz="1900" dirty="0" smtClean="0"/>
              <a:t>日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正式活动</a:t>
            </a:r>
            <a:r>
              <a:rPr lang="en-US" altLang="zh-CN" sz="1900" dirty="0" smtClean="0"/>
              <a:t>UV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1000w/</a:t>
            </a:r>
            <a:r>
              <a:rPr lang="zh-CN" altLang="en-US" sz="1900" dirty="0" smtClean="0"/>
              <a:t>日</a:t>
            </a:r>
            <a:endParaRPr lang="en-US" altLang="zh-CN" sz="1900" dirty="0" smtClean="0"/>
          </a:p>
          <a:p>
            <a:r>
              <a:rPr lang="zh-CN" altLang="en-US" b="1" dirty="0" smtClean="0"/>
              <a:t>交易额</a:t>
            </a:r>
            <a:endParaRPr lang="en-US" altLang="zh-CN" b="1" dirty="0" smtClean="0"/>
          </a:p>
          <a:p>
            <a:pPr lvl="1"/>
            <a:r>
              <a:rPr lang="zh-CN" altLang="zh-CN" sz="1900" dirty="0" smtClean="0"/>
              <a:t>较上一周</a:t>
            </a:r>
            <a:r>
              <a:rPr lang="zh-CN" altLang="en-US" sz="1900" dirty="0" smtClean="0"/>
              <a:t>日均</a:t>
            </a:r>
            <a:r>
              <a:rPr lang="zh-CN" altLang="zh-CN" sz="1900" dirty="0" smtClean="0"/>
              <a:t>增长</a:t>
            </a:r>
            <a:r>
              <a:rPr lang="en-US" altLang="zh-CN" sz="1900" dirty="0" smtClean="0"/>
              <a:t>20%</a:t>
            </a:r>
          </a:p>
          <a:p>
            <a:r>
              <a:rPr lang="zh-CN" altLang="en-US" b="1" dirty="0" smtClean="0"/>
              <a:t>转化率</a:t>
            </a:r>
            <a:r>
              <a:rPr lang="zh-CN" altLang="en-US" dirty="0" smtClean="0"/>
              <a:t>（参考历史活动数据）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活动会场入口</a:t>
            </a:r>
            <a:r>
              <a:rPr lang="en-US" altLang="zh-CN" sz="1800" dirty="0" smtClean="0"/>
              <a:t>UV:PV=1:4</a:t>
            </a:r>
          </a:p>
          <a:p>
            <a:pPr lvl="1"/>
            <a:r>
              <a:rPr lang="zh-CN" altLang="en-US" sz="1800" dirty="0" smtClean="0"/>
              <a:t>专辑</a:t>
            </a:r>
            <a:r>
              <a:rPr lang="zh-CN" altLang="en-US" sz="1800" dirty="0" smtClean="0"/>
              <a:t>详情浏览</a:t>
            </a:r>
            <a:r>
              <a:rPr lang="en-US" altLang="zh-CN" sz="1800" dirty="0" smtClean="0"/>
              <a:t>UV:PV=1:4.8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专辑详情</a:t>
            </a:r>
            <a:r>
              <a:rPr lang="en-US" altLang="zh-CN" sz="1800" dirty="0" smtClean="0"/>
              <a:t>UV</a:t>
            </a:r>
            <a:r>
              <a:rPr lang="zh-CN" altLang="en-US" sz="1800" dirty="0" smtClean="0"/>
              <a:t>转化率：</a:t>
            </a:r>
            <a:r>
              <a:rPr lang="en-US" altLang="zh-CN" sz="1800" dirty="0" smtClean="0"/>
              <a:t>67%</a:t>
            </a:r>
          </a:p>
          <a:p>
            <a:pPr lvl="1"/>
            <a:r>
              <a:rPr lang="zh-CN" altLang="en-US" sz="1800" dirty="0" smtClean="0"/>
              <a:t>分享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抽奖</a:t>
            </a:r>
            <a:r>
              <a:rPr lang="en-US" altLang="zh-CN" sz="1800" dirty="0" smtClean="0"/>
              <a:t>UV</a:t>
            </a:r>
            <a:r>
              <a:rPr lang="zh-CN" altLang="en-US" sz="1800" dirty="0" smtClean="0"/>
              <a:t>转化率：</a:t>
            </a:r>
            <a:r>
              <a:rPr lang="en-US" altLang="zh-CN" sz="1800" dirty="0" smtClean="0"/>
              <a:t>10%</a:t>
            </a:r>
          </a:p>
          <a:p>
            <a:pPr lvl="1"/>
            <a:r>
              <a:rPr lang="zh-CN" altLang="en-US" sz="1800" dirty="0" smtClean="0"/>
              <a:t>品牌关注</a:t>
            </a:r>
            <a:r>
              <a:rPr lang="en-US" altLang="zh-CN" sz="1800" dirty="0" smtClean="0"/>
              <a:t>PV</a:t>
            </a:r>
            <a:r>
              <a:rPr lang="zh-CN" altLang="en-US" sz="1800" dirty="0" smtClean="0"/>
              <a:t>转化率：</a:t>
            </a:r>
            <a:r>
              <a:rPr lang="en-US" altLang="zh-CN" sz="1800" dirty="0" smtClean="0"/>
              <a:t>2%</a:t>
            </a:r>
          </a:p>
          <a:p>
            <a:pPr lvl="1"/>
            <a:r>
              <a:rPr lang="zh-CN" altLang="en-US" sz="1800" dirty="0" smtClean="0"/>
              <a:t>旺旺浮出</a:t>
            </a:r>
            <a:r>
              <a:rPr lang="en-US" altLang="zh-CN" sz="1800" dirty="0" smtClean="0"/>
              <a:t>UV</a:t>
            </a:r>
            <a:r>
              <a:rPr lang="zh-CN" altLang="en-US" sz="1800" dirty="0" smtClean="0"/>
              <a:t>转化率：</a:t>
            </a:r>
            <a:r>
              <a:rPr lang="en-US" altLang="zh-CN" sz="1800" dirty="0" smtClean="0"/>
              <a:t>10%</a:t>
            </a:r>
          </a:p>
          <a:p>
            <a:pPr lvl="1"/>
            <a:r>
              <a:rPr lang="zh-CN" altLang="en-US" sz="1800" dirty="0" smtClean="0"/>
              <a:t>抽红包作弊流量占比：</a:t>
            </a:r>
            <a:r>
              <a:rPr lang="en-US" altLang="zh-CN" sz="1800" dirty="0" smtClean="0"/>
              <a:t>20%~30%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应用评估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预热期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日～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相关应用：</a:t>
            </a:r>
            <a:r>
              <a:rPr lang="zh-CN" altLang="en-US" sz="1600" dirty="0" smtClean="0"/>
              <a:t>集群峰值</a:t>
            </a:r>
            <a:r>
              <a:rPr lang="en-US" altLang="zh-CN" sz="1600" dirty="0" smtClean="0"/>
              <a:t>QPS=1.5*(90%*PV)/(16*60*60)</a:t>
            </a:r>
            <a:endParaRPr lang="zh-CN" altLang="en-US" sz="16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536" y="2996952"/>
          <a:ext cx="8421659" cy="3384373"/>
        </p:xfrm>
        <a:graphic>
          <a:graphicData uri="http://schemas.openxmlformats.org/drawingml/2006/table">
            <a:tbl>
              <a:tblPr/>
              <a:tblGrid>
                <a:gridCol w="1458862"/>
                <a:gridCol w="1305298"/>
                <a:gridCol w="1916359"/>
                <a:gridCol w="727075"/>
                <a:gridCol w="1224136"/>
                <a:gridCol w="853827"/>
                <a:gridCol w="936102"/>
              </a:tblGrid>
              <a:tr h="52140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应用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业务场景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PV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说明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PV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集群峰值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QPS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单机能力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资源评估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544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promotion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查询专辑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w*4*16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51200w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12155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975.51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线上容量满足需求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54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分享后抽奖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800w*10%*7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560w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服饰分会场人群约束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tmallsns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分享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800w*10%*7*(1+30%)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728w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latin typeface="宋体"/>
                        </a:rPr>
                        <a:t>已扩容</a:t>
                      </a:r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65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ishare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专辑详情浏览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800w*67%*4.8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2573w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latin typeface="宋体"/>
                        </a:rPr>
                        <a:t>已扩容</a:t>
                      </a:r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5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deptcenter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品牌关注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aladdin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专辑推荐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同专辑详情浏览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2573w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线上容量满足需求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应用评估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活动期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日～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相关应用：</a:t>
            </a:r>
            <a:r>
              <a:rPr lang="zh-CN" altLang="en-US" sz="1600" dirty="0" smtClean="0"/>
              <a:t>集群峰值</a:t>
            </a:r>
            <a:r>
              <a:rPr lang="en-US" altLang="zh-CN" sz="1600" dirty="0" smtClean="0"/>
              <a:t>QPS=1.5*(90%*PV)/(16*60*60)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3284984"/>
          <a:ext cx="7992886" cy="2016224"/>
        </p:xfrm>
        <a:graphic>
          <a:graphicData uri="http://schemas.openxmlformats.org/drawingml/2006/table">
            <a:tbl>
              <a:tblPr/>
              <a:tblGrid>
                <a:gridCol w="1412822"/>
                <a:gridCol w="1383596"/>
                <a:gridCol w="1524062"/>
                <a:gridCol w="792088"/>
                <a:gridCol w="861823"/>
                <a:gridCol w="862868"/>
                <a:gridCol w="1155627"/>
              </a:tblGrid>
              <a:tr h="574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应用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业务场景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PV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说明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PV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集群峰值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QPS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单机能力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资源评估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6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专辑详情浏览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w*67%*4.8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3216w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B050"/>
                          </a:solidFill>
                          <a:latin typeface="宋体"/>
                        </a:rPr>
                        <a:t>已扩容</a:t>
                      </a:r>
                      <a:endParaRPr lang="zh-CN" altLang="en-US" sz="1600" b="1" i="0" u="none" strike="noStrike" dirty="0">
                        <a:solidFill>
                          <a:srgbClr val="00B05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2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deptcenter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品牌关注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5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aladdin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专辑推荐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同专辑详情浏览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3216w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线上容量满足需求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925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品牌推荐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w*4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4000w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应用评估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旺旺推广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日，具体时间点待定</a:t>
            </a:r>
            <a:endParaRPr lang="en-US" altLang="zh-CN" dirty="0" smtClean="0"/>
          </a:p>
          <a:p>
            <a:r>
              <a:rPr lang="zh-CN" altLang="en-US" dirty="0" smtClean="0"/>
              <a:t>用户数：</a:t>
            </a:r>
            <a:r>
              <a:rPr lang="en-US" altLang="zh-CN" dirty="0" smtClean="0"/>
              <a:t>1000w</a:t>
            </a:r>
            <a:r>
              <a:rPr lang="zh-CN" altLang="en-US" dirty="0" smtClean="0"/>
              <a:t>旺旺在线，转化率</a:t>
            </a:r>
            <a:r>
              <a:rPr lang="en-US" altLang="zh-CN" dirty="0" smtClean="0"/>
              <a:t>10%</a:t>
            </a:r>
          </a:p>
          <a:p>
            <a:pPr lvl="1"/>
            <a:r>
              <a:rPr lang="en-US" altLang="zh-CN" sz="1800" dirty="0" smtClean="0"/>
              <a:t>1000*10%=100w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UV</a:t>
            </a:r>
            <a:r>
              <a:rPr lang="zh-CN" altLang="en-US" sz="1800" dirty="0" smtClean="0"/>
              <a:t>至活动主会场</a:t>
            </a:r>
            <a:endParaRPr lang="en-US" altLang="zh-CN" dirty="0" smtClean="0"/>
          </a:p>
          <a:p>
            <a:r>
              <a:rPr lang="zh-CN" altLang="en-US" dirty="0" smtClean="0"/>
              <a:t>推送速率：最高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login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5w QPS</a:t>
            </a:r>
            <a:r>
              <a:rPr lang="zh-CN" altLang="en-US" sz="2000" dirty="0" smtClean="0"/>
              <a:t>容量支持旺旺浮出免登，无压力</a:t>
            </a:r>
            <a:endParaRPr lang="en-US" altLang="zh-CN" dirty="0" smtClean="0"/>
          </a:p>
          <a:p>
            <a:r>
              <a:rPr lang="zh-CN" altLang="en-US" dirty="0" smtClean="0"/>
              <a:t>峰值流量：按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小时推送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生效计算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4797152"/>
          <a:ext cx="8142712" cy="1874238"/>
        </p:xfrm>
        <a:graphic>
          <a:graphicData uri="http://schemas.openxmlformats.org/drawingml/2006/table">
            <a:tbl>
              <a:tblPr/>
              <a:tblGrid>
                <a:gridCol w="1289243"/>
                <a:gridCol w="1071466"/>
                <a:gridCol w="591619"/>
                <a:gridCol w="2376264"/>
                <a:gridCol w="1008112"/>
                <a:gridCol w="934897"/>
                <a:gridCol w="871111"/>
              </a:tblGrid>
              <a:tr h="349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应用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业务场景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UV 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QPS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集群峰值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QPS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单机能力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资源评估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32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专辑详情浏览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100w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w/3600*67%*4.8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894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87.5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待扩容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4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deptcenter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1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aladdin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专辑推荐</a:t>
                      </a:r>
                    </a:p>
                  </a:txBody>
                  <a:tcPr marL="6280" marR="6280" marT="62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100w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专辑推荐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同专辑详情浏览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</a:b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品牌推荐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 100w/3600*4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757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线上容量满足需求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40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品牌推荐</a:t>
                      </a:r>
                    </a:p>
                  </a:txBody>
                  <a:tcPr marL="6280" marR="6280" marT="62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应用评估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交易链路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活动预估交易额日均增加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活动无明显峰值，因此对应交易链路应用流量平均增幅也在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，峰值增量取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倍按</a:t>
            </a:r>
            <a:r>
              <a:rPr lang="en-US" altLang="zh-CN" dirty="0" smtClean="0"/>
              <a:t>30%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交易链路各应用水位均低于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，活动期间按</a:t>
            </a:r>
            <a:r>
              <a:rPr lang="en-US" altLang="zh-CN" dirty="0" smtClean="0"/>
              <a:t>30%</a:t>
            </a:r>
            <a:r>
              <a:rPr lang="zh-CN" altLang="en-US" dirty="0" smtClean="0"/>
              <a:t>增幅计算水位在</a:t>
            </a:r>
            <a:r>
              <a:rPr lang="en-US" altLang="zh-CN" dirty="0" smtClean="0"/>
              <a:t>40%*(1+30%)=52%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结论：交易链路各应用容量充足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数据库方面的压力主要来自抽奖和分享，对应的库是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tmall_share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3140968"/>
          <a:ext cx="7519010" cy="199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21"/>
                <a:gridCol w="3193225"/>
                <a:gridCol w="1654493"/>
                <a:gridCol w="1338871"/>
              </a:tblGrid>
              <a:tr h="710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业务场景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能力值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1689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红包</a:t>
                      </a:r>
                      <a:r>
                        <a:rPr lang="en-US" altLang="zh-CN" dirty="0" smtClean="0"/>
                        <a:t>37w/</a:t>
                      </a:r>
                      <a:r>
                        <a:rPr lang="zh-CN" altLang="en-US" dirty="0" smtClean="0"/>
                        <a:t>天，发红包峰值</a:t>
                      </a:r>
                      <a:r>
                        <a:rPr lang="en-US" altLang="zh-CN" dirty="0" smtClean="0"/>
                        <a:t>QPS&lt;30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 TPS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满足需求</a:t>
                      </a:r>
                      <a:endParaRPr lang="zh-CN" altLang="en-US" dirty="0"/>
                    </a:p>
                  </a:txBody>
                  <a:tcPr/>
                </a:tc>
              </a:tr>
              <a:tr h="61689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tmall_share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有效分享的</a:t>
                      </a:r>
                      <a:r>
                        <a:rPr lang="zh-CN" altLang="en-US" baseline="0" dirty="0" smtClean="0"/>
                        <a:t>峰值</a:t>
                      </a:r>
                      <a:r>
                        <a:rPr lang="en-US" altLang="zh-CN" baseline="0" dirty="0" smtClean="0"/>
                        <a:t>QPS 132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350 TPS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满足需求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849</Words>
  <Application>Microsoft Office PowerPoint</Application>
  <PresentationFormat>全屏显示(4:3)</PresentationFormat>
  <Paragraphs>180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2013天猫新风尚 活动评估报告</vt:lpstr>
      <vt:lpstr>2013天猫新风尚</vt:lpstr>
      <vt:lpstr>新风尚简介</vt:lpstr>
      <vt:lpstr>运营数据</vt:lpstr>
      <vt:lpstr>应用评估 - 预热期</vt:lpstr>
      <vt:lpstr>应用评估 - 活动期</vt:lpstr>
      <vt:lpstr>应用评估 – 旺旺推广</vt:lpstr>
      <vt:lpstr>应用评估 – 交易链路</vt:lpstr>
      <vt:lpstr>数据库评估</vt:lpstr>
      <vt:lpstr>支付宝评估</vt:lpstr>
      <vt:lpstr>幻灯片 11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2013天猫新风尚</dc:title>
  <dc:creator>qianshan.je</dc:creator>
  <cp:lastModifiedBy>千山</cp:lastModifiedBy>
  <cp:revision>445</cp:revision>
  <dcterms:created xsi:type="dcterms:W3CDTF">2012-06-18T07:22:50Z</dcterms:created>
  <dcterms:modified xsi:type="dcterms:W3CDTF">2013-04-02T13:37:21Z</dcterms:modified>
</cp:coreProperties>
</file>