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FC7B-74DA-48A3-B5BD-84E44A58C849}" type="datetimeFigureOut">
              <a:rPr lang="th-TH" smtClean="0"/>
              <a:t>18/05/59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8DA2-672C-4766-B84A-66979F1BB2D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FC7B-74DA-48A3-B5BD-84E44A58C849}" type="datetimeFigureOut">
              <a:rPr lang="th-TH" smtClean="0"/>
              <a:t>18/05/59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8DA2-672C-4766-B84A-66979F1BB2D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FC7B-74DA-48A3-B5BD-84E44A58C849}" type="datetimeFigureOut">
              <a:rPr lang="th-TH" smtClean="0"/>
              <a:t>18/05/59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8DA2-672C-4766-B84A-66979F1BB2D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FC7B-74DA-48A3-B5BD-84E44A58C849}" type="datetimeFigureOut">
              <a:rPr lang="th-TH" smtClean="0"/>
              <a:t>18/05/59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8DA2-672C-4766-B84A-66979F1BB2D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FC7B-74DA-48A3-B5BD-84E44A58C849}" type="datetimeFigureOut">
              <a:rPr lang="th-TH" smtClean="0"/>
              <a:t>18/05/59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8DA2-672C-4766-B84A-66979F1BB2D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FC7B-74DA-48A3-B5BD-84E44A58C849}" type="datetimeFigureOut">
              <a:rPr lang="th-TH" smtClean="0"/>
              <a:t>18/05/59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8DA2-672C-4766-B84A-66979F1BB2D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FC7B-74DA-48A3-B5BD-84E44A58C849}" type="datetimeFigureOut">
              <a:rPr lang="th-TH" smtClean="0"/>
              <a:t>18/05/59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8DA2-672C-4766-B84A-66979F1BB2D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FC7B-74DA-48A3-B5BD-84E44A58C849}" type="datetimeFigureOut">
              <a:rPr lang="th-TH" smtClean="0"/>
              <a:t>18/05/59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8DA2-672C-4766-B84A-66979F1BB2D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FC7B-74DA-48A3-B5BD-84E44A58C849}" type="datetimeFigureOut">
              <a:rPr lang="th-TH" smtClean="0"/>
              <a:t>18/05/59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8DA2-672C-4766-B84A-66979F1BB2D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FC7B-74DA-48A3-B5BD-84E44A58C849}" type="datetimeFigureOut">
              <a:rPr lang="th-TH" smtClean="0"/>
              <a:t>18/05/59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8DA2-672C-4766-B84A-66979F1BB2D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FC7B-74DA-48A3-B5BD-84E44A58C849}" type="datetimeFigureOut">
              <a:rPr lang="th-TH" smtClean="0"/>
              <a:t>18/05/59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8DA2-672C-4766-B84A-66979F1BB2D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1FC7B-74DA-48A3-B5BD-84E44A58C849}" type="datetimeFigureOut">
              <a:rPr lang="th-TH" smtClean="0"/>
              <a:t>18/05/59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98DA2-672C-4766-B84A-66979F1BB2D3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มุมมน 4"/>
          <p:cNvSpPr/>
          <p:nvPr/>
        </p:nvSpPr>
        <p:spPr>
          <a:xfrm>
            <a:off x="76640" y="45922"/>
            <a:ext cx="3007754" cy="81401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b="1" dirty="0" smtClean="0">
              <a:cs typeface="+mj-cs"/>
            </a:endParaRPr>
          </a:p>
          <a:p>
            <a:pPr algn="ctr"/>
            <a:r>
              <a:rPr lang="th-TH" sz="2000" b="1" dirty="0" smtClean="0">
                <a:cs typeface="+mj-cs"/>
              </a:rPr>
              <a:t>ข้อมูลแสดงศักยภาพของชุมชน </a:t>
            </a:r>
            <a:endParaRPr lang="en-US" sz="2000" dirty="0" smtClean="0">
              <a:cs typeface="+mj-cs"/>
            </a:endParaRPr>
          </a:p>
          <a:p>
            <a:pPr algn="ctr"/>
            <a:r>
              <a:rPr lang="th-TH" sz="2000" b="1" dirty="0" smtClean="0">
                <a:cs typeface="+mj-cs"/>
              </a:rPr>
              <a:t>(</a:t>
            </a:r>
            <a:r>
              <a:rPr lang="en-US" sz="2000" b="1" dirty="0" smtClean="0">
                <a:cs typeface="+mj-cs"/>
              </a:rPr>
              <a:t>Community potentials</a:t>
            </a:r>
            <a:r>
              <a:rPr lang="th-TH" sz="2000" b="1" dirty="0" smtClean="0">
                <a:cs typeface="+mj-cs"/>
              </a:rPr>
              <a:t>)</a:t>
            </a:r>
            <a:endParaRPr lang="en-US" sz="2000" dirty="0" smtClean="0">
              <a:cs typeface="+mj-cs"/>
            </a:endParaRPr>
          </a:p>
          <a:p>
            <a:pPr algn="ctr"/>
            <a:endParaRPr lang="th-TH" sz="2000" b="1" dirty="0">
              <a:solidFill>
                <a:schemeClr val="tx1"/>
              </a:solidFill>
              <a:latin typeface="KaLaTeXa" pitchFamily="50" charset="-34"/>
              <a:cs typeface="+mj-cs"/>
            </a:endParaRPr>
          </a:p>
        </p:txBody>
      </p:sp>
      <p:grpSp>
        <p:nvGrpSpPr>
          <p:cNvPr id="6" name="Group 38"/>
          <p:cNvGrpSpPr/>
          <p:nvPr/>
        </p:nvGrpSpPr>
        <p:grpSpPr>
          <a:xfrm>
            <a:off x="506852" y="195566"/>
            <a:ext cx="8288705" cy="6328061"/>
            <a:chOff x="884061" y="0"/>
            <a:chExt cx="7419447" cy="6876000"/>
          </a:xfrm>
        </p:grpSpPr>
        <p:sp>
          <p:nvSpPr>
            <p:cNvPr id="7" name="วงรี 6"/>
            <p:cNvSpPr/>
            <p:nvPr/>
          </p:nvSpPr>
          <p:spPr>
            <a:xfrm>
              <a:off x="1080376" y="0"/>
              <a:ext cx="6876000" cy="6875999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>
                <a:solidFill>
                  <a:schemeClr val="tx1"/>
                </a:solidFill>
                <a:cs typeface="+mj-cs"/>
              </a:endParaRPr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2267744" y="1268760"/>
              <a:ext cx="4500000" cy="4500000"/>
            </a:xfrm>
            <a:prstGeom prst="ellips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chemeClr val="tx1"/>
                </a:solidFill>
                <a:cs typeface="+mj-cs"/>
              </a:endParaRPr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3347864" y="2348880"/>
              <a:ext cx="2376264" cy="2376000"/>
            </a:xfrm>
            <a:prstGeom prst="ellipse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chemeClr val="tx1"/>
                </a:solidFill>
                <a:cs typeface="+mj-cs"/>
              </a:endParaRPr>
            </a:p>
          </p:txBody>
        </p:sp>
        <p:cxnSp>
          <p:nvCxnSpPr>
            <p:cNvPr id="10" name="ตัวเชื่อมต่อตรง 9"/>
            <p:cNvCxnSpPr>
              <a:stCxn id="9" idx="0"/>
              <a:endCxn id="9" idx="4"/>
            </p:cNvCxnSpPr>
            <p:nvPr/>
          </p:nvCxnSpPr>
          <p:spPr>
            <a:xfrm>
              <a:off x="4535996" y="2348880"/>
              <a:ext cx="0" cy="237600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8907" y="2821032"/>
              <a:ext cx="1080120" cy="2031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050" dirty="0" smtClean="0">
                  <a:latin typeface="KaLaTeXa" pitchFamily="2" charset="-34"/>
                  <a:cs typeface="+mj-cs"/>
                </a:rPr>
                <a:t>เด็ก </a:t>
              </a:r>
              <a:r>
                <a:rPr lang="en-US" sz="1050" dirty="0" smtClean="0">
                  <a:latin typeface="KaLaTeXa" pitchFamily="2" charset="-34"/>
                  <a:cs typeface="+mj-cs"/>
                </a:rPr>
                <a:t>0-3</a:t>
              </a:r>
              <a:r>
                <a:rPr lang="th-TH" sz="1050" dirty="0" smtClean="0">
                  <a:latin typeface="KaLaTeXa" pitchFamily="2" charset="-34"/>
                  <a:cs typeface="+mj-cs"/>
                </a:rPr>
                <a:t> ปี จำนวน </a:t>
              </a:r>
              <a:r>
                <a:rPr lang="en-US" sz="1050" dirty="0" smtClean="0">
                  <a:latin typeface="KaLaTeXa" pitchFamily="2" charset="-34"/>
                  <a:cs typeface="+mj-cs"/>
                </a:rPr>
                <a:t>83 </a:t>
              </a:r>
              <a:r>
                <a:rPr lang="th-TH" sz="1050" dirty="0" smtClean="0">
                  <a:latin typeface="KaLaTeXa" pitchFamily="2" charset="-34"/>
                  <a:cs typeface="+mj-cs"/>
                </a:rPr>
                <a:t>คน</a:t>
              </a:r>
            </a:p>
            <a:p>
              <a:r>
                <a:rPr lang="th-TH" sz="1050" dirty="0" smtClean="0">
                  <a:latin typeface="KaLaTeXa" pitchFamily="2" charset="-34"/>
                  <a:cs typeface="+mj-cs"/>
                </a:rPr>
                <a:t>เด็ก </a:t>
              </a:r>
              <a:r>
                <a:rPr lang="en-US" sz="1050" dirty="0" smtClean="0">
                  <a:latin typeface="KaLaTeXa" pitchFamily="2" charset="-34"/>
                  <a:cs typeface="+mj-cs"/>
                </a:rPr>
                <a:t>3-5 </a:t>
              </a:r>
              <a:r>
                <a:rPr lang="th-TH" sz="1050" dirty="0" smtClean="0">
                  <a:latin typeface="KaLaTeXa" pitchFamily="2" charset="-34"/>
                  <a:cs typeface="+mj-cs"/>
                </a:rPr>
                <a:t>ปี  จำนวน </a:t>
              </a:r>
              <a:r>
                <a:rPr lang="en-US" sz="1050" dirty="0" smtClean="0">
                  <a:latin typeface="KaLaTeXa" pitchFamily="2" charset="-34"/>
                  <a:cs typeface="+mj-cs"/>
                </a:rPr>
                <a:t>76 </a:t>
              </a:r>
              <a:r>
                <a:rPr lang="th-TH" sz="1050" dirty="0" smtClean="0">
                  <a:latin typeface="KaLaTeXa" pitchFamily="2" charset="-34"/>
                  <a:cs typeface="+mj-cs"/>
                </a:rPr>
                <a:t>คน</a:t>
              </a:r>
            </a:p>
            <a:p>
              <a:r>
                <a:rPr lang="th-TH" sz="1050" dirty="0" smtClean="0">
                  <a:latin typeface="KaLaTeXa" pitchFamily="2" charset="-34"/>
                  <a:cs typeface="+mj-cs"/>
                </a:rPr>
                <a:t>เด็ก </a:t>
              </a:r>
              <a:r>
                <a:rPr lang="en-US" sz="1050" dirty="0" smtClean="0">
                  <a:latin typeface="KaLaTeXa" pitchFamily="2" charset="-34"/>
                  <a:cs typeface="+mj-cs"/>
                </a:rPr>
                <a:t>6-12 </a:t>
              </a:r>
              <a:r>
                <a:rPr lang="th-TH" sz="1050" dirty="0" smtClean="0">
                  <a:latin typeface="KaLaTeXa" pitchFamily="2" charset="-34"/>
                  <a:cs typeface="+mj-cs"/>
                </a:rPr>
                <a:t>ปี จำนวน </a:t>
              </a:r>
              <a:r>
                <a:rPr lang="en-US" sz="1050" dirty="0" smtClean="0">
                  <a:latin typeface="KaLaTeXa" pitchFamily="2" charset="-34"/>
                  <a:cs typeface="+mj-cs"/>
                </a:rPr>
                <a:t>177 </a:t>
              </a:r>
              <a:r>
                <a:rPr lang="th-TH" sz="1050" dirty="0" smtClean="0">
                  <a:latin typeface="KaLaTeXa" pitchFamily="2" charset="-34"/>
                  <a:cs typeface="+mj-cs"/>
                </a:rPr>
                <a:t>คน</a:t>
              </a:r>
            </a:p>
            <a:p>
              <a:r>
                <a:rPr lang="th-TH" sz="1050" dirty="0" smtClean="0">
                  <a:latin typeface="KaLaTeXa" pitchFamily="2" charset="-34"/>
                  <a:cs typeface="+mj-cs"/>
                </a:rPr>
                <a:t>จิตเวช </a:t>
              </a:r>
              <a:r>
                <a:rPr lang="en-US" sz="1050" dirty="0" smtClean="0">
                  <a:latin typeface="KaLaTeXa" pitchFamily="2" charset="-34"/>
                  <a:cs typeface="+mj-cs"/>
                </a:rPr>
                <a:t>3</a:t>
              </a:r>
              <a:r>
                <a:rPr lang="th-TH" sz="1050" dirty="0" smtClean="0">
                  <a:latin typeface="KaLaTeXa" pitchFamily="2" charset="-34"/>
                  <a:cs typeface="+mj-cs"/>
                </a:rPr>
                <a:t> คน</a:t>
              </a:r>
            </a:p>
            <a:p>
              <a:r>
                <a:rPr lang="th-TH" sz="1050" dirty="0" smtClean="0">
                  <a:latin typeface="KaLaTeXa" pitchFamily="2" charset="-34"/>
                  <a:cs typeface="+mj-cs"/>
                </a:rPr>
                <a:t>เยาวชน </a:t>
              </a:r>
              <a:r>
                <a:rPr lang="en-US" sz="1050" dirty="0" smtClean="0">
                  <a:latin typeface="KaLaTeXa" pitchFamily="2" charset="-34"/>
                  <a:cs typeface="+mj-cs"/>
                </a:rPr>
                <a:t>387 </a:t>
              </a:r>
              <a:r>
                <a:rPr lang="th-TH" sz="1050" dirty="0" smtClean="0">
                  <a:latin typeface="KaLaTeXa" pitchFamily="2" charset="-34"/>
                  <a:cs typeface="+mj-cs"/>
                </a:rPr>
                <a:t>คน</a:t>
              </a:r>
            </a:p>
            <a:p>
              <a:r>
                <a:rPr lang="th-TH" sz="1050" dirty="0" smtClean="0">
                  <a:latin typeface="KaLaTeXa" pitchFamily="2" charset="-34"/>
                  <a:cs typeface="+mj-cs"/>
                </a:rPr>
                <a:t>ผู้สูงอายุ </a:t>
              </a:r>
              <a:r>
                <a:rPr lang="en-US" sz="1050" dirty="0" smtClean="0">
                  <a:latin typeface="KaLaTeXa" pitchFamily="2" charset="-34"/>
                  <a:cs typeface="+mj-cs"/>
                </a:rPr>
                <a:t>508 </a:t>
              </a:r>
              <a:r>
                <a:rPr lang="th-TH" sz="1050" dirty="0" smtClean="0">
                  <a:latin typeface="KaLaTeXa" pitchFamily="2" charset="-34"/>
                  <a:cs typeface="+mj-cs"/>
                </a:rPr>
                <a:t>คน</a:t>
              </a:r>
            </a:p>
            <a:p>
              <a:r>
                <a:rPr lang="th-TH" sz="1050" dirty="0" smtClean="0">
                  <a:latin typeface="KaLaTeXa" pitchFamily="2" charset="-34"/>
                  <a:cs typeface="+mj-cs"/>
                </a:rPr>
                <a:t>วัยทำงาน </a:t>
              </a:r>
              <a:r>
                <a:rPr lang="en-US" sz="1050" dirty="0" smtClean="0">
                  <a:latin typeface="KaLaTeXa" pitchFamily="2" charset="-34"/>
                  <a:cs typeface="+mj-cs"/>
                </a:rPr>
                <a:t>1671 </a:t>
              </a:r>
              <a:r>
                <a:rPr lang="th-TH" sz="1050" dirty="0" smtClean="0">
                  <a:latin typeface="KaLaTeXa" pitchFamily="2" charset="-34"/>
                  <a:cs typeface="+mj-cs"/>
                </a:rPr>
                <a:t>คน</a:t>
              </a:r>
            </a:p>
            <a:p>
              <a:r>
                <a:rPr lang="th-TH" sz="1050" dirty="0" smtClean="0">
                  <a:latin typeface="KaLaTeXa" pitchFamily="2" charset="-34"/>
                  <a:cs typeface="+mj-cs"/>
                </a:rPr>
                <a:t>ผู้ป่วยเรื้อรัง </a:t>
              </a:r>
              <a:r>
                <a:rPr lang="en-US" sz="1050" dirty="0" smtClean="0">
                  <a:latin typeface="KaLaTeXa" pitchFamily="2" charset="-34"/>
                  <a:cs typeface="+mj-cs"/>
                </a:rPr>
                <a:t>442</a:t>
              </a:r>
              <a:r>
                <a:rPr lang="th-TH" sz="1050" dirty="0" smtClean="0">
                  <a:latin typeface="KaLaTeXa" pitchFamily="2" charset="-34"/>
                  <a:cs typeface="+mj-cs"/>
                </a:rPr>
                <a:t> คน</a:t>
              </a:r>
            </a:p>
            <a:p>
              <a:r>
                <a:rPr lang="th-TH" sz="1050" dirty="0" smtClean="0">
                  <a:latin typeface="KaLaTeXa" pitchFamily="2" charset="-34"/>
                  <a:cs typeface="+mj-cs"/>
                </a:rPr>
                <a:t>ผู้พิการ </a:t>
              </a:r>
              <a:r>
                <a:rPr lang="en-US" sz="1050" dirty="0" smtClean="0">
                  <a:latin typeface="KaLaTeXa" pitchFamily="2" charset="-34"/>
                  <a:cs typeface="+mj-cs"/>
                </a:rPr>
                <a:t>35 </a:t>
              </a:r>
              <a:r>
                <a:rPr lang="th-TH" sz="1050" dirty="0" smtClean="0">
                  <a:latin typeface="KaLaTeXa" pitchFamily="2" charset="-34"/>
                  <a:cs typeface="+mj-cs"/>
                </a:rPr>
                <a:t>คน</a:t>
              </a:r>
              <a:endParaRPr lang="th-TH" sz="1050" dirty="0">
                <a:latin typeface="KaLaTeXa" pitchFamily="2" charset="-34"/>
                <a:cs typeface="+mj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2585" y="2737980"/>
              <a:ext cx="1362807" cy="1387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100" b="1" dirty="0" smtClean="0">
                  <a:latin typeface="KaLaTeXa" pitchFamily="2" charset="-34"/>
                  <a:cs typeface="+mj-cs"/>
                </a:rPr>
                <a:t>จำนวนทั้งหมด</a:t>
              </a:r>
            </a:p>
            <a:p>
              <a:r>
                <a:rPr lang="th-TH" sz="1100" dirty="0" smtClean="0">
                  <a:latin typeface="KaLaTeXa" pitchFamily="2" charset="-34"/>
                  <a:cs typeface="+mj-cs"/>
                </a:rPr>
                <a:t>จำนวน </a:t>
              </a:r>
              <a:r>
                <a:rPr lang="en-US" sz="1100" dirty="0" smtClean="0">
                  <a:latin typeface="KaLaTeXa" pitchFamily="2" charset="-34"/>
                  <a:cs typeface="+mj-cs"/>
                </a:rPr>
                <a:t>2537</a:t>
              </a:r>
              <a:r>
                <a:rPr lang="th-TH" sz="1100" dirty="0" smtClean="0">
                  <a:latin typeface="KaLaTeXa" pitchFamily="2" charset="-34"/>
                  <a:cs typeface="+mj-cs"/>
                </a:rPr>
                <a:t> คน</a:t>
              </a:r>
            </a:p>
            <a:p>
              <a:r>
                <a:rPr lang="th-TH" sz="1100" dirty="0" smtClean="0">
                  <a:latin typeface="KaLaTeXa" pitchFamily="2" charset="-34"/>
                  <a:cs typeface="+mj-cs"/>
                </a:rPr>
                <a:t>ชาย</a:t>
              </a:r>
              <a:r>
                <a:rPr lang="en-US" sz="1100" dirty="0" smtClean="0">
                  <a:latin typeface="KaLaTeXa" pitchFamily="2" charset="-34"/>
                  <a:cs typeface="+mj-cs"/>
                </a:rPr>
                <a:t> 1273 </a:t>
              </a:r>
              <a:r>
                <a:rPr lang="th-TH" sz="1100" dirty="0" smtClean="0">
                  <a:latin typeface="KaLaTeXa" pitchFamily="2" charset="-34"/>
                  <a:cs typeface="+mj-cs"/>
                </a:rPr>
                <a:t>คน หญิง </a:t>
              </a:r>
              <a:r>
                <a:rPr lang="en-US" sz="1100" dirty="0" smtClean="0">
                  <a:latin typeface="KaLaTeXa" pitchFamily="2" charset="-34"/>
                  <a:cs typeface="+mj-cs"/>
                </a:rPr>
                <a:t>1264</a:t>
              </a:r>
              <a:r>
                <a:rPr lang="th-TH" sz="1100" dirty="0" smtClean="0">
                  <a:latin typeface="KaLaTeXa" pitchFamily="2" charset="-34"/>
                  <a:cs typeface="+mj-cs"/>
                </a:rPr>
                <a:t> คน</a:t>
              </a:r>
            </a:p>
            <a:p>
              <a:r>
                <a:rPr lang="th-TH" sz="1100" b="1" dirty="0" smtClean="0">
                  <a:latin typeface="KaLaTeXa" pitchFamily="2" charset="-34"/>
                  <a:cs typeface="+mj-cs"/>
                </a:rPr>
                <a:t>ติดบุหรี่ </a:t>
              </a:r>
              <a:r>
                <a:rPr lang="th-TH" sz="1100" dirty="0" smtClean="0">
                  <a:latin typeface="KaLaTeXa" pitchFamily="2" charset="-34"/>
                  <a:cs typeface="+mj-cs"/>
                </a:rPr>
                <a:t>ทั้งหมด 249 คน</a:t>
              </a:r>
            </a:p>
            <a:p>
              <a:r>
                <a:rPr lang="th-TH" sz="1100" dirty="0" smtClean="0">
                  <a:latin typeface="KaLaTeXa" pitchFamily="2" charset="-34"/>
                  <a:cs typeface="+mj-cs"/>
                </a:rPr>
                <a:t>ชาย 169 คน หญิง 80 คน</a:t>
              </a:r>
            </a:p>
            <a:p>
              <a:r>
                <a:rPr lang="th-TH" sz="1100" dirty="0" smtClean="0">
                  <a:latin typeface="KaLaTeXa" pitchFamily="2" charset="-34"/>
                  <a:cs typeface="+mj-cs"/>
                </a:rPr>
                <a:t>อายุ 50-60ปี จำนวน 585 คน</a:t>
              </a:r>
            </a:p>
            <a:p>
              <a:r>
                <a:rPr lang="th-TH" sz="1100" dirty="0" smtClean="0">
                  <a:latin typeface="KaLaTeXa" pitchFamily="2" charset="-34"/>
                  <a:cs typeface="+mj-cs"/>
                </a:rPr>
                <a:t>ชาย 264 คน หญิง 321 คน</a:t>
              </a:r>
            </a:p>
          </p:txBody>
        </p:sp>
        <p:cxnSp>
          <p:nvCxnSpPr>
            <p:cNvPr id="13" name="ตัวเชื่อมต่อตรง 12"/>
            <p:cNvCxnSpPr>
              <a:stCxn id="7" idx="1"/>
              <a:endCxn id="8" idx="1"/>
            </p:cNvCxnSpPr>
            <p:nvPr/>
          </p:nvCxnSpPr>
          <p:spPr>
            <a:xfrm>
              <a:off x="2087343" y="1006967"/>
              <a:ext cx="839411" cy="9208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ตัวเชื่อมต่อตรง 13"/>
            <p:cNvCxnSpPr>
              <a:stCxn id="8" idx="4"/>
              <a:endCxn id="7" idx="4"/>
            </p:cNvCxnSpPr>
            <p:nvPr/>
          </p:nvCxnSpPr>
          <p:spPr>
            <a:xfrm>
              <a:off x="4517744" y="5768760"/>
              <a:ext cx="632" cy="11072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ตัวเชื่อมต่อตรง 14"/>
            <p:cNvCxnSpPr>
              <a:stCxn id="7" idx="7"/>
              <a:endCxn id="8" idx="7"/>
            </p:cNvCxnSpPr>
            <p:nvPr/>
          </p:nvCxnSpPr>
          <p:spPr>
            <a:xfrm flipH="1">
              <a:off x="6108734" y="1006967"/>
              <a:ext cx="840675" cy="9208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สี่เหลี่ยมผืนผ้ามุมมน 20"/>
            <p:cNvSpPr/>
            <p:nvPr/>
          </p:nvSpPr>
          <p:spPr>
            <a:xfrm>
              <a:off x="3675724" y="1651548"/>
              <a:ext cx="761588" cy="243047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100" b="1" dirty="0" smtClean="0">
                  <a:solidFill>
                    <a:schemeClr val="tx1"/>
                  </a:solidFill>
                  <a:latin typeface="KaLaTeXa" pitchFamily="2" charset="-34"/>
                  <a:cs typeface="+mj-cs"/>
                </a:rPr>
                <a:t>ด้านสังคม</a:t>
              </a:r>
            </a:p>
          </p:txBody>
        </p:sp>
        <p:sp>
          <p:nvSpPr>
            <p:cNvPr id="17" name="สี่เหลี่ยมผืนผ้ามุมมน 21"/>
            <p:cNvSpPr/>
            <p:nvPr/>
          </p:nvSpPr>
          <p:spPr>
            <a:xfrm>
              <a:off x="4193708" y="44624"/>
              <a:ext cx="878358" cy="169666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100" b="1" dirty="0" smtClean="0">
                  <a:solidFill>
                    <a:schemeClr val="tx1"/>
                  </a:solidFill>
                  <a:latin typeface="KaLaTeXa" pitchFamily="2" charset="-34"/>
                  <a:cs typeface="+mj-cs"/>
                </a:rPr>
                <a:t>ด้านสุขภาพ</a:t>
              </a:r>
              <a:endParaRPr lang="th-TH" sz="1100" b="1" dirty="0">
                <a:solidFill>
                  <a:schemeClr val="tx1"/>
                </a:solidFill>
                <a:latin typeface="KaLaTeXa" pitchFamily="2" charset="-34"/>
                <a:cs typeface="+mj-cs"/>
              </a:endParaRPr>
            </a:p>
          </p:txBody>
        </p:sp>
        <p:sp>
          <p:nvSpPr>
            <p:cNvPr id="18" name="สี่เหลี่ยมผืนผ้ามุมมน 22"/>
            <p:cNvSpPr/>
            <p:nvPr/>
          </p:nvSpPr>
          <p:spPr>
            <a:xfrm rot="16200000">
              <a:off x="642305" y="3616523"/>
              <a:ext cx="1250730" cy="200285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100" b="1" dirty="0" smtClean="0">
                  <a:solidFill>
                    <a:schemeClr val="tx1"/>
                  </a:solidFill>
                  <a:latin typeface="KaLaTeXa" pitchFamily="2" charset="-34"/>
                  <a:cs typeface="+mj-cs"/>
                </a:rPr>
                <a:t>ด้านภาวะแวดล้อม</a:t>
              </a:r>
              <a:endParaRPr lang="th-TH" sz="1100" b="1" dirty="0">
                <a:solidFill>
                  <a:schemeClr val="tx1"/>
                </a:solidFill>
                <a:latin typeface="KaLaTeXa" pitchFamily="2" charset="-34"/>
                <a:cs typeface="+mj-cs"/>
              </a:endParaRPr>
            </a:p>
          </p:txBody>
        </p:sp>
        <p:sp>
          <p:nvSpPr>
            <p:cNvPr id="19" name="สี่เหลี่ยมผืนผ้ามุมมน 23"/>
            <p:cNvSpPr/>
            <p:nvPr/>
          </p:nvSpPr>
          <p:spPr>
            <a:xfrm rot="5400000">
              <a:off x="7748484" y="3284835"/>
              <a:ext cx="920673" cy="189375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100" b="1" dirty="0" smtClean="0">
                  <a:solidFill>
                    <a:schemeClr val="tx1"/>
                  </a:solidFill>
                  <a:latin typeface="KaLaTeXa" pitchFamily="2" charset="-34"/>
                  <a:cs typeface="+mj-cs"/>
                </a:rPr>
                <a:t>ด้านเศรษฐกิจ</a:t>
              </a:r>
              <a:endParaRPr lang="th-TH" sz="1100" b="1" dirty="0">
                <a:solidFill>
                  <a:schemeClr val="tx1"/>
                </a:solidFill>
                <a:latin typeface="KaLaTeXa" pitchFamily="2" charset="-34"/>
                <a:cs typeface="+mj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87085" y="176541"/>
              <a:ext cx="1699789" cy="275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050" b="1" dirty="0" smtClean="0">
                  <a:latin typeface="KaLaTeXa" pitchFamily="2" charset="-34"/>
                  <a:cs typeface="+mj-cs"/>
                </a:rPr>
                <a:t>อาสาสมัครดูแลสุขภาพและช่วยเหลือ</a:t>
              </a:r>
              <a:endParaRPr lang="th-TH" sz="1050" b="1" dirty="0">
                <a:latin typeface="KaLaTeXa" pitchFamily="2" charset="-34"/>
                <a:cs typeface="+mj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45492" y="357990"/>
              <a:ext cx="1608968" cy="468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100" dirty="0" smtClean="0">
                  <a:latin typeface="KaLaTeXa" pitchFamily="2" charset="-34"/>
                  <a:cs typeface="+mj-cs"/>
                </a:rPr>
                <a:t>-อาสาสมัครสาธารณสุขประจำหมู่บ้าน</a:t>
              </a:r>
              <a:br>
                <a:rPr lang="th-TH" sz="1100" dirty="0" smtClean="0">
                  <a:latin typeface="KaLaTeXa" pitchFamily="2" charset="-34"/>
                  <a:cs typeface="+mj-cs"/>
                </a:rPr>
              </a:br>
              <a:r>
                <a:rPr lang="th-TH" sz="1100" dirty="0" smtClean="0">
                  <a:latin typeface="KaLaTeXa" pitchFamily="2" charset="-34"/>
                  <a:cs typeface="+mj-cs"/>
                </a:rPr>
                <a:t>-อาสาสมัครดูแลผู้สูงอายุ</a:t>
              </a:r>
              <a:endParaRPr lang="th-TH" sz="1100" dirty="0">
                <a:latin typeface="KaLaTeXa" pitchFamily="2" charset="-34"/>
                <a:cs typeface="+mj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80113" y="548680"/>
              <a:ext cx="1296144" cy="1304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b="1" dirty="0" smtClean="0">
                  <a:latin typeface="KaLaTeXa" pitchFamily="2" charset="-34"/>
                  <a:cs typeface="+mj-cs"/>
                </a:rPr>
                <a:t>การบริการสุขภาพ</a:t>
              </a:r>
            </a:p>
            <a:p>
              <a:r>
                <a:rPr lang="th-TH" sz="1200" dirty="0" smtClean="0">
                  <a:latin typeface="KaLaTeXa" pitchFamily="2" charset="-34"/>
                  <a:cs typeface="+mj-cs"/>
                </a:rPr>
                <a:t>   - รพ.สต.หนองปลาไหล</a:t>
              </a:r>
            </a:p>
            <a:p>
              <a:r>
                <a:rPr lang="th-TH" sz="1200" dirty="0" smtClean="0">
                  <a:latin typeface="KaLaTeXa" pitchFamily="2" charset="-34"/>
                  <a:cs typeface="+mj-cs"/>
                </a:rPr>
                <a:t>   - ศูนย์สาธารณสุขมูลฐาน</a:t>
              </a:r>
            </a:p>
            <a:p>
              <a:r>
                <a:rPr lang="th-TH" sz="1200" dirty="0" smtClean="0">
                  <a:latin typeface="KaLaTeXa" pitchFamily="2" charset="-34"/>
                  <a:cs typeface="+mj-cs"/>
                </a:rPr>
                <a:t>   - กลุ่มนวดแผนไทยเพื่อสุขภาพหมู่ </a:t>
              </a:r>
              <a:r>
                <a:rPr lang="en-US" sz="1200" dirty="0" smtClean="0">
                  <a:latin typeface="KaLaTeXa" pitchFamily="2" charset="-34"/>
                  <a:cs typeface="+mj-cs"/>
                </a:rPr>
                <a:t>2</a:t>
              </a:r>
            </a:p>
            <a:p>
              <a:r>
                <a:rPr lang="en-US" sz="1200" dirty="0" smtClean="0">
                  <a:latin typeface="KaLaTeXa" pitchFamily="2" charset="-34"/>
                  <a:cs typeface="+mj-cs"/>
                </a:rPr>
                <a:t>   -</a:t>
              </a:r>
              <a:r>
                <a:rPr lang="th-TH" sz="1200" dirty="0" smtClean="0">
                  <a:latin typeface="KaLaTeXa" pitchFamily="2" charset="-34"/>
                  <a:cs typeface="+mj-cs"/>
                </a:rPr>
                <a:t>กลุ่มนวดผ่าเท้า</a:t>
              </a:r>
              <a:endParaRPr lang="th-TH" sz="1200" dirty="0">
                <a:latin typeface="KaLaTeXa" pitchFamily="2" charset="-34"/>
                <a:cs typeface="+mj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61350" y="806790"/>
              <a:ext cx="1764196" cy="702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200" b="1" dirty="0" smtClean="0">
                  <a:latin typeface="KaLaTeXa" pitchFamily="2" charset="-34"/>
                  <a:cs typeface="+mj-cs"/>
                </a:rPr>
                <a:t>ออกกำลังกาย</a:t>
              </a:r>
            </a:p>
            <a:p>
              <a:pPr algn="ctr">
                <a:buFontTx/>
                <a:buChar char="-"/>
              </a:pPr>
              <a:r>
                <a:rPr lang="th-TH" sz="1200" dirty="0" smtClean="0">
                  <a:latin typeface="KaLaTeXa" pitchFamily="2" charset="-34"/>
                  <a:cs typeface="+mj-cs"/>
                </a:rPr>
                <a:t>ลานกีฬาประจำหมู่บ้าน</a:t>
              </a:r>
            </a:p>
            <a:p>
              <a:pPr algn="ctr">
                <a:buFontTx/>
                <a:buChar char="-"/>
              </a:pPr>
              <a:r>
                <a:rPr lang="th-TH" sz="1200" dirty="0" smtClean="0">
                  <a:latin typeface="KaLaTeXa" pitchFamily="2" charset="-34"/>
                  <a:cs typeface="+mj-cs"/>
                </a:rPr>
                <a:t>กลุ่มรักษ์สุขภาพหมู่ </a:t>
              </a:r>
              <a:r>
                <a:rPr lang="en-US" sz="1200" dirty="0" smtClean="0">
                  <a:latin typeface="KaLaTeXa" pitchFamily="2" charset="-34"/>
                  <a:cs typeface="+mj-cs"/>
                </a:rPr>
                <a:t>1</a:t>
              </a:r>
              <a:endParaRPr lang="th-TH" sz="1200" dirty="0" smtClean="0">
                <a:latin typeface="KaLaTeXa" pitchFamily="2" charset="-34"/>
                <a:cs typeface="+mj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56100" y="1546508"/>
              <a:ext cx="1421908" cy="85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 smtClean="0">
                  <a:latin typeface="KaLaTeXa" pitchFamily="2" charset="-34"/>
                  <a:cs typeface="+mj-cs"/>
                </a:rPr>
                <a:t>     </a:t>
              </a:r>
              <a:r>
                <a:rPr lang="th-TH" sz="1200" b="1" dirty="0" smtClean="0">
                  <a:latin typeface="KaLaTeXa" pitchFamily="2" charset="-34"/>
                  <a:cs typeface="+mj-cs"/>
                </a:rPr>
                <a:t>ปรับปรุงสภาพแวดล้อม</a:t>
              </a:r>
            </a:p>
            <a:p>
              <a:r>
                <a:rPr lang="th-TH" sz="1200" dirty="0" smtClean="0">
                  <a:latin typeface="KaLaTeXa" pitchFamily="2" charset="-34"/>
                  <a:cs typeface="+mj-cs"/>
                </a:rPr>
                <a:t>    - ลานกีฬาออกกำลังกายหมู่บ้าน </a:t>
              </a:r>
            </a:p>
            <a:p>
              <a:r>
                <a:rPr lang="th-TH" sz="1200" dirty="0" smtClean="0">
                  <a:latin typeface="KaLaTeXa" pitchFamily="2" charset="-34"/>
                  <a:cs typeface="+mj-cs"/>
                </a:rPr>
                <a:t>หมู่ </a:t>
              </a:r>
              <a:r>
                <a:rPr lang="en-US" sz="1200" dirty="0" smtClean="0">
                  <a:latin typeface="KaLaTeXa" pitchFamily="2" charset="-34"/>
                  <a:cs typeface="+mj-cs"/>
                </a:rPr>
                <a:t>1-5</a:t>
              </a:r>
              <a:endParaRPr lang="th-TH" sz="1200" dirty="0" smtClean="0">
                <a:latin typeface="KaLaTeXa" pitchFamily="2" charset="-34"/>
                <a:cs typeface="+mj-cs"/>
              </a:endParaRPr>
            </a:p>
            <a:p>
              <a:r>
                <a:rPr lang="th-TH" sz="900" dirty="0" smtClean="0">
                  <a:latin typeface="KaLaTeXa" pitchFamily="2" charset="-34"/>
                  <a:cs typeface="+mj-cs"/>
                </a:rPr>
                <a:t>-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5517" y="2492896"/>
              <a:ext cx="1421909" cy="65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100" b="1" dirty="0" smtClean="0">
                  <a:latin typeface="KaLaTeXa" pitchFamily="2" charset="-34"/>
                  <a:cs typeface="+mj-cs"/>
                </a:rPr>
                <a:t>กองทุนการจัดการขยะในชุมชน </a:t>
              </a:r>
            </a:p>
            <a:p>
              <a:pPr algn="ctr"/>
              <a:r>
                <a:rPr lang="th-TH" sz="1100" dirty="0" smtClean="0">
                  <a:latin typeface="KaLaTeXa" pitchFamily="2" charset="-34"/>
                  <a:cs typeface="+mj-cs"/>
                </a:rPr>
                <a:t>-กองทุนธนาคารขยะรีไซเคิลตำบลหนองปลาไหล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43558" y="4081510"/>
              <a:ext cx="1421908" cy="1103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b="1" dirty="0" smtClean="0">
                  <a:latin typeface="KaLaTeXa" pitchFamily="2" charset="-34"/>
                  <a:cs typeface="+mj-cs"/>
                </a:rPr>
                <a:t>สาธารณประโยชน์ </a:t>
              </a:r>
            </a:p>
            <a:p>
              <a:r>
                <a:rPr lang="th-TH" sz="1200" b="1" dirty="0" smtClean="0">
                  <a:latin typeface="KaLaTeXa" pitchFamily="2" charset="-34"/>
                  <a:cs typeface="+mj-cs"/>
                </a:rPr>
                <a:t>ด้านสิ่งแวดล้อม</a:t>
              </a:r>
            </a:p>
            <a:p>
              <a:r>
                <a:rPr lang="th-TH" sz="1200" dirty="0" smtClean="0">
                  <a:latin typeface="KaLaTeXa" pitchFamily="2" charset="-34"/>
                  <a:cs typeface="+mj-cs"/>
                </a:rPr>
                <a:t>-ป่าสงวนทุ่งโพโด (ป่าชายเลน)</a:t>
              </a:r>
            </a:p>
            <a:p>
              <a:r>
                <a:rPr lang="th-TH" sz="1200" dirty="0" smtClean="0">
                  <a:latin typeface="KaLaTeXa" pitchFamily="2" charset="-34"/>
                  <a:cs typeface="+mj-cs"/>
                </a:rPr>
                <a:t>  ป่าช้าญวน</a:t>
              </a:r>
            </a:p>
            <a:p>
              <a:r>
                <a:rPr lang="th-TH" sz="1200" dirty="0" smtClean="0">
                  <a:latin typeface="KaLaTeXa" pitchFamily="2" charset="-34"/>
                  <a:cs typeface="+mj-cs"/>
                </a:rPr>
                <a:t>    </a:t>
              </a:r>
              <a:r>
                <a:rPr lang="en-US" sz="1200" dirty="0" smtClean="0">
                  <a:latin typeface="KaLaTeXa" pitchFamily="2" charset="-34"/>
                  <a:cs typeface="+mj-cs"/>
                </a:rPr>
                <a:t>- </a:t>
              </a:r>
              <a:r>
                <a:rPr lang="th-TH" sz="1200" dirty="0" smtClean="0">
                  <a:latin typeface="KaLaTeXa" pitchFamily="2" charset="-34"/>
                  <a:cs typeface="+mj-cs"/>
                </a:rPr>
                <a:t>คลองน้ำเชี่ยว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54924" y="1702568"/>
              <a:ext cx="1749081" cy="1103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b="1" dirty="0" smtClean="0">
                  <a:latin typeface="KaLaTeXa" pitchFamily="2" charset="-34"/>
                  <a:cs typeface="+mj-cs"/>
                </a:rPr>
                <a:t>กองทุน</a:t>
              </a:r>
            </a:p>
            <a:p>
              <a:r>
                <a:rPr lang="th-TH" sz="1200" dirty="0" smtClean="0">
                  <a:latin typeface="KaLaTeXa" pitchFamily="2" charset="-34"/>
                  <a:cs typeface="+mj-cs"/>
                </a:rPr>
                <a:t>  -กองทุนหมู่บ้านหมู่ที่ </a:t>
              </a:r>
              <a:r>
                <a:rPr lang="en-US" sz="1200" dirty="0" smtClean="0">
                  <a:latin typeface="KaLaTeXa" pitchFamily="2" charset="-34"/>
                  <a:cs typeface="+mj-cs"/>
                </a:rPr>
                <a:t>1-5</a:t>
              </a:r>
              <a:endParaRPr lang="th-TH" sz="1200" dirty="0" smtClean="0">
                <a:latin typeface="KaLaTeXa" pitchFamily="2" charset="-34"/>
                <a:cs typeface="+mj-cs"/>
              </a:endParaRPr>
            </a:p>
            <a:p>
              <a:r>
                <a:rPr lang="th-TH" sz="1200" dirty="0" smtClean="0">
                  <a:latin typeface="KaLaTeXa" pitchFamily="2" charset="-34"/>
                  <a:cs typeface="+mj-cs"/>
                </a:rPr>
                <a:t>       - กลุ่มออมทรัพย์หมู่ </a:t>
              </a:r>
              <a:r>
                <a:rPr lang="en-US" sz="1200" dirty="0" smtClean="0">
                  <a:latin typeface="KaLaTeXa" pitchFamily="2" charset="-34"/>
                  <a:cs typeface="+mj-cs"/>
                </a:rPr>
                <a:t>1-5</a:t>
              </a:r>
              <a:endParaRPr lang="th-TH" sz="1200" dirty="0" smtClean="0">
                <a:latin typeface="KaLaTeXa" pitchFamily="2" charset="-34"/>
                <a:cs typeface="+mj-cs"/>
              </a:endParaRPr>
            </a:p>
            <a:p>
              <a:r>
                <a:rPr lang="th-TH" sz="1200" dirty="0" smtClean="0">
                  <a:latin typeface="KaLaTeXa" pitchFamily="2" charset="-34"/>
                  <a:cs typeface="+mj-cs"/>
                </a:rPr>
                <a:t>            -กองทุน </a:t>
              </a:r>
              <a:r>
                <a:rPr lang="th-TH" sz="1200" dirty="0" err="1" smtClean="0">
                  <a:latin typeface="KaLaTeXa" pitchFamily="2" charset="-34"/>
                  <a:cs typeface="+mj-cs"/>
                </a:rPr>
                <a:t>กขคจ.</a:t>
              </a:r>
              <a:endParaRPr lang="th-TH" sz="1200" dirty="0" smtClean="0">
                <a:latin typeface="KaLaTeXa" pitchFamily="2" charset="-34"/>
                <a:cs typeface="+mj-cs"/>
              </a:endParaRPr>
            </a:p>
            <a:p>
              <a:r>
                <a:rPr lang="en-US" sz="1200" dirty="0" smtClean="0">
                  <a:latin typeface="KaLaTeXa" pitchFamily="2" charset="-34"/>
                  <a:cs typeface="+mj-cs"/>
                </a:rPr>
                <a:t>      - </a:t>
              </a:r>
              <a:r>
                <a:rPr lang="th-TH" sz="1200" dirty="0" smtClean="0">
                  <a:latin typeface="KaLaTeXa" pitchFamily="2" charset="-34"/>
                  <a:cs typeface="+mj-cs"/>
                </a:rPr>
                <a:t>กองทุนเศรษฐกิจชุมชน หมู่ที</a:t>
              </a:r>
              <a:r>
                <a:rPr lang="en-US" sz="1200" dirty="0" smtClean="0">
                  <a:latin typeface="KaLaTeXa" pitchFamily="2" charset="-34"/>
                  <a:cs typeface="+mj-cs"/>
                </a:rPr>
                <a:t> 1-5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07861" y="2676462"/>
              <a:ext cx="1296144" cy="1329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050" b="1" dirty="0" smtClean="0">
                  <a:latin typeface="KaLaTeXa" pitchFamily="2" charset="-34"/>
                  <a:cs typeface="+mj-cs"/>
                </a:rPr>
                <a:t>กลุ่มเกษตร</a:t>
              </a:r>
            </a:p>
            <a:p>
              <a:r>
                <a:rPr lang="th-TH" sz="1050" dirty="0" smtClean="0">
                  <a:latin typeface="KaLaTeXa" pitchFamily="2" charset="-34"/>
                  <a:cs typeface="+mj-cs"/>
                </a:rPr>
                <a:t>  -กลุ่มเลี้ยงกุ้ง</a:t>
              </a:r>
            </a:p>
            <a:p>
              <a:r>
                <a:rPr lang="en-US" sz="1050" dirty="0" smtClean="0">
                  <a:latin typeface="KaLaTeXa" pitchFamily="2" charset="-34"/>
                  <a:cs typeface="+mj-cs"/>
                </a:rPr>
                <a:t>-</a:t>
              </a:r>
              <a:r>
                <a:rPr lang="th-TH" sz="1050" dirty="0" smtClean="0">
                  <a:latin typeface="KaLaTeXa" pitchFamily="2" charset="-34"/>
                  <a:cs typeface="+mj-cs"/>
                </a:rPr>
                <a:t>กลุ่มเลี้ยงปลาสลิดแบบพัฒนา</a:t>
              </a:r>
            </a:p>
            <a:p>
              <a:r>
                <a:rPr lang="en-US" sz="1050" dirty="0" smtClean="0">
                  <a:latin typeface="KaLaTeXa" pitchFamily="2" charset="-34"/>
                  <a:cs typeface="+mj-cs"/>
                </a:rPr>
                <a:t>-</a:t>
              </a:r>
              <a:r>
                <a:rPr lang="th-TH" sz="1050" dirty="0" smtClean="0">
                  <a:latin typeface="KaLaTeXa" pitchFamily="2" charset="-34"/>
                  <a:cs typeface="+mj-cs"/>
                </a:rPr>
                <a:t>กลุ่มเลี้ยงปลานิล</a:t>
              </a:r>
            </a:p>
            <a:p>
              <a:r>
                <a:rPr lang="en-US" sz="1050" dirty="0" smtClean="0">
                  <a:latin typeface="KaLaTeXa" pitchFamily="2" charset="-34"/>
                  <a:cs typeface="+mj-cs"/>
                </a:rPr>
                <a:t>-</a:t>
              </a:r>
              <a:r>
                <a:rPr lang="th-TH" sz="1050" dirty="0" smtClean="0">
                  <a:latin typeface="KaLaTeXa" pitchFamily="2" charset="-34"/>
                  <a:cs typeface="+mj-cs"/>
                </a:rPr>
                <a:t>กลุ่มทำนา</a:t>
              </a:r>
            </a:p>
            <a:p>
              <a:r>
                <a:rPr lang="en-US" sz="1050" dirty="0" smtClean="0">
                  <a:latin typeface="KaLaTeXa" pitchFamily="2" charset="-34"/>
                  <a:cs typeface="+mj-cs"/>
                </a:rPr>
                <a:t>-</a:t>
              </a:r>
              <a:r>
                <a:rPr lang="th-TH" sz="1050" dirty="0" smtClean="0">
                  <a:latin typeface="KaLaTeXa" pitchFamily="2" charset="-34"/>
                  <a:cs typeface="+mj-cs"/>
                </a:rPr>
                <a:t>กลุ่มทำน้ำตาลมะพร้าว</a:t>
              </a:r>
            </a:p>
            <a:p>
              <a:r>
                <a:rPr lang="en-US" sz="1050" dirty="0" smtClean="0">
                  <a:latin typeface="KaLaTeXa" pitchFamily="2" charset="-34"/>
                  <a:cs typeface="+mj-cs"/>
                </a:rPr>
                <a:t>-</a:t>
              </a:r>
              <a:r>
                <a:rPr lang="th-TH" sz="1050" dirty="0" smtClean="0">
                  <a:latin typeface="KaLaTeXa" pitchFamily="2" charset="-34"/>
                  <a:cs typeface="+mj-cs"/>
                </a:rPr>
                <a:t>กลุ่มเพาะเห็ดฟาง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34471" y="3916780"/>
              <a:ext cx="965712" cy="65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100" b="1" dirty="0" smtClean="0">
                  <a:latin typeface="KaLaTeXa" pitchFamily="2" charset="-34"/>
                  <a:cs typeface="+mj-cs"/>
                </a:rPr>
                <a:t>วิสาหกิจชุมชน</a:t>
              </a:r>
            </a:p>
            <a:p>
              <a:r>
                <a:rPr lang="th-TH" sz="1100" dirty="0" smtClean="0">
                  <a:latin typeface="KaLaTeXa" pitchFamily="2" charset="-34"/>
                  <a:cs typeface="+mj-cs"/>
                </a:rPr>
                <a:t>  -กลุ่มน้ำดื่มชุมชนตำบลหนองปลาไหล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43120" y="4553207"/>
              <a:ext cx="2260885" cy="1387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100" b="1" dirty="0" smtClean="0">
                  <a:latin typeface="KaLaTeXa" pitchFamily="2" charset="-34"/>
                  <a:cs typeface="+mj-cs"/>
                </a:rPr>
                <a:t>                             กลุ่มประดิษฐ์</a:t>
              </a:r>
            </a:p>
            <a:p>
              <a:r>
                <a:rPr lang="th-TH" sz="1100" dirty="0" smtClean="0">
                  <a:latin typeface="KaLaTeXa" pitchFamily="2" charset="-34"/>
                  <a:cs typeface="+mj-cs"/>
                </a:rPr>
                <a:t>                           -กลุ่มหัตถกรรมจักสานผักตบชวา</a:t>
              </a:r>
            </a:p>
            <a:p>
              <a:r>
                <a:rPr lang="en-US" sz="1100" dirty="0" smtClean="0">
                  <a:latin typeface="KaLaTeXa" pitchFamily="2" charset="-34"/>
                  <a:cs typeface="+mj-cs"/>
                </a:rPr>
                <a:t>                        -</a:t>
              </a:r>
              <a:r>
                <a:rPr lang="th-TH" sz="1100" dirty="0" smtClean="0">
                  <a:latin typeface="KaLaTeXa" pitchFamily="2" charset="-34"/>
                  <a:cs typeface="+mj-cs"/>
                </a:rPr>
                <a:t>กลุ่มพวงหรีดดอกไม้จันทน์</a:t>
              </a:r>
            </a:p>
            <a:p>
              <a:r>
                <a:rPr lang="th-TH" sz="1100" dirty="0" smtClean="0">
                  <a:latin typeface="KaLaTeXa" pitchFamily="2" charset="-34"/>
                  <a:cs typeface="+mj-cs"/>
                </a:rPr>
                <a:t>                    </a:t>
              </a:r>
              <a:r>
                <a:rPr lang="en-US" sz="1100" dirty="0" smtClean="0">
                  <a:latin typeface="KaLaTeXa" pitchFamily="2" charset="-34"/>
                  <a:cs typeface="+mj-cs"/>
                </a:rPr>
                <a:t>- </a:t>
              </a:r>
              <a:r>
                <a:rPr lang="th-TH" sz="1100" dirty="0" smtClean="0">
                  <a:latin typeface="KaLaTeXa" pitchFamily="2" charset="-34"/>
                  <a:cs typeface="+mj-cs"/>
                </a:rPr>
                <a:t>กลุ่มผลิตไม้กวาด</a:t>
              </a:r>
            </a:p>
            <a:p>
              <a:r>
                <a:rPr lang="th-TH" sz="1100" dirty="0" smtClean="0">
                  <a:latin typeface="KaLaTeXa" pitchFamily="2" charset="-34"/>
                  <a:cs typeface="+mj-cs"/>
                </a:rPr>
                <a:t>              </a:t>
              </a:r>
              <a:r>
                <a:rPr lang="en-US" sz="1100" dirty="0" smtClean="0">
                  <a:latin typeface="KaLaTeXa" pitchFamily="2" charset="-34"/>
                  <a:cs typeface="+mj-cs"/>
                </a:rPr>
                <a:t>- </a:t>
              </a:r>
              <a:r>
                <a:rPr lang="th-TH" sz="1100" dirty="0" smtClean="0">
                  <a:latin typeface="KaLaTeXa" pitchFamily="2" charset="-34"/>
                  <a:cs typeface="+mj-cs"/>
                </a:rPr>
                <a:t>กลุ่มเย็บจาก</a:t>
              </a:r>
            </a:p>
            <a:p>
              <a:r>
                <a:rPr lang="th-TH" sz="1100" dirty="0" smtClean="0">
                  <a:latin typeface="KaLaTeXa" pitchFamily="2" charset="-34"/>
                  <a:cs typeface="+mj-cs"/>
                </a:rPr>
                <a:t>         </a:t>
              </a:r>
              <a:r>
                <a:rPr lang="en-US" sz="1100" dirty="0" smtClean="0">
                  <a:latin typeface="KaLaTeXa" pitchFamily="2" charset="-34"/>
                  <a:cs typeface="+mj-cs"/>
                </a:rPr>
                <a:t>- </a:t>
              </a:r>
              <a:r>
                <a:rPr lang="th-TH" sz="1100" dirty="0" smtClean="0">
                  <a:latin typeface="KaLaTeXa" pitchFamily="2" charset="-34"/>
                  <a:cs typeface="+mj-cs"/>
                </a:rPr>
                <a:t>กลุ่มผลิตภัณฑ์ไม้จากป่าชายเลน</a:t>
              </a:r>
            </a:p>
            <a:p>
              <a:endParaRPr lang="th-TH" sz="1100" dirty="0" smtClean="0">
                <a:latin typeface="KaLaTeXa" pitchFamily="2" charset="-34"/>
                <a:cs typeface="+mj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03982" y="1637412"/>
              <a:ext cx="1912478" cy="551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900" b="1" dirty="0" smtClean="0">
                  <a:latin typeface="KaLaTeXa" pitchFamily="2" charset="-34"/>
                  <a:cs typeface="+mj-cs"/>
                </a:rPr>
                <a:t>วัฒนธรรมภูมิปัญญา</a:t>
              </a:r>
            </a:p>
            <a:p>
              <a:pPr>
                <a:buFontTx/>
                <a:buChar char="-"/>
              </a:pPr>
              <a:r>
                <a:rPr lang="th-TH" sz="900" b="1" dirty="0" smtClean="0">
                  <a:latin typeface="KaLaTeXa" pitchFamily="2" charset="-34"/>
                  <a:cs typeface="+mj-cs"/>
                </a:rPr>
                <a:t>กลุ่มวัฒนธรรมไทพวน</a:t>
              </a:r>
            </a:p>
            <a:p>
              <a:pPr>
                <a:buFontTx/>
                <a:buChar char="-"/>
              </a:pPr>
              <a:r>
                <a:rPr lang="th-TH" sz="900" b="1" dirty="0" smtClean="0">
                  <a:latin typeface="KaLaTeXa" pitchFamily="2" charset="-34"/>
                  <a:cs typeface="+mj-cs"/>
                </a:rPr>
                <a:t>กลุ่มเรือยาวกระจก</a:t>
              </a:r>
              <a:r>
                <a:rPr lang="th-TH" sz="900" b="1" dirty="0" err="1" smtClean="0">
                  <a:latin typeface="KaLaTeXa" pitchFamily="2" charset="-34"/>
                  <a:cs typeface="+mj-cs"/>
                </a:rPr>
                <a:t>เพขร</a:t>
              </a:r>
              <a:endParaRPr lang="th-TH" sz="900" b="1" dirty="0" smtClean="0">
                <a:latin typeface="KaLaTeXa" pitchFamily="2" charset="-34"/>
                <a:cs typeface="+mj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78464" y="2027823"/>
              <a:ext cx="1965146" cy="2407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100" b="1" dirty="0" smtClean="0">
                  <a:latin typeface="KaLaTeXa" pitchFamily="2" charset="-34"/>
                  <a:cs typeface="+mj-cs"/>
                </a:rPr>
                <a:t>                                   กองทุนสวัสดิการ</a:t>
              </a:r>
            </a:p>
            <a:p>
              <a:endParaRPr lang="th-TH" sz="1100" b="1" dirty="0" smtClean="0">
                <a:latin typeface="KaLaTeXa" pitchFamily="2" charset="-34"/>
                <a:cs typeface="+mj-cs"/>
              </a:endParaRPr>
            </a:p>
            <a:p>
              <a:r>
                <a:rPr lang="th-TH" sz="1100" dirty="0" smtClean="0">
                  <a:latin typeface="KaLaTeXa" pitchFamily="2" charset="-34"/>
                  <a:cs typeface="+mj-cs"/>
                </a:rPr>
                <a:t>          - กลุ่มฌาปนกิจสงเคราะห์หมู่บ้าน </a:t>
              </a:r>
            </a:p>
            <a:p>
              <a:r>
                <a:rPr lang="th-TH" sz="1100" dirty="0" smtClean="0">
                  <a:latin typeface="KaLaTeXa" pitchFamily="2" charset="-34"/>
                  <a:cs typeface="+mj-cs"/>
                </a:rPr>
                <a:t>           หมู่ </a:t>
              </a:r>
              <a:r>
                <a:rPr lang="en-US" sz="1100" dirty="0" smtClean="0">
                  <a:latin typeface="KaLaTeXa" pitchFamily="2" charset="-34"/>
                  <a:cs typeface="+mj-cs"/>
                </a:rPr>
                <a:t>1-5</a:t>
              </a:r>
            </a:p>
            <a:p>
              <a:endParaRPr lang="th-TH" sz="1100" dirty="0" smtClean="0">
                <a:latin typeface="KaLaTeXa" pitchFamily="2" charset="-34"/>
                <a:cs typeface="+mj-cs"/>
              </a:endParaRPr>
            </a:p>
            <a:p>
              <a:r>
                <a:rPr lang="th-TH" sz="1100" dirty="0" smtClean="0">
                  <a:latin typeface="KaLaTeXa" pitchFamily="2" charset="-34"/>
                  <a:cs typeface="+mj-cs"/>
                </a:rPr>
                <a:t>  -กลุ่มฌาปนกิจสงเคราะห์ตำบล</a:t>
              </a:r>
            </a:p>
            <a:p>
              <a:r>
                <a:rPr lang="th-TH" sz="1100" dirty="0" smtClean="0">
                  <a:latin typeface="KaLaTeXa" pitchFamily="2" charset="-34"/>
                  <a:cs typeface="+mj-cs"/>
                </a:rPr>
                <a:t>    หนองปลาไหลหมู่ </a:t>
              </a:r>
              <a:r>
                <a:rPr lang="en-US" sz="1100" dirty="0" smtClean="0">
                  <a:latin typeface="KaLaTeXa" pitchFamily="2" charset="-34"/>
                  <a:cs typeface="+mj-cs"/>
                </a:rPr>
                <a:t>1-5</a:t>
              </a:r>
            </a:p>
            <a:p>
              <a:endParaRPr lang="th-TH" sz="1100" dirty="0" smtClean="0">
                <a:latin typeface="KaLaTeXa" pitchFamily="2" charset="-34"/>
                <a:cs typeface="+mj-cs"/>
              </a:endParaRPr>
            </a:p>
            <a:p>
              <a:r>
                <a:rPr lang="th-TH" sz="1100" dirty="0" smtClean="0">
                  <a:latin typeface="KaLaTeXa" pitchFamily="2" charset="-34"/>
                  <a:cs typeface="+mj-cs"/>
                </a:rPr>
                <a:t>-</a:t>
              </a:r>
              <a:r>
                <a:rPr lang="th-TH" sz="1200" dirty="0" smtClean="0">
                  <a:latin typeface="KaLaTeXa" pitchFamily="2" charset="-34"/>
                  <a:cs typeface="+mj-cs"/>
                </a:rPr>
                <a:t>กองทุนสวัสดิการชุมชนตำบล</a:t>
              </a:r>
            </a:p>
            <a:p>
              <a:r>
                <a:rPr lang="th-TH" sz="1200" dirty="0" smtClean="0">
                  <a:latin typeface="KaLaTeXa" pitchFamily="2" charset="-34"/>
                  <a:cs typeface="+mj-cs"/>
                </a:rPr>
                <a:t>    หนองปลาไหล</a:t>
              </a:r>
            </a:p>
            <a:p>
              <a:endParaRPr lang="th-TH" sz="1100" dirty="0" smtClean="0">
                <a:latin typeface="KaLaTeXa" pitchFamily="2" charset="-34"/>
                <a:cs typeface="+mj-cs"/>
              </a:endParaRPr>
            </a:p>
            <a:p>
              <a:endParaRPr lang="th-TH" sz="1100" dirty="0" smtClean="0">
                <a:latin typeface="KaLaTeXa" pitchFamily="2" charset="-34"/>
                <a:cs typeface="+mj-cs"/>
              </a:endParaRPr>
            </a:p>
          </p:txBody>
        </p:sp>
        <p:pic>
          <p:nvPicPr>
            <p:cNvPr id="33" name="รูปภาพ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1076" y="854490"/>
              <a:ext cx="1051785" cy="525894"/>
            </a:xfrm>
            <a:prstGeom prst="rect">
              <a:avLst/>
            </a:prstGeom>
          </p:spPr>
        </p:pic>
        <p:pic>
          <p:nvPicPr>
            <p:cNvPr id="34" name="รูปภาพ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1817" y="2910025"/>
              <a:ext cx="502578" cy="383324"/>
            </a:xfrm>
            <a:prstGeom prst="rect">
              <a:avLst/>
            </a:prstGeom>
          </p:spPr>
        </p:pic>
        <p:pic>
          <p:nvPicPr>
            <p:cNvPr id="35" name="รูปภาพ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722" y="829129"/>
              <a:ext cx="473108" cy="383218"/>
            </a:xfrm>
            <a:prstGeom prst="rect">
              <a:avLst/>
            </a:prstGeom>
          </p:spPr>
        </p:pic>
        <p:pic>
          <p:nvPicPr>
            <p:cNvPr id="36" name="รูปภาพ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578" y="1903668"/>
              <a:ext cx="455770" cy="469019"/>
            </a:xfrm>
            <a:prstGeom prst="rect">
              <a:avLst/>
            </a:prstGeom>
          </p:spPr>
        </p:pic>
        <p:pic>
          <p:nvPicPr>
            <p:cNvPr id="37" name="รูปภาพ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550" y="4305730"/>
              <a:ext cx="455770" cy="469020"/>
            </a:xfrm>
            <a:prstGeom prst="rect">
              <a:avLst/>
            </a:prstGeom>
          </p:spPr>
        </p:pic>
        <p:pic>
          <p:nvPicPr>
            <p:cNvPr id="38" name="รูปภาพ 3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796" y="5610085"/>
              <a:ext cx="1321896" cy="1127403"/>
            </a:xfrm>
            <a:prstGeom prst="rect">
              <a:avLst/>
            </a:prstGeom>
          </p:spPr>
        </p:pic>
        <p:pic>
          <p:nvPicPr>
            <p:cNvPr id="39" name="รูปภาพ 3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84623">
              <a:off x="2503519" y="1627811"/>
              <a:ext cx="1160069" cy="547368"/>
            </a:xfrm>
            <a:prstGeom prst="rect">
              <a:avLst/>
            </a:prstGeom>
          </p:spPr>
        </p:pic>
        <p:pic>
          <p:nvPicPr>
            <p:cNvPr id="40" name="รูปภาพ 3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856" y="3000095"/>
              <a:ext cx="1119667" cy="431251"/>
            </a:xfrm>
            <a:prstGeom prst="rect">
              <a:avLst/>
            </a:prstGeom>
          </p:spPr>
        </p:pic>
        <p:pic>
          <p:nvPicPr>
            <p:cNvPr id="41" name="รูปภาพ 4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694" y="1231297"/>
              <a:ext cx="730292" cy="478848"/>
            </a:xfrm>
            <a:prstGeom prst="rect">
              <a:avLst/>
            </a:prstGeom>
          </p:spPr>
        </p:pic>
        <p:pic>
          <p:nvPicPr>
            <p:cNvPr id="42" name="รูปภาพ 4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744" y="605529"/>
              <a:ext cx="316065" cy="600168"/>
            </a:xfrm>
            <a:prstGeom prst="rect">
              <a:avLst/>
            </a:prstGeom>
          </p:spPr>
        </p:pic>
        <p:pic>
          <p:nvPicPr>
            <p:cNvPr id="44" name="รูปภาพ 4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5777" y="4533085"/>
              <a:ext cx="763106" cy="609663"/>
            </a:xfrm>
            <a:prstGeom prst="rect">
              <a:avLst/>
            </a:prstGeom>
          </p:spPr>
        </p:pic>
        <p:pic>
          <p:nvPicPr>
            <p:cNvPr id="45" name="รูปภาพ 4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814" y="1506729"/>
              <a:ext cx="342999" cy="308699"/>
            </a:xfrm>
            <a:prstGeom prst="rect">
              <a:avLst/>
            </a:prstGeom>
          </p:spPr>
        </p:pic>
        <p:pic>
          <p:nvPicPr>
            <p:cNvPr id="46" name="รูปภาพ 4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061" y="1406191"/>
              <a:ext cx="768631" cy="695371"/>
            </a:xfrm>
            <a:prstGeom prst="rect">
              <a:avLst/>
            </a:prstGeom>
          </p:spPr>
        </p:pic>
        <p:pic>
          <p:nvPicPr>
            <p:cNvPr id="47" name="รูปภาพ 4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9115" y="2236142"/>
              <a:ext cx="254868" cy="246986"/>
            </a:xfrm>
            <a:prstGeom prst="rect">
              <a:avLst/>
            </a:prstGeom>
          </p:spPr>
        </p:pic>
        <p:pic>
          <p:nvPicPr>
            <p:cNvPr id="48" name="รูปภาพ 4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6809" y="3615186"/>
              <a:ext cx="512297" cy="390735"/>
            </a:xfrm>
            <a:prstGeom prst="rect">
              <a:avLst/>
            </a:prstGeom>
          </p:spPr>
        </p:pic>
        <p:pic>
          <p:nvPicPr>
            <p:cNvPr id="49" name="รูปภาพ 4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250" y="4831769"/>
              <a:ext cx="1031859" cy="773894"/>
            </a:xfrm>
            <a:prstGeom prst="rect">
              <a:avLst/>
            </a:prstGeom>
          </p:spPr>
        </p:pic>
        <p:pic>
          <p:nvPicPr>
            <p:cNvPr id="50" name="รูปภาพ 49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176" y="1999721"/>
              <a:ext cx="438862" cy="439850"/>
            </a:xfrm>
            <a:prstGeom prst="rect">
              <a:avLst/>
            </a:prstGeom>
          </p:spPr>
        </p:pic>
        <p:pic>
          <p:nvPicPr>
            <p:cNvPr id="51" name="รูปภาพ 50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7554" y="0"/>
              <a:ext cx="391531" cy="402258"/>
            </a:xfrm>
            <a:prstGeom prst="rect">
              <a:avLst/>
            </a:prstGeom>
          </p:spPr>
        </p:pic>
        <p:pic>
          <p:nvPicPr>
            <p:cNvPr id="52" name="รูปภาพ 5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5455" y="673680"/>
              <a:ext cx="290255" cy="282029"/>
            </a:xfrm>
            <a:prstGeom prst="rect">
              <a:avLst/>
            </a:prstGeom>
          </p:spPr>
        </p:pic>
        <p:pic>
          <p:nvPicPr>
            <p:cNvPr id="53" name="รูปภาพ 52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665" y="540969"/>
              <a:ext cx="468000" cy="391647"/>
            </a:xfrm>
            <a:prstGeom prst="rect">
              <a:avLst/>
            </a:prstGeom>
          </p:spPr>
        </p:pic>
        <p:pic>
          <p:nvPicPr>
            <p:cNvPr id="54" name="รูปภาพ 53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9177" y="123016"/>
              <a:ext cx="411453" cy="362079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2650013" y="346508"/>
              <a:ext cx="1493596" cy="65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100" b="1" dirty="0" smtClean="0">
                  <a:latin typeface="KaLaTeXa" pitchFamily="2" charset="-34"/>
                  <a:cs typeface="+mj-cs"/>
                </a:rPr>
                <a:t>พัฒนาศักยภาพ</a:t>
              </a:r>
            </a:p>
            <a:p>
              <a:pPr algn="ctr"/>
              <a:r>
                <a:rPr lang="th-TH" sz="1100" dirty="0" smtClean="0">
                  <a:latin typeface="KaLaTeXa" pitchFamily="2" charset="-34"/>
                  <a:cs typeface="+mj-cs"/>
                </a:rPr>
                <a:t>- กองทุนหลักประกันสุขภาพ(</a:t>
              </a:r>
              <a:r>
                <a:rPr lang="th-TH" sz="1100" dirty="0" err="1" smtClean="0">
                  <a:latin typeface="KaLaTeXa" pitchFamily="2" charset="-34"/>
                  <a:cs typeface="+mj-cs"/>
                </a:rPr>
                <a:t>สปสช</a:t>
              </a:r>
              <a:r>
                <a:rPr lang="th-TH" sz="1100" dirty="0" smtClean="0">
                  <a:latin typeface="KaLaTeXa" pitchFamily="2" charset="-34"/>
                  <a:cs typeface="+mj-cs"/>
                </a:rPr>
                <a:t>.)</a:t>
              </a:r>
            </a:p>
            <a:p>
              <a:pPr algn="ctr"/>
              <a:endParaRPr lang="th-TH" sz="1100" dirty="0" smtClean="0">
                <a:latin typeface="KaLaTeXa" pitchFamily="2" charset="-34"/>
                <a:cs typeface="+mj-cs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69822" y="5149824"/>
              <a:ext cx="1421909" cy="80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400" b="1" dirty="0" smtClean="0">
                  <a:latin typeface="KaLaTeXa" pitchFamily="2" charset="-34"/>
                  <a:cs typeface="+mj-cs"/>
                </a:rPr>
                <a:t>การจัดการท่องเที่ยวชุมชน</a:t>
              </a:r>
            </a:p>
            <a:p>
              <a:pPr algn="ctr"/>
              <a:r>
                <a:rPr lang="th-TH" sz="1400" dirty="0" smtClean="0">
                  <a:latin typeface="KaLaTeXa" pitchFamily="2" charset="-34"/>
                  <a:cs typeface="+mj-cs"/>
                </a:rPr>
                <a:t>- กลุ่มอนุรักษ์และท่องเที่ยวชมหิ่งห้อย หมู่ </a:t>
              </a:r>
              <a:r>
                <a:rPr lang="en-US" sz="1400" dirty="0" smtClean="0">
                  <a:latin typeface="KaLaTeXa" pitchFamily="2" charset="-34"/>
                  <a:cs typeface="+mj-cs"/>
                </a:rPr>
                <a:t>1</a:t>
              </a:r>
              <a:endParaRPr lang="th-TH" sz="1400" dirty="0" smtClean="0">
                <a:latin typeface="KaLaTeXa" pitchFamily="2" charset="-34"/>
                <a:cs typeface="+mj-cs"/>
              </a:endParaRPr>
            </a:p>
          </p:txBody>
        </p:sp>
        <p:pic>
          <p:nvPicPr>
            <p:cNvPr id="43" name="รูปภาพ 42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2227" y="461933"/>
              <a:ext cx="621194" cy="465896"/>
            </a:xfrm>
            <a:prstGeom prst="rect">
              <a:avLst/>
            </a:prstGeom>
          </p:spPr>
        </p:pic>
      </p:grpSp>
      <p:sp>
        <p:nvSpPr>
          <p:cNvPr id="57" name="Slide Number Placeholder 6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1DCBBE1-314B-45E7-A14D-E54A756E973C}" type="slidenum">
              <a:rPr lang="th-TH" smtClean="0">
                <a:solidFill>
                  <a:schemeClr val="tx1"/>
                </a:solidFill>
                <a:cs typeface="+mj-cs"/>
              </a:rPr>
              <a:pPr/>
              <a:t>1</a:t>
            </a:fld>
            <a:endParaRPr lang="th-TH">
              <a:solidFill>
                <a:schemeClr val="tx1"/>
              </a:solidFill>
              <a:cs typeface="+mj-cs"/>
            </a:endParaRPr>
          </a:p>
        </p:txBody>
      </p:sp>
      <p:cxnSp>
        <p:nvCxnSpPr>
          <p:cNvPr id="58" name="ตัวเชื่อมต่อตรง 57"/>
          <p:cNvCxnSpPr/>
          <p:nvPr/>
        </p:nvCxnSpPr>
        <p:spPr>
          <a:xfrm flipH="1" flipV="1">
            <a:off x="5072999" y="4496713"/>
            <a:ext cx="588966" cy="74097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ตัวเชื่อมต่อตรง 58"/>
          <p:cNvCxnSpPr/>
          <p:nvPr/>
        </p:nvCxnSpPr>
        <p:spPr>
          <a:xfrm flipH="1">
            <a:off x="5638803" y="3526971"/>
            <a:ext cx="957940" cy="989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สี่เหลี่ยมผืนผ้ามุมมน 20"/>
          <p:cNvSpPr/>
          <p:nvPr/>
        </p:nvSpPr>
        <p:spPr>
          <a:xfrm>
            <a:off x="5698825" y="3597598"/>
            <a:ext cx="866899" cy="33132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b="1" dirty="0" smtClean="0">
                <a:solidFill>
                  <a:schemeClr val="tx1"/>
                </a:solidFill>
                <a:latin typeface="KaLaTeXa" pitchFamily="2" charset="-34"/>
                <a:cs typeface="+mj-cs"/>
              </a:rPr>
              <a:t>ด้านการเมืองการปกครอง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98825" y="2559259"/>
            <a:ext cx="898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 smtClean="0">
                <a:latin typeface="KaLaTeXa" pitchFamily="2" charset="-34"/>
                <a:cs typeface="+mj-cs"/>
              </a:rPr>
              <a:t>จิตอาสา</a:t>
            </a:r>
          </a:p>
          <a:p>
            <a:pPr>
              <a:buFontTx/>
              <a:buChar char="-"/>
            </a:pPr>
            <a:r>
              <a:rPr lang="th-TH" sz="1200" dirty="0" smtClean="0">
                <a:latin typeface="KaLaTeXa" pitchFamily="2" charset="-34"/>
                <a:cs typeface="+mj-cs"/>
              </a:rPr>
              <a:t>กลุ่ม อปพร. </a:t>
            </a:r>
          </a:p>
          <a:p>
            <a:r>
              <a:rPr lang="th-TH" sz="1200" dirty="0" smtClean="0">
                <a:latin typeface="KaLaTeXa" pitchFamily="2" charset="-34"/>
                <a:cs typeface="+mj-cs"/>
              </a:rPr>
              <a:t> </a:t>
            </a:r>
            <a:r>
              <a:rPr lang="en-US" sz="1200" dirty="0" smtClean="0">
                <a:latin typeface="KaLaTeXa" pitchFamily="2" charset="-34"/>
                <a:cs typeface="+mj-cs"/>
              </a:rPr>
              <a:t>  -</a:t>
            </a:r>
            <a:r>
              <a:rPr lang="th-TH" sz="1200" dirty="0" smtClean="0">
                <a:latin typeface="KaLaTeXa" pitchFamily="2" charset="-34"/>
                <a:cs typeface="+mj-cs"/>
              </a:rPr>
              <a:t> กลุ่ม </a:t>
            </a:r>
            <a:r>
              <a:rPr lang="th-TH" sz="1200" dirty="0" err="1" smtClean="0">
                <a:latin typeface="KaLaTeXa" pitchFamily="2" charset="-34"/>
                <a:cs typeface="+mj-cs"/>
              </a:rPr>
              <a:t>ตชต.</a:t>
            </a:r>
            <a:endParaRPr lang="th-TH" sz="1200" dirty="0" smtClean="0">
              <a:latin typeface="KaLaTeXa" pitchFamily="2" charset="-34"/>
              <a:cs typeface="+mj-cs"/>
            </a:endParaRPr>
          </a:p>
          <a:p>
            <a:pPr>
              <a:buFontTx/>
              <a:buChar char="-"/>
            </a:pPr>
            <a:endParaRPr lang="th-TH" sz="1200" dirty="0" smtClean="0">
              <a:latin typeface="KaLaTeXa" pitchFamily="2" charset="-34"/>
              <a:cs typeface="+mj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76154" y="5351969"/>
            <a:ext cx="293923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100" dirty="0" smtClean="0">
                <a:latin typeface="KaLaTeXa" pitchFamily="2" charset="-34"/>
                <a:cs typeface="+mj-cs"/>
              </a:rPr>
              <a:t>                                             </a:t>
            </a:r>
            <a:r>
              <a:rPr lang="th-TH" sz="1100" b="1" dirty="0" smtClean="0">
                <a:latin typeface="KaLaTeXa" pitchFamily="2" charset="-34"/>
                <a:cs typeface="+mj-cs"/>
              </a:rPr>
              <a:t>ผลผลิตและการแปรรูป</a:t>
            </a:r>
          </a:p>
          <a:p>
            <a:r>
              <a:rPr lang="th-TH" sz="1400" dirty="0" smtClean="0">
                <a:latin typeface="KaLaTeXa" pitchFamily="2" charset="-34"/>
                <a:cs typeface="+mj-cs"/>
              </a:rPr>
              <a:t>             </a:t>
            </a:r>
            <a:r>
              <a:rPr lang="en-US" sz="1400" dirty="0" smtClean="0">
                <a:latin typeface="KaLaTeXa" pitchFamily="2" charset="-34"/>
                <a:cs typeface="+mj-cs"/>
              </a:rPr>
              <a:t>                         -</a:t>
            </a:r>
            <a:r>
              <a:rPr lang="th-TH" sz="1400" dirty="0" smtClean="0">
                <a:latin typeface="KaLaTeXa" pitchFamily="2" charset="-34"/>
                <a:cs typeface="+mj-cs"/>
              </a:rPr>
              <a:t>กลุ่มขนมหวาน</a:t>
            </a:r>
          </a:p>
          <a:p>
            <a:r>
              <a:rPr lang="en-US" sz="1400" dirty="0" smtClean="0">
                <a:latin typeface="KaLaTeXa" pitchFamily="2" charset="-34"/>
                <a:cs typeface="+mj-cs"/>
              </a:rPr>
              <a:t>                     -</a:t>
            </a:r>
            <a:r>
              <a:rPr lang="th-TH" sz="1400" dirty="0" smtClean="0">
                <a:latin typeface="KaLaTeXa" pitchFamily="2" charset="-34"/>
                <a:cs typeface="+mj-cs"/>
              </a:rPr>
              <a:t>กลุ่มขนมจีนไทยพวน (ชาติพันธ์)</a:t>
            </a:r>
          </a:p>
          <a:p>
            <a:r>
              <a:rPr lang="en-US" sz="1400" dirty="0" smtClean="0">
                <a:latin typeface="KaLaTeXa" pitchFamily="2" charset="-34"/>
                <a:cs typeface="+mj-cs"/>
              </a:rPr>
              <a:t>-</a:t>
            </a:r>
            <a:r>
              <a:rPr lang="th-TH" sz="1400" dirty="0" smtClean="0">
                <a:latin typeface="KaLaTeXa" pitchFamily="2" charset="-34"/>
                <a:cs typeface="+mj-cs"/>
              </a:rPr>
              <a:t>กลุ่มแม่บ้านผลิตพริกแกง</a:t>
            </a:r>
          </a:p>
          <a:p>
            <a:r>
              <a:rPr lang="en-US" sz="1400" dirty="0" smtClean="0">
                <a:latin typeface="KaLaTeXa" pitchFamily="2" charset="-34"/>
                <a:cs typeface="+mj-cs"/>
              </a:rPr>
              <a:t>-</a:t>
            </a:r>
            <a:r>
              <a:rPr lang="th-TH" sz="1400" dirty="0" smtClean="0">
                <a:latin typeface="KaLaTeXa" pitchFamily="2" charset="-34"/>
                <a:cs typeface="+mj-cs"/>
              </a:rPr>
              <a:t>กลุ่มแปรรูปน้ำตาลมะพร้าว</a:t>
            </a:r>
          </a:p>
          <a:p>
            <a:endParaRPr lang="th-TH" sz="1100" dirty="0" smtClean="0">
              <a:latin typeface="KaLaTeXa" pitchFamily="2" charset="-34"/>
              <a:cs typeface="+mj-cs"/>
            </a:endParaRPr>
          </a:p>
        </p:txBody>
      </p:sp>
      <p:pic>
        <p:nvPicPr>
          <p:cNvPr id="63" name="Picture 2" descr="C:\Users\asus\Pictures\firefly_540px_2010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910982" y="5397691"/>
            <a:ext cx="581825" cy="491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4" name="TextBox 63"/>
          <p:cNvSpPr txBox="1"/>
          <p:nvPr/>
        </p:nvSpPr>
        <p:spPr>
          <a:xfrm>
            <a:off x="2910982" y="5762336"/>
            <a:ext cx="168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KaLaTeXa" pitchFamily="2" charset="-34"/>
                <a:cs typeface="+mj-cs"/>
              </a:rPr>
              <a:t>- </a:t>
            </a:r>
            <a:r>
              <a:rPr lang="th-TH" sz="1400" dirty="0" smtClean="0">
                <a:latin typeface="KaLaTeXa" pitchFamily="2" charset="-34"/>
                <a:cs typeface="+mj-cs"/>
              </a:rPr>
              <a:t>ศูนย์จัดการศัตรูพืชชุมชนตำบลหนองปลาไหล</a:t>
            </a:r>
            <a:endParaRPr lang="th-TH" sz="1000" dirty="0" smtClean="0">
              <a:latin typeface="KaLaTeXa" pitchFamily="2" charset="-34"/>
              <a:cs typeface="+mj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20749" y="3932564"/>
            <a:ext cx="10059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KaLaTeXa" pitchFamily="2" charset="-34"/>
                <a:cs typeface="+mj-cs"/>
              </a:rPr>
              <a:t>จิตอาสา</a:t>
            </a:r>
          </a:p>
          <a:p>
            <a:pPr>
              <a:buFontTx/>
              <a:buChar char="-"/>
            </a:pPr>
            <a:r>
              <a:rPr lang="th-TH" sz="1400" dirty="0" smtClean="0">
                <a:latin typeface="KaLaTeXa" pitchFamily="2" charset="-34"/>
                <a:cs typeface="+mj-cs"/>
              </a:rPr>
              <a:t> ศูนย์ดำรงธรรมตำบลหนองปลาไหล  </a:t>
            </a:r>
          </a:p>
        </p:txBody>
      </p:sp>
      <p:sp>
        <p:nvSpPr>
          <p:cNvPr id="66" name="สี่เหลี่ยมมุมมน 65"/>
          <p:cNvSpPr/>
          <p:nvPr/>
        </p:nvSpPr>
        <p:spPr>
          <a:xfrm>
            <a:off x="6086901" y="40944"/>
            <a:ext cx="3029803" cy="6414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1"/>
                </a:solidFill>
                <a:latin typeface="KaLaTeXa" pitchFamily="50" charset="-34"/>
                <a:cs typeface="+mj-cs"/>
              </a:rPr>
              <a:t>องค์การบริหารส่วนตำบล</a:t>
            </a:r>
          </a:p>
          <a:p>
            <a:pPr algn="ctr"/>
            <a:r>
              <a:rPr lang="th-TH" sz="2000" b="1" dirty="0" smtClean="0">
                <a:solidFill>
                  <a:schemeClr val="bg1"/>
                </a:solidFill>
                <a:latin typeface="KaLaTeXa" pitchFamily="50" charset="-34"/>
                <a:cs typeface="+mj-cs"/>
              </a:rPr>
              <a:t>หนองปลาไหล</a:t>
            </a:r>
            <a:endParaRPr lang="th-TH" sz="2000" b="1" dirty="0">
              <a:solidFill>
                <a:schemeClr val="bg1"/>
              </a:solidFill>
              <a:latin typeface="KaLaTeXa" pitchFamily="50" charset="-34"/>
              <a:cs typeface="+mj-cs"/>
            </a:endParaRPr>
          </a:p>
        </p:txBody>
      </p:sp>
      <p:pic>
        <p:nvPicPr>
          <p:cNvPr id="67" name="รูปภาพ 6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741" y="6049415"/>
            <a:ext cx="687708" cy="410550"/>
          </a:xfrm>
          <a:prstGeom prst="rect">
            <a:avLst/>
          </a:prstGeom>
        </p:spPr>
      </p:pic>
      <p:sp>
        <p:nvSpPr>
          <p:cNvPr id="68" name="ดาว 5 แฉก 1"/>
          <p:cNvSpPr>
            <a:spLocks/>
          </p:cNvSpPr>
          <p:nvPr/>
        </p:nvSpPr>
        <p:spPr bwMode="auto">
          <a:xfrm>
            <a:off x="4894842" y="1084498"/>
            <a:ext cx="178157" cy="167893"/>
          </a:xfrm>
          <a:custGeom>
            <a:avLst/>
            <a:gdLst>
              <a:gd name="T0" fmla="*/ 0 w 223520"/>
              <a:gd name="T1" fmla="*/ 78100 h 204470"/>
              <a:gd name="T2" fmla="*/ 85378 w 223520"/>
              <a:gd name="T3" fmla="*/ 78101 h 204470"/>
              <a:gd name="T4" fmla="*/ 111760 w 223520"/>
              <a:gd name="T5" fmla="*/ 0 h 204470"/>
              <a:gd name="T6" fmla="*/ 138142 w 223520"/>
              <a:gd name="T7" fmla="*/ 78101 h 204470"/>
              <a:gd name="T8" fmla="*/ 223520 w 223520"/>
              <a:gd name="T9" fmla="*/ 78100 h 204470"/>
              <a:gd name="T10" fmla="*/ 154448 w 223520"/>
              <a:gd name="T11" fmla="*/ 126369 h 204470"/>
              <a:gd name="T12" fmla="*/ 180831 w 223520"/>
              <a:gd name="T13" fmla="*/ 204469 h 204470"/>
              <a:gd name="T14" fmla="*/ 111760 w 223520"/>
              <a:gd name="T15" fmla="*/ 156200 h 204470"/>
              <a:gd name="T16" fmla="*/ 42689 w 223520"/>
              <a:gd name="T17" fmla="*/ 204469 h 204470"/>
              <a:gd name="T18" fmla="*/ 69072 w 223520"/>
              <a:gd name="T19" fmla="*/ 126369 h 204470"/>
              <a:gd name="T20" fmla="*/ 0 w 223520"/>
              <a:gd name="T21" fmla="*/ 78100 h 20447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3520" h="204470">
                <a:moveTo>
                  <a:pt x="0" y="78100"/>
                </a:moveTo>
                <a:lnTo>
                  <a:pt x="85378" y="78101"/>
                </a:lnTo>
                <a:lnTo>
                  <a:pt x="111760" y="0"/>
                </a:lnTo>
                <a:lnTo>
                  <a:pt x="138142" y="78101"/>
                </a:lnTo>
                <a:lnTo>
                  <a:pt x="223520" y="78100"/>
                </a:lnTo>
                <a:lnTo>
                  <a:pt x="154448" y="126369"/>
                </a:lnTo>
                <a:lnTo>
                  <a:pt x="180831" y="204469"/>
                </a:lnTo>
                <a:lnTo>
                  <a:pt x="111760" y="156200"/>
                </a:lnTo>
                <a:lnTo>
                  <a:pt x="42689" y="204469"/>
                </a:lnTo>
                <a:lnTo>
                  <a:pt x="69072" y="126369"/>
                </a:lnTo>
                <a:lnTo>
                  <a:pt x="0" y="78100"/>
                </a:lnTo>
                <a:close/>
              </a:path>
            </a:pathLst>
          </a:custGeom>
          <a:solidFill>
            <a:srgbClr val="00B0F0"/>
          </a:solidFill>
          <a:ln w="12700" cap="flat" cmpd="sng" algn="ctr">
            <a:solidFill>
              <a:srgbClr val="41719C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69" name="ดาว 5 แฉก 1"/>
          <p:cNvSpPr>
            <a:spLocks/>
          </p:cNvSpPr>
          <p:nvPr/>
        </p:nvSpPr>
        <p:spPr bwMode="auto">
          <a:xfrm>
            <a:off x="5274895" y="945313"/>
            <a:ext cx="178157" cy="167893"/>
          </a:xfrm>
          <a:custGeom>
            <a:avLst/>
            <a:gdLst>
              <a:gd name="T0" fmla="*/ 0 w 223520"/>
              <a:gd name="T1" fmla="*/ 78100 h 204470"/>
              <a:gd name="T2" fmla="*/ 85378 w 223520"/>
              <a:gd name="T3" fmla="*/ 78101 h 204470"/>
              <a:gd name="T4" fmla="*/ 111760 w 223520"/>
              <a:gd name="T5" fmla="*/ 0 h 204470"/>
              <a:gd name="T6" fmla="*/ 138142 w 223520"/>
              <a:gd name="T7" fmla="*/ 78101 h 204470"/>
              <a:gd name="T8" fmla="*/ 223520 w 223520"/>
              <a:gd name="T9" fmla="*/ 78100 h 204470"/>
              <a:gd name="T10" fmla="*/ 154448 w 223520"/>
              <a:gd name="T11" fmla="*/ 126369 h 204470"/>
              <a:gd name="T12" fmla="*/ 180831 w 223520"/>
              <a:gd name="T13" fmla="*/ 204469 h 204470"/>
              <a:gd name="T14" fmla="*/ 111760 w 223520"/>
              <a:gd name="T15" fmla="*/ 156200 h 204470"/>
              <a:gd name="T16" fmla="*/ 42689 w 223520"/>
              <a:gd name="T17" fmla="*/ 204469 h 204470"/>
              <a:gd name="T18" fmla="*/ 69072 w 223520"/>
              <a:gd name="T19" fmla="*/ 126369 h 204470"/>
              <a:gd name="T20" fmla="*/ 0 w 223520"/>
              <a:gd name="T21" fmla="*/ 78100 h 20447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3520" h="204470">
                <a:moveTo>
                  <a:pt x="0" y="78100"/>
                </a:moveTo>
                <a:lnTo>
                  <a:pt x="85378" y="78101"/>
                </a:lnTo>
                <a:lnTo>
                  <a:pt x="111760" y="0"/>
                </a:lnTo>
                <a:lnTo>
                  <a:pt x="138142" y="78101"/>
                </a:lnTo>
                <a:lnTo>
                  <a:pt x="223520" y="78100"/>
                </a:lnTo>
                <a:lnTo>
                  <a:pt x="154448" y="126369"/>
                </a:lnTo>
                <a:lnTo>
                  <a:pt x="180831" y="204469"/>
                </a:lnTo>
                <a:lnTo>
                  <a:pt x="111760" y="156200"/>
                </a:lnTo>
                <a:lnTo>
                  <a:pt x="42689" y="204469"/>
                </a:lnTo>
                <a:lnTo>
                  <a:pt x="69072" y="126369"/>
                </a:lnTo>
                <a:lnTo>
                  <a:pt x="0" y="78100"/>
                </a:lnTo>
                <a:close/>
              </a:path>
            </a:pathLst>
          </a:custGeom>
          <a:solidFill>
            <a:srgbClr val="00B0F0"/>
          </a:solidFill>
          <a:ln w="12700" cap="flat" cmpd="sng" algn="ctr">
            <a:solidFill>
              <a:srgbClr val="41719C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70" name="ดาว 5 แฉก 1"/>
          <p:cNvSpPr>
            <a:spLocks/>
          </p:cNvSpPr>
          <p:nvPr/>
        </p:nvSpPr>
        <p:spPr bwMode="auto">
          <a:xfrm>
            <a:off x="3080357" y="2675814"/>
            <a:ext cx="178157" cy="167893"/>
          </a:xfrm>
          <a:custGeom>
            <a:avLst/>
            <a:gdLst>
              <a:gd name="T0" fmla="*/ 0 w 223520"/>
              <a:gd name="T1" fmla="*/ 78100 h 204470"/>
              <a:gd name="T2" fmla="*/ 85378 w 223520"/>
              <a:gd name="T3" fmla="*/ 78101 h 204470"/>
              <a:gd name="T4" fmla="*/ 111760 w 223520"/>
              <a:gd name="T5" fmla="*/ 0 h 204470"/>
              <a:gd name="T6" fmla="*/ 138142 w 223520"/>
              <a:gd name="T7" fmla="*/ 78101 h 204470"/>
              <a:gd name="T8" fmla="*/ 223520 w 223520"/>
              <a:gd name="T9" fmla="*/ 78100 h 204470"/>
              <a:gd name="T10" fmla="*/ 154448 w 223520"/>
              <a:gd name="T11" fmla="*/ 126369 h 204470"/>
              <a:gd name="T12" fmla="*/ 180831 w 223520"/>
              <a:gd name="T13" fmla="*/ 204469 h 204470"/>
              <a:gd name="T14" fmla="*/ 111760 w 223520"/>
              <a:gd name="T15" fmla="*/ 156200 h 204470"/>
              <a:gd name="T16" fmla="*/ 42689 w 223520"/>
              <a:gd name="T17" fmla="*/ 204469 h 204470"/>
              <a:gd name="T18" fmla="*/ 69072 w 223520"/>
              <a:gd name="T19" fmla="*/ 126369 h 204470"/>
              <a:gd name="T20" fmla="*/ 0 w 223520"/>
              <a:gd name="T21" fmla="*/ 78100 h 20447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3520" h="204470">
                <a:moveTo>
                  <a:pt x="0" y="78100"/>
                </a:moveTo>
                <a:lnTo>
                  <a:pt x="85378" y="78101"/>
                </a:lnTo>
                <a:lnTo>
                  <a:pt x="111760" y="0"/>
                </a:lnTo>
                <a:lnTo>
                  <a:pt x="138142" y="78101"/>
                </a:lnTo>
                <a:lnTo>
                  <a:pt x="223520" y="78100"/>
                </a:lnTo>
                <a:lnTo>
                  <a:pt x="154448" y="126369"/>
                </a:lnTo>
                <a:lnTo>
                  <a:pt x="180831" y="204469"/>
                </a:lnTo>
                <a:lnTo>
                  <a:pt x="111760" y="156200"/>
                </a:lnTo>
                <a:lnTo>
                  <a:pt x="42689" y="204469"/>
                </a:lnTo>
                <a:lnTo>
                  <a:pt x="69072" y="126369"/>
                </a:lnTo>
                <a:lnTo>
                  <a:pt x="0" y="78100"/>
                </a:lnTo>
                <a:close/>
              </a:path>
            </a:pathLst>
          </a:custGeom>
          <a:solidFill>
            <a:srgbClr val="00B0F0"/>
          </a:solidFill>
          <a:ln w="12700" cap="flat" cmpd="sng" algn="ctr">
            <a:solidFill>
              <a:srgbClr val="41719C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71" name="ดาว 5 แฉก 1"/>
          <p:cNvSpPr>
            <a:spLocks/>
          </p:cNvSpPr>
          <p:nvPr/>
        </p:nvSpPr>
        <p:spPr bwMode="auto">
          <a:xfrm>
            <a:off x="3144498" y="3131966"/>
            <a:ext cx="178157" cy="167893"/>
          </a:xfrm>
          <a:custGeom>
            <a:avLst/>
            <a:gdLst>
              <a:gd name="T0" fmla="*/ 0 w 223520"/>
              <a:gd name="T1" fmla="*/ 78100 h 204470"/>
              <a:gd name="T2" fmla="*/ 85378 w 223520"/>
              <a:gd name="T3" fmla="*/ 78101 h 204470"/>
              <a:gd name="T4" fmla="*/ 111760 w 223520"/>
              <a:gd name="T5" fmla="*/ 0 h 204470"/>
              <a:gd name="T6" fmla="*/ 138142 w 223520"/>
              <a:gd name="T7" fmla="*/ 78101 h 204470"/>
              <a:gd name="T8" fmla="*/ 223520 w 223520"/>
              <a:gd name="T9" fmla="*/ 78100 h 204470"/>
              <a:gd name="T10" fmla="*/ 154448 w 223520"/>
              <a:gd name="T11" fmla="*/ 126369 h 204470"/>
              <a:gd name="T12" fmla="*/ 180831 w 223520"/>
              <a:gd name="T13" fmla="*/ 204469 h 204470"/>
              <a:gd name="T14" fmla="*/ 111760 w 223520"/>
              <a:gd name="T15" fmla="*/ 156200 h 204470"/>
              <a:gd name="T16" fmla="*/ 42689 w 223520"/>
              <a:gd name="T17" fmla="*/ 204469 h 204470"/>
              <a:gd name="T18" fmla="*/ 69072 w 223520"/>
              <a:gd name="T19" fmla="*/ 126369 h 204470"/>
              <a:gd name="T20" fmla="*/ 0 w 223520"/>
              <a:gd name="T21" fmla="*/ 78100 h 20447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3520" h="204470">
                <a:moveTo>
                  <a:pt x="0" y="78100"/>
                </a:moveTo>
                <a:lnTo>
                  <a:pt x="85378" y="78101"/>
                </a:lnTo>
                <a:lnTo>
                  <a:pt x="111760" y="0"/>
                </a:lnTo>
                <a:lnTo>
                  <a:pt x="138142" y="78101"/>
                </a:lnTo>
                <a:lnTo>
                  <a:pt x="223520" y="78100"/>
                </a:lnTo>
                <a:lnTo>
                  <a:pt x="154448" y="126369"/>
                </a:lnTo>
                <a:lnTo>
                  <a:pt x="180831" y="204469"/>
                </a:lnTo>
                <a:lnTo>
                  <a:pt x="111760" y="156200"/>
                </a:lnTo>
                <a:lnTo>
                  <a:pt x="42689" y="204469"/>
                </a:lnTo>
                <a:lnTo>
                  <a:pt x="69072" y="126369"/>
                </a:lnTo>
                <a:lnTo>
                  <a:pt x="0" y="78100"/>
                </a:lnTo>
                <a:close/>
              </a:path>
            </a:pathLst>
          </a:custGeom>
          <a:solidFill>
            <a:srgbClr val="00B0F0"/>
          </a:solidFill>
          <a:ln w="12700" cap="flat" cmpd="sng" algn="ctr">
            <a:solidFill>
              <a:srgbClr val="41719C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72" name="ดาว 5 แฉก 1"/>
          <p:cNvSpPr>
            <a:spLocks/>
          </p:cNvSpPr>
          <p:nvPr/>
        </p:nvSpPr>
        <p:spPr bwMode="auto">
          <a:xfrm>
            <a:off x="6998943" y="991882"/>
            <a:ext cx="178157" cy="167893"/>
          </a:xfrm>
          <a:custGeom>
            <a:avLst/>
            <a:gdLst>
              <a:gd name="T0" fmla="*/ 0 w 223520"/>
              <a:gd name="T1" fmla="*/ 78100 h 204470"/>
              <a:gd name="T2" fmla="*/ 85378 w 223520"/>
              <a:gd name="T3" fmla="*/ 78101 h 204470"/>
              <a:gd name="T4" fmla="*/ 111760 w 223520"/>
              <a:gd name="T5" fmla="*/ 0 h 204470"/>
              <a:gd name="T6" fmla="*/ 138142 w 223520"/>
              <a:gd name="T7" fmla="*/ 78101 h 204470"/>
              <a:gd name="T8" fmla="*/ 223520 w 223520"/>
              <a:gd name="T9" fmla="*/ 78100 h 204470"/>
              <a:gd name="T10" fmla="*/ 154448 w 223520"/>
              <a:gd name="T11" fmla="*/ 126369 h 204470"/>
              <a:gd name="T12" fmla="*/ 180831 w 223520"/>
              <a:gd name="T13" fmla="*/ 204469 h 204470"/>
              <a:gd name="T14" fmla="*/ 111760 w 223520"/>
              <a:gd name="T15" fmla="*/ 156200 h 204470"/>
              <a:gd name="T16" fmla="*/ 42689 w 223520"/>
              <a:gd name="T17" fmla="*/ 204469 h 204470"/>
              <a:gd name="T18" fmla="*/ 69072 w 223520"/>
              <a:gd name="T19" fmla="*/ 126369 h 204470"/>
              <a:gd name="T20" fmla="*/ 0 w 223520"/>
              <a:gd name="T21" fmla="*/ 78100 h 20447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3520" h="204470">
                <a:moveTo>
                  <a:pt x="0" y="78100"/>
                </a:moveTo>
                <a:lnTo>
                  <a:pt x="85378" y="78101"/>
                </a:lnTo>
                <a:lnTo>
                  <a:pt x="111760" y="0"/>
                </a:lnTo>
                <a:lnTo>
                  <a:pt x="138142" y="78101"/>
                </a:lnTo>
                <a:lnTo>
                  <a:pt x="223520" y="78100"/>
                </a:lnTo>
                <a:lnTo>
                  <a:pt x="154448" y="126369"/>
                </a:lnTo>
                <a:lnTo>
                  <a:pt x="180831" y="204469"/>
                </a:lnTo>
                <a:lnTo>
                  <a:pt x="111760" y="156200"/>
                </a:lnTo>
                <a:lnTo>
                  <a:pt x="42689" y="204469"/>
                </a:lnTo>
                <a:lnTo>
                  <a:pt x="69072" y="126369"/>
                </a:lnTo>
                <a:lnTo>
                  <a:pt x="0" y="78100"/>
                </a:lnTo>
                <a:close/>
              </a:path>
            </a:pathLst>
          </a:custGeom>
          <a:solidFill>
            <a:srgbClr val="00B0F0"/>
          </a:solidFill>
          <a:ln w="12700" cap="flat" cmpd="sng" algn="ctr">
            <a:solidFill>
              <a:srgbClr val="41719C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73" name="ดาว 5 แฉก 1"/>
          <p:cNvSpPr>
            <a:spLocks/>
          </p:cNvSpPr>
          <p:nvPr/>
        </p:nvSpPr>
        <p:spPr bwMode="auto">
          <a:xfrm>
            <a:off x="7809584" y="2419963"/>
            <a:ext cx="178157" cy="167893"/>
          </a:xfrm>
          <a:custGeom>
            <a:avLst/>
            <a:gdLst>
              <a:gd name="T0" fmla="*/ 0 w 223520"/>
              <a:gd name="T1" fmla="*/ 78100 h 204470"/>
              <a:gd name="T2" fmla="*/ 85378 w 223520"/>
              <a:gd name="T3" fmla="*/ 78101 h 204470"/>
              <a:gd name="T4" fmla="*/ 111760 w 223520"/>
              <a:gd name="T5" fmla="*/ 0 h 204470"/>
              <a:gd name="T6" fmla="*/ 138142 w 223520"/>
              <a:gd name="T7" fmla="*/ 78101 h 204470"/>
              <a:gd name="T8" fmla="*/ 223520 w 223520"/>
              <a:gd name="T9" fmla="*/ 78100 h 204470"/>
              <a:gd name="T10" fmla="*/ 154448 w 223520"/>
              <a:gd name="T11" fmla="*/ 126369 h 204470"/>
              <a:gd name="T12" fmla="*/ 180831 w 223520"/>
              <a:gd name="T13" fmla="*/ 204469 h 204470"/>
              <a:gd name="T14" fmla="*/ 111760 w 223520"/>
              <a:gd name="T15" fmla="*/ 156200 h 204470"/>
              <a:gd name="T16" fmla="*/ 42689 w 223520"/>
              <a:gd name="T17" fmla="*/ 204469 h 204470"/>
              <a:gd name="T18" fmla="*/ 69072 w 223520"/>
              <a:gd name="T19" fmla="*/ 126369 h 204470"/>
              <a:gd name="T20" fmla="*/ 0 w 223520"/>
              <a:gd name="T21" fmla="*/ 78100 h 20447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3520" h="204470">
                <a:moveTo>
                  <a:pt x="0" y="78100"/>
                </a:moveTo>
                <a:lnTo>
                  <a:pt x="85378" y="78101"/>
                </a:lnTo>
                <a:lnTo>
                  <a:pt x="111760" y="0"/>
                </a:lnTo>
                <a:lnTo>
                  <a:pt x="138142" y="78101"/>
                </a:lnTo>
                <a:lnTo>
                  <a:pt x="223520" y="78100"/>
                </a:lnTo>
                <a:lnTo>
                  <a:pt x="154448" y="126369"/>
                </a:lnTo>
                <a:lnTo>
                  <a:pt x="180831" y="204469"/>
                </a:lnTo>
                <a:lnTo>
                  <a:pt x="111760" y="156200"/>
                </a:lnTo>
                <a:lnTo>
                  <a:pt x="42689" y="204469"/>
                </a:lnTo>
                <a:lnTo>
                  <a:pt x="69072" y="126369"/>
                </a:lnTo>
                <a:lnTo>
                  <a:pt x="0" y="78100"/>
                </a:lnTo>
                <a:close/>
              </a:path>
            </a:pathLst>
          </a:custGeom>
          <a:solidFill>
            <a:srgbClr val="00B0F0"/>
          </a:solidFill>
          <a:ln w="12700" cap="flat" cmpd="sng" algn="ctr">
            <a:solidFill>
              <a:srgbClr val="41719C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74" name="ดาว 5 แฉก 1"/>
          <p:cNvSpPr>
            <a:spLocks/>
          </p:cNvSpPr>
          <p:nvPr/>
        </p:nvSpPr>
        <p:spPr bwMode="auto">
          <a:xfrm>
            <a:off x="8410058" y="2628800"/>
            <a:ext cx="178157" cy="167893"/>
          </a:xfrm>
          <a:custGeom>
            <a:avLst/>
            <a:gdLst>
              <a:gd name="T0" fmla="*/ 0 w 223520"/>
              <a:gd name="T1" fmla="*/ 78100 h 204470"/>
              <a:gd name="T2" fmla="*/ 85378 w 223520"/>
              <a:gd name="T3" fmla="*/ 78101 h 204470"/>
              <a:gd name="T4" fmla="*/ 111760 w 223520"/>
              <a:gd name="T5" fmla="*/ 0 h 204470"/>
              <a:gd name="T6" fmla="*/ 138142 w 223520"/>
              <a:gd name="T7" fmla="*/ 78101 h 204470"/>
              <a:gd name="T8" fmla="*/ 223520 w 223520"/>
              <a:gd name="T9" fmla="*/ 78100 h 204470"/>
              <a:gd name="T10" fmla="*/ 154448 w 223520"/>
              <a:gd name="T11" fmla="*/ 126369 h 204470"/>
              <a:gd name="T12" fmla="*/ 180831 w 223520"/>
              <a:gd name="T13" fmla="*/ 204469 h 204470"/>
              <a:gd name="T14" fmla="*/ 111760 w 223520"/>
              <a:gd name="T15" fmla="*/ 156200 h 204470"/>
              <a:gd name="T16" fmla="*/ 42689 w 223520"/>
              <a:gd name="T17" fmla="*/ 204469 h 204470"/>
              <a:gd name="T18" fmla="*/ 69072 w 223520"/>
              <a:gd name="T19" fmla="*/ 126369 h 204470"/>
              <a:gd name="T20" fmla="*/ 0 w 223520"/>
              <a:gd name="T21" fmla="*/ 78100 h 20447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3520" h="204470">
                <a:moveTo>
                  <a:pt x="0" y="78100"/>
                </a:moveTo>
                <a:lnTo>
                  <a:pt x="85378" y="78101"/>
                </a:lnTo>
                <a:lnTo>
                  <a:pt x="111760" y="0"/>
                </a:lnTo>
                <a:lnTo>
                  <a:pt x="138142" y="78101"/>
                </a:lnTo>
                <a:lnTo>
                  <a:pt x="223520" y="78100"/>
                </a:lnTo>
                <a:lnTo>
                  <a:pt x="154448" y="126369"/>
                </a:lnTo>
                <a:lnTo>
                  <a:pt x="180831" y="204469"/>
                </a:lnTo>
                <a:lnTo>
                  <a:pt x="111760" y="156200"/>
                </a:lnTo>
                <a:lnTo>
                  <a:pt x="42689" y="204469"/>
                </a:lnTo>
                <a:lnTo>
                  <a:pt x="69072" y="126369"/>
                </a:lnTo>
                <a:lnTo>
                  <a:pt x="0" y="78100"/>
                </a:lnTo>
                <a:close/>
              </a:path>
            </a:pathLst>
          </a:custGeom>
          <a:solidFill>
            <a:srgbClr val="00B0F0"/>
          </a:solidFill>
          <a:ln w="12700" cap="flat" cmpd="sng" algn="ctr">
            <a:solidFill>
              <a:srgbClr val="41719C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75" name="ดาว 5 แฉก 1"/>
          <p:cNvSpPr>
            <a:spLocks/>
          </p:cNvSpPr>
          <p:nvPr/>
        </p:nvSpPr>
        <p:spPr bwMode="auto">
          <a:xfrm>
            <a:off x="7868708" y="2843707"/>
            <a:ext cx="178157" cy="167893"/>
          </a:xfrm>
          <a:custGeom>
            <a:avLst/>
            <a:gdLst>
              <a:gd name="T0" fmla="*/ 0 w 223520"/>
              <a:gd name="T1" fmla="*/ 78100 h 204470"/>
              <a:gd name="T2" fmla="*/ 85378 w 223520"/>
              <a:gd name="T3" fmla="*/ 78101 h 204470"/>
              <a:gd name="T4" fmla="*/ 111760 w 223520"/>
              <a:gd name="T5" fmla="*/ 0 h 204470"/>
              <a:gd name="T6" fmla="*/ 138142 w 223520"/>
              <a:gd name="T7" fmla="*/ 78101 h 204470"/>
              <a:gd name="T8" fmla="*/ 223520 w 223520"/>
              <a:gd name="T9" fmla="*/ 78100 h 204470"/>
              <a:gd name="T10" fmla="*/ 154448 w 223520"/>
              <a:gd name="T11" fmla="*/ 126369 h 204470"/>
              <a:gd name="T12" fmla="*/ 180831 w 223520"/>
              <a:gd name="T13" fmla="*/ 204469 h 204470"/>
              <a:gd name="T14" fmla="*/ 111760 w 223520"/>
              <a:gd name="T15" fmla="*/ 156200 h 204470"/>
              <a:gd name="T16" fmla="*/ 42689 w 223520"/>
              <a:gd name="T17" fmla="*/ 204469 h 204470"/>
              <a:gd name="T18" fmla="*/ 69072 w 223520"/>
              <a:gd name="T19" fmla="*/ 126369 h 204470"/>
              <a:gd name="T20" fmla="*/ 0 w 223520"/>
              <a:gd name="T21" fmla="*/ 78100 h 20447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3520" h="204470">
                <a:moveTo>
                  <a:pt x="0" y="78100"/>
                </a:moveTo>
                <a:lnTo>
                  <a:pt x="85378" y="78101"/>
                </a:lnTo>
                <a:lnTo>
                  <a:pt x="111760" y="0"/>
                </a:lnTo>
                <a:lnTo>
                  <a:pt x="138142" y="78101"/>
                </a:lnTo>
                <a:lnTo>
                  <a:pt x="223520" y="78100"/>
                </a:lnTo>
                <a:lnTo>
                  <a:pt x="154448" y="126369"/>
                </a:lnTo>
                <a:lnTo>
                  <a:pt x="180831" y="204469"/>
                </a:lnTo>
                <a:lnTo>
                  <a:pt x="111760" y="156200"/>
                </a:lnTo>
                <a:lnTo>
                  <a:pt x="42689" y="204469"/>
                </a:lnTo>
                <a:lnTo>
                  <a:pt x="69072" y="126369"/>
                </a:lnTo>
                <a:lnTo>
                  <a:pt x="0" y="78100"/>
                </a:lnTo>
                <a:close/>
              </a:path>
            </a:pathLst>
          </a:custGeom>
          <a:solidFill>
            <a:srgbClr val="00B0F0"/>
          </a:solidFill>
          <a:ln w="12700" cap="flat" cmpd="sng" algn="ctr">
            <a:solidFill>
              <a:srgbClr val="41719C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76" name="ดาว 5 แฉก 1"/>
          <p:cNvSpPr>
            <a:spLocks/>
          </p:cNvSpPr>
          <p:nvPr/>
        </p:nvSpPr>
        <p:spPr bwMode="auto">
          <a:xfrm>
            <a:off x="8173246" y="3590395"/>
            <a:ext cx="178157" cy="167893"/>
          </a:xfrm>
          <a:custGeom>
            <a:avLst/>
            <a:gdLst>
              <a:gd name="T0" fmla="*/ 0 w 223520"/>
              <a:gd name="T1" fmla="*/ 78100 h 204470"/>
              <a:gd name="T2" fmla="*/ 85378 w 223520"/>
              <a:gd name="T3" fmla="*/ 78101 h 204470"/>
              <a:gd name="T4" fmla="*/ 111760 w 223520"/>
              <a:gd name="T5" fmla="*/ 0 h 204470"/>
              <a:gd name="T6" fmla="*/ 138142 w 223520"/>
              <a:gd name="T7" fmla="*/ 78101 h 204470"/>
              <a:gd name="T8" fmla="*/ 223520 w 223520"/>
              <a:gd name="T9" fmla="*/ 78100 h 204470"/>
              <a:gd name="T10" fmla="*/ 154448 w 223520"/>
              <a:gd name="T11" fmla="*/ 126369 h 204470"/>
              <a:gd name="T12" fmla="*/ 180831 w 223520"/>
              <a:gd name="T13" fmla="*/ 204469 h 204470"/>
              <a:gd name="T14" fmla="*/ 111760 w 223520"/>
              <a:gd name="T15" fmla="*/ 156200 h 204470"/>
              <a:gd name="T16" fmla="*/ 42689 w 223520"/>
              <a:gd name="T17" fmla="*/ 204469 h 204470"/>
              <a:gd name="T18" fmla="*/ 69072 w 223520"/>
              <a:gd name="T19" fmla="*/ 126369 h 204470"/>
              <a:gd name="T20" fmla="*/ 0 w 223520"/>
              <a:gd name="T21" fmla="*/ 78100 h 20447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3520" h="204470">
                <a:moveTo>
                  <a:pt x="0" y="78100"/>
                </a:moveTo>
                <a:lnTo>
                  <a:pt x="85378" y="78101"/>
                </a:lnTo>
                <a:lnTo>
                  <a:pt x="111760" y="0"/>
                </a:lnTo>
                <a:lnTo>
                  <a:pt x="138142" y="78101"/>
                </a:lnTo>
                <a:lnTo>
                  <a:pt x="223520" y="78100"/>
                </a:lnTo>
                <a:lnTo>
                  <a:pt x="154448" y="126369"/>
                </a:lnTo>
                <a:lnTo>
                  <a:pt x="180831" y="204469"/>
                </a:lnTo>
                <a:lnTo>
                  <a:pt x="111760" y="156200"/>
                </a:lnTo>
                <a:lnTo>
                  <a:pt x="42689" y="204469"/>
                </a:lnTo>
                <a:lnTo>
                  <a:pt x="69072" y="126369"/>
                </a:lnTo>
                <a:lnTo>
                  <a:pt x="0" y="78100"/>
                </a:lnTo>
                <a:close/>
              </a:path>
            </a:pathLst>
          </a:custGeom>
          <a:solidFill>
            <a:srgbClr val="00B0F0"/>
          </a:solidFill>
          <a:ln w="12700" cap="flat" cmpd="sng" algn="ctr">
            <a:solidFill>
              <a:srgbClr val="41719C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77" name="ดาว 5 แฉก 1"/>
          <p:cNvSpPr>
            <a:spLocks/>
          </p:cNvSpPr>
          <p:nvPr/>
        </p:nvSpPr>
        <p:spPr bwMode="auto">
          <a:xfrm>
            <a:off x="8043965" y="3962381"/>
            <a:ext cx="178157" cy="167893"/>
          </a:xfrm>
          <a:custGeom>
            <a:avLst/>
            <a:gdLst>
              <a:gd name="T0" fmla="*/ 0 w 223520"/>
              <a:gd name="T1" fmla="*/ 78100 h 204470"/>
              <a:gd name="T2" fmla="*/ 85378 w 223520"/>
              <a:gd name="T3" fmla="*/ 78101 h 204470"/>
              <a:gd name="T4" fmla="*/ 111760 w 223520"/>
              <a:gd name="T5" fmla="*/ 0 h 204470"/>
              <a:gd name="T6" fmla="*/ 138142 w 223520"/>
              <a:gd name="T7" fmla="*/ 78101 h 204470"/>
              <a:gd name="T8" fmla="*/ 223520 w 223520"/>
              <a:gd name="T9" fmla="*/ 78100 h 204470"/>
              <a:gd name="T10" fmla="*/ 154448 w 223520"/>
              <a:gd name="T11" fmla="*/ 126369 h 204470"/>
              <a:gd name="T12" fmla="*/ 180831 w 223520"/>
              <a:gd name="T13" fmla="*/ 204469 h 204470"/>
              <a:gd name="T14" fmla="*/ 111760 w 223520"/>
              <a:gd name="T15" fmla="*/ 156200 h 204470"/>
              <a:gd name="T16" fmla="*/ 42689 w 223520"/>
              <a:gd name="T17" fmla="*/ 204469 h 204470"/>
              <a:gd name="T18" fmla="*/ 69072 w 223520"/>
              <a:gd name="T19" fmla="*/ 126369 h 204470"/>
              <a:gd name="T20" fmla="*/ 0 w 223520"/>
              <a:gd name="T21" fmla="*/ 78100 h 20447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3520" h="204470">
                <a:moveTo>
                  <a:pt x="0" y="78100"/>
                </a:moveTo>
                <a:lnTo>
                  <a:pt x="85378" y="78101"/>
                </a:lnTo>
                <a:lnTo>
                  <a:pt x="111760" y="0"/>
                </a:lnTo>
                <a:lnTo>
                  <a:pt x="138142" y="78101"/>
                </a:lnTo>
                <a:lnTo>
                  <a:pt x="223520" y="78100"/>
                </a:lnTo>
                <a:lnTo>
                  <a:pt x="154448" y="126369"/>
                </a:lnTo>
                <a:lnTo>
                  <a:pt x="180831" y="204469"/>
                </a:lnTo>
                <a:lnTo>
                  <a:pt x="111760" y="156200"/>
                </a:lnTo>
                <a:lnTo>
                  <a:pt x="42689" y="204469"/>
                </a:lnTo>
                <a:lnTo>
                  <a:pt x="69072" y="126369"/>
                </a:lnTo>
                <a:lnTo>
                  <a:pt x="0" y="78100"/>
                </a:lnTo>
                <a:close/>
              </a:path>
            </a:pathLst>
          </a:custGeom>
          <a:solidFill>
            <a:srgbClr val="00B0F0"/>
          </a:solidFill>
          <a:ln w="12700" cap="flat" cmpd="sng" algn="ctr">
            <a:solidFill>
              <a:srgbClr val="41719C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78" name="ดาว 5 แฉก 1"/>
          <p:cNvSpPr>
            <a:spLocks/>
          </p:cNvSpPr>
          <p:nvPr/>
        </p:nvSpPr>
        <p:spPr bwMode="auto">
          <a:xfrm>
            <a:off x="7491673" y="4935124"/>
            <a:ext cx="178157" cy="167893"/>
          </a:xfrm>
          <a:custGeom>
            <a:avLst/>
            <a:gdLst>
              <a:gd name="T0" fmla="*/ 0 w 223520"/>
              <a:gd name="T1" fmla="*/ 78100 h 204470"/>
              <a:gd name="T2" fmla="*/ 85378 w 223520"/>
              <a:gd name="T3" fmla="*/ 78101 h 204470"/>
              <a:gd name="T4" fmla="*/ 111760 w 223520"/>
              <a:gd name="T5" fmla="*/ 0 h 204470"/>
              <a:gd name="T6" fmla="*/ 138142 w 223520"/>
              <a:gd name="T7" fmla="*/ 78101 h 204470"/>
              <a:gd name="T8" fmla="*/ 223520 w 223520"/>
              <a:gd name="T9" fmla="*/ 78100 h 204470"/>
              <a:gd name="T10" fmla="*/ 154448 w 223520"/>
              <a:gd name="T11" fmla="*/ 126369 h 204470"/>
              <a:gd name="T12" fmla="*/ 180831 w 223520"/>
              <a:gd name="T13" fmla="*/ 204469 h 204470"/>
              <a:gd name="T14" fmla="*/ 111760 w 223520"/>
              <a:gd name="T15" fmla="*/ 156200 h 204470"/>
              <a:gd name="T16" fmla="*/ 42689 w 223520"/>
              <a:gd name="T17" fmla="*/ 204469 h 204470"/>
              <a:gd name="T18" fmla="*/ 69072 w 223520"/>
              <a:gd name="T19" fmla="*/ 126369 h 204470"/>
              <a:gd name="T20" fmla="*/ 0 w 223520"/>
              <a:gd name="T21" fmla="*/ 78100 h 20447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3520" h="204470">
                <a:moveTo>
                  <a:pt x="0" y="78100"/>
                </a:moveTo>
                <a:lnTo>
                  <a:pt x="85378" y="78101"/>
                </a:lnTo>
                <a:lnTo>
                  <a:pt x="111760" y="0"/>
                </a:lnTo>
                <a:lnTo>
                  <a:pt x="138142" y="78101"/>
                </a:lnTo>
                <a:lnTo>
                  <a:pt x="223520" y="78100"/>
                </a:lnTo>
                <a:lnTo>
                  <a:pt x="154448" y="126369"/>
                </a:lnTo>
                <a:lnTo>
                  <a:pt x="180831" y="204469"/>
                </a:lnTo>
                <a:lnTo>
                  <a:pt x="111760" y="156200"/>
                </a:lnTo>
                <a:lnTo>
                  <a:pt x="42689" y="204469"/>
                </a:lnTo>
                <a:lnTo>
                  <a:pt x="69072" y="126369"/>
                </a:lnTo>
                <a:lnTo>
                  <a:pt x="0" y="78100"/>
                </a:lnTo>
                <a:close/>
              </a:path>
            </a:pathLst>
          </a:custGeom>
          <a:solidFill>
            <a:srgbClr val="00B0F0"/>
          </a:solidFill>
          <a:ln w="12700" cap="flat" cmpd="sng" algn="ctr">
            <a:solidFill>
              <a:srgbClr val="41719C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79" name="ดาว 5 แฉก 1"/>
          <p:cNvSpPr>
            <a:spLocks/>
          </p:cNvSpPr>
          <p:nvPr/>
        </p:nvSpPr>
        <p:spPr bwMode="auto">
          <a:xfrm>
            <a:off x="6742607" y="5594443"/>
            <a:ext cx="178157" cy="167893"/>
          </a:xfrm>
          <a:custGeom>
            <a:avLst/>
            <a:gdLst>
              <a:gd name="T0" fmla="*/ 0 w 223520"/>
              <a:gd name="T1" fmla="*/ 78100 h 204470"/>
              <a:gd name="T2" fmla="*/ 85378 w 223520"/>
              <a:gd name="T3" fmla="*/ 78101 h 204470"/>
              <a:gd name="T4" fmla="*/ 111760 w 223520"/>
              <a:gd name="T5" fmla="*/ 0 h 204470"/>
              <a:gd name="T6" fmla="*/ 138142 w 223520"/>
              <a:gd name="T7" fmla="*/ 78101 h 204470"/>
              <a:gd name="T8" fmla="*/ 223520 w 223520"/>
              <a:gd name="T9" fmla="*/ 78100 h 204470"/>
              <a:gd name="T10" fmla="*/ 154448 w 223520"/>
              <a:gd name="T11" fmla="*/ 126369 h 204470"/>
              <a:gd name="T12" fmla="*/ 180831 w 223520"/>
              <a:gd name="T13" fmla="*/ 204469 h 204470"/>
              <a:gd name="T14" fmla="*/ 111760 w 223520"/>
              <a:gd name="T15" fmla="*/ 156200 h 204470"/>
              <a:gd name="T16" fmla="*/ 42689 w 223520"/>
              <a:gd name="T17" fmla="*/ 204469 h 204470"/>
              <a:gd name="T18" fmla="*/ 69072 w 223520"/>
              <a:gd name="T19" fmla="*/ 126369 h 204470"/>
              <a:gd name="T20" fmla="*/ 0 w 223520"/>
              <a:gd name="T21" fmla="*/ 78100 h 20447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3520" h="204470">
                <a:moveTo>
                  <a:pt x="0" y="78100"/>
                </a:moveTo>
                <a:lnTo>
                  <a:pt x="85378" y="78101"/>
                </a:lnTo>
                <a:lnTo>
                  <a:pt x="111760" y="0"/>
                </a:lnTo>
                <a:lnTo>
                  <a:pt x="138142" y="78101"/>
                </a:lnTo>
                <a:lnTo>
                  <a:pt x="223520" y="78100"/>
                </a:lnTo>
                <a:lnTo>
                  <a:pt x="154448" y="126369"/>
                </a:lnTo>
                <a:lnTo>
                  <a:pt x="180831" y="204469"/>
                </a:lnTo>
                <a:lnTo>
                  <a:pt x="111760" y="156200"/>
                </a:lnTo>
                <a:lnTo>
                  <a:pt x="42689" y="204469"/>
                </a:lnTo>
                <a:lnTo>
                  <a:pt x="69072" y="126369"/>
                </a:lnTo>
                <a:lnTo>
                  <a:pt x="0" y="78100"/>
                </a:lnTo>
                <a:close/>
              </a:path>
            </a:pathLst>
          </a:custGeom>
          <a:solidFill>
            <a:srgbClr val="00B0F0"/>
          </a:solidFill>
          <a:ln w="12700" cap="flat" cmpd="sng" algn="ctr">
            <a:solidFill>
              <a:srgbClr val="41719C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80" name="ดาว 5 แฉก 1"/>
          <p:cNvSpPr>
            <a:spLocks/>
          </p:cNvSpPr>
          <p:nvPr/>
        </p:nvSpPr>
        <p:spPr bwMode="auto">
          <a:xfrm>
            <a:off x="6893242" y="5840227"/>
            <a:ext cx="178157" cy="167893"/>
          </a:xfrm>
          <a:custGeom>
            <a:avLst/>
            <a:gdLst>
              <a:gd name="T0" fmla="*/ 0 w 223520"/>
              <a:gd name="T1" fmla="*/ 78100 h 204470"/>
              <a:gd name="T2" fmla="*/ 85378 w 223520"/>
              <a:gd name="T3" fmla="*/ 78101 h 204470"/>
              <a:gd name="T4" fmla="*/ 111760 w 223520"/>
              <a:gd name="T5" fmla="*/ 0 h 204470"/>
              <a:gd name="T6" fmla="*/ 138142 w 223520"/>
              <a:gd name="T7" fmla="*/ 78101 h 204470"/>
              <a:gd name="T8" fmla="*/ 223520 w 223520"/>
              <a:gd name="T9" fmla="*/ 78100 h 204470"/>
              <a:gd name="T10" fmla="*/ 154448 w 223520"/>
              <a:gd name="T11" fmla="*/ 126369 h 204470"/>
              <a:gd name="T12" fmla="*/ 180831 w 223520"/>
              <a:gd name="T13" fmla="*/ 204469 h 204470"/>
              <a:gd name="T14" fmla="*/ 111760 w 223520"/>
              <a:gd name="T15" fmla="*/ 156200 h 204470"/>
              <a:gd name="T16" fmla="*/ 42689 w 223520"/>
              <a:gd name="T17" fmla="*/ 204469 h 204470"/>
              <a:gd name="T18" fmla="*/ 69072 w 223520"/>
              <a:gd name="T19" fmla="*/ 126369 h 204470"/>
              <a:gd name="T20" fmla="*/ 0 w 223520"/>
              <a:gd name="T21" fmla="*/ 78100 h 20447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3520" h="204470">
                <a:moveTo>
                  <a:pt x="0" y="78100"/>
                </a:moveTo>
                <a:lnTo>
                  <a:pt x="85378" y="78101"/>
                </a:lnTo>
                <a:lnTo>
                  <a:pt x="111760" y="0"/>
                </a:lnTo>
                <a:lnTo>
                  <a:pt x="138142" y="78101"/>
                </a:lnTo>
                <a:lnTo>
                  <a:pt x="223520" y="78100"/>
                </a:lnTo>
                <a:lnTo>
                  <a:pt x="154448" y="126369"/>
                </a:lnTo>
                <a:lnTo>
                  <a:pt x="180831" y="204469"/>
                </a:lnTo>
                <a:lnTo>
                  <a:pt x="111760" y="156200"/>
                </a:lnTo>
                <a:lnTo>
                  <a:pt x="42689" y="204469"/>
                </a:lnTo>
                <a:lnTo>
                  <a:pt x="69072" y="126369"/>
                </a:lnTo>
                <a:lnTo>
                  <a:pt x="0" y="78100"/>
                </a:lnTo>
                <a:close/>
              </a:path>
            </a:pathLst>
          </a:custGeom>
          <a:solidFill>
            <a:srgbClr val="00B0F0"/>
          </a:solidFill>
          <a:ln w="12700" cap="flat" cmpd="sng" algn="ctr">
            <a:solidFill>
              <a:srgbClr val="41719C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81" name="ดาว 5 แฉก 1"/>
          <p:cNvSpPr>
            <a:spLocks/>
          </p:cNvSpPr>
          <p:nvPr/>
        </p:nvSpPr>
        <p:spPr bwMode="auto">
          <a:xfrm>
            <a:off x="5954117" y="5961862"/>
            <a:ext cx="178157" cy="167893"/>
          </a:xfrm>
          <a:custGeom>
            <a:avLst/>
            <a:gdLst>
              <a:gd name="T0" fmla="*/ 0 w 223520"/>
              <a:gd name="T1" fmla="*/ 78100 h 204470"/>
              <a:gd name="T2" fmla="*/ 85378 w 223520"/>
              <a:gd name="T3" fmla="*/ 78101 h 204470"/>
              <a:gd name="T4" fmla="*/ 111760 w 223520"/>
              <a:gd name="T5" fmla="*/ 0 h 204470"/>
              <a:gd name="T6" fmla="*/ 138142 w 223520"/>
              <a:gd name="T7" fmla="*/ 78101 h 204470"/>
              <a:gd name="T8" fmla="*/ 223520 w 223520"/>
              <a:gd name="T9" fmla="*/ 78100 h 204470"/>
              <a:gd name="T10" fmla="*/ 154448 w 223520"/>
              <a:gd name="T11" fmla="*/ 126369 h 204470"/>
              <a:gd name="T12" fmla="*/ 180831 w 223520"/>
              <a:gd name="T13" fmla="*/ 204469 h 204470"/>
              <a:gd name="T14" fmla="*/ 111760 w 223520"/>
              <a:gd name="T15" fmla="*/ 156200 h 204470"/>
              <a:gd name="T16" fmla="*/ 42689 w 223520"/>
              <a:gd name="T17" fmla="*/ 204469 h 204470"/>
              <a:gd name="T18" fmla="*/ 69072 w 223520"/>
              <a:gd name="T19" fmla="*/ 126369 h 204470"/>
              <a:gd name="T20" fmla="*/ 0 w 223520"/>
              <a:gd name="T21" fmla="*/ 78100 h 20447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3520" h="204470">
                <a:moveTo>
                  <a:pt x="0" y="78100"/>
                </a:moveTo>
                <a:lnTo>
                  <a:pt x="85378" y="78101"/>
                </a:lnTo>
                <a:lnTo>
                  <a:pt x="111760" y="0"/>
                </a:lnTo>
                <a:lnTo>
                  <a:pt x="138142" y="78101"/>
                </a:lnTo>
                <a:lnTo>
                  <a:pt x="223520" y="78100"/>
                </a:lnTo>
                <a:lnTo>
                  <a:pt x="154448" y="126369"/>
                </a:lnTo>
                <a:lnTo>
                  <a:pt x="180831" y="204469"/>
                </a:lnTo>
                <a:lnTo>
                  <a:pt x="111760" y="156200"/>
                </a:lnTo>
                <a:lnTo>
                  <a:pt x="42689" y="204469"/>
                </a:lnTo>
                <a:lnTo>
                  <a:pt x="69072" y="126369"/>
                </a:lnTo>
                <a:lnTo>
                  <a:pt x="0" y="78100"/>
                </a:lnTo>
                <a:close/>
              </a:path>
            </a:pathLst>
          </a:custGeom>
          <a:solidFill>
            <a:srgbClr val="00B0F0"/>
          </a:solidFill>
          <a:ln w="12700" cap="flat" cmpd="sng" algn="ctr">
            <a:solidFill>
              <a:srgbClr val="41719C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82" name="ดาว 5 แฉก 1"/>
          <p:cNvSpPr>
            <a:spLocks/>
          </p:cNvSpPr>
          <p:nvPr/>
        </p:nvSpPr>
        <p:spPr bwMode="auto">
          <a:xfrm>
            <a:off x="6014741" y="6276123"/>
            <a:ext cx="178157" cy="167893"/>
          </a:xfrm>
          <a:custGeom>
            <a:avLst/>
            <a:gdLst>
              <a:gd name="T0" fmla="*/ 0 w 223520"/>
              <a:gd name="T1" fmla="*/ 78100 h 204470"/>
              <a:gd name="T2" fmla="*/ 85378 w 223520"/>
              <a:gd name="T3" fmla="*/ 78101 h 204470"/>
              <a:gd name="T4" fmla="*/ 111760 w 223520"/>
              <a:gd name="T5" fmla="*/ 0 h 204470"/>
              <a:gd name="T6" fmla="*/ 138142 w 223520"/>
              <a:gd name="T7" fmla="*/ 78101 h 204470"/>
              <a:gd name="T8" fmla="*/ 223520 w 223520"/>
              <a:gd name="T9" fmla="*/ 78100 h 204470"/>
              <a:gd name="T10" fmla="*/ 154448 w 223520"/>
              <a:gd name="T11" fmla="*/ 126369 h 204470"/>
              <a:gd name="T12" fmla="*/ 180831 w 223520"/>
              <a:gd name="T13" fmla="*/ 204469 h 204470"/>
              <a:gd name="T14" fmla="*/ 111760 w 223520"/>
              <a:gd name="T15" fmla="*/ 156200 h 204470"/>
              <a:gd name="T16" fmla="*/ 42689 w 223520"/>
              <a:gd name="T17" fmla="*/ 204469 h 204470"/>
              <a:gd name="T18" fmla="*/ 69072 w 223520"/>
              <a:gd name="T19" fmla="*/ 126369 h 204470"/>
              <a:gd name="T20" fmla="*/ 0 w 223520"/>
              <a:gd name="T21" fmla="*/ 78100 h 20447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3520" h="204470">
                <a:moveTo>
                  <a:pt x="0" y="78100"/>
                </a:moveTo>
                <a:lnTo>
                  <a:pt x="85378" y="78101"/>
                </a:lnTo>
                <a:lnTo>
                  <a:pt x="111760" y="0"/>
                </a:lnTo>
                <a:lnTo>
                  <a:pt x="138142" y="78101"/>
                </a:lnTo>
                <a:lnTo>
                  <a:pt x="223520" y="78100"/>
                </a:lnTo>
                <a:lnTo>
                  <a:pt x="154448" y="126369"/>
                </a:lnTo>
                <a:lnTo>
                  <a:pt x="180831" y="204469"/>
                </a:lnTo>
                <a:lnTo>
                  <a:pt x="111760" y="156200"/>
                </a:lnTo>
                <a:lnTo>
                  <a:pt x="42689" y="204469"/>
                </a:lnTo>
                <a:lnTo>
                  <a:pt x="69072" y="126369"/>
                </a:lnTo>
                <a:lnTo>
                  <a:pt x="0" y="78100"/>
                </a:lnTo>
                <a:close/>
              </a:path>
            </a:pathLst>
          </a:custGeom>
          <a:solidFill>
            <a:srgbClr val="00B0F0"/>
          </a:solidFill>
          <a:ln w="12700" cap="flat" cmpd="sng" algn="ctr">
            <a:solidFill>
              <a:srgbClr val="41719C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83" name="ดาว 5 แฉก 1"/>
          <p:cNvSpPr>
            <a:spLocks/>
          </p:cNvSpPr>
          <p:nvPr/>
        </p:nvSpPr>
        <p:spPr bwMode="auto">
          <a:xfrm>
            <a:off x="4178827" y="5963775"/>
            <a:ext cx="178157" cy="167893"/>
          </a:xfrm>
          <a:custGeom>
            <a:avLst/>
            <a:gdLst>
              <a:gd name="T0" fmla="*/ 0 w 223520"/>
              <a:gd name="T1" fmla="*/ 78100 h 204470"/>
              <a:gd name="T2" fmla="*/ 85378 w 223520"/>
              <a:gd name="T3" fmla="*/ 78101 h 204470"/>
              <a:gd name="T4" fmla="*/ 111760 w 223520"/>
              <a:gd name="T5" fmla="*/ 0 h 204470"/>
              <a:gd name="T6" fmla="*/ 138142 w 223520"/>
              <a:gd name="T7" fmla="*/ 78101 h 204470"/>
              <a:gd name="T8" fmla="*/ 223520 w 223520"/>
              <a:gd name="T9" fmla="*/ 78100 h 204470"/>
              <a:gd name="T10" fmla="*/ 154448 w 223520"/>
              <a:gd name="T11" fmla="*/ 126369 h 204470"/>
              <a:gd name="T12" fmla="*/ 180831 w 223520"/>
              <a:gd name="T13" fmla="*/ 204469 h 204470"/>
              <a:gd name="T14" fmla="*/ 111760 w 223520"/>
              <a:gd name="T15" fmla="*/ 156200 h 204470"/>
              <a:gd name="T16" fmla="*/ 42689 w 223520"/>
              <a:gd name="T17" fmla="*/ 204469 h 204470"/>
              <a:gd name="T18" fmla="*/ 69072 w 223520"/>
              <a:gd name="T19" fmla="*/ 126369 h 204470"/>
              <a:gd name="T20" fmla="*/ 0 w 223520"/>
              <a:gd name="T21" fmla="*/ 78100 h 20447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3520" h="204470">
                <a:moveTo>
                  <a:pt x="0" y="78100"/>
                </a:moveTo>
                <a:lnTo>
                  <a:pt x="85378" y="78101"/>
                </a:lnTo>
                <a:lnTo>
                  <a:pt x="111760" y="0"/>
                </a:lnTo>
                <a:lnTo>
                  <a:pt x="138142" y="78101"/>
                </a:lnTo>
                <a:lnTo>
                  <a:pt x="223520" y="78100"/>
                </a:lnTo>
                <a:lnTo>
                  <a:pt x="154448" y="126369"/>
                </a:lnTo>
                <a:lnTo>
                  <a:pt x="180831" y="204469"/>
                </a:lnTo>
                <a:lnTo>
                  <a:pt x="111760" y="156200"/>
                </a:lnTo>
                <a:lnTo>
                  <a:pt x="42689" y="204469"/>
                </a:lnTo>
                <a:lnTo>
                  <a:pt x="69072" y="126369"/>
                </a:lnTo>
                <a:lnTo>
                  <a:pt x="0" y="78100"/>
                </a:lnTo>
                <a:close/>
              </a:path>
            </a:pathLst>
          </a:custGeom>
          <a:solidFill>
            <a:srgbClr val="00B0F0"/>
          </a:solidFill>
          <a:ln w="12700" cap="flat" cmpd="sng" algn="ctr">
            <a:solidFill>
              <a:srgbClr val="41719C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84" name="วงรี 4"/>
          <p:cNvSpPr>
            <a:spLocks/>
          </p:cNvSpPr>
          <p:nvPr/>
        </p:nvSpPr>
        <p:spPr bwMode="auto">
          <a:xfrm>
            <a:off x="8005926" y="2243601"/>
            <a:ext cx="116512" cy="115648"/>
          </a:xfrm>
          <a:prstGeom prst="ellipse">
            <a:avLst/>
          </a:prstGeom>
          <a:solidFill>
            <a:srgbClr val="FFC000"/>
          </a:solidFill>
          <a:ln w="12700" algn="ctr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85" name="สี่เหลี่ยมผืนผ้า 5"/>
          <p:cNvSpPr>
            <a:spLocks/>
          </p:cNvSpPr>
          <p:nvPr/>
        </p:nvSpPr>
        <p:spPr bwMode="auto">
          <a:xfrm>
            <a:off x="7987741" y="2016119"/>
            <a:ext cx="152883" cy="151968"/>
          </a:xfrm>
          <a:prstGeom prst="rect">
            <a:avLst/>
          </a:prstGeom>
          <a:solidFill>
            <a:srgbClr val="A9D18E"/>
          </a:solidFill>
          <a:ln w="12700" algn="ctr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86" name="วงรี 4"/>
          <p:cNvSpPr>
            <a:spLocks/>
          </p:cNvSpPr>
          <p:nvPr/>
        </p:nvSpPr>
        <p:spPr bwMode="auto">
          <a:xfrm>
            <a:off x="7663969" y="3413414"/>
            <a:ext cx="116512" cy="115648"/>
          </a:xfrm>
          <a:prstGeom prst="ellipse">
            <a:avLst/>
          </a:prstGeom>
          <a:solidFill>
            <a:srgbClr val="FFC000"/>
          </a:solidFill>
          <a:ln w="12700" algn="ctr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87" name="วงรี 4"/>
          <p:cNvSpPr>
            <a:spLocks/>
          </p:cNvSpPr>
          <p:nvPr/>
        </p:nvSpPr>
        <p:spPr bwMode="auto">
          <a:xfrm>
            <a:off x="8064182" y="3765099"/>
            <a:ext cx="116512" cy="115648"/>
          </a:xfrm>
          <a:prstGeom prst="ellipse">
            <a:avLst/>
          </a:prstGeom>
          <a:solidFill>
            <a:srgbClr val="FFC000"/>
          </a:solidFill>
          <a:ln w="12700" algn="ctr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88" name="วงรี 4"/>
          <p:cNvSpPr>
            <a:spLocks/>
          </p:cNvSpPr>
          <p:nvPr/>
        </p:nvSpPr>
        <p:spPr bwMode="auto">
          <a:xfrm>
            <a:off x="7741164" y="5304847"/>
            <a:ext cx="116512" cy="115648"/>
          </a:xfrm>
          <a:prstGeom prst="ellipse">
            <a:avLst/>
          </a:prstGeom>
          <a:solidFill>
            <a:srgbClr val="FFC000"/>
          </a:solidFill>
          <a:ln w="12700" algn="ctr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89" name="วงรี 4"/>
          <p:cNvSpPr>
            <a:spLocks/>
          </p:cNvSpPr>
          <p:nvPr/>
        </p:nvSpPr>
        <p:spPr bwMode="auto">
          <a:xfrm>
            <a:off x="2494472" y="4424747"/>
            <a:ext cx="116512" cy="115648"/>
          </a:xfrm>
          <a:prstGeom prst="ellipse">
            <a:avLst/>
          </a:prstGeom>
          <a:solidFill>
            <a:srgbClr val="FFC000"/>
          </a:solidFill>
          <a:ln w="12700" algn="ctr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90" name="วงรี 4"/>
          <p:cNvSpPr>
            <a:spLocks/>
          </p:cNvSpPr>
          <p:nvPr/>
        </p:nvSpPr>
        <p:spPr bwMode="auto">
          <a:xfrm>
            <a:off x="2220442" y="4729107"/>
            <a:ext cx="116512" cy="115648"/>
          </a:xfrm>
          <a:prstGeom prst="ellipse">
            <a:avLst/>
          </a:prstGeom>
          <a:solidFill>
            <a:srgbClr val="FFC000"/>
          </a:solidFill>
          <a:ln w="12700" algn="ctr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91" name="วงรี 4"/>
          <p:cNvSpPr>
            <a:spLocks/>
          </p:cNvSpPr>
          <p:nvPr/>
        </p:nvSpPr>
        <p:spPr bwMode="auto">
          <a:xfrm>
            <a:off x="1833962" y="2916933"/>
            <a:ext cx="116512" cy="115648"/>
          </a:xfrm>
          <a:prstGeom prst="ellipse">
            <a:avLst/>
          </a:prstGeom>
          <a:solidFill>
            <a:srgbClr val="FFC000"/>
          </a:solidFill>
          <a:ln w="12700" algn="ctr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92" name="วงรี 4"/>
          <p:cNvSpPr>
            <a:spLocks/>
          </p:cNvSpPr>
          <p:nvPr/>
        </p:nvSpPr>
        <p:spPr bwMode="auto">
          <a:xfrm>
            <a:off x="1729905" y="2092103"/>
            <a:ext cx="116512" cy="115648"/>
          </a:xfrm>
          <a:prstGeom prst="ellipse">
            <a:avLst/>
          </a:prstGeom>
          <a:solidFill>
            <a:srgbClr val="FFC000"/>
          </a:solidFill>
          <a:ln w="12700" algn="ctr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93" name="วงรี 4"/>
          <p:cNvSpPr>
            <a:spLocks/>
          </p:cNvSpPr>
          <p:nvPr/>
        </p:nvSpPr>
        <p:spPr bwMode="auto">
          <a:xfrm>
            <a:off x="3424330" y="1469813"/>
            <a:ext cx="116512" cy="115648"/>
          </a:xfrm>
          <a:prstGeom prst="ellipse">
            <a:avLst/>
          </a:prstGeom>
          <a:solidFill>
            <a:srgbClr val="FFC000"/>
          </a:solidFill>
          <a:ln w="12700" algn="ctr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94" name="วงรี 4"/>
          <p:cNvSpPr>
            <a:spLocks/>
          </p:cNvSpPr>
          <p:nvPr/>
        </p:nvSpPr>
        <p:spPr bwMode="auto">
          <a:xfrm>
            <a:off x="3481357" y="1195655"/>
            <a:ext cx="116512" cy="115648"/>
          </a:xfrm>
          <a:prstGeom prst="ellipse">
            <a:avLst/>
          </a:prstGeom>
          <a:solidFill>
            <a:srgbClr val="FFC000"/>
          </a:solidFill>
          <a:ln w="12700" algn="ctr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95" name="วงรี 4"/>
          <p:cNvSpPr>
            <a:spLocks/>
          </p:cNvSpPr>
          <p:nvPr/>
        </p:nvSpPr>
        <p:spPr bwMode="auto">
          <a:xfrm>
            <a:off x="7029766" y="1190625"/>
            <a:ext cx="116512" cy="115648"/>
          </a:xfrm>
          <a:prstGeom prst="ellipse">
            <a:avLst/>
          </a:prstGeom>
          <a:solidFill>
            <a:srgbClr val="FFC000"/>
          </a:solidFill>
          <a:ln w="12700" algn="ctr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96" name="วงรี 4"/>
          <p:cNvSpPr>
            <a:spLocks/>
          </p:cNvSpPr>
          <p:nvPr/>
        </p:nvSpPr>
        <p:spPr bwMode="auto">
          <a:xfrm>
            <a:off x="6945258" y="1382561"/>
            <a:ext cx="116512" cy="115648"/>
          </a:xfrm>
          <a:prstGeom prst="ellipse">
            <a:avLst/>
          </a:prstGeom>
          <a:solidFill>
            <a:srgbClr val="FFC000"/>
          </a:solidFill>
          <a:ln w="12700" algn="ctr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97" name="วงรี 4"/>
          <p:cNvSpPr>
            <a:spLocks/>
          </p:cNvSpPr>
          <p:nvPr/>
        </p:nvSpPr>
        <p:spPr bwMode="auto">
          <a:xfrm>
            <a:off x="6639143" y="1670478"/>
            <a:ext cx="116512" cy="115648"/>
          </a:xfrm>
          <a:prstGeom prst="ellipse">
            <a:avLst/>
          </a:prstGeom>
          <a:solidFill>
            <a:srgbClr val="FFC000"/>
          </a:solidFill>
          <a:ln w="12700" algn="ctr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98" name="สี่เหลี่ยมผืนผ้า 5"/>
          <p:cNvSpPr>
            <a:spLocks/>
          </p:cNvSpPr>
          <p:nvPr/>
        </p:nvSpPr>
        <p:spPr bwMode="auto">
          <a:xfrm>
            <a:off x="7967524" y="3269220"/>
            <a:ext cx="152883" cy="151968"/>
          </a:xfrm>
          <a:prstGeom prst="rect">
            <a:avLst/>
          </a:prstGeom>
          <a:solidFill>
            <a:srgbClr val="A9D18E"/>
          </a:solidFill>
          <a:ln w="12700" algn="ctr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99" name="สี่เหลี่ยมผืนผ้า 5"/>
          <p:cNvSpPr>
            <a:spLocks/>
          </p:cNvSpPr>
          <p:nvPr/>
        </p:nvSpPr>
        <p:spPr bwMode="auto">
          <a:xfrm>
            <a:off x="7767951" y="4431584"/>
            <a:ext cx="152883" cy="151968"/>
          </a:xfrm>
          <a:prstGeom prst="rect">
            <a:avLst/>
          </a:prstGeom>
          <a:solidFill>
            <a:srgbClr val="A9D18E"/>
          </a:solidFill>
          <a:ln w="12700" algn="ctr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100" name="สี่เหลี่ยมผืนผ้า 5"/>
          <p:cNvSpPr>
            <a:spLocks/>
          </p:cNvSpPr>
          <p:nvPr/>
        </p:nvSpPr>
        <p:spPr bwMode="auto">
          <a:xfrm>
            <a:off x="8274961" y="4625815"/>
            <a:ext cx="152883" cy="151968"/>
          </a:xfrm>
          <a:prstGeom prst="rect">
            <a:avLst/>
          </a:prstGeom>
          <a:solidFill>
            <a:srgbClr val="A9D18E"/>
          </a:solidFill>
          <a:ln w="12700" algn="ctr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101" name="สี่เหลี่ยมผืนผ้า 5"/>
          <p:cNvSpPr>
            <a:spLocks/>
          </p:cNvSpPr>
          <p:nvPr/>
        </p:nvSpPr>
        <p:spPr bwMode="auto">
          <a:xfrm>
            <a:off x="7201090" y="5095437"/>
            <a:ext cx="152883" cy="151968"/>
          </a:xfrm>
          <a:prstGeom prst="rect">
            <a:avLst/>
          </a:prstGeom>
          <a:solidFill>
            <a:srgbClr val="A9D18E"/>
          </a:solidFill>
          <a:ln w="12700" algn="ctr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102" name="สี่เหลี่ยมผืนผ้า 5"/>
          <p:cNvSpPr>
            <a:spLocks/>
          </p:cNvSpPr>
          <p:nvPr/>
        </p:nvSpPr>
        <p:spPr bwMode="auto">
          <a:xfrm>
            <a:off x="2824514" y="5210703"/>
            <a:ext cx="152883" cy="151968"/>
          </a:xfrm>
          <a:prstGeom prst="rect">
            <a:avLst/>
          </a:prstGeom>
          <a:solidFill>
            <a:srgbClr val="A9D18E"/>
          </a:solidFill>
          <a:ln w="12700" algn="ctr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103" name="ดาว 5 แฉก 1"/>
          <p:cNvSpPr>
            <a:spLocks/>
          </p:cNvSpPr>
          <p:nvPr/>
        </p:nvSpPr>
        <p:spPr bwMode="auto">
          <a:xfrm>
            <a:off x="2799240" y="3641775"/>
            <a:ext cx="178157" cy="167893"/>
          </a:xfrm>
          <a:custGeom>
            <a:avLst/>
            <a:gdLst>
              <a:gd name="T0" fmla="*/ 0 w 223520"/>
              <a:gd name="T1" fmla="*/ 78100 h 204470"/>
              <a:gd name="T2" fmla="*/ 85378 w 223520"/>
              <a:gd name="T3" fmla="*/ 78101 h 204470"/>
              <a:gd name="T4" fmla="*/ 111760 w 223520"/>
              <a:gd name="T5" fmla="*/ 0 h 204470"/>
              <a:gd name="T6" fmla="*/ 138142 w 223520"/>
              <a:gd name="T7" fmla="*/ 78101 h 204470"/>
              <a:gd name="T8" fmla="*/ 223520 w 223520"/>
              <a:gd name="T9" fmla="*/ 78100 h 204470"/>
              <a:gd name="T10" fmla="*/ 154448 w 223520"/>
              <a:gd name="T11" fmla="*/ 126369 h 204470"/>
              <a:gd name="T12" fmla="*/ 180831 w 223520"/>
              <a:gd name="T13" fmla="*/ 204469 h 204470"/>
              <a:gd name="T14" fmla="*/ 111760 w 223520"/>
              <a:gd name="T15" fmla="*/ 156200 h 204470"/>
              <a:gd name="T16" fmla="*/ 42689 w 223520"/>
              <a:gd name="T17" fmla="*/ 204469 h 204470"/>
              <a:gd name="T18" fmla="*/ 69072 w 223520"/>
              <a:gd name="T19" fmla="*/ 126369 h 204470"/>
              <a:gd name="T20" fmla="*/ 0 w 223520"/>
              <a:gd name="T21" fmla="*/ 78100 h 20447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3520" h="204470">
                <a:moveTo>
                  <a:pt x="0" y="78100"/>
                </a:moveTo>
                <a:lnTo>
                  <a:pt x="85378" y="78101"/>
                </a:lnTo>
                <a:lnTo>
                  <a:pt x="111760" y="0"/>
                </a:lnTo>
                <a:lnTo>
                  <a:pt x="138142" y="78101"/>
                </a:lnTo>
                <a:lnTo>
                  <a:pt x="223520" y="78100"/>
                </a:lnTo>
                <a:lnTo>
                  <a:pt x="154448" y="126369"/>
                </a:lnTo>
                <a:lnTo>
                  <a:pt x="180831" y="204469"/>
                </a:lnTo>
                <a:lnTo>
                  <a:pt x="111760" y="156200"/>
                </a:lnTo>
                <a:lnTo>
                  <a:pt x="42689" y="204469"/>
                </a:lnTo>
                <a:lnTo>
                  <a:pt x="69072" y="126369"/>
                </a:lnTo>
                <a:lnTo>
                  <a:pt x="0" y="78100"/>
                </a:lnTo>
                <a:close/>
              </a:path>
            </a:pathLst>
          </a:custGeom>
          <a:solidFill>
            <a:srgbClr val="00B0F0"/>
          </a:solidFill>
          <a:ln w="12700" cap="flat" cmpd="sng" algn="ctr">
            <a:solidFill>
              <a:srgbClr val="41719C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104" name="วงรี 4"/>
          <p:cNvSpPr>
            <a:spLocks/>
          </p:cNvSpPr>
          <p:nvPr/>
        </p:nvSpPr>
        <p:spPr bwMode="auto">
          <a:xfrm>
            <a:off x="6375052" y="4701799"/>
            <a:ext cx="116512" cy="115648"/>
          </a:xfrm>
          <a:prstGeom prst="ellipse">
            <a:avLst/>
          </a:prstGeom>
          <a:solidFill>
            <a:srgbClr val="FFC000"/>
          </a:solidFill>
          <a:ln w="12700" algn="ctr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447</Words>
  <Application>Microsoft Office PowerPoint</Application>
  <PresentationFormat>นำเสนอทางหน้าจอ (4:3)</PresentationFormat>
  <Paragraphs>96</Paragraphs>
  <Slides>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</vt:i4>
      </vt:variant>
    </vt:vector>
  </HeadingPairs>
  <TitlesOfParts>
    <vt:vector size="2" baseType="lpstr">
      <vt:lpstr>ชุดรูปแบบของ Office</vt:lpstr>
      <vt:lpstr>ภาพนิ่ง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ADMIN</dc:creator>
  <cp:lastModifiedBy>ADMIN</cp:lastModifiedBy>
  <cp:revision>1</cp:revision>
  <dcterms:created xsi:type="dcterms:W3CDTF">2016-05-18T03:48:02Z</dcterms:created>
  <dcterms:modified xsi:type="dcterms:W3CDTF">2016-05-18T03:49:40Z</dcterms:modified>
</cp:coreProperties>
</file>