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91" r:id="rId2"/>
    <p:sldId id="273" r:id="rId3"/>
    <p:sldId id="290" r:id="rId4"/>
    <p:sldId id="274" r:id="rId5"/>
    <p:sldId id="292" r:id="rId6"/>
    <p:sldId id="278" r:id="rId7"/>
    <p:sldId id="284" r:id="rId8"/>
    <p:sldId id="294" r:id="rId9"/>
    <p:sldId id="295" r:id="rId10"/>
    <p:sldId id="297" r:id="rId11"/>
    <p:sldId id="288" r:id="rId12"/>
    <p:sldId id="263" r:id="rId13"/>
    <p:sldId id="264" r:id="rId14"/>
    <p:sldId id="289" r:id="rId15"/>
    <p:sldId id="266" r:id="rId16"/>
    <p:sldId id="298" r:id="rId17"/>
    <p:sldId id="299" r:id="rId18"/>
    <p:sldId id="300" r:id="rId1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00FF"/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14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1E75A-660B-4D8A-AFB3-45B5259B9D7A}" type="datetimeFigureOut">
              <a:rPr lang="th-TH" smtClean="0"/>
              <a:pPr/>
              <a:t>07/01/58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7EDC1-B68D-4D08-AEDF-2CBF8332F1E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C7C99B-D584-426B-845F-6794DFFEBBBB}" type="slidenum">
              <a:rPr lang="en-US" smtClean="0">
                <a:cs typeface="Cordia New" pitchFamily="34" charset="-34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>
              <a:cs typeface="Cordia New" pitchFamily="34" charset="-34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B2A3-B82D-400A-81BB-32E2E6DFA6A4}" type="datetimeFigureOut">
              <a:rPr lang="th-TH" smtClean="0"/>
              <a:pPr/>
              <a:t>07/01/58</a:t>
            </a:fld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F5E2-73C5-4A01-A039-70C5300B6A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B2A3-B82D-400A-81BB-32E2E6DFA6A4}" type="datetimeFigureOut">
              <a:rPr lang="th-TH" smtClean="0"/>
              <a:pPr/>
              <a:t>07/01/58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F5E2-73C5-4A01-A039-70C5300B6A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B2A3-B82D-400A-81BB-32E2E6DFA6A4}" type="datetimeFigureOut">
              <a:rPr lang="th-TH" smtClean="0"/>
              <a:pPr/>
              <a:t>07/01/58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F5E2-73C5-4A01-A039-70C5300B6A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B2A3-B82D-400A-81BB-32E2E6DFA6A4}" type="datetimeFigureOut">
              <a:rPr lang="th-TH" smtClean="0"/>
              <a:pPr/>
              <a:t>07/01/58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F5E2-73C5-4A01-A039-70C5300B6A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B2A3-B82D-400A-81BB-32E2E6DFA6A4}" type="datetimeFigureOut">
              <a:rPr lang="th-TH" smtClean="0"/>
              <a:pPr/>
              <a:t>07/01/58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F5E2-73C5-4A01-A039-70C5300B6A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B2A3-B82D-400A-81BB-32E2E6DFA6A4}" type="datetimeFigureOut">
              <a:rPr lang="th-TH" smtClean="0"/>
              <a:pPr/>
              <a:t>07/01/58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F5E2-73C5-4A01-A039-70C5300B6A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B2A3-B82D-400A-81BB-32E2E6DFA6A4}" type="datetimeFigureOut">
              <a:rPr lang="th-TH" smtClean="0"/>
              <a:pPr/>
              <a:t>07/01/58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F5E2-73C5-4A01-A039-70C5300B6A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B2A3-B82D-400A-81BB-32E2E6DFA6A4}" type="datetimeFigureOut">
              <a:rPr lang="th-TH" smtClean="0"/>
              <a:pPr/>
              <a:t>07/01/58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F5E2-73C5-4A01-A039-70C5300B6A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B2A3-B82D-400A-81BB-32E2E6DFA6A4}" type="datetimeFigureOut">
              <a:rPr lang="th-TH" smtClean="0"/>
              <a:pPr/>
              <a:t>07/01/58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F5E2-73C5-4A01-A039-70C5300B6A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B2A3-B82D-400A-81BB-32E2E6DFA6A4}" type="datetimeFigureOut">
              <a:rPr lang="th-TH" smtClean="0"/>
              <a:pPr/>
              <a:t>07/01/58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F5E2-73C5-4A01-A039-70C5300B6A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B2A3-B82D-400A-81BB-32E2E6DFA6A4}" type="datetimeFigureOut">
              <a:rPr lang="th-TH" smtClean="0"/>
              <a:pPr/>
              <a:t>07/01/58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87F5E2-73C5-4A01-A039-70C5300B6AA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10B2A3-B82D-400A-81BB-32E2E6DFA6A4}" type="datetimeFigureOut">
              <a:rPr lang="th-TH" smtClean="0"/>
              <a:pPr/>
              <a:t>07/01/58</a:t>
            </a:fld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87F5E2-73C5-4A01-A039-70C5300B6AA5}" type="slidenum">
              <a:rPr lang="th-TH" smtClean="0"/>
              <a:pPr/>
              <a:t>‹#›</a:t>
            </a:fld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ongbua-sao.com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85728"/>
            <a:ext cx="4452942" cy="445294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00002" y="5143512"/>
            <a:ext cx="86439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 smtClean="0"/>
              <a:t>องค์การบริหารส่วนตำบลหนองบัว</a:t>
            </a:r>
            <a:r>
              <a:rPr lang="th-TH" dirty="0" smtClean="0"/>
              <a:t>             </a:t>
            </a:r>
            <a:endParaRPr lang="th-TH" dirty="0" smtClean="0"/>
          </a:p>
          <a:p>
            <a:pPr algn="ctr"/>
            <a:r>
              <a:rPr lang="th-TH" dirty="0" smtClean="0"/>
              <a:t>ตั้งอยู่</a:t>
            </a:r>
            <a:r>
              <a:rPr lang="th-TH" dirty="0" smtClean="0"/>
              <a:t>ในเขตปกครองท้องถิ่นของตำบลหนองบัว อำเภอเมือง จังหวัดกาญจนบุรี ห่างจากที่ว่าการอำเภอเมืองกาญจนบุรี ประมาณ  15 กิโลเมตร    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มนมุมสี่เหลี่ยมผืนผ้าด้านทแยงมุม 4"/>
          <p:cNvSpPr/>
          <p:nvPr/>
        </p:nvSpPr>
        <p:spPr>
          <a:xfrm>
            <a:off x="1985045" y="3438525"/>
            <a:ext cx="2592288" cy="3275260"/>
          </a:xfrm>
          <a:prstGeom prst="round2DiagRect">
            <a:avLst/>
          </a:prstGeom>
          <a:gradFill>
            <a:gsLst>
              <a:gs pos="0">
                <a:schemeClr val="bg1"/>
              </a:gs>
              <a:gs pos="100000">
                <a:srgbClr val="CCFF33"/>
              </a:gs>
            </a:gsLst>
          </a:grad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มนมุมสี่เหลี่ยมผืนผ้าด้านทแยงมุม 5"/>
          <p:cNvSpPr/>
          <p:nvPr/>
        </p:nvSpPr>
        <p:spPr>
          <a:xfrm rot="16200000">
            <a:off x="4254897" y="3807594"/>
            <a:ext cx="3275259" cy="2592288"/>
          </a:xfrm>
          <a:prstGeom prst="round2DiagRect">
            <a:avLst/>
          </a:prstGeom>
          <a:gradFill>
            <a:gsLst>
              <a:gs pos="0">
                <a:schemeClr val="bg1"/>
              </a:gs>
              <a:gs pos="100000">
                <a:srgbClr val="CCFF33"/>
              </a:gs>
            </a:gsLst>
          </a:grad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มนมุมสี่เหลี่ยมผืนผ้าด้านทแยงมุม 6"/>
          <p:cNvSpPr/>
          <p:nvPr/>
        </p:nvSpPr>
        <p:spPr>
          <a:xfrm rot="16200000">
            <a:off x="1629767" y="471910"/>
            <a:ext cx="3302843" cy="2592288"/>
          </a:xfrm>
          <a:prstGeom prst="round2DiagRect">
            <a:avLst/>
          </a:prstGeom>
          <a:gradFill>
            <a:gsLst>
              <a:gs pos="0">
                <a:schemeClr val="bg1"/>
              </a:gs>
              <a:gs pos="100000">
                <a:srgbClr val="CCFF33"/>
              </a:gs>
            </a:gsLst>
          </a:grad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มนมุมสี่เหลี่ยมผืนผ้าด้านทแยงมุม 7"/>
          <p:cNvSpPr/>
          <p:nvPr/>
        </p:nvSpPr>
        <p:spPr>
          <a:xfrm>
            <a:off x="4596383" y="116632"/>
            <a:ext cx="2592288" cy="3302843"/>
          </a:xfrm>
          <a:prstGeom prst="round2DiagRect">
            <a:avLst/>
          </a:prstGeom>
          <a:gradFill>
            <a:gsLst>
              <a:gs pos="0">
                <a:schemeClr val="bg1"/>
              </a:gs>
              <a:gs pos="100000">
                <a:srgbClr val="CCFF33"/>
              </a:gs>
            </a:gsLst>
          </a:grad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8" y="116632"/>
            <a:ext cx="1740718" cy="1569660"/>
          </a:xfrm>
          <a:prstGeom prst="rect">
            <a:avLst/>
          </a:prstGeom>
          <a:effectLst>
            <a:outerShdw blurRad="63500" dist="76200" dir="2400000" rotWithShape="0">
              <a:srgbClr val="000000">
                <a:alpha val="74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latin typeface="Angsana New" pitchFamily="18" charset="-34"/>
                <a:cs typeface="Angsana New" pitchFamily="18" charset="-34"/>
              </a:rPr>
              <a:t>แหล่งประโยชน์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แม่น้ำแควน้อย	สนามกีฬา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ม.ราช</a:t>
            </a:r>
            <a:r>
              <a:rPr lang="th-TH" sz="1200" dirty="0" err="1" smtClean="0">
                <a:latin typeface="Angsana New" pitchFamily="18" charset="-34"/>
                <a:cs typeface="Angsana New" pitchFamily="18" charset="-34"/>
                <a:sym typeface="Wingdings 3"/>
              </a:rPr>
              <a:t>ภัฏ</a:t>
            </a:r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กาญจนบุรี	</a:t>
            </a:r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ศาลาริมทาง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</a:t>
            </a:r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ที่</a:t>
            </a:r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สาธารณประโยชน์	</a:t>
            </a:r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ถ้ำพุทธาวาส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ป่าชุมชนเขาแหลม	</a:t>
            </a:r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บ่อพุพระ</a:t>
            </a:r>
            <a:endParaRPr lang="th-TH" sz="12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สะพานข้าม</a:t>
            </a:r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แม่น้ำ	</a:t>
            </a:r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ประปาหมู่บ้าน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โรงเรียนบ้านหนองบัว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978" y="1628800"/>
            <a:ext cx="1740718" cy="1384995"/>
          </a:xfrm>
          <a:prstGeom prst="rect">
            <a:avLst/>
          </a:prstGeom>
          <a:effectLst>
            <a:outerShdw blurRad="63500" dist="76200" dir="2400000" rotWithShape="0">
              <a:srgbClr val="000000">
                <a:alpha val="74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latin typeface="Angsana New" pitchFamily="18" charset="-34"/>
                <a:cs typeface="Angsana New" pitchFamily="18" charset="-34"/>
              </a:rPr>
              <a:t>กลุ่ม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อปพร	</a:t>
            </a:r>
            <a:r>
              <a:rPr lang="th-TH" sz="1200" dirty="0" err="1" smtClean="0">
                <a:latin typeface="Angsana New" pitchFamily="18" charset="-34"/>
                <a:cs typeface="Angsana New" pitchFamily="18" charset="-34"/>
                <a:sym typeface="Wingdings 3"/>
              </a:rPr>
              <a:t>อส</a:t>
            </a:r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ม.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ปราชญ์	ผู้สูงอายุ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5 เสือ	ดีปลี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คณะกรรมการหมู่บ้าน ม.4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ลูก</a:t>
            </a:r>
            <a:r>
              <a:rPr lang="th-TH" sz="1200" dirty="0" err="1" smtClean="0">
                <a:latin typeface="Angsana New" pitchFamily="18" charset="-34"/>
                <a:cs typeface="Angsana New" pitchFamily="18" charset="-34"/>
                <a:sym typeface="Wingdings 3"/>
              </a:rPr>
              <a:t>เสีอ</a:t>
            </a:r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ชาวบ้าน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เครดิตยูเนียน </a:t>
            </a:r>
            <a:endParaRPr lang="th-TH" sz="12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978" y="3812847"/>
            <a:ext cx="1740718" cy="1200329"/>
          </a:xfrm>
          <a:prstGeom prst="rect">
            <a:avLst/>
          </a:prstGeom>
          <a:effectLst>
            <a:outerShdw blurRad="63500" dist="76200" dir="2400000" rotWithShape="0">
              <a:srgbClr val="000000">
                <a:alpha val="74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latin typeface="Angsana New" pitchFamily="18" charset="-34"/>
                <a:cs typeface="Angsana New" pitchFamily="18" charset="-34"/>
              </a:rPr>
              <a:t>แหล่งประโยชน์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วัดพุประดู่	โรงเรียนผู้นำ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</a:t>
            </a:r>
            <a:r>
              <a:rPr lang="th-TH" sz="1200" dirty="0" err="1" smtClean="0">
                <a:latin typeface="Angsana New" pitchFamily="18" charset="-34"/>
                <a:cs typeface="Angsana New" pitchFamily="18" charset="-34"/>
                <a:sym typeface="Wingdings 3"/>
              </a:rPr>
              <a:t>ร.ร</a:t>
            </a:r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.บ้านพุประดู่	ลำห้วย</a:t>
            </a:r>
            <a:endParaRPr lang="th-TH" sz="1200" dirty="0">
              <a:latin typeface="Angsana New" pitchFamily="18" charset="-34"/>
              <a:cs typeface="Angsana New" pitchFamily="18" charset="-34"/>
              <a:sym typeface="Wingdings 3"/>
            </a:endParaRP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ศาลาประชาคม	พุประดู่</a:t>
            </a:r>
            <a:endParaRPr lang="th-TH" sz="1200" dirty="0">
              <a:latin typeface="Angsana New" pitchFamily="18" charset="-34"/>
              <a:cs typeface="Angsana New" pitchFamily="18" charset="-34"/>
              <a:sym typeface="Wingdings 3"/>
            </a:endParaRPr>
          </a:p>
          <a:p>
            <a:endParaRPr lang="th-TH" sz="1200" dirty="0">
              <a:latin typeface="Angsana New" pitchFamily="18" charset="-34"/>
              <a:cs typeface="Angsana New" pitchFamily="18" charset="-34"/>
              <a:sym typeface="Wingdings 3"/>
            </a:endParaRPr>
          </a:p>
          <a:p>
            <a:endParaRPr lang="th-TH" sz="1200" dirty="0">
              <a:latin typeface="Angsana New" pitchFamily="18" charset="-34"/>
              <a:cs typeface="Angsana New" pitchFamily="18" charset="-34"/>
              <a:sym typeface="Wingdings 3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978" y="5144125"/>
            <a:ext cx="1740718" cy="1754326"/>
          </a:xfrm>
          <a:prstGeom prst="rect">
            <a:avLst/>
          </a:prstGeom>
          <a:effectLst>
            <a:outerShdw blurRad="63500" dist="76200" dir="2400000" rotWithShape="0">
              <a:srgbClr val="000000">
                <a:alpha val="74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latin typeface="Angsana New" pitchFamily="18" charset="-34"/>
                <a:cs typeface="Angsana New" pitchFamily="18" charset="-34"/>
              </a:rPr>
              <a:t>กลุ่ม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เลี้ยงปลาสวยงาม	เลี้ยงไก่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ปราชญ์ชาวบ้าน	</a:t>
            </a:r>
            <a:r>
              <a:rPr lang="th-TH" sz="1200" dirty="0" err="1" smtClean="0">
                <a:latin typeface="Angsana New" pitchFamily="18" charset="-34"/>
                <a:cs typeface="Angsana New" pitchFamily="18" charset="-34"/>
                <a:sym typeface="Wingdings 3"/>
              </a:rPr>
              <a:t>อส</a:t>
            </a:r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ม.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อาสาสมัครชุมชน	ประปาหมู่บ้าน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อปพร.	</a:t>
            </a:r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 </a:t>
            </a:r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อาสากู้ชีพ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ฌาปนกิจ	</a:t>
            </a:r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 </a:t>
            </a:r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เย็บประเป๋า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กองทุนหมู่บ้าน	</a:t>
            </a:r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 </a:t>
            </a:r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ออมทรัพย์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คณะกรรมการหมู่บ้าน</a:t>
            </a:r>
            <a:endParaRPr lang="th-TH" sz="12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8304" y="116632"/>
            <a:ext cx="1740718" cy="1200329"/>
          </a:xfrm>
          <a:prstGeom prst="rect">
            <a:avLst/>
          </a:prstGeom>
          <a:effectLst>
            <a:outerShdw blurRad="63500" dist="76200" dir="2400000" rotWithShape="0">
              <a:srgbClr val="000000">
                <a:alpha val="74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latin typeface="Angsana New" pitchFamily="18" charset="-34"/>
                <a:cs typeface="Angsana New" pitchFamily="18" charset="-34"/>
              </a:rPr>
              <a:t>แหล่งประโยชน์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แม่น้ำแควน้อย	ภูเขา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ที่สาธารณประโยชน์	วัดถ้ำประทุน</a:t>
            </a:r>
            <a:endParaRPr lang="th-TH" sz="1200" dirty="0">
              <a:latin typeface="Angsana New" pitchFamily="18" charset="-34"/>
              <a:cs typeface="Angsana New" pitchFamily="18" charset="-34"/>
              <a:sym typeface="Wingdings 3"/>
            </a:endParaRP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ประปา</a:t>
            </a:r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หมู่บ้าน	วัดพุเลียบ</a:t>
            </a:r>
            <a:endParaRPr lang="th-TH" sz="1200" dirty="0">
              <a:latin typeface="Angsana New" pitchFamily="18" charset="-34"/>
              <a:cs typeface="Angsana New" pitchFamily="18" charset="-34"/>
              <a:sym typeface="Wingdings 3"/>
            </a:endParaRP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</a:t>
            </a:r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สำนักสงฆ์ถ้ำ</a:t>
            </a:r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มะเกลือ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ศาลาเฉลิมพระเกียรติ 84 พรรษา</a:t>
            </a:r>
            <a:endParaRPr lang="th-TH" sz="1200" dirty="0">
              <a:latin typeface="Angsana New" pitchFamily="18" charset="-34"/>
              <a:cs typeface="Angsana New" pitchFamily="18" charset="-34"/>
              <a:sym typeface="Wingdings 3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08304" y="1628800"/>
            <a:ext cx="1740718" cy="1569660"/>
          </a:xfrm>
          <a:prstGeom prst="rect">
            <a:avLst/>
          </a:prstGeom>
          <a:effectLst>
            <a:outerShdw blurRad="63500" dist="76200" dir="2400000" rotWithShape="0">
              <a:srgbClr val="000000">
                <a:alpha val="74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latin typeface="Angsana New" pitchFamily="18" charset="-34"/>
                <a:cs typeface="Angsana New" pitchFamily="18" charset="-34"/>
              </a:rPr>
              <a:t>กลุ่ม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เลี้ยงโคขยายพันธุ์	ออมทรัพย์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ปลูกหม่อนเลี้ยงไหม	เลี้ยงไก่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กองทุนสวัสดิการ	บทบาทสตรี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แม่บ้านวัดพุเลียบ	ชาใบหม่อน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กลุ่มปราชญ์สมนุไพร</a:t>
            </a:r>
            <a:r>
              <a:rPr lang="th-TH" sz="1200" dirty="0" err="1" smtClean="0">
                <a:latin typeface="Angsana New" pitchFamily="18" charset="-34"/>
                <a:cs typeface="Angsana New" pitchFamily="18" charset="-34"/>
                <a:sym typeface="Wingdings 3"/>
              </a:rPr>
              <a:t>อส</a:t>
            </a:r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ม.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คณะกรรมการหมู่บ้าน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ศูนย์การเรียนรู้นวดแผนไทย</a:t>
            </a:r>
            <a:endParaRPr lang="th-TH" sz="12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8304" y="4001286"/>
            <a:ext cx="1740718" cy="1384995"/>
          </a:xfrm>
          <a:prstGeom prst="rect">
            <a:avLst/>
          </a:prstGeom>
          <a:effectLst>
            <a:outerShdw blurRad="63500" dist="76200" dir="2400000" rotWithShape="0">
              <a:srgbClr val="000000">
                <a:alpha val="74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latin typeface="Angsana New" pitchFamily="18" charset="-34"/>
                <a:cs typeface="Angsana New" pitchFamily="18" charset="-34"/>
              </a:rPr>
              <a:t>แหล่งประโยชน์</a:t>
            </a: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ฝายกั้นน้ำพุน้อย</a:t>
            </a: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ลานกีฬา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  <a:sym typeface="Wingdings 3"/>
              </a:rPr>
              <a:t>นายจรัญ</a:t>
            </a:r>
            <a:endParaRPr lang="th-TH" sz="1200" dirty="0">
              <a:latin typeface="Angsana New" pitchFamily="18" charset="-34"/>
              <a:cs typeface="Angsana New" pitchFamily="18" charset="-34"/>
              <a:sym typeface="Wingdings 3"/>
            </a:endParaRP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สนามโรงเรียนสมาคมฯ</a:t>
            </a: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ลานเครื่องออกกำลัง</a:t>
            </a:r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กายนายกำจร</a:t>
            </a:r>
            <a:endParaRPr lang="th-TH" sz="1200" dirty="0">
              <a:latin typeface="Angsana New" pitchFamily="18" charset="-34"/>
              <a:cs typeface="Angsana New" pitchFamily="18" charset="-34"/>
              <a:sym typeface="Wingdings 3"/>
            </a:endParaRP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ศาลา </a:t>
            </a:r>
            <a:r>
              <a:rPr lang="en-US" sz="1200" dirty="0">
                <a:latin typeface="Angsana New" pitchFamily="18" charset="-34"/>
                <a:cs typeface="Angsana New" pitchFamily="18" charset="-34"/>
                <a:sym typeface="Wingdings 3"/>
              </a:rPr>
              <a:t>SML</a:t>
            </a:r>
            <a:endParaRPr lang="th-TH" sz="1200" dirty="0">
              <a:latin typeface="Angsana New" pitchFamily="18" charset="-34"/>
              <a:cs typeface="Angsana New" pitchFamily="18" charset="-34"/>
              <a:sym typeface="Wingdings 3"/>
            </a:endParaRP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บ่อน้ำประปาแบบบาดาล</a:t>
            </a:r>
            <a:endParaRPr lang="th-TH" sz="12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08304" y="5513455"/>
            <a:ext cx="1740718" cy="1200329"/>
          </a:xfrm>
          <a:prstGeom prst="rect">
            <a:avLst/>
          </a:prstGeom>
          <a:effectLst>
            <a:outerShdw blurRad="63500" dist="76200" dir="2400000" rotWithShape="0">
              <a:srgbClr val="000000">
                <a:alpha val="74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latin typeface="Angsana New" pitchFamily="18" charset="-34"/>
                <a:cs typeface="Angsana New" pitchFamily="18" charset="-34"/>
              </a:rPr>
              <a:t>กลุ่ม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คณะกรรมการกองทุ	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กลุ่มออมทรัพย์เพื่อการผลิต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คณะกรรมการหมู่บ้าน</a:t>
            </a: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  <a:sym typeface="Wingdings 3"/>
              </a:rPr>
              <a:t>กองทุน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  <a:sym typeface="Wingdings 3"/>
              </a:rPr>
              <a:t>เงินฌา</a:t>
            </a:r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ปานกิจ</a:t>
            </a:r>
          </a:p>
          <a:p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</a:t>
            </a:r>
            <a:r>
              <a:rPr lang="th-TH" sz="1200" dirty="0" err="1" smtClean="0">
                <a:latin typeface="Angsana New" pitchFamily="18" charset="-34"/>
                <a:cs typeface="Angsana New" pitchFamily="18" charset="-34"/>
                <a:sym typeface="Wingdings 3"/>
              </a:rPr>
              <a:t>อส</a:t>
            </a:r>
            <a:r>
              <a:rPr lang="th-TH" sz="1200" dirty="0" smtClean="0">
                <a:latin typeface="Angsana New" pitchFamily="18" charset="-34"/>
                <a:cs typeface="Angsana New" pitchFamily="18" charset="-34"/>
                <a:sym typeface="Wingdings 3"/>
              </a:rPr>
              <a:t>ม.</a:t>
            </a:r>
            <a:endParaRPr lang="th-TH" sz="1200" dirty="0">
              <a:latin typeface="Angsana New" pitchFamily="18" charset="-34"/>
              <a:cs typeface="Angsana New" pitchFamily="18" charset="-34"/>
              <a:sym typeface="Wingdings 3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1720" y="116632"/>
            <a:ext cx="129614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1.นายนพรัตน์  สระบัว	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.ผู้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ช่วยพัฒนีย์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ใบบัว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.ส.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อบต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.อเนก  เหมือนชู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4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.นางประไพ  ใบบัว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5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.นางระพี  สระบัว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6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.นายสถาพร  สรรค์โสภณ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7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.นายณรงค์ศักดิ์  ใบบัว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8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.นาง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สุร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ดา  แซ่ตัน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9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.นางละเอียด  จันทร์ทอง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10.นายเมธี  แม้นเมฆ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11.นายพรเทพ  เหลืองดอกไม้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12.นายฟุ้ง  อินทร์งาม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13.นางเอี่ยม  ใบบัว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14.นายวิเชียร  โพธิ์ศรีทอง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15.นายสมหมาย  นิ่มเจริญ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16.นายสุนทร  เหมือนวงศ์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17.นางปราณี  บัวบาน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18.นางธิดากุล  จงส่งเสริมสวัสดิ์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19.นาย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สรา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วุฒิ  แก้วเมฆ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20.นายดาวรุ่ง  บัว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จูม</a:t>
            </a:r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21.นายนิวัติ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พงษ์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โชติ</a:t>
            </a:r>
            <a:endParaRPr lang="th-TH" sz="9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30682" y="116632"/>
            <a:ext cx="13681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22.ผู้ช่วยมนต์ชัย  สระบัว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23.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จ.ส.อ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จรุณ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ตัน</a:t>
            </a:r>
            <a:r>
              <a:rPr lang="th-TH" sz="900" dirty="0" err="1">
                <a:latin typeface="Angsana New" pitchFamily="18" charset="-34"/>
                <a:cs typeface="Angsana New" pitchFamily="18" charset="-34"/>
              </a:rPr>
              <a:t>ธ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นะชัย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24.นางเอมอร  ม้าวงศ์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25.นายเปรมศักดิ์  บัววัฒนา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26.นาง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อารีย์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วิเศษสิงห์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27.นายเนย  เหมือนชู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28.นายสากล  ยิ่งมี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29.นาง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กนกวรรณ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พรหมเงิน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30.นาย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สมพงษ์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ใจดี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31.นายฤทธิ์  กรปรีชา	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32.นายมณฑิร  รี่แท้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33.นายปรีดา  สิทธิการ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34.นางจรรยา  บัวขม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35.นางเพ็ญศรี  แก่นสาร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36. นายพี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รมล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เหมือนชู</a:t>
            </a:r>
            <a:endParaRPr lang="th-TH" sz="900" dirty="0">
              <a:latin typeface="Angsana New" pitchFamily="18" charset="-34"/>
              <a:cs typeface="Angsana New" pitchFamily="18" charset="-34"/>
            </a:endParaRPr>
          </a:p>
        </p:txBody>
      </p:sp>
      <p:grpSp>
        <p:nvGrpSpPr>
          <p:cNvPr id="2" name="กลุ่ม 28"/>
          <p:cNvGrpSpPr/>
          <p:nvPr/>
        </p:nvGrpSpPr>
        <p:grpSpPr>
          <a:xfrm>
            <a:off x="2198513" y="2007890"/>
            <a:ext cx="4775942" cy="2870795"/>
            <a:chOff x="2198513" y="2007890"/>
            <a:chExt cx="4775942" cy="2870795"/>
          </a:xfrm>
          <a:solidFill>
            <a:schemeClr val="accent6">
              <a:lumMod val="20000"/>
              <a:lumOff val="80000"/>
            </a:schemeClr>
          </a:solidFill>
          <a:effectLst>
            <a:outerShdw blurRad="215900" dir="3600000" algn="ctr" rotWithShape="0">
              <a:schemeClr val="tx1"/>
            </a:outerShdw>
          </a:effectLst>
        </p:grpSpPr>
        <p:sp>
          <p:nvSpPr>
            <p:cNvPr id="9" name="วงรี 8"/>
            <p:cNvSpPr/>
            <p:nvPr/>
          </p:nvSpPr>
          <p:spPr>
            <a:xfrm>
              <a:off x="3160985" y="2007890"/>
              <a:ext cx="2870795" cy="28707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22" name="สี่เหลี่ยมผืนผ้ามุมมน 21"/>
            <p:cNvSpPr/>
            <p:nvPr/>
          </p:nvSpPr>
          <p:spPr>
            <a:xfrm>
              <a:off x="2198513" y="3049912"/>
              <a:ext cx="1080120" cy="30231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23" name="สี่เหลี่ยมผืนผ้ามุมมน 22"/>
            <p:cNvSpPr/>
            <p:nvPr/>
          </p:nvSpPr>
          <p:spPr>
            <a:xfrm>
              <a:off x="2198513" y="3506348"/>
              <a:ext cx="1080120" cy="30231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25" name="สี่เหลี่ยมผืนผ้ามุมมน 24"/>
            <p:cNvSpPr/>
            <p:nvPr/>
          </p:nvSpPr>
          <p:spPr>
            <a:xfrm>
              <a:off x="5894335" y="3049912"/>
              <a:ext cx="1080120" cy="30231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27" name="สี่เหลี่ยมผืนผ้ามุมมน 26"/>
            <p:cNvSpPr/>
            <p:nvPr/>
          </p:nvSpPr>
          <p:spPr>
            <a:xfrm>
              <a:off x="5894335" y="3506348"/>
              <a:ext cx="1080120" cy="30231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89386" y="3071396"/>
            <a:ext cx="1080120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th-TH" sz="1200" dirty="0" smtClean="0">
                <a:latin typeface="Angsana New" pitchFamily="18" charset="-34"/>
                <a:cs typeface="Angsana New" pitchFamily="18" charset="-34"/>
              </a:rPr>
              <a:t>หมู่ 4 บ้านพุพระ</a:t>
            </a:r>
            <a:endParaRPr lang="th-TH" sz="12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5736" y="3521482"/>
            <a:ext cx="1080120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th-TH" sz="1200" dirty="0" smtClean="0">
                <a:latin typeface="Angsana New" pitchFamily="18" charset="-34"/>
                <a:cs typeface="Angsana New" pitchFamily="18" charset="-34"/>
              </a:rPr>
              <a:t>หมู่ 7 บ้านพุประดู่</a:t>
            </a:r>
            <a:endParaRPr lang="th-TH" sz="12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06848" y="3065046"/>
            <a:ext cx="1080120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th-TH" sz="1200" dirty="0" smtClean="0">
                <a:latin typeface="Angsana New" pitchFamily="18" charset="-34"/>
                <a:cs typeface="Angsana New" pitchFamily="18" charset="-34"/>
              </a:rPr>
              <a:t>หมู่ 5 บ้านพุเลียบ</a:t>
            </a:r>
            <a:endParaRPr lang="th-TH" sz="12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82614" y="3521482"/>
            <a:ext cx="118167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th-TH" sz="1200" dirty="0" smtClean="0">
                <a:latin typeface="Angsana New" pitchFamily="18" charset="-34"/>
                <a:cs typeface="Angsana New" pitchFamily="18" charset="-34"/>
              </a:rPr>
              <a:t>หมู่ 6 บ้านป่านาง</a:t>
            </a:r>
            <a:r>
              <a:rPr lang="th-TH" sz="1200" dirty="0" err="1" smtClean="0">
                <a:latin typeface="Angsana New" pitchFamily="18" charset="-34"/>
                <a:cs typeface="Angsana New" pitchFamily="18" charset="-34"/>
              </a:rPr>
              <a:t>เย้อ</a:t>
            </a:r>
            <a:endParaRPr lang="th-TH" sz="12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720" y="4012029"/>
            <a:ext cx="1296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1.พระมหาสรรเสริญ  นาโค	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.นายเคน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บุญยวร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รณ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ผ.ญ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.สมบุญ  กระต่ายทอง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4..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ผ.ช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.ประสาท  พวงสดชื่น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5..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ผ.ช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.เอก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พงษ์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บุญพรรณ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6..ส.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อบต.สรา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วุฒิ  แก้วเมฆ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7.ส.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อบต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.ยอด  สีดา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8.นายสมศักดิ์  ทองอินทร์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9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.คุณย่าผัน  แก้วเมฆ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10.นายอนุรักษ์  ศรีบัว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11.นายแสน  ทองอินทร์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12.นายบรรจบ  ศรี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ลายงศ์</a:t>
            </a:r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13.นายดาวรุ่ง  บัว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จูม</a:t>
            </a:r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14.นายวินัย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วรรณณะ</a:t>
            </a:r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15.นายสุชาดา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ลำใย</a:t>
            </a:r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16.นาง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วรรณศิ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ริ  แก้วเมฆ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17.นายเอกพจน์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บุญวรรณ</a:t>
            </a:r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9832" y="4836948"/>
            <a:ext cx="136815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18.นายบุญกร  สุขพันธ์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19.นายประดิษฐ์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ลำใย</a:t>
            </a:r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20.นายชัย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ยุทธ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แก้วเหล่าขวัญ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21.นายวิสูตร  จงใจภักดี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22.นาย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สรา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วุฒิ  แก้วเมฆ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23.นายนิวัติ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พงษ์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โชติ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24.นางลำดวน  สุขพันธ์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25.นางอุทัยรัตน์  นาคทองอินทร์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26.นางขนิษฐา  ศรีบัว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27.นายภุชงค์  จงใจภักดี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61190" y="251063"/>
            <a:ext cx="1296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1. นางอมราลักษณ์  ใบบัว	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.นายสุ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รพงศ์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พืชพันธุ์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.นางเพ็ญทิพย์  พืชพันธุ์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4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.นางอำภา  คำม่วง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5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.นางศรีปาน  รุ่งศรี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6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.นายเจริญ  สังข์ภาพ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7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.นางวาสนา  เนียมประยูร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8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.นางอ้อย  ศรีอำพร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9.นาย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กิมเซี๊ยง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ธนะ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ฤกษ์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10.นายนิวัติ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พงษ์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โชติ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11.นายสมรัตน์  หอมหวาน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12.นางปิยธิดา  โสภา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0152" y="251063"/>
            <a:ext cx="13681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13.นายคะนอง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ชำนาญวุธ</a:t>
            </a:r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14.นายดุสิต  พรมศรีทอง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15.นายรุ่งเรือง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ธนะ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ฤกษ์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16.นางสมพร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สิงห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ชาติ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17.นางมัณฑนา  สีสว่าง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18.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จ.ส.อ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.มณฑล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ธนะ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สันต์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19.นาง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ผกาวรรณ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โพธา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คณาพงศ์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20.นายจเร  ห่วงทอง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21.ผศ.ดร.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ดิเรก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ตั้งสายันต์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22.นางกิ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ติภิชญ์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ใบบัว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23.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จ.ส.อ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.อุดร  เจริญธรรม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24.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จ.ส.อ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พยงศ์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บวง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เพ็ชร</a:t>
            </a:r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25.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ร.ด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.บำนาญ  นิลประภา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26.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ร.ต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.ไพรัตน์  อิน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ททาม</a:t>
            </a:r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27.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ร.ต.วรวุธ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รัศมี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28.นายธนู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มังกโรทัย</a:t>
            </a:r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29.นายสวัสดิ์  บุญรัตน์</a:t>
            </a:r>
            <a:endParaRPr lang="th-TH" sz="9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61190" y="4737844"/>
            <a:ext cx="1296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1.นาย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เป็ก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ช้างงา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2.นางสายใจ  สุกใส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3.นายชวน  หมื่นอาจวัฒนะ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4.นายกำจร  โคกแก้ว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5.พระครูวินัยธร  ยุคลากร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6.หมอเจ๊ก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7.นายสติ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ปิ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โย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8.นายนรา  แสงอำไพ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9.นางนงนุช  มีไชย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10.นาย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ธี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รา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ฑัต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แฮว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อู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11.พระครูปลัดชื่น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12.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จ.ส.อ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.ปรีชา  บุญชื่น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13.นางกรรยา  ใจกำแหง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14.นางสำอาง  สมศรี</a:t>
            </a:r>
            <a:endParaRPr lang="th-TH" sz="9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0152" y="3778647"/>
            <a:ext cx="136815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15.นายกมล  เขียวไสว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16.รอ.สมชาย  รากจันทร์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17.นาย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ณัฐ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นนท์  อนุกรรณ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18.นางไขศรี  หงยนต์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19.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นายจรัญ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เอี่ยม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สำอางค์</a:t>
            </a:r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20.นางหยวก  ผาโพธิ์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21.นางจำนง  อุ่นแก้ว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22.นายวัยวุฒิ  เทียน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ทัต</a:t>
            </a:r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23.น.ส.พร้อมพรรณ  แสงอำไพ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24.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ร.ต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.สมชาย  คงพรม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25.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ร.ต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.สมัย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ปักเค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สะกะ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26.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ร.ต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.สมใจ  อินอ่อนวงษ์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27.นายเพ็ญ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สถา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ปิตานนท์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28.นาย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สมพงษ์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ใจดี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29.น.ส.อรปรียา  อรอินทร์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30.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จ.ส.อ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.ปรีชา  บุญชื่น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31.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จ.ส.อ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.เสน่ห์  ช่างทอง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32.นายศักดิ์ชัย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สถา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ปิตานนท์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33.นางวันวิสา  ชินเจริญ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34.นาง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วรรณ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ภา  ชมสกุณี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35.นางสมคิด  คำสุริยา</a:t>
            </a:r>
            <a:endParaRPr lang="th-TH" sz="9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67944" y="2060848"/>
            <a:ext cx="108012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1.นายนิวัติ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พงษ์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โชติ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2.ผศ.ดร.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ดิเรก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ตั้งสายันต์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3.นายอเนก  เหมือนชู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4.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จ.ส.อ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จรุณ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ตัน</a:t>
            </a:r>
            <a:r>
              <a:rPr lang="th-TH" sz="900" dirty="0" err="1">
                <a:latin typeface="Angsana New" pitchFamily="18" charset="-34"/>
                <a:cs typeface="Angsana New" pitchFamily="18" charset="-34"/>
              </a:rPr>
              <a:t>ธ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นะชัย</a:t>
            </a:r>
          </a:p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5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.นายยอด  สีดา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7.พระมหาสรรเสริญ  นาโค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10.นายนพรัตน์  สระบัว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13.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ผช.พัฒนีย์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ใบบัว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16.นาง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อารีย์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วิเศษสิงห์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19.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ผช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.ประสาท  พวงสดชื่น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22.คุณย่าผัน  แก้วเมฆ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25.นายภุชงค์  จงใจภักดี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28.นายสมหมาย  นิ่มเจริญ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31.นายดุสิต  พรมศรีทอง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34.นาย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เป็ก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ช้างงา</a:t>
            </a:r>
          </a:p>
          <a:p>
            <a:endParaRPr lang="th-TH" sz="900" dirty="0">
              <a:latin typeface="Angsana New" pitchFamily="18" charset="-34"/>
              <a:cs typeface="Angsana New" pitchFamily="18" charset="-34"/>
            </a:endParaRPr>
          </a:p>
          <a:p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endParaRPr lang="th-TH" sz="9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42.นายศักดิ์ชัย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สถา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ปิตานนท์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44106" y="2745269"/>
            <a:ext cx="1039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>
                <a:latin typeface="Angsana New" pitchFamily="18" charset="-34"/>
                <a:cs typeface="Angsana New" pitchFamily="18" charset="-34"/>
              </a:rPr>
              <a:t>6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.นายเคน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บุญยวร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รณ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9.นางอมราลักษณ์ ใบบัว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12.นาย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กิมเซี้ยง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ธนะ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ฤกษ์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15.นางประไพ  ใบบัว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18.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ผญ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.สมบุญ กระต่ายทอง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21.นายสมศักดิ์  ทองอินทร์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24.นาย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สรา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วุฒิ  แก้วเมฆ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27.นายมณฑิร  รี่แท้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30.นายธนู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มังกโรทัย</a:t>
            </a:r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33.นายเจริญ  สังข์ภาพ</a:t>
            </a:r>
          </a:p>
          <a:p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32040" y="2748444"/>
            <a:ext cx="136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8.นายเปรมศักดิ์  บัววัฒนา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11.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ผช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.มนต์ชัย  สระบัว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14.นางเอมอร  ม้าวงศ์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17.นายณรงค์ศักดิ์  ใบบัว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20.ส.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อบต.สรา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วุฒิ  แก้วเมฆ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23.นายประดิษฐ์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ลำใย</a:t>
            </a:r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26.นายดาวรุ่ง  บัว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จูม</a:t>
            </a:r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29.นางปราณี  บัวบาน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32.นายรุ่งเรือง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ธนะ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ฤกษ์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35.นายชวน หมื่นอาจวัฒนา</a:t>
            </a:r>
          </a:p>
          <a:p>
            <a:endParaRPr lang="th-TH" sz="9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23196" y="4118397"/>
            <a:ext cx="10149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36.นายกำจร  โคกแก้ว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38.หมอเจ๊ก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40.นาย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ธีราทัต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  </a:t>
            </a:r>
            <a:r>
              <a:rPr lang="th-TH" sz="900" dirty="0" err="1" smtClean="0">
                <a:latin typeface="Angsana New" pitchFamily="18" charset="-34"/>
                <a:cs typeface="Angsana New" pitchFamily="18" charset="-34"/>
              </a:rPr>
              <a:t>แฮว</a:t>
            </a:r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อู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2000" y="4118397"/>
            <a:ext cx="10149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37.พระครูวินัย  ยุคลากร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39.นายนรา  แสงอำไพ</a:t>
            </a:r>
          </a:p>
          <a:p>
            <a:r>
              <a:rPr lang="th-TH" sz="900" dirty="0" smtClean="0">
                <a:latin typeface="Angsana New" pitchFamily="18" charset="-34"/>
                <a:cs typeface="Angsana New" pitchFamily="18" charset="-34"/>
              </a:rPr>
              <a:t>41.พระครูปลัดชื่น</a:t>
            </a:r>
          </a:p>
        </p:txBody>
      </p:sp>
    </p:spTree>
    <p:extLst>
      <p:ext uri="{BB962C8B-B14F-4D97-AF65-F5344CB8AC3E}">
        <p14:creationId xmlns="" xmlns:p14="http://schemas.microsoft.com/office/powerpoint/2010/main" val="16333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ctr"/>
            <a:r>
              <a:rPr lang="th-TH" b="1" dirty="0" smtClean="0"/>
              <a:t>การนำเสนอของ</a:t>
            </a:r>
            <a:r>
              <a:rPr lang="th-TH" b="1" dirty="0" smtClean="0"/>
              <a:t>ตำบลหนองบัว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79776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/>
          <a:lstStyle/>
          <a:p>
            <a:pPr>
              <a:buNone/>
            </a:pPr>
            <a:endParaRPr lang="th-TH" dirty="0" smtClean="0"/>
          </a:p>
          <a:p>
            <a:pPr algn="ctr">
              <a:buNone/>
            </a:pPr>
            <a:r>
              <a:rPr lang="th-TH" sz="4000" b="1" dirty="0" smtClean="0"/>
              <a:t/>
            </a:r>
            <a:br>
              <a:rPr lang="th-TH" sz="4000" b="1" dirty="0" smtClean="0"/>
            </a:br>
            <a:r>
              <a:rPr lang="th-TH" sz="4000" b="1" dirty="0" smtClean="0"/>
              <a:t>ประเด็นระบบการดูแลสุขภาพชุมชน</a:t>
            </a:r>
            <a:endParaRPr lang="en-US" sz="4000" dirty="0" smtClean="0"/>
          </a:p>
          <a:p>
            <a:pPr algn="ctr">
              <a:buNone/>
            </a:pPr>
            <a:endParaRPr lang="th-TH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  <a:solidFill>
            <a:srgbClr val="FF00FF"/>
          </a:solidFill>
        </p:spPr>
        <p:txBody>
          <a:bodyPr>
            <a:normAutofit/>
          </a:bodyPr>
          <a:lstStyle/>
          <a:p>
            <a:pPr algn="ctr"/>
            <a:r>
              <a:rPr lang="th-TH" b="1" dirty="0" smtClean="0"/>
              <a:t>ประเด็น </a:t>
            </a:r>
            <a:r>
              <a:rPr lang="th-TH" sz="5400" b="1" dirty="0" smtClean="0"/>
              <a:t>ระบบการดูแลสุขภาพชุมชน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48472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th-TH" b="1" dirty="0" smtClean="0"/>
              <a:t>ประชาชนยังขาดการมีส่วนร่วมในการเข้าร่วมการดำเนินกิจกรรมเพราะประชาชนส่วนใหญ่มีปัญหาโรคเรื้อรังและยังขาดการดูแลตนเองที่ดี </a:t>
            </a:r>
            <a:endParaRPr lang="en-US" dirty="0" smtClean="0"/>
          </a:p>
          <a:p>
            <a:r>
              <a:rPr lang="th-TH" b="1" dirty="0" smtClean="0"/>
              <a:t>การพัฒนาด้านวิชาการด้านการจัดการและการดูแลสุขภาพด้วยตนเอง</a:t>
            </a:r>
            <a:endParaRPr lang="en-US" dirty="0" smtClean="0"/>
          </a:p>
          <a:p>
            <a:r>
              <a:rPr lang="th-TH" b="1" dirty="0" smtClean="0"/>
              <a:t>การขยายผลการดำเนินกิจกรรมในพื้นที่ทุกหมู่บ้าน</a:t>
            </a:r>
          </a:p>
          <a:p>
            <a:r>
              <a:rPr lang="en-US" b="1" dirty="0" smtClean="0"/>
              <a:t> </a:t>
            </a:r>
            <a:r>
              <a:rPr lang="th-TH" b="1" dirty="0" smtClean="0"/>
              <a:t>ขาดองค์ความรู้ด้านวิชาการในการส่งเสริมสุขภาพด้านสุขภาพทางเลือกและขาดกระบวนการที่จะขยายผลในการส่งเสริมสุขภาพ</a:t>
            </a:r>
            <a:endParaRPr lang="en-US" dirty="0" smtClean="0"/>
          </a:p>
          <a:p>
            <a:r>
              <a:rPr lang="en-US" b="1" dirty="0" smtClean="0"/>
              <a:t> </a:t>
            </a:r>
            <a:r>
              <a:rPr lang="th-TH" b="1" dirty="0" smtClean="0"/>
              <a:t>การส่งเสริมสุขภาพด้านสุขภาพทางเลือกในชุมชน เพื่อส่งเสริมการดูแลสุขภาพในชุมชน </a:t>
            </a:r>
            <a:endParaRPr lang="en-US" dirty="0" smtClean="0"/>
          </a:p>
          <a:p>
            <a:endParaRPr lang="en-US" dirty="0" smtClean="0"/>
          </a:p>
          <a:p>
            <a:pPr>
              <a:lnSpc>
                <a:spcPct val="90000"/>
              </a:lnSpc>
              <a:buNone/>
              <a:defRPr/>
            </a:pP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64096"/>
          </a:xfrm>
          <a:solidFill>
            <a:srgbClr val="FF00FF"/>
          </a:solidFill>
        </p:spPr>
        <p:txBody>
          <a:bodyPr>
            <a:normAutofit fontScale="90000"/>
          </a:bodyPr>
          <a:lstStyle/>
          <a:p>
            <a:pPr algn="ctr"/>
            <a:r>
              <a:rPr lang="th-TH" b="1" dirty="0" smtClean="0"/>
              <a:t/>
            </a:r>
            <a:br>
              <a:rPr lang="th-TH" b="1" dirty="0" smtClean="0"/>
            </a:br>
            <a:r>
              <a:rPr lang="th-TH" b="1" dirty="0" smtClean="0"/>
              <a:t>ประเด็น</a:t>
            </a:r>
            <a:r>
              <a:rPr lang="th-TH" sz="5400" b="1" dirty="0" smtClean="0"/>
              <a:t>ระบบการดูแลสุขภาพชุมชน</a:t>
            </a:r>
            <a:endParaRPr lang="th-TH" dirty="0"/>
          </a:p>
        </p:txBody>
      </p:sp>
      <p:graphicFrame>
        <p:nvGraphicFramePr>
          <p:cNvPr id="4" name="ตัวยึดเนื้อหา 3"/>
          <p:cNvGraphicFramePr>
            <a:graphicFrameLocks noGrp="1"/>
          </p:cNvGraphicFramePr>
          <p:nvPr>
            <p:ph idx="1"/>
          </p:nvPr>
        </p:nvGraphicFramePr>
        <p:xfrm>
          <a:off x="0" y="1209040"/>
          <a:ext cx="9144000" cy="533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918"/>
                <a:gridCol w="3972393"/>
                <a:gridCol w="3522689"/>
              </a:tblGrid>
              <a:tr h="44082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th-TH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/>
                      <a:r>
                        <a:rPr lang="th-TH" sz="2800" b="1" dirty="0" err="1" smtClean="0">
                          <a:solidFill>
                            <a:schemeClr val="tx1"/>
                          </a:solidFill>
                          <a:cs typeface="Browallia New" pitchFamily="34" charset="-34"/>
                        </a:rPr>
                        <a:t>อส</a:t>
                      </a:r>
                      <a:r>
                        <a:rPr lang="th-TH" sz="2800" b="1" dirty="0" smtClean="0">
                          <a:solidFill>
                            <a:schemeClr val="tx1"/>
                          </a:solidFill>
                          <a:cs typeface="Browallia New" pitchFamily="34" charset="-34"/>
                        </a:rPr>
                        <a:t>ม. </a:t>
                      </a:r>
                      <a:r>
                        <a:rPr lang="th-TH" sz="2800" b="1" baseline="0" dirty="0" smtClean="0">
                          <a:solidFill>
                            <a:schemeClr val="tx1"/>
                          </a:solidFill>
                          <a:cs typeface="Browallia New" pitchFamily="34" charset="-34"/>
                        </a:rPr>
                        <a:t> </a:t>
                      </a:r>
                      <a:endParaRPr lang="th-TH" sz="2800" b="1" dirty="0" smtClean="0">
                        <a:solidFill>
                          <a:schemeClr val="tx1"/>
                        </a:solidFill>
                        <a:cs typeface="Browallia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 smtClean="0">
                          <a:solidFill>
                            <a:schemeClr val="tx1"/>
                          </a:solidFill>
                          <a:cs typeface="Browallia New" pitchFamily="34" charset="-34"/>
                        </a:rPr>
                        <a:t>กลุ่มสุขภาพอื่น</a:t>
                      </a:r>
                      <a:r>
                        <a:rPr lang="th-TH" sz="2800" b="1" baseline="0" dirty="0" smtClean="0">
                          <a:solidFill>
                            <a:schemeClr val="tx1"/>
                          </a:solidFill>
                          <a:cs typeface="Browallia New" pitchFamily="34" charset="-34"/>
                        </a:rPr>
                        <a:t> ๆ </a:t>
                      </a:r>
                      <a:endParaRPr lang="th-TH" sz="2800" b="1" dirty="0" smtClean="0">
                        <a:solidFill>
                          <a:schemeClr val="tx1"/>
                        </a:solidFill>
                        <a:cs typeface="Browallia New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b="1" dirty="0" smtClean="0">
                          <a:solidFill>
                            <a:schemeClr val="tx1"/>
                          </a:solidFill>
                        </a:rPr>
                        <a:t>1.แนวคิด ที่มา 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มีการรวมกลุ่มของทีมสุขภาพที่เข้มแข็ง </a:t>
                      </a:r>
                    </a:p>
                    <a:p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มีแนวคิดที่ดีที่ในการลดปัญหาสุขภาพในพื้นที่</a:t>
                      </a:r>
                      <a:endParaRPr kumimoji="0"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b="1" dirty="0" smtClean="0"/>
                        <a:t>การร่วม</a:t>
                      </a:r>
                      <a:r>
                        <a:rPr lang="th-TH" b="1" dirty="0" smtClean="0"/>
                        <a:t>กลุ่มอาสา กู้ชีพ กลุ่ม ผู้สูงอายุ </a:t>
                      </a:r>
                      <a:r>
                        <a:rPr lang="th-TH" b="1" dirty="0" smtClean="0"/>
                        <a:t>การจัดกิจกรรมเพื่อส่งเสริมการดูแลตนเองและมีคุณภาพชีวิตที่ดี</a:t>
                      </a:r>
                      <a:endParaRPr lang="th-TH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</a:rPr>
                        <a:t>2.มีรูปธรรมการจัดการ งาน / เงิน / คน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ให้บริการประชาชนในด้านการส่งเสริม ป้องกัน รักษาพยาบาลและฟื้นฟูอย่างทั่วถึง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การพัฒนาศักยภาพ</a:t>
                      </a:r>
                      <a:r>
                        <a:rPr kumimoji="0" lang="th-TH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อสม.ในการดูแลสุขภาพ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การบริหารจัดการกองทุนหลักประกันสุขภาพ</a:t>
                      </a:r>
                      <a:endParaRPr lang="th-T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kumimoji="0" lang="th-TH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การสมัครสมาชิกและการประชุมทุก 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th-TH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เดือน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มีกิจกรรมการแสดงประเพณีวัฒนธรรม  ด้านสุขภาพ  ด้าน บันเทิง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มีการทัศนศึกษา 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มีการจัดสวัสดิการเมื่อสมาชิกป่วย 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การสนับสนุนจากอบต. </a:t>
                      </a:r>
                      <a:endParaRPr lang="th-TH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</a:rPr>
                        <a:t>3.ผลผลิต/  ผลลัพธ์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ประชาชนและทุกภาคส่วนให้ความร่วมมือ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อสม.และบุคลากรด้านการสาธารณสุขมีความรู้ในการดูแลประชาชน</a:t>
                      </a:r>
                      <a:endParaRPr lang="th-TH" b="1" dirty="0" smtClean="0"/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ประชาชนส่งเสริมสุขภาพได้อย่างเหมาะสม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มีโครงการในการดูแลสุขภาพจากกองทุนหลักประกันสุขภาพ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ความสามัคคีของคนในชุมชนจัดกิจกรรมและให้ความสำคัญ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กับเรื่องสุขภาพมาก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ขึ้น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ประชาชนมี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คุณภาพชีวิตที่ดีขึ้น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มีการจัดกิจกรรม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ให้กับทุกกลุ่มวัยอย่าง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ต่อเนื่อง</a:t>
                      </a:r>
                      <a:endParaRPr lang="th-TH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th-TH" b="1" dirty="0" smtClean="0">
                          <a:solidFill>
                            <a:schemeClr val="tx1"/>
                          </a:solidFill>
                        </a:rPr>
                        <a:t>ผลกระทบ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1" dirty="0" smtClean="0"/>
                        <a:t>การดูแลสุขภาพ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b="1" dirty="0" smtClean="0"/>
                        <a:t>การส่งเสริมสุขภาพ</a:t>
                      </a:r>
                      <a:r>
                        <a:rPr lang="th-TH" b="1" baseline="0" dirty="0" smtClean="0"/>
                        <a:t> ในวัยต่างๆ </a:t>
                      </a:r>
                      <a:endParaRPr lang="th-TH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64096"/>
          </a:xfrm>
          <a:solidFill>
            <a:srgbClr val="FF00FF"/>
          </a:solidFill>
        </p:spPr>
        <p:txBody>
          <a:bodyPr>
            <a:normAutofit fontScale="90000"/>
          </a:bodyPr>
          <a:lstStyle/>
          <a:p>
            <a:pPr algn="ctr"/>
            <a:r>
              <a:rPr lang="th-TH" b="1" dirty="0" smtClean="0"/>
              <a:t/>
            </a:r>
            <a:br>
              <a:rPr lang="th-TH" b="1" dirty="0" smtClean="0"/>
            </a:br>
            <a:r>
              <a:rPr lang="th-TH" b="1" dirty="0" smtClean="0"/>
              <a:t>ประเด็น</a:t>
            </a:r>
            <a:r>
              <a:rPr lang="th-TH" sz="5400" b="1" dirty="0" smtClean="0"/>
              <a:t>ระบบการดูแลสุขภาพชุมชน</a:t>
            </a:r>
            <a:endParaRPr lang="th-TH" dirty="0"/>
          </a:p>
        </p:txBody>
      </p:sp>
      <p:graphicFrame>
        <p:nvGraphicFramePr>
          <p:cNvPr id="4" name="ตัวยึดเนื้อหา 3"/>
          <p:cNvGraphicFramePr>
            <a:graphicFrameLocks noGrp="1"/>
          </p:cNvGraphicFramePr>
          <p:nvPr>
            <p:ph idx="1"/>
          </p:nvPr>
        </p:nvGraphicFramePr>
        <p:xfrm>
          <a:off x="179512" y="980731"/>
          <a:ext cx="8784976" cy="6177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3960440"/>
                <a:gridCol w="3168352"/>
              </a:tblGrid>
              <a:tr h="88014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th-TH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 err="1" smtClean="0">
                          <a:solidFill>
                            <a:schemeClr val="tx1"/>
                          </a:solidFill>
                          <a:cs typeface="Browallia New" pitchFamily="34" charset="-34"/>
                        </a:rPr>
                        <a:t>อส</a:t>
                      </a:r>
                      <a:r>
                        <a:rPr lang="th-TH" sz="2800" b="1" dirty="0" smtClean="0">
                          <a:solidFill>
                            <a:schemeClr val="tx1"/>
                          </a:solidFill>
                          <a:cs typeface="Browallia New" pitchFamily="34" charset="-34"/>
                        </a:rPr>
                        <a:t>ม. </a:t>
                      </a:r>
                      <a:r>
                        <a:rPr lang="th-TH" sz="2800" b="1" baseline="0" dirty="0" smtClean="0">
                          <a:solidFill>
                            <a:schemeClr val="tx1"/>
                          </a:solidFill>
                          <a:cs typeface="Browallia New" pitchFamily="34" charset="-34"/>
                        </a:rPr>
                        <a:t> หมู่ ๗ </a:t>
                      </a:r>
                      <a:endParaRPr lang="th-TH" sz="2800" b="1" dirty="0" smtClean="0">
                        <a:solidFill>
                          <a:schemeClr val="tx1"/>
                        </a:solidFill>
                        <a:cs typeface="Browallia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 smtClean="0">
                          <a:solidFill>
                            <a:schemeClr val="tx1"/>
                          </a:solidFill>
                          <a:cs typeface="Browallia New" pitchFamily="34" charset="-34"/>
                        </a:rPr>
                        <a:t>รพ.สต.</a:t>
                      </a:r>
                      <a:endParaRPr lang="th-TH" sz="2800" b="1" dirty="0" smtClean="0">
                        <a:solidFill>
                          <a:schemeClr val="tx1"/>
                        </a:solidFill>
                        <a:cs typeface="Browallia New" pitchFamily="34" charset="-34"/>
                      </a:endParaRPr>
                    </a:p>
                  </a:txBody>
                  <a:tcPr/>
                </a:tc>
              </a:tr>
              <a:tr h="710883">
                <a:tc>
                  <a:txBody>
                    <a:bodyPr/>
                    <a:lstStyle/>
                    <a:p>
                      <a:r>
                        <a:rPr lang="th-TH" b="1" dirty="0" smtClean="0">
                          <a:solidFill>
                            <a:schemeClr val="tx1"/>
                          </a:solidFill>
                        </a:rPr>
                        <a:t>1.แนวคิด ที่มา 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มีการรวมกลุ่ม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ของ </a:t>
                      </a:r>
                      <a:r>
                        <a:rPr kumimoji="0" lang="th-TH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อส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ม. ชาย ที่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เข้มแข็ง 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ทำงานเชิงรุกในพื้นที่ </a:t>
                      </a:r>
                      <a:endParaRPr kumimoji="0" lang="th-TH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มีแนวคิดที่ดีที่ในการช่วยเหลือผู้ปัญหาสุขภาพในพื้นที่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มีการรวมกลุ่มของทีมสุขภาพที่เข้มแข็ง มีแนวคิดที่ดีที่ในการลดปัญหาสุขภาพในพื้นที่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34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</a:rPr>
                        <a:t>2.มีรูปธรรมการจัดการ งาน / เงิน / คน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การจัดประชุมประจำเดือนของอสม.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การจัดการฝึกอบรมพัฒนาศักยภาพของ อสม 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th-TH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ศึกษาดูงานปีละครั้งเพื่อแลกเปลี่ยนเรียนรู้และประสบการณ์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การให้ประชาชนมีส่วนร่วมในการดูแลสุขภาพตนเอง ครอบครัวและ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ชุมชน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เกิดแนวร่วมสุขภาพในเพศชายมากขึ้น</a:t>
                      </a:r>
                      <a:r>
                        <a:rPr kumimoji="0" lang="th-TH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th-TH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ให้บริการประชาชนในด้านการส่งเสริม ป้องกัน รักษาพยาบาลและฟื้นฟู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การเสนอโครงการที่มีความสอดคล้องกับการดูแลสุขภาพของประชาชน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การพัฒนาศักยภาพของ อสม.ให้ได้รับความรู้ 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การจัดตั้ง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ชมรมเพื่อสุขภาพต่างๆ</a:t>
                      </a:r>
                      <a:r>
                        <a:rPr kumimoji="0" lang="th-TH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เช่นกีฬา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18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</a:rPr>
                        <a:t>3.ผลผลิต  /ผลลัพธ์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ประชาชนมีส่วนร่วมในการดูแลสุขภาพตนเองเกิดโครงการส่งเสริมพัฒนาสุขภาพ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kumimoji="0" lang="th-TH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อส</a:t>
                      </a:r>
                      <a:r>
                        <a:rPr kumimoji="0" lang="th-TH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ม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มีศักยภาพในการดูแลสุขภาพประชาชน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เพิ่มขึ้น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kumimoji="0" lang="th-TH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อส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ม. ชาย สามารถทำงานเชิงรุกได้ คล่องตัว และ สร้างแนวคิดเรื่องการดุลสุขภาพได้ในคนวัยทำงานได้ดีกว่า</a:t>
                      </a:r>
                      <a:r>
                        <a:rPr kumimoji="0" lang="th-TH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ประชาชนให้ความร่วมมือและมีสุขภาพดี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มีโครงการในการดูแลสุขภาพจากกองทุนหลักประกันสุขภาพ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เกิดชมรม อสม.และชมรมผู้สูงอายุ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ในพื้นที่</a:t>
                      </a:r>
                      <a:r>
                        <a:rPr kumimoji="0" lang="th-TH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th-TH" b="1" dirty="0"/>
                    </a:p>
                  </a:txBody>
                  <a:tcPr/>
                </a:tc>
              </a:tr>
              <a:tr h="41186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th-TH" b="1" dirty="0" smtClean="0">
                          <a:solidFill>
                            <a:schemeClr val="tx1"/>
                          </a:solidFill>
                        </a:rPr>
                        <a:t>ผลกระทบ</a:t>
                      </a:r>
                      <a:endParaRPr lang="th-TH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b="1" dirty="0" smtClean="0"/>
                        <a:t>การดูแลสุขภาพ</a:t>
                      </a:r>
                      <a:endParaRPr lang="th-T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b="1" dirty="0" smtClean="0"/>
                        <a:t>การดูแลสุขภาพ</a:t>
                      </a:r>
                      <a:endParaRPr lang="th-TH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964488" cy="954360"/>
          </a:xfrm>
          <a:solidFill>
            <a:srgbClr val="FF00FF"/>
          </a:solidFill>
        </p:spPr>
        <p:txBody>
          <a:bodyPr>
            <a:normAutofit fontScale="90000"/>
          </a:bodyPr>
          <a:lstStyle/>
          <a:p>
            <a:r>
              <a:rPr lang="th-TH" b="1" dirty="0" smtClean="0"/>
              <a:t/>
            </a:r>
            <a:br>
              <a:rPr lang="th-TH" b="1" dirty="0" smtClean="0"/>
            </a:br>
            <a:r>
              <a:rPr lang="th-TH" b="1" dirty="0" smtClean="0"/>
              <a:t> การสะท้อน งาน เด่น</a:t>
            </a:r>
            <a:r>
              <a:rPr lang="th-TH" sz="5400" b="1" dirty="0" smtClean="0"/>
              <a:t>ระบบการดูแลสุขภาพชุมชน</a:t>
            </a:r>
            <a:endParaRPr lang="th-TH" dirty="0"/>
          </a:p>
        </p:txBody>
      </p:sp>
      <p:graphicFrame>
        <p:nvGraphicFramePr>
          <p:cNvPr id="4" name="ตัวยึดเนื้อหา 3"/>
          <p:cNvGraphicFramePr>
            <a:graphicFrameLocks noGrp="1"/>
          </p:cNvGraphicFramePr>
          <p:nvPr>
            <p:ph idx="1"/>
          </p:nvPr>
        </p:nvGraphicFramePr>
        <p:xfrm>
          <a:off x="179512" y="1371600"/>
          <a:ext cx="8784976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315566"/>
                <a:gridCol w="2144602"/>
                <a:gridCol w="25246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วิจัย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บริการวิชาการ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เป็นพื้นที่การเรียนรู้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b="1" dirty="0" smtClean="0"/>
                        <a:t>1.แนวคิด ที่มา 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/>
                        <a:t>2.มีรูปธรรมการจัดการ งาน / เงิน / คน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b="1" dirty="0" smtClean="0"/>
                        <a:t>-พัฒนาศักยภาพบุบคลากรด้านการจัดการสุขภาพ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/>
                        <a:t>3.ผลผลิต / ผลลัพธ์ / ผลกระทบ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b="1" dirty="0" smtClean="0"/>
                        <a:t>การพัฒนาการมีส่วนร่วมในการดูแลสุขภาพโดยใช้ชุมชนเป็นฐาน</a:t>
                      </a:r>
                      <a:endParaRPr lang="th-TH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b="1" dirty="0" smtClean="0"/>
                        <a:t>กระบวนการถอดบทเรียน  / สร้างกระบวนการเรียนรู้</a:t>
                      </a:r>
                      <a:endParaRPr lang="th-TH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b="1" dirty="0" smtClean="0"/>
                        <a:t>ใช้เป็นแหล่งเรียนรู้</a:t>
                      </a:r>
                      <a:r>
                        <a:rPr lang="th-TH" sz="1800" b="1" baseline="0" dirty="0" smtClean="0"/>
                        <a:t> การจัดการด้านสุขภาพ</a:t>
                      </a:r>
                      <a:endParaRPr lang="th-TH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b="1" dirty="0" smtClean="0">
                          <a:latin typeface="TH Sarabun New" pitchFamily="34" charset="-34"/>
                          <a:cs typeface="+mn-cs"/>
                        </a:rPr>
                        <a:t>การต่อยอดงาน</a:t>
                      </a:r>
                      <a:endParaRPr lang="th-TH" sz="2000" b="1" dirty="0">
                        <a:latin typeface="TH Sarabun New" pitchFamily="34" charset="-3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AutoNum type="arabicPeriod"/>
                      </a:pPr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 New" pitchFamily="34" charset="-34"/>
                          <a:cs typeface="+mn-cs"/>
                        </a:rPr>
                        <a:t>การ</a:t>
                      </a:r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 New" pitchFamily="34" charset="-34"/>
                          <a:cs typeface="+mn-cs"/>
                        </a:rPr>
                        <a:t>จัดการตนเองด้านสุขภาพใน</a:t>
                      </a:r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 New" pitchFamily="34" charset="-34"/>
                          <a:cs typeface="+mn-cs"/>
                        </a:rPr>
                        <a:t>ระดับครัวเรือน</a:t>
                      </a:r>
                      <a:r>
                        <a:rPr lang="th-TH" sz="2000" b="1" baseline="0" dirty="0" smtClean="0">
                          <a:solidFill>
                            <a:schemeClr val="tx1"/>
                          </a:solidFill>
                          <a:latin typeface="TH Sarabun New" pitchFamily="34" charset="-34"/>
                          <a:cs typeface="+mn-cs"/>
                        </a:rPr>
                        <a:t> ชุมชน 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th-TH" sz="2000" b="1" baseline="0" dirty="0" smtClean="0">
                          <a:solidFill>
                            <a:schemeClr val="tx1"/>
                          </a:solidFill>
                          <a:latin typeface="TH Sarabun New" pitchFamily="34" charset="-34"/>
                          <a:cs typeface="+mn-cs"/>
                        </a:rPr>
                        <a:t>รูปแบบการสร้างอาสาสมัครดูแลสุขภาพโดยใช้ผู้นำรุ่นใหม่ ( </a:t>
                      </a:r>
                      <a:r>
                        <a:rPr lang="th-TH" sz="2000" b="1" baseline="0" dirty="0" err="1" smtClean="0">
                          <a:solidFill>
                            <a:schemeClr val="tx1"/>
                          </a:solidFill>
                          <a:latin typeface="TH Sarabun New" pitchFamily="34" charset="-34"/>
                          <a:cs typeface="+mn-cs"/>
                        </a:rPr>
                        <a:t>อส</a:t>
                      </a:r>
                      <a:r>
                        <a:rPr lang="th-TH" sz="2000" b="1" baseline="0" dirty="0" smtClean="0">
                          <a:solidFill>
                            <a:schemeClr val="tx1"/>
                          </a:solidFill>
                          <a:latin typeface="TH Sarabun New" pitchFamily="34" charset="-34"/>
                          <a:cs typeface="+mn-cs"/>
                        </a:rPr>
                        <a:t>ม. ชายซึ่งจะสามารถรณรงค์เรื่องเหล้า บุหรี่ สุขภาพได้ดีกว่า )  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 New" pitchFamily="34" charset="-3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 dirty="0">
                        <a:solidFill>
                          <a:schemeClr val="tx1"/>
                        </a:solidFill>
                        <a:latin typeface="TH Sarabun New" pitchFamily="34" charset="-3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b="1" dirty="0" smtClean="0">
                          <a:latin typeface="TH Sarabun New" pitchFamily="34" charset="-34"/>
                          <a:cs typeface="+mn-cs"/>
                        </a:rPr>
                        <a:t>หมู่ </a:t>
                      </a:r>
                      <a:r>
                        <a:rPr lang="th-TH" sz="2000" b="1" baseline="0" dirty="0" smtClean="0">
                          <a:latin typeface="TH Sarabun New" pitchFamily="34" charset="-34"/>
                          <a:cs typeface="+mn-cs"/>
                        </a:rPr>
                        <a:t> </a:t>
                      </a:r>
                      <a:r>
                        <a:rPr lang="en-US" sz="2000" b="1" baseline="0" dirty="0" smtClean="0">
                          <a:latin typeface="TH Sarabun New" pitchFamily="34" charset="-34"/>
                          <a:cs typeface="+mn-cs"/>
                        </a:rPr>
                        <a:t>7 </a:t>
                      </a:r>
                      <a:r>
                        <a:rPr lang="th-TH" sz="2000" b="1" baseline="0" dirty="0" smtClean="0">
                          <a:latin typeface="TH Sarabun New" pitchFamily="34" charset="-34"/>
                          <a:cs typeface="+mn-cs"/>
                        </a:rPr>
                        <a:t>ตำบลหนองบัว </a:t>
                      </a:r>
                      <a:endParaRPr lang="th-TH" sz="2000" b="1" dirty="0">
                        <a:latin typeface="TH Sarabun New" pitchFamily="34" charset="-34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ctr"/>
            <a:r>
              <a:rPr lang="th-TH" b="1" dirty="0" smtClean="0"/>
              <a:t>การนำเสนอของ</a:t>
            </a:r>
            <a:r>
              <a:rPr lang="th-TH" b="1" dirty="0" smtClean="0"/>
              <a:t>ตำบลหนองบัว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79776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/>
          <a:lstStyle/>
          <a:p>
            <a:pPr>
              <a:buNone/>
            </a:pPr>
            <a:endParaRPr lang="th-TH" dirty="0" smtClean="0"/>
          </a:p>
          <a:p>
            <a:pPr algn="ctr">
              <a:buNone/>
            </a:pPr>
            <a:r>
              <a:rPr lang="th-TH" sz="4000" b="1" dirty="0" smtClean="0"/>
              <a:t/>
            </a:r>
            <a:br>
              <a:rPr lang="th-TH" sz="4000" b="1" dirty="0" smtClean="0"/>
            </a:br>
            <a:r>
              <a:rPr lang="th-TH" sz="4000" b="1" dirty="0" smtClean="0"/>
              <a:t>ระบบองค์ความรู้และภูมิปัญญา</a:t>
            </a:r>
            <a:endParaRPr lang="en-US" sz="4000" dirty="0" smtClean="0"/>
          </a:p>
          <a:p>
            <a:pPr algn="ctr">
              <a:buNone/>
            </a:pPr>
            <a:endParaRPr lang="th-TH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64096"/>
          </a:xfrm>
          <a:solidFill>
            <a:srgbClr val="FF00FF"/>
          </a:solidFill>
        </p:spPr>
        <p:txBody>
          <a:bodyPr>
            <a:normAutofit fontScale="90000"/>
          </a:bodyPr>
          <a:lstStyle/>
          <a:p>
            <a:pPr algn="ctr"/>
            <a:r>
              <a:rPr lang="th-TH" b="1" dirty="0" smtClean="0"/>
              <a:t/>
            </a:r>
            <a:br>
              <a:rPr lang="th-TH" b="1" dirty="0" smtClean="0"/>
            </a:br>
            <a:r>
              <a:rPr lang="th-TH" sz="5400" b="1" dirty="0" smtClean="0"/>
              <a:t> ระบบองค์ความรู้และภูมิปัญญา</a:t>
            </a:r>
            <a:endParaRPr lang="th-TH" dirty="0"/>
          </a:p>
        </p:txBody>
      </p:sp>
      <p:graphicFrame>
        <p:nvGraphicFramePr>
          <p:cNvPr id="4" name="ตัวยึดเนื้อหา 3"/>
          <p:cNvGraphicFramePr>
            <a:graphicFrameLocks noGrp="1"/>
          </p:cNvGraphicFramePr>
          <p:nvPr>
            <p:ph idx="1"/>
          </p:nvPr>
        </p:nvGraphicFramePr>
        <p:xfrm>
          <a:off x="179512" y="980731"/>
          <a:ext cx="8784976" cy="5745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3960440"/>
                <a:gridCol w="3168352"/>
              </a:tblGrid>
              <a:tr h="88014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th-TH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 smtClean="0">
                          <a:solidFill>
                            <a:schemeClr val="tx1"/>
                          </a:solidFill>
                          <a:cs typeface="Browallia New" pitchFamily="34" charset="-34"/>
                        </a:rPr>
                        <a:t>ขลุ่ยเสียง</a:t>
                      </a:r>
                      <a:r>
                        <a:rPr lang="th-TH" sz="2800" b="1" baseline="0" dirty="0" smtClean="0">
                          <a:solidFill>
                            <a:schemeClr val="tx1"/>
                          </a:solidFill>
                          <a:cs typeface="Browallia New" pitchFamily="34" charset="-34"/>
                        </a:rPr>
                        <a:t> สากล</a:t>
                      </a:r>
                      <a:endParaRPr lang="th-TH" sz="2800" b="1" dirty="0" smtClean="0">
                        <a:solidFill>
                          <a:schemeClr val="tx1"/>
                        </a:solidFill>
                        <a:cs typeface="Browallia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 smtClean="0">
                          <a:latin typeface="TH SarabunIT๙" pitchFamily="34" charset="-34"/>
                          <a:cs typeface="TH SarabunIT๙" pitchFamily="34" charset="-34"/>
                          <a:sym typeface="Wingdings 3"/>
                        </a:rPr>
                        <a:t>กลุ่มปราชญ์สมนุไพร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800" b="1" dirty="0" smtClean="0">
                        <a:solidFill>
                          <a:schemeClr val="tx1"/>
                        </a:solidFill>
                        <a:cs typeface="Browallia New" pitchFamily="34" charset="-34"/>
                      </a:endParaRPr>
                    </a:p>
                  </a:txBody>
                  <a:tcPr/>
                </a:tc>
              </a:tr>
              <a:tr h="710883">
                <a:tc>
                  <a:txBody>
                    <a:bodyPr/>
                    <a:lstStyle/>
                    <a:p>
                      <a:r>
                        <a:rPr lang="th-TH" b="1" dirty="0" smtClean="0">
                          <a:solidFill>
                            <a:schemeClr val="tx1"/>
                          </a:solidFill>
                          <a:cs typeface="+mn-cs"/>
                        </a:rPr>
                        <a:t>1.แนวคิด ที่มา </a:t>
                      </a:r>
                      <a:endParaRPr lang="th-TH" b="1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th-TH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เพื่อต้องการ พัฒนา เครื่องดนตรีไทย เช่นขลุ่ยให้เป็นเครื่องดนตรีที่มีเสียงสากลสามารถบรรเลงกับเครื่องดนตรีสากลได้  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มีการรวมกลุ่มของทีมสุขภาพที่เข้มแข็ง มีแนวคิดที่ดีที่ในการลดปัญหาสุขภาพในพื้นที่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34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cs typeface="+mn-cs"/>
                        </a:rPr>
                        <a:t>2.มีรูปธรรมการจัดการ งาน / เงิน / คน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จากองความรู้ทาง</a:t>
                      </a:r>
                      <a:r>
                        <a:rPr kumimoji="0" lang="th-TH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วิศ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วะกรรม</a:t>
                      </a:r>
                      <a:r>
                        <a:rPr kumimoji="0" lang="th-TH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ที่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ทำชิ้นส่วนเครื่องจักร แล้วเห็น ความสำคัญของงาน ที่อาจารย์โสภณ ศรีมานพ  และอาจารย์ธนิต ศรีกลิ่น ครูขลุ่ย และเครื่องดนตรีไทยคิดและสร้างไว้ จึงมีความคิดพัฒนาให้เป็นเครื่องดนตรี มาตรฐาน จึงเริ่มทำขลุ่ยเมื่อปี พ.ศ. 2550 โดยอาจารย์โสภณ ศรีมานพเป็นผู้สอนการทำเสียง อาจารย์ธนิต ศรีกลิ่นเป็นผู้ทดลองเสียงขลุ่ยทดลองทำขลุ่ยเป็นเวลาอยู่ 2 ปี จึงได้ขลุ่ยต้นแบบคือขลุ่ยไทยเสียงสากล (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Row B) (B#)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ให้บริการประชาชนในด้านการส่งเสริม ป้องกัน รักษาพยาบาลและฟื้นฟู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การเสนอโครงการที่มีความสอดคล้องกับการดูแลสุขภาพของประชาชน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การพัฒนาศักยภาพของ อสม.ให้ได้รับความรู้ 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การจัดตั้ง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ชมรมเพื่อสุขภาพต่างๆ</a:t>
                      </a:r>
                      <a:r>
                        <a:rPr kumimoji="0" lang="th-TH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เช่นกีฬา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18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1" dirty="0" smtClean="0">
                          <a:solidFill>
                            <a:schemeClr val="tx1"/>
                          </a:solidFill>
                          <a:cs typeface="+mn-cs"/>
                        </a:rPr>
                        <a:t>3.ผลผลิต  /ผลลัพธ์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ผลิตขลุ่ยไทยเสียงสากล 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เป็นแหล่งเผยแพร่ความรู้ และการสื่อสารโทรทัศน์ การแสดงของวัฒนธรรมการผลิตขลุ่ย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b="1" dirty="0">
                        <a:cs typeface="+mn-cs"/>
                      </a:endParaRPr>
                    </a:p>
                  </a:txBody>
                  <a:tcPr/>
                </a:tc>
              </a:tr>
              <a:tr h="41186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cs typeface="+mn-cs"/>
                        </a:rPr>
                        <a:t>4.</a:t>
                      </a:r>
                      <a:r>
                        <a:rPr lang="th-TH" b="1" dirty="0" smtClean="0">
                          <a:solidFill>
                            <a:schemeClr val="tx1"/>
                          </a:solidFill>
                          <a:cs typeface="+mn-cs"/>
                        </a:rPr>
                        <a:t>ผลกระทบ</a:t>
                      </a:r>
                      <a:endParaRPr lang="th-TH" b="1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h-TH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ที่สามารถ ต่อยอดชิ้นทางเพื่อมิให้ สูญหายไป </a:t>
                      </a:r>
                      <a:endParaRPr lang="th-TH" b="1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b="1" dirty="0"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964488" cy="954360"/>
          </a:xfrm>
          <a:solidFill>
            <a:srgbClr val="FF00FF"/>
          </a:solidFill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th-TH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การสะท้อน งาน เด่น</a:t>
            </a:r>
            <a:r>
              <a:rPr lang="th-TH" sz="4400" b="1" dirty="0" smtClean="0">
                <a:latin typeface="TH Sarabun New" pitchFamily="34" charset="-34"/>
                <a:cs typeface="TH Sarabun New" pitchFamily="34" charset="-34"/>
              </a:rPr>
              <a:t>ระบบองค์ความรู้และภูมิปัญญาท้องถิ่น 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  <p:graphicFrame>
        <p:nvGraphicFramePr>
          <p:cNvPr id="4" name="ตัวยึดเนื้อหา 3"/>
          <p:cNvGraphicFramePr>
            <a:graphicFrameLocks noGrp="1"/>
          </p:cNvGraphicFramePr>
          <p:nvPr>
            <p:ph idx="1"/>
          </p:nvPr>
        </p:nvGraphicFramePr>
        <p:xfrm>
          <a:off x="179512" y="1371600"/>
          <a:ext cx="8784976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315566"/>
                <a:gridCol w="2144602"/>
                <a:gridCol w="25246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วิจัย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บริการวิชาการ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เป็นพื้นที่การเรียนรู้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b="1" dirty="0" smtClean="0"/>
                        <a:t>1.แนวคิด ที่มา 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smtClean="0"/>
                        <a:t>2.มีรูปธรรมการจัดการ งาน / เงิน / คน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b="1" dirty="0" smtClean="0">
                          <a:solidFill>
                            <a:srgbClr val="FF0000"/>
                          </a:solidFill>
                        </a:rPr>
                        <a:t>ขลุ่ยไทยเสียงสากล </a:t>
                      </a:r>
                      <a:endParaRPr lang="th-TH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b="1" dirty="0" smtClean="0"/>
                        <a:t>-พัฒนาศักยภาพบุบคลากรด้านการจัดการสุขภาพ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smtClean="0"/>
                        <a:t>3.ผลผลิต / ผลลัพธ์ / ผลกระทบ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b="1" dirty="0" smtClean="0"/>
                        <a:t>-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b="1" dirty="0" smtClean="0"/>
                        <a:t>กระบวนการถอดบทเรียน  / สร้างกระบวนการเรียนรู้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b="1" dirty="0" smtClean="0"/>
                        <a:t>ใช้เป็นแหล่งเรียนรู้</a:t>
                      </a:r>
                      <a:r>
                        <a:rPr lang="th-TH" sz="2000" b="1" baseline="0" dirty="0" smtClean="0"/>
                        <a:t> การจัดการด้านสุขภาพ</a:t>
                      </a:r>
                      <a:endParaRPr lang="th-TH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b="1" dirty="0" smtClean="0"/>
                        <a:t>การต่อยอดงาน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None/>
                      </a:pPr>
                      <a:r>
                        <a:rPr lang="th-TH" sz="2000" b="1" dirty="0" smtClean="0">
                          <a:solidFill>
                            <a:schemeClr val="tx1"/>
                          </a:solidFill>
                        </a:rPr>
                        <a:t>เกิดการต่อยอดชิ้นงาน</a:t>
                      </a:r>
                      <a:r>
                        <a:rPr lang="th-TH" sz="2000" b="1" baseline="0" dirty="0" smtClean="0">
                          <a:solidFill>
                            <a:schemeClr val="tx1"/>
                          </a:solidFill>
                        </a:rPr>
                        <a:t> ขลุ่ย และมีการสอนในภาควิชาดนตรี </a:t>
                      </a:r>
                      <a:endParaRPr lang="th-TH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b="1" baseline="0" dirty="0" smtClean="0"/>
                        <a:t>ตำบลหนองบัว </a:t>
                      </a:r>
                      <a:endParaRPr lang="th-TH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1143000"/>
          </a:xfrm>
          <a:solidFill>
            <a:srgbClr val="FF66FF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th-TH" b="1" dirty="0" smtClean="0"/>
              <a:t>สภาพทั่วไปของ</a:t>
            </a:r>
            <a:r>
              <a:rPr lang="th-TH" b="1" dirty="0" smtClean="0"/>
              <a:t>ตำบลหนองบัว</a:t>
            </a:r>
            <a:endParaRPr lang="th-TH" b="1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4497363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algn="thaiDist" eaLnBrk="1" hangingPunct="1">
              <a:lnSpc>
                <a:spcPct val="90000"/>
              </a:lnSpc>
              <a:buFontTx/>
              <a:buNone/>
              <a:defRPr/>
            </a:pPr>
            <a:r>
              <a:rPr lang="th-TH" sz="2800" b="1" dirty="0" smtClean="0">
                <a:latin typeface="Angsana New" pitchFamily="18" charset="-34"/>
              </a:rPr>
              <a:t>	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1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.  จำนวนหมู่บ้าน </a:t>
            </a:r>
            <a:endParaRPr lang="en-US" sz="3200" b="1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3200" b="1" dirty="0" smtClean="0"/>
              <a:t>เขตการปกครอง </a:t>
            </a:r>
            <a:r>
              <a:rPr lang="th-TH" sz="3200" dirty="0" smtClean="0"/>
              <a:t>มีเขตการปกครอง 4 หมู่บ้าน          </a:t>
            </a:r>
          </a:p>
          <a:p>
            <a:pPr>
              <a:buNone/>
            </a:pPr>
            <a:r>
              <a:rPr lang="th-TH" sz="3200" dirty="0" smtClean="0"/>
              <a:t>			</a:t>
            </a:r>
            <a:r>
              <a:rPr lang="th-TH" sz="3200" b="1" dirty="0" smtClean="0"/>
              <a:t>หมู่ 4 </a:t>
            </a:r>
            <a:r>
              <a:rPr lang="th-TH" sz="3200" dirty="0" smtClean="0"/>
              <a:t>บ้านพุพระ     	</a:t>
            </a:r>
            <a:r>
              <a:rPr lang="th-TH" sz="3200" b="1" dirty="0" smtClean="0"/>
              <a:t>หมู่ 5</a:t>
            </a:r>
            <a:r>
              <a:rPr lang="th-TH" sz="3200" dirty="0" smtClean="0"/>
              <a:t> บ้านพุเลียบ    </a:t>
            </a:r>
          </a:p>
          <a:p>
            <a:pPr>
              <a:buNone/>
            </a:pPr>
            <a:r>
              <a:rPr lang="th-TH" sz="3200" dirty="0" smtClean="0"/>
              <a:t>			</a:t>
            </a:r>
            <a:r>
              <a:rPr lang="th-TH" sz="3200" b="1" dirty="0" smtClean="0"/>
              <a:t>หมู่ 6</a:t>
            </a:r>
            <a:r>
              <a:rPr lang="th-TH" sz="3200" dirty="0" smtClean="0"/>
              <a:t> บ้านป่านาง</a:t>
            </a:r>
            <a:r>
              <a:rPr lang="th-TH" sz="3200" dirty="0" err="1" smtClean="0"/>
              <a:t>เย้อ</a:t>
            </a:r>
            <a:r>
              <a:rPr lang="th-TH" sz="3200" dirty="0" smtClean="0"/>
              <a:t>     	</a:t>
            </a:r>
            <a:r>
              <a:rPr lang="th-TH" sz="3200" b="1" dirty="0" smtClean="0"/>
              <a:t>หมู่ 7</a:t>
            </a:r>
            <a:r>
              <a:rPr lang="th-TH" sz="3200" dirty="0" smtClean="0"/>
              <a:t> บ้านหัวเขาพุประดู่</a:t>
            </a:r>
            <a:endParaRPr lang="th-TH" sz="3200" b="1" dirty="0" smtClean="0">
              <a:latin typeface="Angsana New" pitchFamily="18" charset="-34"/>
              <a:cs typeface="Angsana New" pitchFamily="18" charset="-34"/>
            </a:endParaRPr>
          </a:p>
          <a:p>
            <a:pPr algn="thaiDist" eaLnBrk="1" hangingPunct="1">
              <a:lnSpc>
                <a:spcPct val="90000"/>
              </a:lnSpc>
              <a:buFontTx/>
              <a:buNone/>
              <a:defRPr/>
            </a:pPr>
            <a:endParaRPr lang="th-TH" sz="3200" b="1" dirty="0" smtClean="0">
              <a:latin typeface="Angsana New" pitchFamily="18" charset="-34"/>
              <a:cs typeface="Angsana New" pitchFamily="18" charset="-34"/>
            </a:endParaRPr>
          </a:p>
          <a:p>
            <a:pPr algn="thaiDist" eaLnBrk="1" hangingPunct="1">
              <a:lnSpc>
                <a:spcPct val="90000"/>
              </a:lnSpc>
              <a:buFontTx/>
              <a:buNone/>
              <a:defRPr/>
            </a:pP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		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2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.  จำนวนประชากร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		</a:t>
            </a:r>
            <a:r>
              <a:rPr lang="th-TH" sz="3200" b="1" dirty="0" smtClean="0"/>
              <a:t>จำนวน</a:t>
            </a:r>
            <a:r>
              <a:rPr lang="th-TH" sz="3200" b="1" dirty="0" smtClean="0"/>
              <a:t>ประชากรทั้งหมด</a:t>
            </a:r>
            <a:r>
              <a:rPr lang="th-TH" sz="3200" dirty="0" smtClean="0"/>
              <a:t> </a:t>
            </a:r>
            <a:r>
              <a:rPr lang="th-TH" sz="3200" b="1" dirty="0" smtClean="0"/>
              <a:t>5493 </a:t>
            </a:r>
            <a:r>
              <a:rPr lang="th-TH" sz="3200" dirty="0" smtClean="0"/>
              <a:t>คน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th-TH" sz="3200" dirty="0" smtClean="0"/>
              <a:t>	</a:t>
            </a:r>
            <a:r>
              <a:rPr lang="th-TH" sz="3200" dirty="0" smtClean="0"/>
              <a:t> 	เป็น</a:t>
            </a:r>
            <a:r>
              <a:rPr lang="th-TH" sz="3200" dirty="0" smtClean="0"/>
              <a:t>ชาย </a:t>
            </a:r>
            <a:r>
              <a:rPr lang="th-TH" sz="3200" b="1" dirty="0" smtClean="0"/>
              <a:t>2674 </a:t>
            </a:r>
            <a:r>
              <a:rPr lang="th-TH" sz="3200" dirty="0" smtClean="0"/>
              <a:t>คน เป็นหญิง </a:t>
            </a:r>
            <a:r>
              <a:rPr lang="th-TH" sz="3200" b="1" dirty="0" smtClean="0"/>
              <a:t>2819 </a:t>
            </a:r>
            <a:r>
              <a:rPr lang="th-TH" sz="3200" dirty="0" smtClean="0"/>
              <a:t>คน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th-TH" sz="3200" dirty="0" smtClean="0"/>
              <a:t> 		มี</a:t>
            </a:r>
            <a:r>
              <a:rPr lang="th-TH" sz="3200" dirty="0" smtClean="0"/>
              <a:t>จำนวนครัวเรือนทั้งหมด </a:t>
            </a:r>
            <a:r>
              <a:rPr lang="th-TH" sz="3200" b="1" dirty="0" smtClean="0"/>
              <a:t>2182 </a:t>
            </a:r>
            <a:r>
              <a:rPr lang="th-TH" sz="3200" dirty="0" smtClean="0"/>
              <a:t>ครัวเรือน</a:t>
            </a:r>
            <a:br>
              <a:rPr lang="th-TH" sz="3200" dirty="0" smtClean="0"/>
            </a:br>
            <a:r>
              <a:rPr lang="th-TH" sz="3200" dirty="0" smtClean="0"/>
              <a:t>     </a:t>
            </a:r>
            <a:endParaRPr lang="th-TH" sz="3200" b="1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950913" y="1377950"/>
            <a:ext cx="1098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th-TH" sz="2800" b="1">
                <a:latin typeface="Arial" pitchFamily="34" charset="0"/>
              </a:rPr>
              <a:t>	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4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4" grpId="1" animBg="1"/>
      <p:bldP spid="8194" grpId="2" animBg="1"/>
      <p:bldP spid="8195" grpId="0" build="p" animBg="1"/>
      <p:bldP spid="8195" grpI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                  </a:t>
            </a:r>
            <a:endParaRPr lang="th-TH" dirty="0" smtClean="0"/>
          </a:p>
          <a:p>
            <a:r>
              <a:rPr lang="th-TH" b="1" dirty="0" smtClean="0"/>
              <a:t>สภาพ</a:t>
            </a:r>
            <a:r>
              <a:rPr lang="th-TH" b="1" dirty="0" smtClean="0"/>
              <a:t>ภูมิประเทศ</a:t>
            </a:r>
            <a:r>
              <a:rPr lang="th-TH" dirty="0" smtClean="0"/>
              <a:t>           สภาพภูมิประเทศขององค์การบริหารส่วนตำบลหนองบัว โดยทั่วไปเป็นภูเขา ที่ราบเชิงเขา และพื้นที่ราบริมฝั่งแม่น้ำ มีแม่น้ำศรีสวัสดิ์ (แควใหญ่ไหลผ่าน) โดยมีอาณาเขตติดต่อ ดังนี้</a:t>
            </a:r>
          </a:p>
          <a:p>
            <a:r>
              <a:rPr lang="th-TH" b="1" u="sng" dirty="0" smtClean="0"/>
              <a:t>ทิศ</a:t>
            </a:r>
            <a:r>
              <a:rPr lang="th-TH" b="1" u="sng" dirty="0" smtClean="0"/>
              <a:t>เหนือ</a:t>
            </a:r>
            <a:r>
              <a:rPr lang="th-TH" dirty="0" smtClean="0"/>
              <a:t> ติดต่อกับ อำเภอเมือง จังหวัดกาญจนบุรี </a:t>
            </a:r>
            <a:endParaRPr lang="th-TH" dirty="0" smtClean="0"/>
          </a:p>
          <a:p>
            <a:r>
              <a:rPr lang="th-TH" b="1" u="sng" dirty="0" smtClean="0"/>
              <a:t>ทิศ</a:t>
            </a:r>
            <a:r>
              <a:rPr lang="th-TH" b="1" u="sng" dirty="0" smtClean="0"/>
              <a:t>ใต้</a:t>
            </a:r>
            <a:r>
              <a:rPr lang="th-TH" dirty="0" smtClean="0"/>
              <a:t> ติดต่อกับ อำเภอเมือง จังหวัด</a:t>
            </a:r>
            <a:r>
              <a:rPr lang="th-TH" dirty="0" smtClean="0"/>
              <a:t>กาญจนบุรี</a:t>
            </a:r>
          </a:p>
          <a:p>
            <a:r>
              <a:rPr lang="th-TH" b="1" u="sng" dirty="0" smtClean="0"/>
              <a:t>ทิศ</a:t>
            </a:r>
            <a:r>
              <a:rPr lang="th-TH" b="1" u="sng" dirty="0" smtClean="0"/>
              <a:t>ตะวันออก</a:t>
            </a:r>
            <a:r>
              <a:rPr lang="th-TH" dirty="0" smtClean="0"/>
              <a:t> ติดต่อกับ อำเภอเมือง จังหวัดกาญจนบุรี </a:t>
            </a:r>
            <a:endParaRPr lang="th-TH" dirty="0" smtClean="0"/>
          </a:p>
          <a:p>
            <a:r>
              <a:rPr lang="th-TH" b="1" u="sng" dirty="0" smtClean="0"/>
              <a:t>ทิศ</a:t>
            </a:r>
            <a:r>
              <a:rPr lang="th-TH" b="1" u="sng" dirty="0" smtClean="0"/>
              <a:t>ตะวันตก</a:t>
            </a:r>
            <a:r>
              <a:rPr lang="th-TH" dirty="0" smtClean="0"/>
              <a:t> ติดต่อกับ อำเภอเมือง จังหวัดกาญจนบุรี      </a:t>
            </a:r>
            <a:endParaRPr lang="th-TH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66FF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th-TH" b="1" dirty="0" smtClean="0"/>
              <a:t>สภาพทั่วไปของ</a:t>
            </a:r>
            <a:r>
              <a:rPr lang="th-TH" b="1" dirty="0" smtClean="0"/>
              <a:t>ตำบลหนองบัว </a:t>
            </a:r>
            <a:endParaRPr lang="th-TH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4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8229600" cy="1143000"/>
          </a:xfrm>
          <a:solidFill>
            <a:srgbClr val="FF00FF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th-TH" b="1" dirty="0" smtClean="0"/>
              <a:t>สภาพทาง</a:t>
            </a:r>
            <a:r>
              <a:rPr lang="th-TH" b="1" dirty="0" smtClean="0"/>
              <a:t>เศรษฐกิจ</a:t>
            </a:r>
            <a:endParaRPr lang="th-TH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401080" cy="4389120"/>
          </a:xfrm>
          <a:solidFill>
            <a:srgbClr val="FFCC99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th-TH" sz="2800" b="1" dirty="0" smtClean="0">
                <a:latin typeface="Angsana New" pitchFamily="18" charset="-34"/>
              </a:rPr>
              <a:t>	1. </a:t>
            </a:r>
            <a:r>
              <a:rPr lang="th-TH" sz="2800" dirty="0" smtClean="0"/>
              <a:t>ประชากรในเขต </a:t>
            </a:r>
            <a:r>
              <a:rPr lang="th-TH" sz="2800" dirty="0" err="1" smtClean="0"/>
              <a:t>อบต.</a:t>
            </a:r>
            <a:r>
              <a:rPr lang="th-TH" sz="2800" dirty="0" smtClean="0"/>
              <a:t>หนองบัว </a:t>
            </a:r>
            <a:endParaRPr lang="th-TH" sz="2800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th-TH" sz="2800" dirty="0" smtClean="0"/>
              <a:t>ส่วน</a:t>
            </a:r>
            <a:r>
              <a:rPr lang="th-TH" sz="2800" dirty="0" smtClean="0"/>
              <a:t>ใหญ่ประกอบอาชีพเกษตรกรรมประมาณร้อยละ 70 </a:t>
            </a:r>
            <a:endParaRPr lang="th-TH" sz="2800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th-TH" sz="2800" dirty="0" smtClean="0"/>
              <a:t>รองลงมา</a:t>
            </a:r>
            <a:r>
              <a:rPr lang="th-TH" sz="2800" dirty="0" smtClean="0"/>
              <a:t>ได้แก่อาชีพรับจ้าง ประมาณร้อยละ </a:t>
            </a:r>
            <a:r>
              <a:rPr lang="th-TH" sz="2800" dirty="0" smtClean="0"/>
              <a:t>15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th-TH" sz="2800" dirty="0" smtClean="0"/>
              <a:t>อาชีพ</a:t>
            </a:r>
            <a:r>
              <a:rPr lang="th-TH" sz="2800" dirty="0" smtClean="0"/>
              <a:t>อื่น ๆ ได้แก่ประกอบการธุรกิจ ข้าราชการ พนักงานของ</a:t>
            </a:r>
            <a:r>
              <a:rPr lang="th-TH" sz="2800" dirty="0" smtClean="0"/>
              <a:t>รัฐประมาณร้อย 15 </a:t>
            </a:r>
            <a:r>
              <a:rPr lang="th-TH" sz="2800" dirty="0" smtClean="0"/>
              <a:t>          </a:t>
            </a:r>
            <a:endParaRPr lang="th-TH" sz="2800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th-TH" sz="2800" b="1" dirty="0" smtClean="0"/>
              <a:t>หน่วย</a:t>
            </a:r>
            <a:r>
              <a:rPr lang="th-TH" sz="2800" b="1" dirty="0" smtClean="0"/>
              <a:t>ธุรกิจในเขต </a:t>
            </a:r>
            <a:r>
              <a:rPr lang="th-TH" sz="2800" b="1" dirty="0" err="1" smtClean="0"/>
              <a:t>อบต.</a:t>
            </a:r>
            <a:r>
              <a:rPr lang="th-TH" sz="2800" dirty="0" smtClean="0"/>
              <a:t>       โรงแรม </a:t>
            </a:r>
            <a:r>
              <a:rPr lang="th-TH" sz="2800" b="1" dirty="0" smtClean="0"/>
              <a:t>1</a:t>
            </a:r>
            <a:r>
              <a:rPr lang="th-TH" sz="2800" dirty="0" smtClean="0"/>
              <a:t> แห่ง (โรงแรมศิลาลัยอยู่ใน ม.ราช</a:t>
            </a:r>
            <a:r>
              <a:rPr lang="th-TH" sz="2800" dirty="0" err="1" smtClean="0"/>
              <a:t>ภัฏ</a:t>
            </a:r>
            <a:r>
              <a:rPr lang="th-TH" sz="2800" dirty="0" smtClean="0"/>
              <a:t>) ปั๊มน้ำมันและก๊าซ </a:t>
            </a:r>
            <a:r>
              <a:rPr lang="th-TH" sz="2800" b="1" dirty="0" smtClean="0"/>
              <a:t>4</a:t>
            </a:r>
            <a:r>
              <a:rPr lang="th-TH" sz="2800" dirty="0" smtClean="0"/>
              <a:t> แห่ง   โรงงานอุตสาหกรรม </a:t>
            </a:r>
            <a:r>
              <a:rPr lang="th-TH" sz="2800" b="1" dirty="0" smtClean="0"/>
              <a:t>2</a:t>
            </a:r>
            <a:r>
              <a:rPr lang="th-TH" sz="2800" dirty="0" smtClean="0"/>
              <a:t> แห่ง   หอพัก </a:t>
            </a:r>
            <a:r>
              <a:rPr lang="th-TH" sz="2800" b="1" dirty="0" smtClean="0"/>
              <a:t>50</a:t>
            </a:r>
            <a:r>
              <a:rPr lang="th-TH" sz="2800" dirty="0" smtClean="0"/>
              <a:t> แห่ง            </a:t>
            </a:r>
            <a:endParaRPr lang="th-TH" sz="2800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th-TH" sz="2800" dirty="0" smtClean="0"/>
              <a:t> </a:t>
            </a:r>
            <a:r>
              <a:rPr lang="th-TH" sz="2800" b="1" dirty="0" smtClean="0"/>
              <a:t>สาธารณสุข</a:t>
            </a:r>
            <a:r>
              <a:rPr lang="th-TH" sz="2800" dirty="0" smtClean="0"/>
              <a:t>  </a:t>
            </a:r>
            <a:r>
              <a:rPr lang="th-TH" sz="2800" dirty="0" smtClean="0"/>
              <a:t> </a:t>
            </a:r>
            <a:r>
              <a:rPr lang="th-TH" sz="2800" dirty="0" smtClean="0"/>
              <a:t>  สถานีอนามัยประจำตำบล/หมู่บ้าน </a:t>
            </a:r>
            <a:r>
              <a:rPr lang="th-TH" sz="2800" b="1" dirty="0" smtClean="0"/>
              <a:t>1</a:t>
            </a:r>
            <a:r>
              <a:rPr lang="th-TH" sz="2800" dirty="0" smtClean="0"/>
              <a:t> แห่ง (โรงแรมศิลาลัยอยู่ใน ม.ราช</a:t>
            </a:r>
            <a:r>
              <a:rPr lang="th-TH" sz="2800" dirty="0" err="1" smtClean="0"/>
              <a:t>ภัฏ</a:t>
            </a:r>
            <a:r>
              <a:rPr lang="th-TH" sz="2800" dirty="0" smtClean="0"/>
              <a:t>) ร้านขายยาแผนปัจจุบัน </a:t>
            </a:r>
            <a:r>
              <a:rPr lang="th-TH" sz="2800" b="1" dirty="0" smtClean="0"/>
              <a:t>1</a:t>
            </a:r>
            <a:r>
              <a:rPr lang="th-TH" sz="2800" dirty="0" smtClean="0"/>
              <a:t> แห่ง   อัตราการมีและใช้ส้วมราดน้ำ   ร้อยละ </a:t>
            </a:r>
            <a:r>
              <a:rPr lang="th-TH" sz="2800" b="1" dirty="0" smtClean="0"/>
              <a:t>100</a:t>
            </a:r>
            <a:r>
              <a:rPr lang="th-TH" sz="2800" dirty="0" smtClean="0"/>
              <a:t>          </a:t>
            </a:r>
            <a:endParaRPr lang="th-TH" sz="2800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th-TH" sz="2800" dirty="0" smtClean="0"/>
              <a:t> </a:t>
            </a:r>
            <a:r>
              <a:rPr lang="th-TH" sz="2800" b="1" dirty="0" smtClean="0"/>
              <a:t>ความปลอดภัยในชีวิตและทรัพย์สิน</a:t>
            </a:r>
            <a:r>
              <a:rPr lang="th-TH" sz="2800" dirty="0" smtClean="0"/>
              <a:t>     ที่ทำการตำรวจชุมชน </a:t>
            </a:r>
            <a:r>
              <a:rPr lang="th-TH" sz="2800" b="1" dirty="0" smtClean="0"/>
              <a:t>1</a:t>
            </a:r>
            <a:r>
              <a:rPr lang="th-TH" sz="2800" dirty="0" smtClean="0"/>
              <a:t> แห่ง (โรงแรมศิลาลัยอยู่ใน ม.ราช</a:t>
            </a:r>
            <a:r>
              <a:rPr lang="th-TH" sz="2800" dirty="0" err="1" smtClean="0"/>
              <a:t>ภัฏ</a:t>
            </a:r>
            <a:r>
              <a:rPr lang="th-TH" sz="2800" dirty="0" smtClean="0"/>
              <a:t>)      </a:t>
            </a:r>
            <a:endParaRPr lang="th-TH" sz="2800" b="1" dirty="0" smtClean="0">
              <a:latin typeface="Angsana New" pitchFamily="18" charset="-3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8" grpId="1" animBg="1"/>
      <p:bldP spid="9219" grpId="0" build="p" animBg="1"/>
      <p:bldP spid="9219" grpI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ถ้ำขุนแผน </a:t>
            </a:r>
            <a:endParaRPr lang="th-TH" dirty="0"/>
          </a:p>
        </p:txBody>
      </p:sp>
      <p:pic>
        <p:nvPicPr>
          <p:cNvPr id="4" name="Picture 6" descr="http://www.nongbua-sao.com/picture/gallery/2011092912571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357430"/>
            <a:ext cx="7429552" cy="4143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229600" cy="1143000"/>
          </a:xfrm>
          <a:solidFill>
            <a:srgbClr val="FF00FF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th-TH" b="1" dirty="0" smtClean="0"/>
              <a:t>รูปวัดภายใน</a:t>
            </a:r>
            <a:r>
              <a:rPr lang="th-TH" b="1" dirty="0" smtClean="0"/>
              <a:t>ตำบลหนองบัว </a:t>
            </a:r>
            <a:endParaRPr lang="th-TH" b="1" dirty="0" smtClean="0"/>
          </a:p>
        </p:txBody>
      </p:sp>
      <p:pic>
        <p:nvPicPr>
          <p:cNvPr id="17410" name="Picture 2" descr="http://www.nongbua-sao.com/picture/otop/201110281619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09" y="2071678"/>
            <a:ext cx="3974743" cy="2643206"/>
          </a:xfrm>
          <a:prstGeom prst="rect">
            <a:avLst/>
          </a:prstGeom>
          <a:noFill/>
        </p:spPr>
      </p:pic>
      <p:pic>
        <p:nvPicPr>
          <p:cNvPr id="17412" name="Picture 4" descr="http://www.nongbua-sao.com/picture/otop/201110311008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2071678"/>
            <a:ext cx="4082168" cy="2714644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4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6" grpId="1" animBg="1"/>
      <p:bldP spid="1638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928670"/>
          </a:xfrm>
          <a:solidFill>
            <a:srgbClr val="FF66FF"/>
          </a:solidFill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th-TH" b="1" dirty="0" smtClean="0"/>
              <a:t>การคมนาคมและระบบสาธารณูปโภค</a:t>
            </a:r>
            <a:r>
              <a:rPr lang="th-TH" b="1" dirty="0" smtClean="0"/>
              <a:t>พื้นฐาน</a:t>
            </a:r>
            <a:endParaRPr lang="th-TH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229600" cy="4741862"/>
          </a:xfrm>
          <a:solidFill>
            <a:srgbClr val="00B0F0"/>
          </a:solidFill>
        </p:spPr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th-TH" sz="2800" b="1" dirty="0" smtClean="0">
                <a:latin typeface="Angsana New" pitchFamily="18" charset="-34"/>
              </a:rPr>
              <a:t>	</a:t>
            </a:r>
            <a:r>
              <a:rPr lang="th-TH" sz="2800" b="1" dirty="0" smtClean="0">
                <a:latin typeface="Angsana New" pitchFamily="18" charset="-34"/>
              </a:rPr>
              <a:t>2</a:t>
            </a:r>
            <a:r>
              <a:rPr lang="th-TH" sz="2800" dirty="0" smtClean="0"/>
              <a:t> ศาสนา           </a:t>
            </a:r>
            <a:endParaRPr lang="th-TH" sz="2800" dirty="0" smtClean="0"/>
          </a:p>
          <a:p>
            <a:pPr>
              <a:lnSpc>
                <a:spcPct val="80000"/>
              </a:lnSpc>
              <a:buNone/>
              <a:defRPr/>
            </a:pPr>
            <a:r>
              <a:rPr lang="th-TH" sz="2800" dirty="0" smtClean="0"/>
              <a:t> </a:t>
            </a:r>
            <a:r>
              <a:rPr lang="th-TH" sz="2800" dirty="0" smtClean="0"/>
              <a:t> วัด</a:t>
            </a:r>
            <a:r>
              <a:rPr lang="th-TH" sz="2800" dirty="0" smtClean="0"/>
              <a:t>/สำนักสงฆ์   6 แห่ง </a:t>
            </a:r>
            <a:br>
              <a:rPr lang="th-TH" sz="2800" dirty="0" smtClean="0"/>
            </a:br>
            <a:r>
              <a:rPr lang="th-TH" sz="2800" dirty="0" smtClean="0"/>
              <a:t>1. วัดถ้ำขุนแผน(วัดพุทธาวาส) หมู่ที่ 4 </a:t>
            </a:r>
            <a:br>
              <a:rPr lang="th-TH" sz="2800" dirty="0" smtClean="0"/>
            </a:br>
            <a:r>
              <a:rPr lang="th-TH" sz="2800" dirty="0" smtClean="0"/>
              <a:t>2. สำนักปฏิบัติธรรมถ้ำมะเกลือ(วัดถ้ำมะเกลือ) หมูที่ 5 </a:t>
            </a:r>
            <a:br>
              <a:rPr lang="th-TH" sz="2800" dirty="0" smtClean="0"/>
            </a:br>
            <a:r>
              <a:rPr lang="th-TH" sz="2800" dirty="0" smtClean="0"/>
              <a:t>3. วัดถ้ำประทุน  หมู่ที่ 5</a:t>
            </a:r>
            <a:br>
              <a:rPr lang="th-TH" sz="2800" dirty="0" smtClean="0"/>
            </a:br>
            <a:r>
              <a:rPr lang="th-TH" sz="2800" dirty="0" smtClean="0"/>
              <a:t>4. วัดพุเลียบ  หมู่ที่ 5</a:t>
            </a:r>
            <a:br>
              <a:rPr lang="th-TH" sz="2800" dirty="0" smtClean="0"/>
            </a:br>
            <a:r>
              <a:rPr lang="th-TH" sz="2800" dirty="0" smtClean="0"/>
              <a:t>5. สำนักสงฆ์ทุ่งแสงสว่างเจริญธรรม  หมู่ที่ 6</a:t>
            </a:r>
            <a:br>
              <a:rPr lang="th-TH" sz="2800" dirty="0" smtClean="0"/>
            </a:br>
            <a:r>
              <a:rPr lang="th-TH" sz="2800" dirty="0" smtClean="0"/>
              <a:t>6. วัดพุประดู่  หมู่ที่ 7</a:t>
            </a:r>
            <a:br>
              <a:rPr lang="th-TH" sz="2800" dirty="0" smtClean="0"/>
            </a:br>
            <a:r>
              <a:rPr lang="th-TH" sz="2800" dirty="0" smtClean="0"/>
              <a:t>     </a:t>
            </a:r>
            <a:endParaRPr lang="th-TH" sz="2800" b="1" dirty="0" smtClean="0">
              <a:latin typeface="Angsana New" pitchFamily="18" charset="-34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6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79512" y="142852"/>
            <a:ext cx="8784976" cy="549845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28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H SarabunIT๙" pitchFamily="34" charset="-34"/>
                <a:cs typeface="TH SarabunIT๙" pitchFamily="34" charset="-34"/>
              </a:rPr>
              <a:t>การพัฒนาคุณภาพชีวิต สร้างจิตสำนึก ยึดหลัก</a:t>
            </a:r>
            <a:r>
              <a:rPr lang="th-TH" sz="280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H SarabunIT๙" pitchFamily="34" charset="-34"/>
                <a:cs typeface="TH SarabunIT๙" pitchFamily="34" charset="-34"/>
              </a:rPr>
              <a:t>ธรรมาภิ</a:t>
            </a:r>
            <a:r>
              <a:rPr lang="th-TH" sz="28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H SarabunIT๙" pitchFamily="34" charset="-34"/>
                <a:cs typeface="TH SarabunIT๙" pitchFamily="34" charset="-34"/>
              </a:rPr>
              <a:t>บาล ส่งเสริมพัฒนาการท่องเที่ยว</a:t>
            </a:r>
            <a:endParaRPr lang="th-TH" sz="28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2893005"/>
            <a:ext cx="1584176" cy="1200329"/>
          </a:xfrm>
          <a:prstGeom prst="rect">
            <a:avLst/>
          </a:prstGeom>
          <a:gradFill>
            <a:gsLst>
              <a:gs pos="0">
                <a:srgbClr val="5E9EFF">
                  <a:alpha val="38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effectLst>
            <a:outerShdw blurRad="63500" dist="76200" dir="2400000" rotWithShape="0">
              <a:srgbClr val="000000">
                <a:alpha val="74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สภาพปัญหาในพื้นที่</a:t>
            </a:r>
          </a:p>
          <a:p>
            <a:r>
              <a:rPr lang="th-TH" sz="1200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  <a:sym typeface="Wingdings 3"/>
              </a:rPr>
              <a:t>ปัญหาความยากจน</a:t>
            </a:r>
          </a:p>
          <a:p>
            <a:r>
              <a:rPr lang="th-TH" sz="1200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  <a:sym typeface="Wingdings 3"/>
              </a:rPr>
              <a:t>ปัญหาหนี้สิน</a:t>
            </a:r>
          </a:p>
          <a:p>
            <a:r>
              <a:rPr lang="th-TH" sz="1200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  <a:sym typeface="Wingdings 3"/>
              </a:rPr>
              <a:t>ปัญหาที่ดินทำกิน</a:t>
            </a:r>
          </a:p>
          <a:p>
            <a:r>
              <a:rPr lang="th-TH" sz="1200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  <a:sym typeface="Wingdings 3"/>
              </a:rPr>
              <a:t>ปัญหา</a:t>
            </a:r>
            <a:r>
              <a:rPr lang="th-TH" sz="1200" dirty="0" err="1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  <a:sym typeface="Wingdings 3"/>
              </a:rPr>
              <a:t>ยาเสพติด</a:t>
            </a:r>
            <a:endParaRPr lang="th-TH" sz="1200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  <a:sym typeface="Wingdings 3"/>
            </a:endParaRPr>
          </a:p>
          <a:p>
            <a:r>
              <a:rPr lang="th-TH" sz="1200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  <a:sym typeface="Wingdings 3"/>
              </a:rPr>
              <a:t>กลุ่มอาชีพขาดการตลาด</a:t>
            </a:r>
            <a:endParaRPr lang="th-TH" sz="1200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11" name="ลูกศรขวา 10"/>
          <p:cNvSpPr/>
          <p:nvPr/>
        </p:nvSpPr>
        <p:spPr>
          <a:xfrm>
            <a:off x="1857356" y="2357430"/>
            <a:ext cx="360040" cy="18591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9004" y="703148"/>
            <a:ext cx="411874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pPr algn="ctr"/>
            <a:r>
              <a:rPr lang="th-T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IT๙" pitchFamily="34" charset="-34"/>
                <a:cs typeface="TH SarabunIT๙" pitchFamily="34" charset="-34"/>
              </a:rPr>
              <a:t>หมู่บ้านจัดการตนเอง ต.หนองบัว อ.เมือง จ.กาญจนบุรี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005" y="1211268"/>
            <a:ext cx="1008112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หมู่ 4 บ้านพุพระ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1. ความสามัคคี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2. ผู้นำเข้มแข็ง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3. เสียสละ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4. จิตอาสา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5. ภูมิปัญญาท้องถิ่น</a:t>
            </a:r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5978" y="1211269"/>
            <a:ext cx="1008680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หมู่ 5 บ้านพุเลียบ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1. ความสามัคคี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2. ความซื่อสัตย์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3. ร่วมคิดร่วมทำ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4. ร่วมรับผิดชอบ</a:t>
            </a: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6248" y="1216399"/>
            <a:ext cx="1008112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หมู่ 6 บ้านนาง</a:t>
            </a:r>
            <a:r>
              <a:rPr lang="th-TH" sz="1200" b="1" dirty="0" err="1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เย้อ</a:t>
            </a:r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1. พึ่งพาตนเอง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2. เศรษฐกิจพอเพียง</a:t>
            </a: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19638" y="1211268"/>
            <a:ext cx="1008112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หมู่ 7 บ้านพุประดู่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1. ทำงานเป็นทีม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2. ผู้นำเข้มแข็ง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3. จิตอาสา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4. การแบ่งโซนนิ่ง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5. คนรุ่นใหม่ไฟแรง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6. การใช้เครือญาติ</a:t>
            </a:r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7. ความเสียสละ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7567" y="3703102"/>
            <a:ext cx="1008112" cy="2677656"/>
          </a:xfrm>
          <a:prstGeom prst="rect">
            <a:avLst/>
          </a:prstGeom>
          <a:solidFill>
            <a:srgbClr val="00B0F0">
              <a:alpha val="32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กลุ่ม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1. </a:t>
            </a:r>
            <a:r>
              <a:rPr lang="th-TH" sz="1200" b="1" dirty="0" err="1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ดีปรี</a:t>
            </a:r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2. 5 เสือ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3. </a:t>
            </a:r>
            <a:r>
              <a:rPr lang="th-TH" sz="1200" b="1" dirty="0" err="1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อส</a:t>
            </a:r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ม.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4. การบริหารจัดการ</a:t>
            </a:r>
          </a:p>
          <a:p>
            <a:r>
              <a:rPr lang="th-TH" sz="1200" b="1" dirty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 </a:t>
            </a:r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   แบบมีส่วนร่วม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5. ผู้สูงอายุ</a:t>
            </a:r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6. ปราชญ์ชาวบ้าน</a:t>
            </a: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74540" y="3703102"/>
            <a:ext cx="1008680" cy="2677656"/>
          </a:xfrm>
          <a:prstGeom prst="rect">
            <a:avLst/>
          </a:prstGeom>
          <a:solidFill>
            <a:srgbClr val="00B0F0">
              <a:alpha val="32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กลุ่ม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1. เลี้ยงวัว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2. สวัสดิการชุมชน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3. ออมทรัพย์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4. นวดไทย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5. ชาใบหม่อน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6. สวนสมุนไพร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7. อาชีพเลี้ยงไก่</a:t>
            </a:r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8. แม่บ้านพุเลียบ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9. กองทุนพัฒนา</a:t>
            </a:r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   บทบาทสตรี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10. ปลูกหม่อนเลี้ยงไหม</a:t>
            </a:r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4810" y="3714752"/>
            <a:ext cx="1071570" cy="2677656"/>
          </a:xfrm>
          <a:prstGeom prst="rect">
            <a:avLst/>
          </a:prstGeom>
          <a:solidFill>
            <a:srgbClr val="00B0F0">
              <a:alpha val="32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หมู่ 6 บ้านนาง</a:t>
            </a:r>
            <a:r>
              <a:rPr lang="th-TH" sz="1200" b="1" dirty="0" err="1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เย้อ</a:t>
            </a:r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1. พึ่งพาตนเอง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2. เศรษฐกิจพอเพียง</a:t>
            </a: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48200" y="3703102"/>
            <a:ext cx="1008112" cy="2677656"/>
          </a:xfrm>
          <a:prstGeom prst="rect">
            <a:avLst/>
          </a:prstGeom>
          <a:solidFill>
            <a:srgbClr val="00B0F0">
              <a:alpha val="32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หมู่ 7 บ้านพุประดู่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1. ทำงานเป็นทีม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2. ผู้นำเข้มแข็ง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3. จิตอาสา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4. การแบ่งโซนนิ่ง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5. คนรุ่นใหม่ไฟแรง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6. การใช้เครือญาติ</a:t>
            </a:r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7. ความเสียสละ</a:t>
            </a:r>
          </a:p>
          <a:p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endParaRPr lang="th-TH" sz="1200" b="1" dirty="0" smtClean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2" name="ลูกศรลง 21"/>
          <p:cNvSpPr/>
          <p:nvPr/>
        </p:nvSpPr>
        <p:spPr>
          <a:xfrm>
            <a:off x="2339752" y="2857496"/>
            <a:ext cx="3830713" cy="54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93181" y="30288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กลุ่มต้นทุน</a:t>
            </a:r>
            <a:endParaRPr lang="th-TH" sz="18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</p:txBody>
      </p:sp>
      <p:cxnSp>
        <p:nvCxnSpPr>
          <p:cNvPr id="25" name="ลูกศรเชื่อมต่อแบบตรง 24"/>
          <p:cNvCxnSpPr/>
          <p:nvPr/>
        </p:nvCxnSpPr>
        <p:spPr>
          <a:xfrm>
            <a:off x="2713061" y="2852936"/>
            <a:ext cx="0" cy="288032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/>
          <p:cNvCxnSpPr/>
          <p:nvPr/>
        </p:nvCxnSpPr>
        <p:spPr>
          <a:xfrm>
            <a:off x="2713061" y="3299185"/>
            <a:ext cx="0" cy="273831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/>
          <p:cNvCxnSpPr/>
          <p:nvPr/>
        </p:nvCxnSpPr>
        <p:spPr>
          <a:xfrm>
            <a:off x="5814442" y="2859226"/>
            <a:ext cx="0" cy="288032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ลูกศรเชื่อมต่อแบบตรง 29"/>
          <p:cNvCxnSpPr/>
          <p:nvPr/>
        </p:nvCxnSpPr>
        <p:spPr>
          <a:xfrm>
            <a:off x="5814442" y="3305475"/>
            <a:ext cx="0" cy="273831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ลูกศรเชื่อมต่อแบบตรง 30"/>
          <p:cNvCxnSpPr/>
          <p:nvPr/>
        </p:nvCxnSpPr>
        <p:spPr>
          <a:xfrm>
            <a:off x="3771229" y="2859976"/>
            <a:ext cx="0" cy="136976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ลูกศรเชื่อมต่อแบบตรง 31"/>
          <p:cNvCxnSpPr/>
          <p:nvPr/>
        </p:nvCxnSpPr>
        <p:spPr>
          <a:xfrm>
            <a:off x="3771229" y="3403131"/>
            <a:ext cx="0" cy="176925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ลูกศรเชื่อมต่อแบบตรง 32"/>
          <p:cNvCxnSpPr/>
          <p:nvPr/>
        </p:nvCxnSpPr>
        <p:spPr>
          <a:xfrm>
            <a:off x="4787004" y="2859226"/>
            <a:ext cx="1" cy="137726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/>
          <p:cNvCxnSpPr/>
          <p:nvPr/>
        </p:nvCxnSpPr>
        <p:spPr>
          <a:xfrm>
            <a:off x="4801293" y="3403131"/>
            <a:ext cx="0" cy="176925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04248" y="954594"/>
            <a:ext cx="1080120" cy="1754326"/>
          </a:xfrm>
          <a:prstGeom prst="rect">
            <a:avLst/>
          </a:prstGeom>
          <a:solidFill>
            <a:srgbClr val="FF66FF">
              <a:alpha val="79000"/>
            </a:srgb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r>
              <a:rPr lang="th-TH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IT๙" pitchFamily="34" charset="-34"/>
                <a:cs typeface="TH SarabunIT๙" pitchFamily="34" charset="-34"/>
              </a:rPr>
              <a:t>ผลลัพธ์/ผลผลิต</a:t>
            </a:r>
          </a:p>
          <a:p>
            <a:r>
              <a:rPr lang="th-TH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IT๙" pitchFamily="34" charset="-34"/>
                <a:cs typeface="TH SarabunIT๙" pitchFamily="34" charset="-34"/>
              </a:rPr>
              <a:t>1. ความสามัคคี</a:t>
            </a:r>
          </a:p>
          <a:p>
            <a:r>
              <a:rPr lang="th-TH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IT๙" pitchFamily="34" charset="-34"/>
                <a:cs typeface="TH SarabunIT๙" pitchFamily="34" charset="-34"/>
              </a:rPr>
              <a:t>2. หมู่บ้านเข้มแข็ง</a:t>
            </a:r>
          </a:p>
          <a:p>
            <a:r>
              <a:rPr lang="th-TH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IT๙" pitchFamily="34" charset="-34"/>
                <a:cs typeface="TH SarabunIT๙" pitchFamily="34" charset="-34"/>
              </a:rPr>
              <a:t>3. มีสวัสดิการชุมชน</a:t>
            </a:r>
          </a:p>
          <a:p>
            <a:r>
              <a:rPr lang="th-TH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IT๙" pitchFamily="34" charset="-34"/>
                <a:cs typeface="TH SarabunIT๙" pitchFamily="34" charset="-34"/>
              </a:rPr>
              <a:t>4. มีอาชีพเสริม</a:t>
            </a:r>
          </a:p>
          <a:p>
            <a:r>
              <a:rPr lang="th-TH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IT๙" pitchFamily="34" charset="-34"/>
                <a:cs typeface="TH SarabunIT๙" pitchFamily="34" charset="-34"/>
              </a:rPr>
              <a:t>5. เพิ่มรายได้</a:t>
            </a:r>
            <a:endParaRPr lang="th-TH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H SarabunIT๙" pitchFamily="34" charset="-34"/>
              <a:cs typeface="TH SarabunIT๙" pitchFamily="34" charset="-34"/>
            </a:endParaRPr>
          </a:p>
          <a:p>
            <a:r>
              <a:rPr lang="th-TH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IT๙" pitchFamily="34" charset="-34"/>
                <a:cs typeface="TH SarabunIT๙" pitchFamily="34" charset="-34"/>
              </a:rPr>
              <a:t>6. มีการจัดการใช้น้ำ</a:t>
            </a:r>
          </a:p>
          <a:p>
            <a:endParaRPr lang="th-TH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H SarabunIT๙" pitchFamily="34" charset="-34"/>
              <a:cs typeface="TH SarabunIT๙" pitchFamily="34" charset="-34"/>
            </a:endParaRPr>
          </a:p>
          <a:p>
            <a:endParaRPr lang="th-TH" sz="1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56376" y="954594"/>
            <a:ext cx="1080120" cy="1754326"/>
          </a:xfrm>
          <a:prstGeom prst="rect">
            <a:avLst/>
          </a:prstGeom>
          <a:solidFill>
            <a:srgbClr val="FF66FF">
              <a:alpha val="79000"/>
            </a:srgb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ปัจจัยเสี่ยง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1. อุบัติเหตุ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2. แอลกอฮอล์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3. อาหารปลอดภัย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4. การดูแลสุขภาพ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5. เด็กและเยาวชน</a:t>
            </a:r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6. การออกกำลังกาย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7. ครอบครัวอบอุ่น และการท้องในวัยรุ่น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99510" y="2754794"/>
            <a:ext cx="2236986" cy="1754326"/>
          </a:xfrm>
          <a:prstGeom prst="rect">
            <a:avLst/>
          </a:prstGeom>
          <a:solidFill>
            <a:srgbClr val="FF66FF">
              <a:alpha val="79000"/>
            </a:srgb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ภารกิจ </a:t>
            </a:r>
            <a:r>
              <a:rPr lang="th-TH" sz="1200" b="1" dirty="0" err="1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อปท</a:t>
            </a:r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.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1. ด้านโครงสร้างพื้นฐาน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2. ด้านการส่งเสริมคุณภาพชีวิต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3. การจัดระเบียบชุมชนและสังคม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4. การวางแผนการส่งเสริมการลงทุนและพาณิชย์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5. การบริหารจัดการทรัพยากรธรรมชาติและสิ่งแวดล้อม</a:t>
            </a:r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6. การบริหารจัดการสนับสนุนการปฏิบัติภารกิจ และ </a:t>
            </a:r>
            <a:r>
              <a:rPr lang="th-TH" sz="1200" b="1" dirty="0" err="1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อปท</a:t>
            </a:r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99510" y="4554994"/>
            <a:ext cx="2236986" cy="1754326"/>
          </a:xfrm>
          <a:prstGeom prst="rect">
            <a:avLst/>
          </a:prstGeom>
          <a:solidFill>
            <a:srgbClr val="FF66FF">
              <a:alpha val="79000"/>
            </a:srgb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นโยบาย และการพัฒนา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1. การบริหารจัดการท้องถิ่นแบบมีส่วนร่วม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2. การจัดสวัสดิการสังคมในชุมชน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3. เกษตรกรรมยั่งยืน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4. การจัดการทรัพยากรธรรมชาติ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5. การเรียนรู้ของเด็กและเยาวชน</a:t>
            </a:r>
            <a:endParaRPr lang="th-TH" sz="1200" b="1" dirty="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6. การดูแลสุขภาพชุมชนโดยชุมชน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7. การจัดการภัยพิบัติโดยชุมชน</a:t>
            </a:r>
          </a:p>
          <a:p>
            <a:r>
              <a:rPr lang="th-TH" sz="1200" b="1" dirty="0" smtClean="0">
                <a:solidFill>
                  <a:schemeClr val="bg1"/>
                </a:solidFill>
                <a:latin typeface="TH SarabunIT๙" pitchFamily="34" charset="-34"/>
                <a:cs typeface="TH SarabunIT๙" pitchFamily="34" charset="-34"/>
              </a:rPr>
              <a:t>8. การลงทุนสุขภาพโดยชุมชน</a:t>
            </a:r>
          </a:p>
        </p:txBody>
      </p:sp>
      <p:sp>
        <p:nvSpPr>
          <p:cNvPr id="39" name="ลูกศรขวา 38"/>
          <p:cNvSpPr/>
          <p:nvPr/>
        </p:nvSpPr>
        <p:spPr>
          <a:xfrm>
            <a:off x="6381254" y="2363542"/>
            <a:ext cx="360040" cy="1859146"/>
          </a:xfrm>
          <a:prstGeom prst="rightArrow">
            <a:avLst/>
          </a:prstGeom>
          <a:effectLst>
            <a:outerShdw blurRad="63500" dist="50800" dir="2400000" rotWithShape="0">
              <a:srgbClr val="000000">
                <a:alpha val="74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>
              <a:solidFill>
                <a:schemeClr val="bg1"/>
              </a:solidFill>
              <a:latin typeface="TH SarabunIT๙" pitchFamily="34" charset="-34"/>
              <a:cs typeface="TH SarabunIT๙" pitchFamily="34" charset="-3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71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46000"/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5"/>
          <p:cNvGrpSpPr/>
          <p:nvPr/>
        </p:nvGrpSpPr>
        <p:grpSpPr>
          <a:xfrm>
            <a:off x="0" y="2857496"/>
            <a:ext cx="3500430" cy="3357586"/>
            <a:chOff x="228600" y="2714620"/>
            <a:chExt cx="2843202" cy="3500462"/>
          </a:xfrm>
          <a:solidFill>
            <a:schemeClr val="accent1">
              <a:lumMod val="20000"/>
              <a:lumOff val="80000"/>
              <a:alpha val="51000"/>
            </a:schemeClr>
          </a:solidFill>
        </p:grpSpPr>
        <p:sp>
          <p:nvSpPr>
            <p:cNvPr id="2060" name="Oval 263"/>
            <p:cNvSpPr>
              <a:spLocks noChangeArrowheads="1"/>
            </p:cNvSpPr>
            <p:nvPr/>
          </p:nvSpPr>
          <p:spPr bwMode="auto">
            <a:xfrm>
              <a:off x="228600" y="3048000"/>
              <a:ext cx="2843202" cy="316708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TH SarabunIT๙" pitchFamily="34" charset="-34"/>
                <a:cs typeface="TH SarabunIT๙" pitchFamily="34" charset="-34"/>
              </a:endParaRPr>
            </a:p>
          </p:txBody>
        </p:sp>
        <p:sp>
          <p:nvSpPr>
            <p:cNvPr id="2073" name="Text Box 277"/>
            <p:cNvSpPr txBox="1">
              <a:spLocks noChangeArrowheads="1"/>
            </p:cNvSpPr>
            <p:nvPr/>
          </p:nvSpPr>
          <p:spPr bwMode="auto">
            <a:xfrm>
              <a:off x="428596" y="2714620"/>
              <a:ext cx="2558714" cy="400110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sz="2000" dirty="0" smtClean="0">
                  <a:latin typeface="TH SarabunIT๙" pitchFamily="34" charset="-34"/>
                  <a:cs typeface="TH SarabunIT๙" pitchFamily="34" charset="-34"/>
                </a:rPr>
                <a:t>ระบบการเงินและสวัสดิการชุมชน </a:t>
              </a:r>
              <a:endParaRPr lang="en-US" sz="2000" dirty="0">
                <a:latin typeface="TH SarabunIT๙" pitchFamily="34" charset="-34"/>
                <a:cs typeface="TH SarabunIT๙" pitchFamily="34" charset="-34"/>
              </a:endParaRPr>
            </a:p>
          </p:txBody>
        </p:sp>
      </p:grpSp>
      <p:sp>
        <p:nvSpPr>
          <p:cNvPr id="96" name="Oval 262"/>
          <p:cNvSpPr>
            <a:spLocks noChangeArrowheads="1"/>
          </p:cNvSpPr>
          <p:nvPr/>
        </p:nvSpPr>
        <p:spPr bwMode="auto">
          <a:xfrm>
            <a:off x="6286512" y="4786322"/>
            <a:ext cx="1071562" cy="857256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เลี้ยงไก่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94" name="Oval 262"/>
          <p:cNvSpPr>
            <a:spLocks noChangeArrowheads="1"/>
          </p:cNvSpPr>
          <p:nvPr/>
        </p:nvSpPr>
        <p:spPr bwMode="auto">
          <a:xfrm>
            <a:off x="7643834" y="3286124"/>
            <a:ext cx="1143000" cy="1066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50" name="Oval 262"/>
          <p:cNvSpPr>
            <a:spLocks noChangeArrowheads="1"/>
          </p:cNvSpPr>
          <p:nvPr/>
        </p:nvSpPr>
        <p:spPr bwMode="auto">
          <a:xfrm>
            <a:off x="3286116" y="3000372"/>
            <a:ext cx="928688" cy="928691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51" name="Oval 262"/>
          <p:cNvSpPr>
            <a:spLocks noChangeArrowheads="1"/>
          </p:cNvSpPr>
          <p:nvPr/>
        </p:nvSpPr>
        <p:spPr bwMode="auto">
          <a:xfrm>
            <a:off x="3929058" y="5572140"/>
            <a:ext cx="1143000" cy="1066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ดีปลี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52" name="Oval 254"/>
          <p:cNvSpPr>
            <a:spLocks noChangeArrowheads="1"/>
          </p:cNvSpPr>
          <p:nvPr/>
        </p:nvSpPr>
        <p:spPr bwMode="auto">
          <a:xfrm>
            <a:off x="214282" y="571500"/>
            <a:ext cx="2786093" cy="2171700"/>
          </a:xfrm>
          <a:prstGeom prst="ellipse">
            <a:avLst/>
          </a:prstGeom>
          <a:solidFill>
            <a:srgbClr val="CCFF33">
              <a:alpha val="48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53" name="Oval 255"/>
          <p:cNvSpPr>
            <a:spLocks noChangeArrowheads="1"/>
          </p:cNvSpPr>
          <p:nvPr/>
        </p:nvSpPr>
        <p:spPr bwMode="auto">
          <a:xfrm>
            <a:off x="3143240" y="2714620"/>
            <a:ext cx="2724160" cy="2085980"/>
          </a:xfrm>
          <a:prstGeom prst="ellipse">
            <a:avLst/>
          </a:prstGeom>
          <a:solidFill>
            <a:schemeClr val="accent6">
              <a:lumMod val="20000"/>
              <a:lumOff val="80000"/>
              <a:alpha val="4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54" name="Oval 256"/>
          <p:cNvSpPr>
            <a:spLocks noChangeArrowheads="1"/>
          </p:cNvSpPr>
          <p:nvPr/>
        </p:nvSpPr>
        <p:spPr bwMode="auto">
          <a:xfrm>
            <a:off x="857224" y="714375"/>
            <a:ext cx="1785964" cy="8858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55" name="Oval 258"/>
          <p:cNvSpPr>
            <a:spLocks noChangeArrowheads="1"/>
          </p:cNvSpPr>
          <p:nvPr/>
        </p:nvSpPr>
        <p:spPr bwMode="auto">
          <a:xfrm>
            <a:off x="642910" y="1643050"/>
            <a:ext cx="2214578" cy="10239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56" name="Oval 259"/>
          <p:cNvSpPr>
            <a:spLocks noChangeArrowheads="1"/>
          </p:cNvSpPr>
          <p:nvPr/>
        </p:nvSpPr>
        <p:spPr bwMode="auto">
          <a:xfrm>
            <a:off x="6786578" y="714356"/>
            <a:ext cx="1714512" cy="1643053"/>
          </a:xfrm>
          <a:prstGeom prst="ellipse">
            <a:avLst/>
          </a:prstGeom>
          <a:solidFill>
            <a:srgbClr val="00B0F0">
              <a:alpha val="31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59" name="Oval 262"/>
          <p:cNvSpPr>
            <a:spLocks noChangeArrowheads="1"/>
          </p:cNvSpPr>
          <p:nvPr/>
        </p:nvSpPr>
        <p:spPr bwMode="auto">
          <a:xfrm>
            <a:off x="6858016" y="1071546"/>
            <a:ext cx="1428760" cy="1066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61" name="Oval 264"/>
          <p:cNvSpPr>
            <a:spLocks noChangeArrowheads="1"/>
          </p:cNvSpPr>
          <p:nvPr/>
        </p:nvSpPr>
        <p:spPr bwMode="auto">
          <a:xfrm>
            <a:off x="1214414" y="3429000"/>
            <a:ext cx="781048" cy="776286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62" name="Oval 265"/>
          <p:cNvSpPr>
            <a:spLocks noChangeArrowheads="1"/>
          </p:cNvSpPr>
          <p:nvPr/>
        </p:nvSpPr>
        <p:spPr bwMode="auto">
          <a:xfrm>
            <a:off x="304800" y="3505200"/>
            <a:ext cx="8382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ฌาปนกิจ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63" name="Oval 266"/>
          <p:cNvSpPr>
            <a:spLocks noChangeArrowheads="1"/>
          </p:cNvSpPr>
          <p:nvPr/>
        </p:nvSpPr>
        <p:spPr bwMode="auto">
          <a:xfrm>
            <a:off x="1643042" y="5000636"/>
            <a:ext cx="1571636" cy="75723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th-TH" sz="2000" dirty="0" smtClean="0">
                <a:solidFill>
                  <a:prstClr val="black"/>
                </a:solidFill>
                <a:latin typeface="TH SarabunIT๙" pitchFamily="34" charset="-34"/>
                <a:cs typeface="TH SarabunIT๙" pitchFamily="34" charset="-34"/>
                <a:sym typeface="Wingdings 3"/>
              </a:rPr>
              <a:t>กองทุนหมู่บ้าน</a:t>
            </a:r>
          </a:p>
          <a:p>
            <a:r>
              <a:rPr lang="th-TH" sz="2000" dirty="0" smtClean="0">
                <a:solidFill>
                  <a:prstClr val="black"/>
                </a:solidFill>
                <a:latin typeface="TH SarabunIT๙" pitchFamily="34" charset="-34"/>
                <a:cs typeface="TH SarabunIT๙" pitchFamily="34" charset="-34"/>
                <a:sym typeface="Wingdings 3"/>
              </a:rPr>
              <a:t>/</a:t>
            </a:r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กองทุนสวัสดิการ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64" name="Oval 267"/>
          <p:cNvSpPr>
            <a:spLocks noChangeArrowheads="1"/>
          </p:cNvSpPr>
          <p:nvPr/>
        </p:nvSpPr>
        <p:spPr bwMode="auto">
          <a:xfrm>
            <a:off x="3214678" y="571500"/>
            <a:ext cx="3071834" cy="1943100"/>
          </a:xfrm>
          <a:prstGeom prst="ellipse">
            <a:avLst/>
          </a:prstGeom>
          <a:solidFill>
            <a:srgbClr val="FFFF00">
              <a:alpha val="31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68" name="Oval 272"/>
          <p:cNvSpPr>
            <a:spLocks noChangeArrowheads="1"/>
          </p:cNvSpPr>
          <p:nvPr/>
        </p:nvSpPr>
        <p:spPr bwMode="auto">
          <a:xfrm>
            <a:off x="6000760" y="2786058"/>
            <a:ext cx="2933704" cy="3286132"/>
          </a:xfrm>
          <a:prstGeom prst="ellipse">
            <a:avLst/>
          </a:prstGeom>
          <a:solidFill>
            <a:srgbClr val="66FFFF">
              <a:alpha val="27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69" name="Oval 273"/>
          <p:cNvSpPr>
            <a:spLocks noChangeArrowheads="1"/>
          </p:cNvSpPr>
          <p:nvPr/>
        </p:nvSpPr>
        <p:spPr bwMode="auto">
          <a:xfrm>
            <a:off x="3643306" y="4857760"/>
            <a:ext cx="25146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70" name="TextBox 167"/>
          <p:cNvSpPr txBox="1">
            <a:spLocks noChangeArrowheads="1"/>
          </p:cNvSpPr>
          <p:nvPr/>
        </p:nvSpPr>
        <p:spPr bwMode="auto">
          <a:xfrm>
            <a:off x="6715095" y="142852"/>
            <a:ext cx="2428905" cy="40011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h-TH" sz="2000" dirty="0" smtClean="0">
                <a:latin typeface="TH SarabunIT๙" pitchFamily="34" charset="-34"/>
                <a:cs typeface="TH SarabunIT๙" pitchFamily="34" charset="-34"/>
              </a:rPr>
              <a:t>ระบบ.การเรียนรู้เด็กและเยาวชน </a:t>
            </a:r>
            <a:endParaRPr lang="th-TH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71" name="TextBox 178"/>
          <p:cNvSpPr txBox="1">
            <a:spLocks noChangeArrowheads="1"/>
          </p:cNvSpPr>
          <p:nvPr/>
        </p:nvSpPr>
        <p:spPr bwMode="auto">
          <a:xfrm>
            <a:off x="3857620" y="285728"/>
            <a:ext cx="2357450" cy="40011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h-TH" sz="2000" dirty="0" smtClean="0">
                <a:latin typeface="TH SarabunIT๙" pitchFamily="34" charset="-34"/>
                <a:cs typeface="TH SarabunIT๙" pitchFamily="34" charset="-34"/>
              </a:rPr>
              <a:t>ระบบการจัดการสุขภาพชุมชน </a:t>
            </a:r>
            <a:endParaRPr lang="th-TH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72" name="Text Box 276"/>
          <p:cNvSpPr txBox="1">
            <a:spLocks noChangeArrowheads="1"/>
          </p:cNvSpPr>
          <p:nvPr/>
        </p:nvSpPr>
        <p:spPr bwMode="auto">
          <a:xfrm>
            <a:off x="285721" y="142852"/>
            <a:ext cx="2428892" cy="40011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</a:rPr>
              <a:t>ระบบองค์ความรู้และภูมิปัญญา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74" name="Text Box 278"/>
          <p:cNvSpPr txBox="1">
            <a:spLocks noChangeArrowheads="1"/>
          </p:cNvSpPr>
          <p:nvPr/>
        </p:nvSpPr>
        <p:spPr bwMode="auto">
          <a:xfrm>
            <a:off x="7000892" y="6215082"/>
            <a:ext cx="1239442" cy="40011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</a:rPr>
              <a:t>ระบบเศรษฐกิจ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75" name="Text Box 279"/>
          <p:cNvSpPr txBox="1">
            <a:spLocks noChangeArrowheads="1"/>
          </p:cNvSpPr>
          <p:nvPr/>
        </p:nvSpPr>
        <p:spPr bwMode="auto">
          <a:xfrm>
            <a:off x="3714744" y="2500306"/>
            <a:ext cx="2571768" cy="40011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</a:rPr>
              <a:t>ระบบบริหารจัดการแบบมีส่วนร่วม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77" name="TextBox 167"/>
          <p:cNvSpPr txBox="1">
            <a:spLocks noChangeArrowheads="1"/>
          </p:cNvSpPr>
          <p:nvPr/>
        </p:nvSpPr>
        <p:spPr bwMode="auto">
          <a:xfrm>
            <a:off x="4214810" y="5072074"/>
            <a:ext cx="2000250" cy="40011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000" dirty="0" smtClean="0">
                <a:latin typeface="TH SarabunIT๙" pitchFamily="34" charset="-34"/>
                <a:cs typeface="TH SarabunIT๙" pitchFamily="34" charset="-34"/>
              </a:rPr>
              <a:t>ระบบเกษตรกรรมยั่งยืน </a:t>
            </a:r>
            <a:endParaRPr lang="th-TH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78" name="Oval 282"/>
          <p:cNvSpPr>
            <a:spLocks noChangeArrowheads="1"/>
          </p:cNvSpPr>
          <p:nvPr/>
        </p:nvSpPr>
        <p:spPr bwMode="auto">
          <a:xfrm>
            <a:off x="4594224" y="714375"/>
            <a:ext cx="1406535" cy="685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79" name="Oval 283"/>
          <p:cNvSpPr>
            <a:spLocks noChangeArrowheads="1"/>
          </p:cNvSpPr>
          <p:nvPr/>
        </p:nvSpPr>
        <p:spPr bwMode="auto">
          <a:xfrm>
            <a:off x="3571868" y="785794"/>
            <a:ext cx="857256" cy="6524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</a:rPr>
              <a:t>อาสากู้ชีพ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80" name="Oval 284"/>
          <p:cNvSpPr>
            <a:spLocks noChangeArrowheads="1"/>
          </p:cNvSpPr>
          <p:nvPr/>
        </p:nvSpPr>
        <p:spPr bwMode="auto">
          <a:xfrm>
            <a:off x="4572000" y="1447800"/>
            <a:ext cx="1285884" cy="85407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</a:rPr>
              <a:t>กลุ่มสมุนไพร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81" name="Oval 285"/>
          <p:cNvSpPr>
            <a:spLocks noChangeArrowheads="1"/>
          </p:cNvSpPr>
          <p:nvPr/>
        </p:nvSpPr>
        <p:spPr bwMode="auto">
          <a:xfrm>
            <a:off x="3571868" y="1500174"/>
            <a:ext cx="873125" cy="792163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82" name="Text Box 276"/>
          <p:cNvSpPr txBox="1">
            <a:spLocks noChangeArrowheads="1"/>
          </p:cNvSpPr>
          <p:nvPr/>
        </p:nvSpPr>
        <p:spPr bwMode="auto">
          <a:xfrm>
            <a:off x="928662" y="714356"/>
            <a:ext cx="203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กลุ่มปราชญ์สมนุไพร </a:t>
            </a:r>
          </a:p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น้ำสมุนไพรสกัด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83" name="Text Box 276"/>
          <p:cNvSpPr txBox="1">
            <a:spLocks noChangeArrowheads="1"/>
          </p:cNvSpPr>
          <p:nvPr/>
        </p:nvSpPr>
        <p:spPr bwMode="auto">
          <a:xfrm>
            <a:off x="928662" y="1643050"/>
            <a:ext cx="18573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ปราชญ์ชาวบ้าน </a:t>
            </a:r>
          </a:p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ขลุ่ยประดิษฐ์เสียง </a:t>
            </a:r>
            <a:r>
              <a:rPr lang="en-US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low B </a:t>
            </a:r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	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85" name="Text Box 276"/>
          <p:cNvSpPr txBox="1">
            <a:spLocks noChangeArrowheads="1"/>
          </p:cNvSpPr>
          <p:nvPr/>
        </p:nvSpPr>
        <p:spPr bwMode="auto">
          <a:xfrm>
            <a:off x="4786313" y="785813"/>
            <a:ext cx="17859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ศูนย์การเรียนรู้</a:t>
            </a:r>
          </a:p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นวดแผนไทย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86" name="Text Box 276"/>
          <p:cNvSpPr txBox="1">
            <a:spLocks noChangeArrowheads="1"/>
          </p:cNvSpPr>
          <p:nvPr/>
        </p:nvSpPr>
        <p:spPr bwMode="auto">
          <a:xfrm>
            <a:off x="3643306" y="1643050"/>
            <a:ext cx="8889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000" dirty="0" err="1" smtClean="0">
                <a:latin typeface="TH SarabunIT๙" pitchFamily="34" charset="-34"/>
                <a:cs typeface="TH SarabunIT๙" pitchFamily="34" charset="-34"/>
                <a:sym typeface="Wingdings 3"/>
              </a:rPr>
              <a:t>อส</a:t>
            </a:r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ม.</a:t>
            </a:r>
            <a:endParaRPr lang="th-TH" sz="2000" dirty="0" smtClean="0">
              <a:latin typeface="TH SarabunIT๙" pitchFamily="34" charset="-34"/>
              <a:cs typeface="TH SarabunIT๙" pitchFamily="34" charset="-34"/>
              <a:sym typeface="Wingdings 3"/>
            </a:endParaRPr>
          </a:p>
        </p:txBody>
      </p:sp>
      <p:sp>
        <p:nvSpPr>
          <p:cNvPr id="2090" name="Text Box 276"/>
          <p:cNvSpPr txBox="1">
            <a:spLocks noChangeArrowheads="1"/>
          </p:cNvSpPr>
          <p:nvPr/>
        </p:nvSpPr>
        <p:spPr bwMode="auto">
          <a:xfrm>
            <a:off x="7000892" y="1428736"/>
            <a:ext cx="1246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</a:rPr>
              <a:t>โรงเรียนวิธีพุทธ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91" name="Oval 262"/>
          <p:cNvSpPr>
            <a:spLocks noChangeArrowheads="1"/>
          </p:cNvSpPr>
          <p:nvPr/>
        </p:nvSpPr>
        <p:spPr bwMode="auto">
          <a:xfrm>
            <a:off x="6858016" y="2857496"/>
            <a:ext cx="857271" cy="852491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92" name="Text Box 276"/>
          <p:cNvSpPr txBox="1">
            <a:spLocks noChangeArrowheads="1"/>
          </p:cNvSpPr>
          <p:nvPr/>
        </p:nvSpPr>
        <p:spPr bwMode="auto">
          <a:xfrm>
            <a:off x="6715140" y="3143248"/>
            <a:ext cx="10715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เครดิตยูเนียน </a:t>
            </a:r>
            <a:endParaRPr lang="th-TH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93" name="Text Box 276"/>
          <p:cNvSpPr txBox="1">
            <a:spLocks noChangeArrowheads="1"/>
          </p:cNvSpPr>
          <p:nvPr/>
        </p:nvSpPr>
        <p:spPr bwMode="auto">
          <a:xfrm>
            <a:off x="1142976" y="3643314"/>
            <a:ext cx="1071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กลุ่มผู้สูงอายุ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099" name="Text Box 276"/>
          <p:cNvSpPr txBox="1">
            <a:spLocks noChangeArrowheads="1"/>
          </p:cNvSpPr>
          <p:nvPr/>
        </p:nvSpPr>
        <p:spPr bwMode="auto">
          <a:xfrm>
            <a:off x="3214678" y="3214686"/>
            <a:ext cx="11430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คณะกรรมการหมู่บ้าน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rot="5400000" flipH="1" flipV="1">
            <a:off x="2902735" y="3812381"/>
            <a:ext cx="1633537" cy="100965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>
            <a:off x="4572000" y="3643313"/>
            <a:ext cx="428625" cy="215265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 flipH="1" flipV="1">
            <a:off x="5357813" y="4143375"/>
            <a:ext cx="1785938" cy="1214437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7" name="Rectangle 80"/>
          <p:cNvSpPr>
            <a:spLocks noChangeArrowheads="1"/>
          </p:cNvSpPr>
          <p:nvPr/>
        </p:nvSpPr>
        <p:spPr bwMode="auto">
          <a:xfrm>
            <a:off x="2143108" y="0"/>
            <a:ext cx="5214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h-TH" sz="2000" dirty="0" smtClean="0">
                <a:latin typeface="TH SarabunIT๙" pitchFamily="34" charset="-34"/>
                <a:cs typeface="TH SarabunIT๙" pitchFamily="34" charset="-34"/>
              </a:rPr>
              <a:t>ทุนทางสังคม </a:t>
            </a:r>
            <a:r>
              <a:rPr lang="th-TH" sz="2000" dirty="0" err="1" smtClean="0">
                <a:latin typeface="TH SarabunIT๙" pitchFamily="34" charset="-34"/>
                <a:cs typeface="TH SarabunIT๙" pitchFamily="34" charset="-34"/>
              </a:rPr>
              <a:t>อบต.</a:t>
            </a:r>
            <a:r>
              <a:rPr lang="th-TH" sz="2000" dirty="0" smtClean="0">
                <a:latin typeface="TH SarabunIT๙" pitchFamily="34" charset="-34"/>
                <a:cs typeface="TH SarabunIT๙" pitchFamily="34" charset="-34"/>
              </a:rPr>
              <a:t> หนองบัว  จ. กาญจนบุรี </a:t>
            </a:r>
            <a:r>
              <a:rPr lang="en-US" sz="2000" dirty="0" smtClean="0">
                <a:latin typeface="TH SarabunIT๙" pitchFamily="34" charset="-34"/>
                <a:cs typeface="TH SarabunIT๙" pitchFamily="34" charset="-34"/>
              </a:rPr>
              <a:t> </a:t>
            </a:r>
            <a:endParaRPr lang="th-TH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84" name="Oval 262"/>
          <p:cNvSpPr>
            <a:spLocks noChangeArrowheads="1"/>
          </p:cNvSpPr>
          <p:nvPr/>
        </p:nvSpPr>
        <p:spPr bwMode="auto">
          <a:xfrm>
            <a:off x="4786314" y="3643314"/>
            <a:ext cx="928688" cy="928691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อปพร	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85" name="Oval 262"/>
          <p:cNvSpPr>
            <a:spLocks noChangeArrowheads="1"/>
          </p:cNvSpPr>
          <p:nvPr/>
        </p:nvSpPr>
        <p:spPr bwMode="auto">
          <a:xfrm>
            <a:off x="3786182" y="3786190"/>
            <a:ext cx="928688" cy="928691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5 เสือ 	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87" name="Oval 262"/>
          <p:cNvSpPr>
            <a:spLocks noChangeArrowheads="1"/>
          </p:cNvSpPr>
          <p:nvPr/>
        </p:nvSpPr>
        <p:spPr bwMode="auto">
          <a:xfrm>
            <a:off x="4286248" y="2857496"/>
            <a:ext cx="1285884" cy="928691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ลูก</a:t>
            </a:r>
            <a:r>
              <a:rPr lang="th-TH" sz="2000" dirty="0" err="1" smtClean="0">
                <a:latin typeface="TH SarabunIT๙" pitchFamily="34" charset="-34"/>
                <a:cs typeface="TH SarabunIT๙" pitchFamily="34" charset="-34"/>
                <a:sym typeface="Wingdings 3"/>
              </a:rPr>
              <a:t>เสีอ</a:t>
            </a:r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ชาวบ้าน 	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99" name="Oval 264"/>
          <p:cNvSpPr>
            <a:spLocks noChangeArrowheads="1"/>
          </p:cNvSpPr>
          <p:nvPr/>
        </p:nvSpPr>
        <p:spPr bwMode="auto">
          <a:xfrm>
            <a:off x="2071670" y="3786190"/>
            <a:ext cx="1066800" cy="990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928794" y="4143380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 smtClean="0">
                <a:solidFill>
                  <a:prstClr val="black"/>
                </a:solidFill>
                <a:latin typeface="TH SarabunIT๙" pitchFamily="34" charset="-34"/>
                <a:cs typeface="TH SarabunIT๙" pitchFamily="34" charset="-34"/>
                <a:sym typeface="Wingdings 3"/>
              </a:rPr>
              <a:t>อาสากู้ชีพ</a:t>
            </a:r>
            <a:endParaRPr lang="th-TH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100" name="Oval 262"/>
          <p:cNvSpPr>
            <a:spLocks noChangeArrowheads="1"/>
          </p:cNvSpPr>
          <p:nvPr/>
        </p:nvSpPr>
        <p:spPr bwMode="auto">
          <a:xfrm>
            <a:off x="6000760" y="3714752"/>
            <a:ext cx="1143000" cy="1066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เย็บประเป๋า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285784" y="4357694"/>
            <a:ext cx="1164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 smtClean="0">
                <a:solidFill>
                  <a:prstClr val="black"/>
                </a:solidFill>
                <a:latin typeface="TH SarabunIT๙" pitchFamily="34" charset="-34"/>
                <a:cs typeface="TH SarabunIT๙" pitchFamily="34" charset="-34"/>
                <a:sym typeface="Wingdings 3"/>
              </a:rPr>
              <a:t>	 </a:t>
            </a:r>
            <a:endParaRPr lang="th-TH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103" name="Oval 264"/>
          <p:cNvSpPr>
            <a:spLocks noChangeArrowheads="1"/>
          </p:cNvSpPr>
          <p:nvPr/>
        </p:nvSpPr>
        <p:spPr bwMode="auto">
          <a:xfrm>
            <a:off x="428596" y="4286256"/>
            <a:ext cx="1285884" cy="857256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ประปาหมู่บ้าน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105" name="Oval 264"/>
          <p:cNvSpPr>
            <a:spLocks noChangeArrowheads="1"/>
          </p:cNvSpPr>
          <p:nvPr/>
        </p:nvSpPr>
        <p:spPr bwMode="auto">
          <a:xfrm>
            <a:off x="714348" y="5214950"/>
            <a:ext cx="1000132" cy="776286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ออมทรัพย์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572396" y="3643314"/>
            <a:ext cx="1346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เลี้ยงโคขยายพันธุ์</a:t>
            </a:r>
            <a:endParaRPr lang="th-TH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111" name="Oval 262"/>
          <p:cNvSpPr>
            <a:spLocks noChangeArrowheads="1"/>
          </p:cNvSpPr>
          <p:nvPr/>
        </p:nvSpPr>
        <p:spPr bwMode="auto">
          <a:xfrm>
            <a:off x="7786710" y="4429132"/>
            <a:ext cx="1143008" cy="1066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ปลูกหม่อน</a:t>
            </a:r>
          </a:p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เลี้ยงไหม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112" name="Oval 262"/>
          <p:cNvSpPr>
            <a:spLocks noChangeArrowheads="1"/>
          </p:cNvSpPr>
          <p:nvPr/>
        </p:nvSpPr>
        <p:spPr bwMode="auto">
          <a:xfrm>
            <a:off x="7286644" y="5286388"/>
            <a:ext cx="1000124" cy="852486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th-TH" sz="2000" dirty="0" smtClean="0">
                <a:latin typeface="TH SarabunIT๙" pitchFamily="34" charset="-34"/>
                <a:cs typeface="TH SarabunIT๙" pitchFamily="34" charset="-34"/>
                <a:sym typeface="Wingdings 3"/>
              </a:rPr>
              <a:t>ชาใบหม่อน</a:t>
            </a:r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114" name="Oval 262"/>
          <p:cNvSpPr>
            <a:spLocks noChangeArrowheads="1"/>
          </p:cNvSpPr>
          <p:nvPr/>
        </p:nvSpPr>
        <p:spPr bwMode="auto">
          <a:xfrm>
            <a:off x="7072330" y="4071942"/>
            <a:ext cx="928694" cy="923929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th-TH" sz="2000" dirty="0" smtClean="0">
                <a:solidFill>
                  <a:prstClr val="black"/>
                </a:solidFill>
                <a:latin typeface="TH SarabunIT๙" pitchFamily="34" charset="-34"/>
                <a:cs typeface="TH SarabunIT๙" pitchFamily="34" charset="-34"/>
                <a:sym typeface="Wingdings 3"/>
              </a:rPr>
              <a:t>เลี้ยงปลา</a:t>
            </a:r>
          </a:p>
          <a:p>
            <a:r>
              <a:rPr lang="th-TH" sz="2000" dirty="0" smtClean="0">
                <a:solidFill>
                  <a:prstClr val="black"/>
                </a:solidFill>
                <a:latin typeface="TH SarabunIT๙" pitchFamily="34" charset="-34"/>
                <a:cs typeface="TH SarabunIT๙" pitchFamily="34" charset="-34"/>
                <a:sym typeface="Wingdings 3"/>
              </a:rPr>
              <a:t>สวยงาม</a:t>
            </a:r>
            <a:endParaRPr lang="th-TH" sz="2000" dirty="0" smtClean="0">
              <a:latin typeface="TH SarabunIT๙" pitchFamily="34" charset="-34"/>
              <a:cs typeface="TH SarabunIT๙" pitchFamily="34" charset="-34"/>
            </a:endParaRPr>
          </a:p>
          <a:p>
            <a:endParaRPr lang="en-US" sz="2000" dirty="0">
              <a:latin typeface="TH SarabunIT๙" pitchFamily="34" charset="-34"/>
              <a:cs typeface="TH SarabunIT๙" pitchFamily="34" charset="-34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659</TotalTime>
  <Words>2366</Words>
  <Application>Microsoft Office PowerPoint</Application>
  <PresentationFormat>On-screen Show (4:3)</PresentationFormat>
  <Paragraphs>533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Slide 1</vt:lpstr>
      <vt:lpstr>สภาพทั่วไปของตำบลหนองบัว</vt:lpstr>
      <vt:lpstr>สภาพทั่วไปของตำบลหนองบัว </vt:lpstr>
      <vt:lpstr>สภาพทางเศรษฐกิจ</vt:lpstr>
      <vt:lpstr>ถ้ำขุนแผน </vt:lpstr>
      <vt:lpstr>รูปวัดภายในตำบลหนองบัว </vt:lpstr>
      <vt:lpstr>การคมนาคมและระบบสาธารณูปโภคพื้นฐาน</vt:lpstr>
      <vt:lpstr>การพัฒนาคุณภาพชีวิต สร้างจิตสำนึก ยึดหลักธรรมาภิบาล ส่งเสริมพัฒนาการท่องเที่ยว</vt:lpstr>
      <vt:lpstr>Slide 9</vt:lpstr>
      <vt:lpstr>Slide 10</vt:lpstr>
      <vt:lpstr>การนำเสนอของตำบลหนองบัว </vt:lpstr>
      <vt:lpstr>ประเด็น ระบบการดูแลสุขภาพชุมชน</vt:lpstr>
      <vt:lpstr> ประเด็นระบบการดูแลสุขภาพชุมชน</vt:lpstr>
      <vt:lpstr> ประเด็นระบบการดูแลสุขภาพชุมชน</vt:lpstr>
      <vt:lpstr>  การสะท้อน งาน เด่นระบบการดูแลสุขภาพชุมชน</vt:lpstr>
      <vt:lpstr>การนำเสนอของตำบลหนองบัว </vt:lpstr>
      <vt:lpstr>  ระบบองค์ความรู้และภูมิปัญญา</vt:lpstr>
      <vt:lpstr>  การสะท้อน งาน เด่นระบบองค์ความรู้และภูมิปัญญาท้องถิ่น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รากเหง้าของชาติพันธุ์วรรณา</dc:title>
  <dc:creator>EMS</dc:creator>
  <cp:lastModifiedBy>G4</cp:lastModifiedBy>
  <cp:revision>108</cp:revision>
  <dcterms:created xsi:type="dcterms:W3CDTF">2011-12-22T15:13:57Z</dcterms:created>
  <dcterms:modified xsi:type="dcterms:W3CDTF">2015-01-07T07:09:50Z</dcterms:modified>
</cp:coreProperties>
</file>