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A4E99-C115-4E3F-99F4-0F4306926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4441B1-C1EE-4BED-84E2-C51ECC8D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36C8C-3C13-4B82-A80A-52970B43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DC9D9D-DD03-43E5-B1D7-59594B45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EEDDB-E29E-4269-B45F-F091782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0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F0AA1-03F8-488F-B1CF-ED3F9D07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680F4C-FBEE-4F34-9CB0-4A7E5648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5FCE72-8555-4CA5-95D1-8D7ECA53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B04B3-0275-4380-B1DC-BE4C2214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656630-FFAB-4634-9F7D-B523E406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65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C798EDD-F9CD-4849-8DFA-E680FAD6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C13AEB-E38C-4F7F-989B-3FE15EECE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403BDC-5650-4932-8AC8-2E5B004A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2171FC-CE16-4794-83B0-5E2A6DBC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69BF2-1E61-48F7-BFAC-21DC97EE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5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66D11-757D-4381-9230-BDFB82C3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47D410-ABE7-412B-B9AE-0E87F256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66291F-3DF3-4DB5-9ACA-0E9AB92E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B0AC7-91EA-4ADA-8514-28BE90FF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48DB9-915B-4EF5-9960-078083BF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3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0DCB9-4E93-4014-AB17-AD81CB45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2E1F1E-53B2-4B5E-A850-92C3C3B3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84C26F-B6AF-4CA8-911B-C9FA0EC2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85B5B-600D-4449-8617-CBE51D24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38F0A-80B8-4766-8CC5-678D9D41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6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C9B9C-BE40-408D-A81B-41543CA5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12678-9009-4933-BB39-5C53966C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C5F9C3-26D6-4EBA-AB0C-D308853D6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D31C6D-9B65-44D6-A90B-2FF598F9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9AA782-BE94-4550-90A3-B18884F5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648217-D253-42D5-86EB-1A520A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3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F037D-8535-4062-B6C5-645638A8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DD3D73-4404-45B5-80EA-E2D16B35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656C71-651F-419D-AD80-4F4E7321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927DDF-811D-4196-9E35-299506E9E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0F1EE2-936C-4054-A785-0B84F6E1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3E58B7-C1E1-4863-B3DD-E90C977F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92BA27-E668-4722-9606-367975F8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4DCEB6-109B-4314-A308-2489D10C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4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3A7D2-972F-4044-AD2C-DDEEE166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54E4A0-45C4-4CFC-A359-66CB809B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DA18D-639C-486A-8248-A3611792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9CD5A2-840F-4565-9EE7-0FADD06F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1B4AEF-AEEA-4B43-B289-CF60CFB0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A06115-CA55-426A-B6FE-221BDB87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DE7BA-671F-4C3F-943D-9F9ACDAE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14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60AD6-403E-46F9-BDA1-9AB17BE0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4207F-0B83-4AFD-975E-9CF4AD432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F55E32-29D2-4847-9FE0-F0990E5F2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6B1414-6451-4CCA-83A2-1F9373CF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459130-2B4F-464A-854B-686B87A0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3D13A1-6BF4-45C3-90B7-1082FE85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4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3E548-AC80-4E12-8601-F4932110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A817A0-4273-4763-863F-52487FDD4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FF5B48-A20F-40FA-AA70-AB6243FB3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CBCCF-8055-422F-B474-5B47C2FA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0903ED-3503-421F-B150-109768B0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F4813-0B8B-4BC5-B809-14F81F7F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9D3700-A8FC-49E3-B8F0-46686A5B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BEA897-737B-4F6E-95CA-815ED792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30955E-0DF6-4A25-B91B-E084DD659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F977-6BD7-4696-ACDF-1EDB0D354A9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9C52D-A327-48F1-8273-6D5B48064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AADE3-D386-450D-9C00-21319168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370A-C775-4DD7-AB90-1E0B64A5D2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428634B-DE92-490F-833E-4C965D7558C4}"/>
              </a:ext>
            </a:extLst>
          </p:cNvPr>
          <p:cNvSpPr/>
          <p:nvPr/>
        </p:nvSpPr>
        <p:spPr>
          <a:xfrm>
            <a:off x="4045907" y="3281817"/>
            <a:ext cx="3006246" cy="34571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FDB6D0-166C-4ABD-92F0-BE1CCE381862}"/>
              </a:ext>
            </a:extLst>
          </p:cNvPr>
          <p:cNvGrpSpPr/>
          <p:nvPr/>
        </p:nvGrpSpPr>
        <p:grpSpPr>
          <a:xfrm>
            <a:off x="706299" y="405873"/>
            <a:ext cx="5594288" cy="3840005"/>
            <a:chOff x="969347" y="656394"/>
            <a:chExt cx="9151683" cy="6386441"/>
          </a:xfrm>
        </p:grpSpPr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092343C5-2057-494E-A4F1-32AB871BD016}"/>
                </a:ext>
              </a:extLst>
            </p:cNvPr>
            <p:cNvSpPr/>
            <p:nvPr/>
          </p:nvSpPr>
          <p:spPr>
            <a:xfrm>
              <a:off x="3721020" y="2681705"/>
              <a:ext cx="1611885" cy="961373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E51F1E1-59A6-497E-8D46-9FCA28567872}"/>
                </a:ext>
              </a:extLst>
            </p:cNvPr>
            <p:cNvSpPr/>
            <p:nvPr/>
          </p:nvSpPr>
          <p:spPr>
            <a:xfrm>
              <a:off x="969347" y="4070377"/>
              <a:ext cx="2895885" cy="1369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証券</a:t>
              </a:r>
              <a:endParaRPr kumimoji="1" lang="en-US" altLang="ja-JP" sz="1400" b="1" dirty="0"/>
            </a:p>
            <a:p>
              <a:pPr algn="ctr"/>
              <a:endParaRPr kumimoji="1" lang="ja-JP" altLang="en-US" sz="1400" b="1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7DEF0F6-D194-4103-AC3D-098F78563D61}"/>
                </a:ext>
              </a:extLst>
            </p:cNvPr>
            <p:cNvGrpSpPr/>
            <p:nvPr/>
          </p:nvGrpSpPr>
          <p:grpSpPr>
            <a:xfrm>
              <a:off x="1719661" y="656394"/>
              <a:ext cx="8401369" cy="6386441"/>
              <a:chOff x="-4106488" y="626305"/>
              <a:chExt cx="10216166" cy="7986251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9C50D936-B34A-47CA-ACBA-D86329709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8916" y="1256503"/>
                <a:ext cx="2870762" cy="3638994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D44E8CB-6B70-4609-863F-4EEF9CC22935}"/>
                  </a:ext>
                </a:extLst>
              </p:cNvPr>
              <p:cNvSpPr txBox="1"/>
              <p:nvPr/>
            </p:nvSpPr>
            <p:spPr>
              <a:xfrm>
                <a:off x="499544" y="626305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A</a:t>
                </a:r>
                <a:r>
                  <a:rPr kumimoji="1" lang="ja-JP" altLang="en-US" sz="1100" dirty="0"/>
                  <a:t>さん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673390-E490-4742-86DE-04788638CAC9}"/>
                  </a:ext>
                </a:extLst>
              </p:cNvPr>
              <p:cNvSpPr txBox="1"/>
              <p:nvPr/>
            </p:nvSpPr>
            <p:spPr>
              <a:xfrm>
                <a:off x="4046201" y="626307"/>
                <a:ext cx="125619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B</a:t>
                </a:r>
                <a:r>
                  <a:rPr kumimoji="1" lang="ja-JP" altLang="en-US" sz="1100" dirty="0"/>
                  <a:t>さん</a:t>
                </a:r>
              </a:p>
            </p:txBody>
          </p: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5E289D8-C7F0-434B-ABDA-EA9A19F90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074" y="1171000"/>
                <a:ext cx="2943225" cy="3810000"/>
              </a:xfrm>
              <a:prstGeom prst="rect">
                <a:avLst/>
              </a:prstGeom>
            </p:spPr>
          </p:pic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4CF06BBE-8A4E-462F-B3EF-89185EDBA517}"/>
                  </a:ext>
                </a:extLst>
              </p:cNvPr>
              <p:cNvGrpSpPr/>
              <p:nvPr/>
            </p:nvGrpSpPr>
            <p:grpSpPr>
              <a:xfrm rot="10800000">
                <a:off x="-3837624" y="1597621"/>
                <a:ext cx="8584078" cy="7014935"/>
                <a:chOff x="1119906" y="-1702547"/>
                <a:chExt cx="8584078" cy="7014935"/>
              </a:xfrm>
            </p:grpSpPr>
            <p:sp>
              <p:nvSpPr>
                <p:cNvPr id="16" name="矢印: 右 15">
                  <a:extLst>
                    <a:ext uri="{FF2B5EF4-FFF2-40B4-BE49-F238E27FC236}">
                      <a16:creationId xmlns:a16="http://schemas.microsoft.com/office/drawing/2014/main" id="{E2792351-FB73-4C80-8797-43D6DB97DBA3}"/>
                    </a:ext>
                  </a:extLst>
                </p:cNvPr>
                <p:cNvSpPr/>
                <p:nvPr/>
              </p:nvSpPr>
              <p:spPr>
                <a:xfrm>
                  <a:off x="2111872" y="4379015"/>
                  <a:ext cx="1753646" cy="933373"/>
                </a:xfrm>
                <a:prstGeom prst="rightArrow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D1A34A4-0EC7-4AEF-8A5F-FDB3E80BEA1B}"/>
                    </a:ext>
                  </a:extLst>
                </p:cNvPr>
                <p:cNvSpPr txBox="1"/>
                <p:nvPr/>
              </p:nvSpPr>
              <p:spPr>
                <a:xfrm rot="10800000">
                  <a:off x="1896318" y="4492010"/>
                  <a:ext cx="2100787" cy="5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 </a:t>
                  </a:r>
                  <a:r>
                    <a:rPr kumimoji="1" lang="en-US" altLang="ja-JP" sz="1100" dirty="0"/>
                    <a:t>1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</a:t>
                  </a:r>
                  <a:endParaRPr kumimoji="1" lang="ja-JP" altLang="en-US" sz="1100" dirty="0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7EAA594-77BD-4E37-A4B5-3739DF12DFCF}"/>
                    </a:ext>
                  </a:extLst>
                </p:cNvPr>
                <p:cNvSpPr txBox="1"/>
                <p:nvPr/>
              </p:nvSpPr>
              <p:spPr>
                <a:xfrm rot="10800000">
                  <a:off x="7603196" y="343773"/>
                  <a:ext cx="2100788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</a:t>
                  </a:r>
                  <a:r>
                    <a:rPr kumimoji="1" lang="en-US" altLang="ja-JP" sz="1100" dirty="0"/>
                    <a:t>/</a:t>
                  </a:r>
                  <a:r>
                    <a:rPr kumimoji="1" lang="ja-JP" altLang="en-US" sz="1100" dirty="0"/>
                    <a:t>年 残り</a:t>
                  </a:r>
                  <a:r>
                    <a:rPr kumimoji="1" lang="en-US" altLang="ja-JP" sz="1100" dirty="0"/>
                    <a:t>9</a:t>
                  </a:r>
                  <a:r>
                    <a:rPr kumimoji="1" lang="ja-JP" altLang="en-US" sz="1100" dirty="0"/>
                    <a:t>年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AAC5A9F3-C694-4120-BA4C-26412E95FEB8}"/>
                    </a:ext>
                  </a:extLst>
                </p:cNvPr>
                <p:cNvSpPr txBox="1"/>
                <p:nvPr/>
              </p:nvSpPr>
              <p:spPr>
                <a:xfrm rot="10800000">
                  <a:off x="1119906" y="340716"/>
                  <a:ext cx="5389044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/>
                    <a:t>2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目以降は証券を持っている</a:t>
                  </a:r>
                  <a:r>
                    <a:rPr lang="en-US" altLang="ja-JP" sz="1100" dirty="0"/>
                    <a:t>C</a:t>
                  </a:r>
                  <a:r>
                    <a:rPr lang="ja-JP" altLang="en-US" sz="1100" dirty="0" err="1"/>
                    <a:t>さんに</a:t>
                  </a:r>
                  <a:r>
                    <a:rPr lang="ja-JP" altLang="en-US" sz="1100" dirty="0"/>
                    <a:t>支払い</a:t>
                  </a:r>
                  <a:endParaRPr kumimoji="1" lang="ja-JP" altLang="en-US" sz="1100" dirty="0"/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E8C1B54-7515-4488-AFE6-53F358F57536}"/>
                    </a:ext>
                  </a:extLst>
                </p:cNvPr>
                <p:cNvSpPr txBox="1"/>
                <p:nvPr/>
              </p:nvSpPr>
              <p:spPr>
                <a:xfrm rot="10800000">
                  <a:off x="5241593" y="-1702547"/>
                  <a:ext cx="4045094" cy="1536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C</a:t>
                  </a:r>
                  <a:r>
                    <a:rPr kumimoji="1" lang="ja-JP" altLang="en-US" sz="1400" dirty="0" err="1"/>
                    <a:t>さん</a:t>
                  </a:r>
                  <a:r>
                    <a:rPr kumimoji="1" lang="ja-JP" altLang="en-US" sz="1400" dirty="0"/>
                    <a:t>が</a:t>
                  </a:r>
                  <a:r>
                    <a:rPr kumimoji="1" lang="en-US" altLang="ja-JP" sz="1400" b="1" dirty="0"/>
                    <a:t>CDS</a:t>
                  </a:r>
                  <a:r>
                    <a:rPr kumimoji="1" lang="ja-JP" altLang="en-US" sz="1400" b="1" dirty="0"/>
                    <a:t>化</a:t>
                  </a:r>
                  <a:br>
                    <a:rPr kumimoji="1" lang="en-US" altLang="ja-JP" sz="1400" dirty="0"/>
                  </a:br>
                  <a:r>
                    <a:rPr kumimoji="1" lang="en-US" altLang="ja-JP" sz="1400" b="1" dirty="0"/>
                    <a:t>4</a:t>
                  </a:r>
                  <a:r>
                    <a:rPr kumimoji="1" lang="ja-JP" altLang="en-US" sz="1400" b="1" dirty="0"/>
                    <a:t>万円で</a:t>
                  </a:r>
                  <a:r>
                    <a:rPr kumimoji="1" lang="en-US" altLang="ja-JP" sz="1400" b="1" dirty="0"/>
                    <a:t>6</a:t>
                  </a:r>
                  <a:r>
                    <a:rPr kumimoji="1" lang="ja-JP" altLang="en-US" sz="1400" b="1" dirty="0"/>
                    <a:t>個販売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24</a:t>
                  </a:r>
                  <a:r>
                    <a:rPr lang="ja-JP" altLang="en-US" sz="1400" b="1" dirty="0"/>
                    <a:t>万の収益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A8574B1-0FCC-458B-B52C-2F6820C3476D}"/>
                  </a:ext>
                </a:extLst>
              </p:cNvPr>
              <p:cNvSpPr txBox="1"/>
              <p:nvPr/>
            </p:nvSpPr>
            <p:spPr>
              <a:xfrm>
                <a:off x="-4106488" y="1025578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C</a:t>
                </a:r>
                <a:r>
                  <a:rPr kumimoji="1" lang="ja-JP" altLang="en-US" sz="1100" dirty="0"/>
                  <a:t>さん</a:t>
                </a:r>
              </a:p>
            </p:txBody>
          </p:sp>
        </p:grp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815718B-804B-45CC-A2C5-700EBDCF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127" y="4269386"/>
              <a:ext cx="975009" cy="1054063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7AC4561-68E6-4D40-BAB6-9E197469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740" y="1553343"/>
              <a:ext cx="2071509" cy="2401750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D941C72-9CB6-4492-ADE0-518303FC06F3}"/>
                </a:ext>
              </a:extLst>
            </p:cNvPr>
            <p:cNvGrpSpPr/>
            <p:nvPr/>
          </p:nvGrpSpPr>
          <p:grpSpPr>
            <a:xfrm>
              <a:off x="3521078" y="1654082"/>
              <a:ext cx="1783208" cy="1774124"/>
              <a:chOff x="3610748" y="2476555"/>
              <a:chExt cx="1783208" cy="1774124"/>
            </a:xfrm>
          </p:grpSpPr>
          <p:sp>
            <p:nvSpPr>
              <p:cNvPr id="28" name="矢印: 右 27">
                <a:extLst>
                  <a:ext uri="{FF2B5EF4-FFF2-40B4-BE49-F238E27FC236}">
                    <a16:creationId xmlns:a16="http://schemas.microsoft.com/office/drawing/2014/main" id="{05E49AE7-5C8A-4F25-8D26-99F4A5421E54}"/>
                  </a:ext>
                </a:extLst>
              </p:cNvPr>
              <p:cNvSpPr/>
              <p:nvPr/>
            </p:nvSpPr>
            <p:spPr>
              <a:xfrm rot="10800000">
                <a:off x="3610748" y="2476555"/>
                <a:ext cx="1611885" cy="961373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B4D3B-A14A-4192-87F0-9E64624EE3F4}"/>
                  </a:ext>
                </a:extLst>
              </p:cNvPr>
              <p:cNvSpPr txBox="1"/>
              <p:nvPr/>
            </p:nvSpPr>
            <p:spPr>
              <a:xfrm>
                <a:off x="3630024" y="2787243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証券を売却</a:t>
                </a: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B708556-698A-4181-A315-CAA0A7A800BE}"/>
                  </a:ext>
                </a:extLst>
              </p:cNvPr>
              <p:cNvSpPr txBox="1"/>
              <p:nvPr/>
            </p:nvSpPr>
            <p:spPr>
              <a:xfrm>
                <a:off x="3666352" y="3815587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85</a:t>
                </a:r>
                <a:r>
                  <a:rPr kumimoji="1" lang="ja-JP" altLang="en-US" sz="1100" dirty="0"/>
                  <a:t>万で購入</a:t>
                </a:r>
              </a:p>
            </p:txBody>
          </p: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74B646E9-7610-41E3-A861-EFDED9C4AD52}"/>
                </a:ext>
              </a:extLst>
            </p:cNvPr>
            <p:cNvCxnSpPr>
              <a:stCxn id="14" idx="2"/>
              <a:endCxn id="25" idx="6"/>
            </p:cNvCxnSpPr>
            <p:nvPr/>
          </p:nvCxnSpPr>
          <p:spPr>
            <a:xfrm flipH="1">
              <a:off x="3865232" y="4070377"/>
              <a:ext cx="5075398" cy="684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D9CEBB-184C-4D70-ABD4-3DBC8251F193}"/>
              </a:ext>
            </a:extLst>
          </p:cNvPr>
          <p:cNvGrpSpPr/>
          <p:nvPr/>
        </p:nvGrpSpPr>
        <p:grpSpPr>
          <a:xfrm>
            <a:off x="706299" y="4418735"/>
            <a:ext cx="1791868" cy="1050457"/>
            <a:chOff x="618147" y="3887299"/>
            <a:chExt cx="1791868" cy="105045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EF6E7043-E10A-4364-A40B-C7AB612B8B1A}"/>
                </a:ext>
              </a:extLst>
            </p:cNvPr>
            <p:cNvSpPr/>
            <p:nvPr/>
          </p:nvSpPr>
          <p:spPr>
            <a:xfrm>
              <a:off x="618147" y="3899108"/>
              <a:ext cx="1770212" cy="10386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D5BAAC7-042E-47F3-A71E-82EA90879844}"/>
                </a:ext>
              </a:extLst>
            </p:cNvPr>
            <p:cNvSpPr txBox="1"/>
            <p:nvPr/>
          </p:nvSpPr>
          <p:spPr>
            <a:xfrm>
              <a:off x="639803" y="4136462"/>
              <a:ext cx="17702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5000</a:t>
              </a:r>
              <a:r>
                <a:rPr lang="ja-JP" altLang="en-US" sz="1400" dirty="0"/>
                <a:t>円</a:t>
              </a:r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年 残り</a:t>
              </a:r>
              <a:r>
                <a:rPr kumimoji="1" lang="en-US" altLang="ja-JP" sz="1400" dirty="0"/>
                <a:t>9</a:t>
              </a:r>
              <a:r>
                <a:rPr kumimoji="1" lang="ja-JP" altLang="en-US" sz="1400" dirty="0"/>
                <a:t>年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破綻時</a:t>
              </a:r>
              <a:r>
                <a:rPr kumimoji="1" lang="en-US" altLang="ja-JP" sz="1400" dirty="0"/>
                <a:t>10%</a:t>
              </a:r>
              <a:r>
                <a:rPr lang="ja-JP" altLang="en-US" sz="1400" dirty="0"/>
                <a:t>の負担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4</a:t>
              </a:r>
              <a:r>
                <a:rPr lang="ja-JP" altLang="en-US" sz="1400" dirty="0"/>
                <a:t>万円</a:t>
              </a:r>
              <a:endParaRPr kumimoji="1" lang="ja-JP" altLang="en-US" sz="14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C831E77-BA84-40C6-AC77-C3DCA8382E9B}"/>
                </a:ext>
              </a:extLst>
            </p:cNvPr>
            <p:cNvSpPr txBox="1"/>
            <p:nvPr/>
          </p:nvSpPr>
          <p:spPr>
            <a:xfrm>
              <a:off x="628975" y="3887299"/>
              <a:ext cx="1770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/>
                <a:t>CDS</a:t>
              </a:r>
              <a:endParaRPr kumimoji="1" lang="ja-JP" altLang="en-US" sz="1400" b="1" dirty="0"/>
            </a:p>
          </p:txBody>
        </p: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EF74BA99-A374-4C8D-B7A4-77D2ABCC16D5}"/>
              </a:ext>
            </a:extLst>
          </p:cNvPr>
          <p:cNvSpPr/>
          <p:nvPr/>
        </p:nvSpPr>
        <p:spPr>
          <a:xfrm>
            <a:off x="1406379" y="3501342"/>
            <a:ext cx="463467" cy="820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46FA010-A9B2-4BE1-908D-CA04ED01F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3531949"/>
            <a:ext cx="923925" cy="952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2F64F4-37DC-4DDE-AE66-D7F33DB2B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3471923"/>
            <a:ext cx="1023786" cy="105544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32A73F-682B-4C32-87F3-D06A9C4D4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84" y="4569839"/>
            <a:ext cx="923926" cy="94761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E656381-4A4F-4B12-84B0-5786AD9D40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15" y="4534067"/>
            <a:ext cx="1023786" cy="105544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6AD39B7-C2D5-4345-BC2B-0B64FB471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5592424"/>
            <a:ext cx="884046" cy="9113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66320F3-FEB6-49D5-9D29-1C1651CD4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5502006"/>
            <a:ext cx="1023786" cy="1055449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FCD8CD0-8A48-48FE-8A2C-E28D5461B8CE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2498167" y="4008199"/>
            <a:ext cx="1886468" cy="10290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9CB0F9B-8796-4E78-8FF0-9A1ED60682E0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2498167" y="5037230"/>
            <a:ext cx="1853717" cy="64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94D55DB-D228-446D-B8C0-4EE009D249D2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2498167" y="5037230"/>
            <a:ext cx="1886468" cy="10108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518CEB9-F52F-4BF8-886C-00BC977DE709}"/>
              </a:ext>
            </a:extLst>
          </p:cNvPr>
          <p:cNvSpPr txBox="1"/>
          <p:nvPr/>
        </p:nvSpPr>
        <p:spPr>
          <a:xfrm>
            <a:off x="6721955" y="4176435"/>
            <a:ext cx="313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CDS</a:t>
            </a:r>
            <a:r>
              <a:rPr kumimoji="1" lang="ja-JP" altLang="en-US" sz="1400" dirty="0"/>
              <a:t>を買った</a:t>
            </a:r>
            <a:r>
              <a:rPr kumimoji="1" lang="en-US" altLang="ja-JP" sz="1400" dirty="0"/>
              <a:t>6</a:t>
            </a:r>
            <a:r>
              <a:rPr kumimoji="1" lang="ja-JP" altLang="en-US" sz="1400" dirty="0"/>
              <a:t>人</a:t>
            </a:r>
            <a:br>
              <a:rPr kumimoji="1" lang="en-US" altLang="ja-JP" sz="1400" dirty="0"/>
            </a:br>
            <a:r>
              <a:rPr kumimoji="1" lang="en-US" altLang="ja-JP" sz="1400" dirty="0"/>
              <a:t>9</a:t>
            </a:r>
            <a:r>
              <a:rPr kumimoji="1" lang="ja-JP" altLang="en-US" sz="1400" dirty="0"/>
              <a:t>年間毎年</a:t>
            </a:r>
            <a:r>
              <a:rPr kumimoji="1" lang="en-US" altLang="ja-JP" sz="1400" dirty="0"/>
              <a:t>5000</a:t>
            </a:r>
            <a:r>
              <a:rPr kumimoji="1" lang="ja-JP" altLang="en-US" sz="1400" dirty="0"/>
              <a:t>円貰える</a:t>
            </a:r>
            <a:endParaRPr kumimoji="1" lang="en-US" altLang="ja-JP" sz="1400" dirty="0"/>
          </a:p>
          <a:p>
            <a:pPr algn="ctr"/>
            <a:r>
              <a:rPr lang="ja-JP" altLang="en-US" sz="1400" b="1" dirty="0"/>
              <a:t>その代り借金を</a:t>
            </a:r>
            <a:r>
              <a:rPr lang="en-US" altLang="ja-JP" sz="1400" b="1" dirty="0"/>
              <a:t>10%</a:t>
            </a:r>
            <a:r>
              <a:rPr lang="ja-JP" altLang="en-US" sz="1400" b="1" dirty="0"/>
              <a:t>分保証</a:t>
            </a:r>
            <a:endParaRPr kumimoji="1" lang="ja-JP" altLang="en-US" sz="1400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2589940-B987-4982-97B5-F2D883AA1734}"/>
              </a:ext>
            </a:extLst>
          </p:cNvPr>
          <p:cNvSpPr txBox="1"/>
          <p:nvPr/>
        </p:nvSpPr>
        <p:spPr>
          <a:xfrm>
            <a:off x="7317506" y="5096391"/>
            <a:ext cx="1910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FF0000"/>
                </a:solidFill>
              </a:rPr>
              <a:t>CDS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を買った人</a:t>
            </a:r>
            <a:br>
              <a:rPr kumimoji="1" lang="en-US" altLang="ja-JP" sz="1400" b="1" dirty="0">
                <a:solidFill>
                  <a:srgbClr val="FF0000"/>
                </a:solidFill>
              </a:rPr>
            </a:br>
            <a:r>
              <a:rPr lang="en-US" altLang="ja-JP" sz="1400" b="1" dirty="0">
                <a:solidFill>
                  <a:srgbClr val="FF0000"/>
                </a:solidFill>
              </a:rPr>
              <a:t>4</a:t>
            </a:r>
            <a:r>
              <a:rPr lang="ja-JP" altLang="en-US" sz="1400" b="1" dirty="0">
                <a:solidFill>
                  <a:srgbClr val="FF0000"/>
                </a:solidFill>
              </a:rPr>
              <a:t>万が</a:t>
            </a:r>
            <a:r>
              <a:rPr lang="en-US" altLang="ja-JP" sz="1400" b="1" dirty="0">
                <a:solidFill>
                  <a:srgbClr val="FF0000"/>
                </a:solidFill>
              </a:rPr>
              <a:t>9</a:t>
            </a:r>
            <a:r>
              <a:rPr lang="ja-JP" altLang="en-US" sz="1400" b="1" dirty="0">
                <a:solidFill>
                  <a:srgbClr val="FF0000"/>
                </a:solidFill>
              </a:rPr>
              <a:t>年で４</a:t>
            </a:r>
            <a:r>
              <a:rPr lang="en-US" altLang="ja-JP" sz="1400" b="1" dirty="0">
                <a:solidFill>
                  <a:srgbClr val="FF0000"/>
                </a:solidFill>
              </a:rPr>
              <a:t>.</a:t>
            </a:r>
            <a:r>
              <a:rPr lang="ja-JP" altLang="en-US" sz="1400" b="1" dirty="0">
                <a:solidFill>
                  <a:srgbClr val="FF0000"/>
                </a:solidFill>
              </a:rPr>
              <a:t>５万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年利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1.4%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3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1428634B-DE92-490F-833E-4C965D7558C4}"/>
              </a:ext>
            </a:extLst>
          </p:cNvPr>
          <p:cNvSpPr/>
          <p:nvPr/>
        </p:nvSpPr>
        <p:spPr>
          <a:xfrm>
            <a:off x="4045907" y="3281817"/>
            <a:ext cx="3006246" cy="34571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FDB6D0-166C-4ABD-92F0-BE1CCE381862}"/>
              </a:ext>
            </a:extLst>
          </p:cNvPr>
          <p:cNvGrpSpPr/>
          <p:nvPr/>
        </p:nvGrpSpPr>
        <p:grpSpPr>
          <a:xfrm>
            <a:off x="17233" y="405873"/>
            <a:ext cx="6283354" cy="3804714"/>
            <a:chOff x="-157894" y="656394"/>
            <a:chExt cx="10278924" cy="6327748"/>
          </a:xfrm>
        </p:grpSpPr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092343C5-2057-494E-A4F1-32AB871BD016}"/>
                </a:ext>
              </a:extLst>
            </p:cNvPr>
            <p:cNvSpPr/>
            <p:nvPr/>
          </p:nvSpPr>
          <p:spPr>
            <a:xfrm>
              <a:off x="3721020" y="2681705"/>
              <a:ext cx="1611885" cy="961373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E51F1E1-59A6-497E-8D46-9FCA28567872}"/>
                </a:ext>
              </a:extLst>
            </p:cNvPr>
            <p:cNvSpPr/>
            <p:nvPr/>
          </p:nvSpPr>
          <p:spPr>
            <a:xfrm>
              <a:off x="969347" y="4070377"/>
              <a:ext cx="2895885" cy="1369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証券</a:t>
              </a:r>
              <a:endParaRPr kumimoji="1" lang="en-US" altLang="ja-JP" sz="1400" b="1" dirty="0"/>
            </a:p>
            <a:p>
              <a:pPr algn="ctr"/>
              <a:endParaRPr kumimoji="1" lang="ja-JP" altLang="en-US" sz="1400" b="1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7DEF0F6-D194-4103-AC3D-098F78563D61}"/>
                </a:ext>
              </a:extLst>
            </p:cNvPr>
            <p:cNvGrpSpPr/>
            <p:nvPr/>
          </p:nvGrpSpPr>
          <p:grpSpPr>
            <a:xfrm>
              <a:off x="-157894" y="656394"/>
              <a:ext cx="10278924" cy="6327748"/>
              <a:chOff x="-6389618" y="626305"/>
              <a:chExt cx="12499296" cy="7912855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9C50D936-B34A-47CA-ACBA-D86329709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8916" y="1256503"/>
                <a:ext cx="2870762" cy="3638994"/>
              </a:xfrm>
              <a:prstGeom prst="rect">
                <a:avLst/>
              </a:prstGeom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D44E8CB-6B70-4609-863F-4EEF9CC22935}"/>
                  </a:ext>
                </a:extLst>
              </p:cNvPr>
              <p:cNvSpPr txBox="1"/>
              <p:nvPr/>
            </p:nvSpPr>
            <p:spPr>
              <a:xfrm>
                <a:off x="499544" y="626305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A</a:t>
                </a:r>
                <a:r>
                  <a:rPr kumimoji="1" lang="ja-JP" altLang="en-US" sz="1100" dirty="0"/>
                  <a:t>さん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C673390-E490-4742-86DE-04788638CAC9}"/>
                  </a:ext>
                </a:extLst>
              </p:cNvPr>
              <p:cNvSpPr txBox="1"/>
              <p:nvPr/>
            </p:nvSpPr>
            <p:spPr>
              <a:xfrm>
                <a:off x="4046201" y="626307"/>
                <a:ext cx="125619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B</a:t>
                </a:r>
                <a:r>
                  <a:rPr kumimoji="1" lang="ja-JP" altLang="en-US" sz="1100" dirty="0"/>
                  <a:t>さん</a:t>
                </a:r>
              </a:p>
            </p:txBody>
          </p: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75E289D8-C7F0-434B-ABDA-EA9A19F90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074" y="1171000"/>
                <a:ext cx="2943225" cy="3810000"/>
              </a:xfrm>
              <a:prstGeom prst="rect">
                <a:avLst/>
              </a:prstGeom>
            </p:spPr>
          </p:pic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4CF06BBE-8A4E-462F-B3EF-89185EDBA517}"/>
                  </a:ext>
                </a:extLst>
              </p:cNvPr>
              <p:cNvGrpSpPr/>
              <p:nvPr/>
            </p:nvGrpSpPr>
            <p:grpSpPr>
              <a:xfrm rot="10800000">
                <a:off x="-6389618" y="785747"/>
                <a:ext cx="11136072" cy="7753413"/>
                <a:chOff x="1119906" y="-1629151"/>
                <a:chExt cx="11136072" cy="7753413"/>
              </a:xfrm>
            </p:grpSpPr>
            <p:sp>
              <p:nvSpPr>
                <p:cNvPr id="16" name="矢印: 右 15">
                  <a:extLst>
                    <a:ext uri="{FF2B5EF4-FFF2-40B4-BE49-F238E27FC236}">
                      <a16:creationId xmlns:a16="http://schemas.microsoft.com/office/drawing/2014/main" id="{E2792351-FB73-4C80-8797-43D6DB97DBA3}"/>
                    </a:ext>
                  </a:extLst>
                </p:cNvPr>
                <p:cNvSpPr/>
                <p:nvPr/>
              </p:nvSpPr>
              <p:spPr>
                <a:xfrm>
                  <a:off x="2111872" y="4379015"/>
                  <a:ext cx="1753646" cy="933373"/>
                </a:xfrm>
                <a:prstGeom prst="rightArrow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2D1A34A4-0EC7-4AEF-8A5F-FDB3E80BEA1B}"/>
                    </a:ext>
                  </a:extLst>
                </p:cNvPr>
                <p:cNvSpPr txBox="1"/>
                <p:nvPr/>
              </p:nvSpPr>
              <p:spPr>
                <a:xfrm rot="10800000">
                  <a:off x="1896318" y="4492010"/>
                  <a:ext cx="2100787" cy="54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 </a:t>
                  </a:r>
                  <a:r>
                    <a:rPr kumimoji="1" lang="en-US" altLang="ja-JP" sz="1100" dirty="0"/>
                    <a:t>1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</a:t>
                  </a:r>
                  <a:endParaRPr kumimoji="1" lang="ja-JP" altLang="en-US" sz="1100" dirty="0"/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F7EAA594-77BD-4E37-A4B5-3739DF12DFCF}"/>
                    </a:ext>
                  </a:extLst>
                </p:cNvPr>
                <p:cNvSpPr txBox="1"/>
                <p:nvPr/>
              </p:nvSpPr>
              <p:spPr>
                <a:xfrm rot="10800000">
                  <a:off x="7603196" y="343773"/>
                  <a:ext cx="2100788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/>
                    <a:t>10</a:t>
                  </a:r>
                  <a:r>
                    <a:rPr kumimoji="1" lang="ja-JP" altLang="en-US" sz="1100" dirty="0"/>
                    <a:t>万</a:t>
                  </a:r>
                  <a:r>
                    <a:rPr kumimoji="1" lang="en-US" altLang="ja-JP" sz="1100" dirty="0"/>
                    <a:t>/</a:t>
                  </a:r>
                  <a:r>
                    <a:rPr kumimoji="1" lang="ja-JP" altLang="en-US" sz="1100" dirty="0"/>
                    <a:t>年 残り</a:t>
                  </a:r>
                  <a:r>
                    <a:rPr kumimoji="1" lang="en-US" altLang="ja-JP" sz="1100" dirty="0"/>
                    <a:t>4</a:t>
                  </a:r>
                  <a:r>
                    <a:rPr kumimoji="1" lang="ja-JP" altLang="en-US" sz="1100" dirty="0"/>
                    <a:t>年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AAC5A9F3-C694-4120-BA4C-26412E95FEB8}"/>
                    </a:ext>
                  </a:extLst>
                </p:cNvPr>
                <p:cNvSpPr txBox="1"/>
                <p:nvPr/>
              </p:nvSpPr>
              <p:spPr>
                <a:xfrm rot="10800000">
                  <a:off x="1119906" y="340716"/>
                  <a:ext cx="5389044" cy="896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100" dirty="0"/>
                    <a:t>2</a:t>
                  </a:r>
                  <a:r>
                    <a:rPr kumimoji="1" lang="ja-JP" altLang="en-US" sz="1100" dirty="0"/>
                    <a:t>年</a:t>
                  </a:r>
                  <a:r>
                    <a:rPr lang="ja-JP" altLang="en-US" sz="1100" dirty="0"/>
                    <a:t>目以降は証券を持っている</a:t>
                  </a:r>
                  <a:r>
                    <a:rPr lang="en-US" altLang="ja-JP" sz="1100" dirty="0"/>
                    <a:t>C</a:t>
                  </a:r>
                  <a:r>
                    <a:rPr lang="ja-JP" altLang="en-US" sz="1100" dirty="0" err="1"/>
                    <a:t>さんに</a:t>
                  </a:r>
                  <a:r>
                    <a:rPr lang="ja-JP" altLang="en-US" sz="1100" dirty="0"/>
                    <a:t>支払い</a:t>
                  </a:r>
                  <a:endParaRPr kumimoji="1" lang="ja-JP" altLang="en-US" sz="1100" dirty="0"/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1E8C1B54-7515-4488-AFE6-53F358F57536}"/>
                    </a:ext>
                  </a:extLst>
                </p:cNvPr>
                <p:cNvSpPr txBox="1"/>
                <p:nvPr/>
              </p:nvSpPr>
              <p:spPr>
                <a:xfrm rot="10800000">
                  <a:off x="4995607" y="-1629151"/>
                  <a:ext cx="3464455" cy="153623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C</a:t>
                  </a:r>
                  <a:r>
                    <a:rPr kumimoji="1" lang="ja-JP" altLang="en-US" sz="1400" dirty="0" err="1"/>
                    <a:t>さん</a:t>
                  </a:r>
                  <a:r>
                    <a:rPr kumimoji="1" lang="ja-JP" altLang="en-US" sz="1400" dirty="0"/>
                    <a:t>が</a:t>
                  </a:r>
                  <a:r>
                    <a:rPr kumimoji="1" lang="en-US" altLang="ja-JP" sz="1400" b="1" dirty="0"/>
                    <a:t>CDS</a:t>
                  </a:r>
                  <a:r>
                    <a:rPr kumimoji="1" lang="ja-JP" altLang="en-US" sz="1400" b="1" dirty="0"/>
                    <a:t>化</a:t>
                  </a:r>
                  <a:br>
                    <a:rPr kumimoji="1" lang="en-US" altLang="ja-JP" sz="1400" dirty="0"/>
                  </a:br>
                  <a:r>
                    <a:rPr kumimoji="1" lang="en-US" altLang="ja-JP" sz="1400" b="1" dirty="0"/>
                    <a:t>4</a:t>
                  </a:r>
                  <a:r>
                    <a:rPr kumimoji="1" lang="ja-JP" altLang="en-US" sz="1400" b="1" dirty="0"/>
                    <a:t>万円で</a:t>
                  </a:r>
                  <a:r>
                    <a:rPr kumimoji="1" lang="en-US" altLang="ja-JP" sz="1400" b="1" dirty="0"/>
                    <a:t>6</a:t>
                  </a:r>
                  <a:r>
                    <a:rPr kumimoji="1" lang="ja-JP" altLang="en-US" sz="1400" b="1" dirty="0"/>
                    <a:t>個販売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24</a:t>
                  </a:r>
                  <a:r>
                    <a:rPr lang="ja-JP" altLang="en-US" sz="1400" b="1" dirty="0"/>
                    <a:t>万の収益</a:t>
                  </a:r>
                  <a:endParaRPr kumimoji="1" lang="ja-JP" altLang="en-US" sz="1400" b="1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207FF821-635A-4B70-B0B7-4E4124FAF466}"/>
                    </a:ext>
                  </a:extLst>
                </p:cNvPr>
                <p:cNvSpPr txBox="1"/>
                <p:nvPr/>
              </p:nvSpPr>
              <p:spPr>
                <a:xfrm rot="10800000">
                  <a:off x="9363048" y="5036095"/>
                  <a:ext cx="2892930" cy="108816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/>
                    <a:t>B</a:t>
                  </a:r>
                  <a:r>
                    <a:rPr kumimoji="1" lang="ja-JP" altLang="en-US" sz="1400" b="1" dirty="0" err="1"/>
                    <a:t>さんの</a:t>
                  </a:r>
                  <a:r>
                    <a:rPr kumimoji="1" lang="ja-JP" altLang="en-US" sz="1400" b="1" dirty="0"/>
                    <a:t>返済分</a:t>
                  </a:r>
                  <a:endParaRPr kumimoji="1" lang="en-US" altLang="ja-JP" sz="1400" b="1" dirty="0"/>
                </a:p>
                <a:p>
                  <a:pPr algn="ctr"/>
                  <a:r>
                    <a:rPr lang="en-US" altLang="ja-JP" sz="1400" b="1" dirty="0"/>
                    <a:t>50</a:t>
                  </a:r>
                  <a:r>
                    <a:rPr lang="ja-JP" altLang="en-US" sz="1400" b="1" dirty="0"/>
                    <a:t>万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A8574B1-0FCC-458B-B52C-2F6820C3476D}"/>
                  </a:ext>
                </a:extLst>
              </p:cNvPr>
              <p:cNvSpPr txBox="1"/>
              <p:nvPr/>
            </p:nvSpPr>
            <p:spPr>
              <a:xfrm>
                <a:off x="-4106488" y="1025578"/>
                <a:ext cx="1531763" cy="54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100" dirty="0"/>
                  <a:t>C</a:t>
                </a:r>
                <a:r>
                  <a:rPr kumimoji="1" lang="ja-JP" altLang="en-US" sz="1100" dirty="0"/>
                  <a:t>さん</a:t>
                </a:r>
              </a:p>
            </p:txBody>
          </p:sp>
        </p:grp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815718B-804B-45CC-A2C5-700EBDCF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127" y="4269386"/>
              <a:ext cx="975009" cy="1054063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7AC4561-68E6-4D40-BAB6-9E197469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740" y="1553343"/>
              <a:ext cx="2071509" cy="2401750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D941C72-9CB6-4492-ADE0-518303FC06F3}"/>
                </a:ext>
              </a:extLst>
            </p:cNvPr>
            <p:cNvGrpSpPr/>
            <p:nvPr/>
          </p:nvGrpSpPr>
          <p:grpSpPr>
            <a:xfrm>
              <a:off x="3521078" y="1654082"/>
              <a:ext cx="1783208" cy="1774124"/>
              <a:chOff x="3610748" y="2476555"/>
              <a:chExt cx="1783208" cy="1774124"/>
            </a:xfrm>
          </p:grpSpPr>
          <p:sp>
            <p:nvSpPr>
              <p:cNvPr id="28" name="矢印: 右 27">
                <a:extLst>
                  <a:ext uri="{FF2B5EF4-FFF2-40B4-BE49-F238E27FC236}">
                    <a16:creationId xmlns:a16="http://schemas.microsoft.com/office/drawing/2014/main" id="{05E49AE7-5C8A-4F25-8D26-99F4A5421E54}"/>
                  </a:ext>
                </a:extLst>
              </p:cNvPr>
              <p:cNvSpPr/>
              <p:nvPr/>
            </p:nvSpPr>
            <p:spPr>
              <a:xfrm rot="10800000">
                <a:off x="3610748" y="2476555"/>
                <a:ext cx="1611885" cy="961373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7B4D3B-A14A-4192-87F0-9E64624EE3F4}"/>
                  </a:ext>
                </a:extLst>
              </p:cNvPr>
              <p:cNvSpPr txBox="1"/>
              <p:nvPr/>
            </p:nvSpPr>
            <p:spPr>
              <a:xfrm>
                <a:off x="3630024" y="2787243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証券を売却</a:t>
                </a: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B708556-698A-4181-A315-CAA0A7A800BE}"/>
                  </a:ext>
                </a:extLst>
              </p:cNvPr>
              <p:cNvSpPr txBox="1"/>
              <p:nvPr/>
            </p:nvSpPr>
            <p:spPr>
              <a:xfrm>
                <a:off x="3666352" y="3815587"/>
                <a:ext cx="1727604" cy="435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/>
                  <a:t>85</a:t>
                </a:r>
                <a:r>
                  <a:rPr kumimoji="1" lang="ja-JP" altLang="en-US" sz="1100" dirty="0"/>
                  <a:t>万で購入</a:t>
                </a:r>
              </a:p>
            </p:txBody>
          </p: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74B646E9-7610-41E3-A861-EFDED9C4AD52}"/>
                </a:ext>
              </a:extLst>
            </p:cNvPr>
            <p:cNvCxnSpPr>
              <a:stCxn id="14" idx="2"/>
              <a:endCxn id="25" idx="6"/>
            </p:cNvCxnSpPr>
            <p:nvPr/>
          </p:nvCxnSpPr>
          <p:spPr>
            <a:xfrm flipH="1">
              <a:off x="3865232" y="4070377"/>
              <a:ext cx="5075398" cy="684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1D9CEBB-184C-4D70-ABD4-3DBC8251F193}"/>
              </a:ext>
            </a:extLst>
          </p:cNvPr>
          <p:cNvGrpSpPr/>
          <p:nvPr/>
        </p:nvGrpSpPr>
        <p:grpSpPr>
          <a:xfrm>
            <a:off x="706299" y="4418735"/>
            <a:ext cx="1791868" cy="1050457"/>
            <a:chOff x="618147" y="3887299"/>
            <a:chExt cx="1791868" cy="105045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EF6E7043-E10A-4364-A40B-C7AB612B8B1A}"/>
                </a:ext>
              </a:extLst>
            </p:cNvPr>
            <p:cNvSpPr/>
            <p:nvPr/>
          </p:nvSpPr>
          <p:spPr>
            <a:xfrm>
              <a:off x="618147" y="3899108"/>
              <a:ext cx="1770212" cy="103864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D5BAAC7-042E-47F3-A71E-82EA90879844}"/>
                </a:ext>
              </a:extLst>
            </p:cNvPr>
            <p:cNvSpPr txBox="1"/>
            <p:nvPr/>
          </p:nvSpPr>
          <p:spPr>
            <a:xfrm>
              <a:off x="639803" y="4136462"/>
              <a:ext cx="17702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5000</a:t>
              </a:r>
              <a:r>
                <a:rPr lang="ja-JP" altLang="en-US" sz="1400" dirty="0"/>
                <a:t>円</a:t>
              </a:r>
              <a:r>
                <a:rPr kumimoji="1" lang="en-US" altLang="ja-JP" sz="1400" dirty="0"/>
                <a:t>/</a:t>
              </a:r>
              <a:r>
                <a:rPr kumimoji="1" lang="ja-JP" altLang="en-US" sz="1400" dirty="0"/>
                <a:t>年 残り</a:t>
              </a:r>
              <a:r>
                <a:rPr kumimoji="1" lang="en-US" altLang="ja-JP" sz="1400" dirty="0"/>
                <a:t>9</a:t>
              </a:r>
              <a:r>
                <a:rPr kumimoji="1" lang="ja-JP" altLang="en-US" sz="1400" dirty="0"/>
                <a:t>年</a:t>
              </a:r>
              <a:endParaRPr kumimoji="1" lang="en-US" altLang="ja-JP" sz="1400" dirty="0"/>
            </a:p>
            <a:p>
              <a:pPr algn="ctr"/>
              <a:r>
                <a:rPr kumimoji="1" lang="ja-JP" altLang="en-US" sz="1400" dirty="0"/>
                <a:t>破綻時</a:t>
              </a:r>
              <a:r>
                <a:rPr kumimoji="1" lang="en-US" altLang="ja-JP" sz="1400" dirty="0"/>
                <a:t>10%</a:t>
              </a:r>
              <a:r>
                <a:rPr lang="ja-JP" altLang="en-US" sz="1400" dirty="0"/>
                <a:t>の負担</a:t>
              </a:r>
              <a:endParaRPr kumimoji="1" lang="en-US" altLang="ja-JP" sz="1400" dirty="0"/>
            </a:p>
            <a:p>
              <a:pPr algn="ctr"/>
              <a:r>
                <a:rPr lang="en-US" altLang="ja-JP" sz="1400" dirty="0"/>
                <a:t>4</a:t>
              </a:r>
              <a:r>
                <a:rPr lang="ja-JP" altLang="en-US" sz="1400" dirty="0"/>
                <a:t>万円</a:t>
              </a:r>
              <a:endParaRPr kumimoji="1" lang="ja-JP" altLang="en-US" sz="14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C831E77-BA84-40C6-AC77-C3DCA8382E9B}"/>
                </a:ext>
              </a:extLst>
            </p:cNvPr>
            <p:cNvSpPr txBox="1"/>
            <p:nvPr/>
          </p:nvSpPr>
          <p:spPr>
            <a:xfrm>
              <a:off x="628975" y="3887299"/>
              <a:ext cx="1770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/>
                <a:t>CDS</a:t>
              </a:r>
              <a:endParaRPr kumimoji="1" lang="ja-JP" altLang="en-US" sz="1400" b="1" dirty="0"/>
            </a:p>
          </p:txBody>
        </p: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EF74BA99-A374-4C8D-B7A4-77D2ABCC16D5}"/>
              </a:ext>
            </a:extLst>
          </p:cNvPr>
          <p:cNvSpPr/>
          <p:nvPr/>
        </p:nvSpPr>
        <p:spPr>
          <a:xfrm>
            <a:off x="1406379" y="3501342"/>
            <a:ext cx="463467" cy="8206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46FA010-A9B2-4BE1-908D-CA04ED01F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3531949"/>
            <a:ext cx="923925" cy="9525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22F64F4-37DC-4DDE-AE66-D7F33DB2B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3471923"/>
            <a:ext cx="1023786" cy="105544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32A73F-682B-4C32-87F3-D06A9C4D4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84" y="4569839"/>
            <a:ext cx="923926" cy="94761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E656381-4A4F-4B12-84B0-5786AD9D40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15" y="4534067"/>
            <a:ext cx="1023786" cy="105544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6AD39B7-C2D5-4345-BC2B-0B64FB471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5" y="5592424"/>
            <a:ext cx="884046" cy="91138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66320F3-FEB6-49D5-9D29-1C1651CD4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69" y="5502006"/>
            <a:ext cx="1023786" cy="1055449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FCD8CD0-8A48-48FE-8A2C-E28D5461B8CE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2498167" y="4008199"/>
            <a:ext cx="1886468" cy="10290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9CB0F9B-8796-4E78-8FF0-9A1ED60682E0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>
            <a:off x="2498167" y="5037230"/>
            <a:ext cx="1853717" cy="64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94D55DB-D228-446D-B8C0-4EE009D249D2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2498167" y="5037230"/>
            <a:ext cx="1886468" cy="10108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7BA85D2-DAE2-474C-BDA7-7A2EDAA60819}"/>
              </a:ext>
            </a:extLst>
          </p:cNvPr>
          <p:cNvSpPr txBox="1"/>
          <p:nvPr/>
        </p:nvSpPr>
        <p:spPr>
          <a:xfrm>
            <a:off x="6721955" y="3525008"/>
            <a:ext cx="3135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CDS</a:t>
            </a:r>
            <a:r>
              <a:rPr kumimoji="1" lang="ja-JP" altLang="en-US" sz="1400" dirty="0"/>
              <a:t>を買った</a:t>
            </a:r>
            <a:r>
              <a:rPr kumimoji="1" lang="en-US" altLang="ja-JP" sz="1400" dirty="0"/>
              <a:t>6</a:t>
            </a:r>
            <a:r>
              <a:rPr kumimoji="1" lang="ja-JP" altLang="en-US" sz="1400" dirty="0"/>
              <a:t>人</a:t>
            </a:r>
            <a:br>
              <a:rPr kumimoji="1" lang="en-US" altLang="ja-JP" sz="1400" dirty="0"/>
            </a:br>
            <a:r>
              <a:rPr kumimoji="1" lang="en-US" altLang="ja-JP" sz="1400" dirty="0"/>
              <a:t>9</a:t>
            </a:r>
            <a:r>
              <a:rPr kumimoji="1" lang="ja-JP" altLang="en-US" sz="1400" dirty="0"/>
              <a:t>年間毎年</a:t>
            </a:r>
            <a:r>
              <a:rPr kumimoji="1" lang="en-US" altLang="ja-JP" sz="1400" dirty="0"/>
              <a:t>5000</a:t>
            </a:r>
            <a:r>
              <a:rPr kumimoji="1" lang="ja-JP" altLang="en-US" sz="1400" dirty="0"/>
              <a:t>円貰える</a:t>
            </a:r>
            <a:endParaRPr kumimoji="1" lang="en-US" altLang="ja-JP" sz="1400" dirty="0"/>
          </a:p>
          <a:p>
            <a:pPr algn="ctr"/>
            <a:r>
              <a:rPr lang="ja-JP" altLang="en-US" sz="1400" b="1" dirty="0"/>
              <a:t>その代り借金を</a:t>
            </a:r>
            <a:r>
              <a:rPr lang="en-US" altLang="ja-JP" sz="1400" b="1" dirty="0"/>
              <a:t>10%</a:t>
            </a:r>
            <a:r>
              <a:rPr lang="ja-JP" altLang="en-US" sz="1400" b="1" dirty="0"/>
              <a:t>分保証</a:t>
            </a:r>
            <a:endParaRPr kumimoji="1" lang="ja-JP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2C3AF9B-81B1-4043-84F9-CA010F8BF8EE}"/>
              </a:ext>
            </a:extLst>
          </p:cNvPr>
          <p:cNvSpPr txBox="1"/>
          <p:nvPr/>
        </p:nvSpPr>
        <p:spPr>
          <a:xfrm>
            <a:off x="7172705" y="4569839"/>
            <a:ext cx="219940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5000</a:t>
            </a:r>
            <a:r>
              <a:rPr lang="ja-JP" altLang="en-US" sz="1400" b="1" dirty="0"/>
              <a:t>円</a:t>
            </a:r>
            <a:r>
              <a:rPr lang="en-US" altLang="ja-JP" sz="1400" b="1" dirty="0"/>
              <a:t>x5</a:t>
            </a:r>
            <a:r>
              <a:rPr lang="ja-JP" altLang="en-US" sz="1400" b="1" dirty="0"/>
              <a:t>年</a:t>
            </a:r>
            <a:r>
              <a:rPr lang="ja-JP" altLang="en-US" sz="1400" dirty="0"/>
              <a:t>＝</a:t>
            </a:r>
            <a:r>
              <a:rPr lang="en-US" altLang="ja-JP" sz="1400" dirty="0"/>
              <a:t>2.5</a:t>
            </a:r>
            <a:r>
              <a:rPr lang="ja-JP" altLang="en-US" sz="1400" dirty="0"/>
              <a:t>万利益</a:t>
            </a:r>
            <a:endParaRPr lang="en-US" altLang="ja-JP" sz="1400" dirty="0"/>
          </a:p>
          <a:p>
            <a:pPr algn="ctr"/>
            <a:r>
              <a:rPr lang="ja-JP" altLang="en-US" sz="1400" b="1" dirty="0"/>
              <a:t>破綻時の残高</a:t>
            </a:r>
            <a:r>
              <a:rPr lang="en-US" altLang="ja-JP" sz="1400" b="1" dirty="0"/>
              <a:t>40</a:t>
            </a:r>
            <a:r>
              <a:rPr lang="ja-JP" altLang="en-US" sz="1400" b="1" dirty="0"/>
              <a:t>万</a:t>
            </a:r>
            <a:endParaRPr lang="en-US" altLang="ja-JP" sz="1400" b="1" dirty="0"/>
          </a:p>
          <a:p>
            <a:pPr algn="ctr"/>
            <a:r>
              <a:rPr kumimoji="1" lang="en-US" altLang="ja-JP" sz="1400" b="1" dirty="0"/>
              <a:t>4</a:t>
            </a:r>
            <a:r>
              <a:rPr kumimoji="1" lang="ja-JP" altLang="en-US" sz="1400" b="1" dirty="0"/>
              <a:t>万円を支払い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</a:rPr>
              <a:t>1.5</a:t>
            </a:r>
            <a:r>
              <a:rPr lang="ja-JP" altLang="en-US" sz="1400" b="1" dirty="0">
                <a:solidFill>
                  <a:srgbClr val="FF0000"/>
                </a:solidFill>
              </a:rPr>
              <a:t>万の損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0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159</Words>
  <Application>Microsoft Office PowerPoint</Application>
  <PresentationFormat>ワイド画面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</dc:creator>
  <cp:lastModifiedBy>yuki</cp:lastModifiedBy>
  <cp:revision>11</cp:revision>
  <dcterms:created xsi:type="dcterms:W3CDTF">2018-09-03T15:15:55Z</dcterms:created>
  <dcterms:modified xsi:type="dcterms:W3CDTF">2018-09-04T14:34:51Z</dcterms:modified>
</cp:coreProperties>
</file>