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73" r:id="rId4"/>
    <p:sldId id="264" r:id="rId5"/>
    <p:sldId id="271" r:id="rId6"/>
    <p:sldId id="275" r:id="rId7"/>
    <p:sldId id="274" r:id="rId8"/>
    <p:sldId id="276" r:id="rId9"/>
    <p:sldId id="277" r:id="rId10"/>
    <p:sldId id="278" r:id="rId11"/>
    <p:sldId id="279" r:id="rId12"/>
    <p:sldId id="281" r:id="rId13"/>
    <p:sldId id="280" r:id="rId14"/>
    <p:sldId id="294" r:id="rId15"/>
    <p:sldId id="285" r:id="rId16"/>
    <p:sldId id="282" r:id="rId17"/>
    <p:sldId id="287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374E2-05D5-4BE9-B6C2-FCB6C26D4F7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12D4DD-C25C-4749-AD39-6A2E1B2B2DA3}">
      <dgm:prSet/>
      <dgm:spPr/>
      <dgm:t>
        <a:bodyPr/>
        <a:lstStyle/>
        <a:p>
          <a:r>
            <a:rPr lang="en-US"/>
            <a:t>Here, I dropped the unwanted features, handled missing data, removed outliers.</a:t>
          </a:r>
        </a:p>
      </dgm:t>
    </dgm:pt>
    <dgm:pt modelId="{90012064-A884-49A2-BC40-386648A8367A}" type="parTrans" cxnId="{6E886EC4-6D92-4EF4-9FDA-048DE0E8C791}">
      <dgm:prSet/>
      <dgm:spPr/>
      <dgm:t>
        <a:bodyPr/>
        <a:lstStyle/>
        <a:p>
          <a:endParaRPr lang="en-US"/>
        </a:p>
      </dgm:t>
    </dgm:pt>
    <dgm:pt modelId="{CD8EEB3D-31A3-4184-ABBB-EE8C49ABA336}" type="sibTrans" cxnId="{6E886EC4-6D92-4EF4-9FDA-048DE0E8C791}">
      <dgm:prSet/>
      <dgm:spPr/>
      <dgm:t>
        <a:bodyPr/>
        <a:lstStyle/>
        <a:p>
          <a:endParaRPr lang="en-US"/>
        </a:p>
      </dgm:t>
    </dgm:pt>
    <dgm:pt modelId="{B4639248-DBCD-4B17-933A-86F478E87E1A}">
      <dgm:prSet/>
      <dgm:spPr/>
      <dgm:t>
        <a:bodyPr/>
        <a:lstStyle/>
        <a:p>
          <a:r>
            <a:rPr lang="en-US"/>
            <a:t>Before feeding the data to model, I converted the categorical column into a numerical one using One-Hot-Encoding.</a:t>
          </a:r>
        </a:p>
      </dgm:t>
    </dgm:pt>
    <dgm:pt modelId="{7F6AD84F-2E33-45B9-9B22-1D492CC2B710}" type="parTrans" cxnId="{C2E8470A-CD93-4F95-9636-1C57B91E1971}">
      <dgm:prSet/>
      <dgm:spPr/>
      <dgm:t>
        <a:bodyPr/>
        <a:lstStyle/>
        <a:p>
          <a:endParaRPr lang="en-US"/>
        </a:p>
      </dgm:t>
    </dgm:pt>
    <dgm:pt modelId="{6739AE68-C30D-42DF-96FE-9C7F7FEEB0DA}" type="sibTrans" cxnId="{C2E8470A-CD93-4F95-9636-1C57B91E1971}">
      <dgm:prSet/>
      <dgm:spPr/>
      <dgm:t>
        <a:bodyPr/>
        <a:lstStyle/>
        <a:p>
          <a:endParaRPr lang="en-US"/>
        </a:p>
      </dgm:t>
    </dgm:pt>
    <dgm:pt modelId="{4C68187D-78C7-4BC1-BE81-04EE4943E3DC}">
      <dgm:prSet/>
      <dgm:spPr/>
      <dgm:t>
        <a:bodyPr/>
        <a:lstStyle/>
        <a:p>
          <a:r>
            <a:rPr lang="en-US"/>
            <a:t>The dataset has been separated in a Train dataset (31392 samples) and a Test dataset (7849 samples). </a:t>
          </a:r>
        </a:p>
      </dgm:t>
    </dgm:pt>
    <dgm:pt modelId="{48D3C68C-AFBF-45A1-BB29-5E4979C41572}" type="parTrans" cxnId="{6C068359-FE02-49B8-8B08-E9C718338205}">
      <dgm:prSet/>
      <dgm:spPr/>
      <dgm:t>
        <a:bodyPr/>
        <a:lstStyle/>
        <a:p>
          <a:endParaRPr lang="en-US"/>
        </a:p>
      </dgm:t>
    </dgm:pt>
    <dgm:pt modelId="{043D9820-7A22-48AC-90F2-28325235DF1D}" type="sibTrans" cxnId="{6C068359-FE02-49B8-8B08-E9C718338205}">
      <dgm:prSet/>
      <dgm:spPr/>
      <dgm:t>
        <a:bodyPr/>
        <a:lstStyle/>
        <a:p>
          <a:endParaRPr lang="en-US"/>
        </a:p>
      </dgm:t>
    </dgm:pt>
    <dgm:pt modelId="{4319FA62-0660-403C-AFBC-A0CB93B3D33F}">
      <dgm:prSet/>
      <dgm:spPr/>
      <dgm:t>
        <a:bodyPr/>
        <a:lstStyle/>
        <a:p>
          <a:r>
            <a:rPr lang="en-US"/>
            <a:t>The data was scaled before feeding into the respective models.</a:t>
          </a:r>
        </a:p>
      </dgm:t>
    </dgm:pt>
    <dgm:pt modelId="{E25F1966-9E28-4660-9F85-8AE1BAA601C0}" type="parTrans" cxnId="{5E304D83-999B-4C1F-882D-07DF994FCDAE}">
      <dgm:prSet/>
      <dgm:spPr/>
      <dgm:t>
        <a:bodyPr/>
        <a:lstStyle/>
        <a:p>
          <a:endParaRPr lang="en-US"/>
        </a:p>
      </dgm:t>
    </dgm:pt>
    <dgm:pt modelId="{544D3D00-856F-42E9-B97F-2582DE42AE67}" type="sibTrans" cxnId="{5E304D83-999B-4C1F-882D-07DF994FCDAE}">
      <dgm:prSet/>
      <dgm:spPr/>
      <dgm:t>
        <a:bodyPr/>
        <a:lstStyle/>
        <a:p>
          <a:endParaRPr lang="en-US"/>
        </a:p>
      </dgm:t>
    </dgm:pt>
    <dgm:pt modelId="{708FF182-F924-493D-8C1C-468F4E9B48DE}" type="pres">
      <dgm:prSet presAssocID="{198374E2-05D5-4BE9-B6C2-FCB6C26D4F7E}" presName="outerComposite" presStyleCnt="0">
        <dgm:presLayoutVars>
          <dgm:chMax val="5"/>
          <dgm:dir/>
          <dgm:resizeHandles val="exact"/>
        </dgm:presLayoutVars>
      </dgm:prSet>
      <dgm:spPr/>
    </dgm:pt>
    <dgm:pt modelId="{BEE24B1D-5107-4131-BE95-20F5BDAA9D6D}" type="pres">
      <dgm:prSet presAssocID="{198374E2-05D5-4BE9-B6C2-FCB6C26D4F7E}" presName="dummyMaxCanvas" presStyleCnt="0">
        <dgm:presLayoutVars/>
      </dgm:prSet>
      <dgm:spPr/>
    </dgm:pt>
    <dgm:pt modelId="{0523B59D-A163-452E-904A-DF00709CEDA9}" type="pres">
      <dgm:prSet presAssocID="{198374E2-05D5-4BE9-B6C2-FCB6C26D4F7E}" presName="FourNodes_1" presStyleLbl="node1" presStyleIdx="0" presStyleCnt="4">
        <dgm:presLayoutVars>
          <dgm:bulletEnabled val="1"/>
        </dgm:presLayoutVars>
      </dgm:prSet>
      <dgm:spPr/>
    </dgm:pt>
    <dgm:pt modelId="{8E7572DC-1529-4F20-8531-8FCF055ED323}" type="pres">
      <dgm:prSet presAssocID="{198374E2-05D5-4BE9-B6C2-FCB6C26D4F7E}" presName="FourNodes_2" presStyleLbl="node1" presStyleIdx="1" presStyleCnt="4">
        <dgm:presLayoutVars>
          <dgm:bulletEnabled val="1"/>
        </dgm:presLayoutVars>
      </dgm:prSet>
      <dgm:spPr/>
    </dgm:pt>
    <dgm:pt modelId="{43704CF0-A2BF-411A-A425-4B636499FD83}" type="pres">
      <dgm:prSet presAssocID="{198374E2-05D5-4BE9-B6C2-FCB6C26D4F7E}" presName="FourNodes_3" presStyleLbl="node1" presStyleIdx="2" presStyleCnt="4">
        <dgm:presLayoutVars>
          <dgm:bulletEnabled val="1"/>
        </dgm:presLayoutVars>
      </dgm:prSet>
      <dgm:spPr/>
    </dgm:pt>
    <dgm:pt modelId="{A842DC68-0B91-4A9C-B216-05C9B1FBD424}" type="pres">
      <dgm:prSet presAssocID="{198374E2-05D5-4BE9-B6C2-FCB6C26D4F7E}" presName="FourNodes_4" presStyleLbl="node1" presStyleIdx="3" presStyleCnt="4">
        <dgm:presLayoutVars>
          <dgm:bulletEnabled val="1"/>
        </dgm:presLayoutVars>
      </dgm:prSet>
      <dgm:spPr/>
    </dgm:pt>
    <dgm:pt modelId="{1C679FE4-52EE-48D8-A313-C50DBAFA89E2}" type="pres">
      <dgm:prSet presAssocID="{198374E2-05D5-4BE9-B6C2-FCB6C26D4F7E}" presName="FourConn_1-2" presStyleLbl="fgAccFollowNode1" presStyleIdx="0" presStyleCnt="3">
        <dgm:presLayoutVars>
          <dgm:bulletEnabled val="1"/>
        </dgm:presLayoutVars>
      </dgm:prSet>
      <dgm:spPr/>
    </dgm:pt>
    <dgm:pt modelId="{AA0D66E2-FC3F-4965-B1AB-080DE67AD3F0}" type="pres">
      <dgm:prSet presAssocID="{198374E2-05D5-4BE9-B6C2-FCB6C26D4F7E}" presName="FourConn_2-3" presStyleLbl="fgAccFollowNode1" presStyleIdx="1" presStyleCnt="3">
        <dgm:presLayoutVars>
          <dgm:bulletEnabled val="1"/>
        </dgm:presLayoutVars>
      </dgm:prSet>
      <dgm:spPr/>
    </dgm:pt>
    <dgm:pt modelId="{003F46EA-8683-4DD3-B4E0-964CF4FA579C}" type="pres">
      <dgm:prSet presAssocID="{198374E2-05D5-4BE9-B6C2-FCB6C26D4F7E}" presName="FourConn_3-4" presStyleLbl="fgAccFollowNode1" presStyleIdx="2" presStyleCnt="3">
        <dgm:presLayoutVars>
          <dgm:bulletEnabled val="1"/>
        </dgm:presLayoutVars>
      </dgm:prSet>
      <dgm:spPr/>
    </dgm:pt>
    <dgm:pt modelId="{6B6AB825-40D5-49C9-9D4C-16E938C8037F}" type="pres">
      <dgm:prSet presAssocID="{198374E2-05D5-4BE9-B6C2-FCB6C26D4F7E}" presName="FourNodes_1_text" presStyleLbl="node1" presStyleIdx="3" presStyleCnt="4">
        <dgm:presLayoutVars>
          <dgm:bulletEnabled val="1"/>
        </dgm:presLayoutVars>
      </dgm:prSet>
      <dgm:spPr/>
    </dgm:pt>
    <dgm:pt modelId="{0C20EF95-E5BA-4664-B724-FE353D07E81D}" type="pres">
      <dgm:prSet presAssocID="{198374E2-05D5-4BE9-B6C2-FCB6C26D4F7E}" presName="FourNodes_2_text" presStyleLbl="node1" presStyleIdx="3" presStyleCnt="4">
        <dgm:presLayoutVars>
          <dgm:bulletEnabled val="1"/>
        </dgm:presLayoutVars>
      </dgm:prSet>
      <dgm:spPr/>
    </dgm:pt>
    <dgm:pt modelId="{DEDFD5F5-4857-44B9-B49C-CDC5B4145C7E}" type="pres">
      <dgm:prSet presAssocID="{198374E2-05D5-4BE9-B6C2-FCB6C26D4F7E}" presName="FourNodes_3_text" presStyleLbl="node1" presStyleIdx="3" presStyleCnt="4">
        <dgm:presLayoutVars>
          <dgm:bulletEnabled val="1"/>
        </dgm:presLayoutVars>
      </dgm:prSet>
      <dgm:spPr/>
    </dgm:pt>
    <dgm:pt modelId="{524B78C2-80B9-4D78-A5D5-5B58D4971C1D}" type="pres">
      <dgm:prSet presAssocID="{198374E2-05D5-4BE9-B6C2-FCB6C26D4F7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2E8470A-CD93-4F95-9636-1C57B91E1971}" srcId="{198374E2-05D5-4BE9-B6C2-FCB6C26D4F7E}" destId="{B4639248-DBCD-4B17-933A-86F478E87E1A}" srcOrd="1" destOrd="0" parTransId="{7F6AD84F-2E33-45B9-9B22-1D492CC2B710}" sibTransId="{6739AE68-C30D-42DF-96FE-9C7F7FEEB0DA}"/>
    <dgm:cxn modelId="{1B147527-997D-4BAA-83C6-3DF0258B9977}" type="presOf" srcId="{4319FA62-0660-403C-AFBC-A0CB93B3D33F}" destId="{524B78C2-80B9-4D78-A5D5-5B58D4971C1D}" srcOrd="1" destOrd="0" presId="urn:microsoft.com/office/officeart/2005/8/layout/vProcess5"/>
    <dgm:cxn modelId="{FBC91A2F-0814-47A5-9A19-C583D0E2FD81}" type="presOf" srcId="{043D9820-7A22-48AC-90F2-28325235DF1D}" destId="{003F46EA-8683-4DD3-B4E0-964CF4FA579C}" srcOrd="0" destOrd="0" presId="urn:microsoft.com/office/officeart/2005/8/layout/vProcess5"/>
    <dgm:cxn modelId="{9DC6DD32-2169-42B4-B932-B198F0C3E27B}" type="presOf" srcId="{B4639248-DBCD-4B17-933A-86F478E87E1A}" destId="{0C20EF95-E5BA-4664-B724-FE353D07E81D}" srcOrd="1" destOrd="0" presId="urn:microsoft.com/office/officeart/2005/8/layout/vProcess5"/>
    <dgm:cxn modelId="{A6D2F841-877B-4589-A0A1-F4591518458D}" type="presOf" srcId="{4C68187D-78C7-4BC1-BE81-04EE4943E3DC}" destId="{DEDFD5F5-4857-44B9-B49C-CDC5B4145C7E}" srcOrd="1" destOrd="0" presId="urn:microsoft.com/office/officeart/2005/8/layout/vProcess5"/>
    <dgm:cxn modelId="{8BCEA365-E419-4968-AC33-4E9FA68AB1A8}" type="presOf" srcId="{2912D4DD-C25C-4749-AD39-6A2E1B2B2DA3}" destId="{6B6AB825-40D5-49C9-9D4C-16E938C8037F}" srcOrd="1" destOrd="0" presId="urn:microsoft.com/office/officeart/2005/8/layout/vProcess5"/>
    <dgm:cxn modelId="{D61FEB4E-F1A3-4FA4-AD65-24A2A05F5257}" type="presOf" srcId="{B4639248-DBCD-4B17-933A-86F478E87E1A}" destId="{8E7572DC-1529-4F20-8531-8FCF055ED323}" srcOrd="0" destOrd="0" presId="urn:microsoft.com/office/officeart/2005/8/layout/vProcess5"/>
    <dgm:cxn modelId="{58410752-2F0D-4A50-9D95-C0BBA409BDEF}" type="presOf" srcId="{CD8EEB3D-31A3-4184-ABBB-EE8C49ABA336}" destId="{1C679FE4-52EE-48D8-A313-C50DBAFA89E2}" srcOrd="0" destOrd="0" presId="urn:microsoft.com/office/officeart/2005/8/layout/vProcess5"/>
    <dgm:cxn modelId="{47831176-2229-4BE5-B6AF-E8F88AA19C58}" type="presOf" srcId="{4319FA62-0660-403C-AFBC-A0CB93B3D33F}" destId="{A842DC68-0B91-4A9C-B216-05C9B1FBD424}" srcOrd="0" destOrd="0" presId="urn:microsoft.com/office/officeart/2005/8/layout/vProcess5"/>
    <dgm:cxn modelId="{6C068359-FE02-49B8-8B08-E9C718338205}" srcId="{198374E2-05D5-4BE9-B6C2-FCB6C26D4F7E}" destId="{4C68187D-78C7-4BC1-BE81-04EE4943E3DC}" srcOrd="2" destOrd="0" parTransId="{48D3C68C-AFBF-45A1-BB29-5E4979C41572}" sibTransId="{043D9820-7A22-48AC-90F2-28325235DF1D}"/>
    <dgm:cxn modelId="{5E304D83-999B-4C1F-882D-07DF994FCDAE}" srcId="{198374E2-05D5-4BE9-B6C2-FCB6C26D4F7E}" destId="{4319FA62-0660-403C-AFBC-A0CB93B3D33F}" srcOrd="3" destOrd="0" parTransId="{E25F1966-9E28-4660-9F85-8AE1BAA601C0}" sibTransId="{544D3D00-856F-42E9-B97F-2582DE42AE67}"/>
    <dgm:cxn modelId="{6E886EC4-6D92-4EF4-9FDA-048DE0E8C791}" srcId="{198374E2-05D5-4BE9-B6C2-FCB6C26D4F7E}" destId="{2912D4DD-C25C-4749-AD39-6A2E1B2B2DA3}" srcOrd="0" destOrd="0" parTransId="{90012064-A884-49A2-BC40-386648A8367A}" sibTransId="{CD8EEB3D-31A3-4184-ABBB-EE8C49ABA336}"/>
    <dgm:cxn modelId="{652AEEC5-D4D7-4E89-BC0B-DDECC30A5FC9}" type="presOf" srcId="{198374E2-05D5-4BE9-B6C2-FCB6C26D4F7E}" destId="{708FF182-F924-493D-8C1C-468F4E9B48DE}" srcOrd="0" destOrd="0" presId="urn:microsoft.com/office/officeart/2005/8/layout/vProcess5"/>
    <dgm:cxn modelId="{3A5B69D0-1B41-4259-981D-C488738D765C}" type="presOf" srcId="{2912D4DD-C25C-4749-AD39-6A2E1B2B2DA3}" destId="{0523B59D-A163-452E-904A-DF00709CEDA9}" srcOrd="0" destOrd="0" presId="urn:microsoft.com/office/officeart/2005/8/layout/vProcess5"/>
    <dgm:cxn modelId="{877946E1-73DD-4920-BC63-7A715F1CD360}" type="presOf" srcId="{6739AE68-C30D-42DF-96FE-9C7F7FEEB0DA}" destId="{AA0D66E2-FC3F-4965-B1AB-080DE67AD3F0}" srcOrd="0" destOrd="0" presId="urn:microsoft.com/office/officeart/2005/8/layout/vProcess5"/>
    <dgm:cxn modelId="{FF7B12E6-F270-4CC5-A4F2-E172F788531F}" type="presOf" srcId="{4C68187D-78C7-4BC1-BE81-04EE4943E3DC}" destId="{43704CF0-A2BF-411A-A425-4B636499FD83}" srcOrd="0" destOrd="0" presId="urn:microsoft.com/office/officeart/2005/8/layout/vProcess5"/>
    <dgm:cxn modelId="{6D10465E-3196-4428-BEBD-42F0F970B1FC}" type="presParOf" srcId="{708FF182-F924-493D-8C1C-468F4E9B48DE}" destId="{BEE24B1D-5107-4131-BE95-20F5BDAA9D6D}" srcOrd="0" destOrd="0" presId="urn:microsoft.com/office/officeart/2005/8/layout/vProcess5"/>
    <dgm:cxn modelId="{1A660397-9E74-458E-9874-F44EEA42ECA9}" type="presParOf" srcId="{708FF182-F924-493D-8C1C-468F4E9B48DE}" destId="{0523B59D-A163-452E-904A-DF00709CEDA9}" srcOrd="1" destOrd="0" presId="urn:microsoft.com/office/officeart/2005/8/layout/vProcess5"/>
    <dgm:cxn modelId="{F0B196A2-C2CC-4685-BAC6-08C79A4F4CC0}" type="presParOf" srcId="{708FF182-F924-493D-8C1C-468F4E9B48DE}" destId="{8E7572DC-1529-4F20-8531-8FCF055ED323}" srcOrd="2" destOrd="0" presId="urn:microsoft.com/office/officeart/2005/8/layout/vProcess5"/>
    <dgm:cxn modelId="{550C779A-369F-4CFF-9C14-7FB91D975FBD}" type="presParOf" srcId="{708FF182-F924-493D-8C1C-468F4E9B48DE}" destId="{43704CF0-A2BF-411A-A425-4B636499FD83}" srcOrd="3" destOrd="0" presId="urn:microsoft.com/office/officeart/2005/8/layout/vProcess5"/>
    <dgm:cxn modelId="{02DA1C46-1BDA-460D-B58F-B8B86B254B57}" type="presParOf" srcId="{708FF182-F924-493D-8C1C-468F4E9B48DE}" destId="{A842DC68-0B91-4A9C-B216-05C9B1FBD424}" srcOrd="4" destOrd="0" presId="urn:microsoft.com/office/officeart/2005/8/layout/vProcess5"/>
    <dgm:cxn modelId="{6DAF6360-DF03-4B1E-A58A-B7C3E94CE6F1}" type="presParOf" srcId="{708FF182-F924-493D-8C1C-468F4E9B48DE}" destId="{1C679FE4-52EE-48D8-A313-C50DBAFA89E2}" srcOrd="5" destOrd="0" presId="urn:microsoft.com/office/officeart/2005/8/layout/vProcess5"/>
    <dgm:cxn modelId="{6C9FA244-1854-423F-950D-0E1136A6BBD9}" type="presParOf" srcId="{708FF182-F924-493D-8C1C-468F4E9B48DE}" destId="{AA0D66E2-FC3F-4965-B1AB-080DE67AD3F0}" srcOrd="6" destOrd="0" presId="urn:microsoft.com/office/officeart/2005/8/layout/vProcess5"/>
    <dgm:cxn modelId="{850B9FE7-91FB-4104-884C-9F077E8F234C}" type="presParOf" srcId="{708FF182-F924-493D-8C1C-468F4E9B48DE}" destId="{003F46EA-8683-4DD3-B4E0-964CF4FA579C}" srcOrd="7" destOrd="0" presId="urn:microsoft.com/office/officeart/2005/8/layout/vProcess5"/>
    <dgm:cxn modelId="{9AB8A2EA-16BC-4589-BD02-677AE5EEF942}" type="presParOf" srcId="{708FF182-F924-493D-8C1C-468F4E9B48DE}" destId="{6B6AB825-40D5-49C9-9D4C-16E938C8037F}" srcOrd="8" destOrd="0" presId="urn:microsoft.com/office/officeart/2005/8/layout/vProcess5"/>
    <dgm:cxn modelId="{E7109A8D-45C0-4472-90DA-81FE3E05BE6E}" type="presParOf" srcId="{708FF182-F924-493D-8C1C-468F4E9B48DE}" destId="{0C20EF95-E5BA-4664-B724-FE353D07E81D}" srcOrd="9" destOrd="0" presId="urn:microsoft.com/office/officeart/2005/8/layout/vProcess5"/>
    <dgm:cxn modelId="{F736B85D-DE93-4CDB-A1B4-6A62911D51A0}" type="presParOf" srcId="{708FF182-F924-493D-8C1C-468F4E9B48DE}" destId="{DEDFD5F5-4857-44B9-B49C-CDC5B4145C7E}" srcOrd="10" destOrd="0" presId="urn:microsoft.com/office/officeart/2005/8/layout/vProcess5"/>
    <dgm:cxn modelId="{C4B06F73-0176-4A0A-8975-832332933FE3}" type="presParOf" srcId="{708FF182-F924-493D-8C1C-468F4E9B48DE}" destId="{524B78C2-80B9-4D78-A5D5-5B58D4971C1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Helvetica Neue"/>
            </a:rPr>
            <a:t>Imbalance Data Handling</a:t>
          </a:r>
          <a:endParaRPr lang="en-US" dirty="0"/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Hyper Parameter Tunning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2C8FE2-FF75-4680-B0A1-8BEDD1260243}" type="doc">
      <dgm:prSet loTypeId="urn:microsoft.com/office/officeart/2005/8/layout/bProcess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2BA9D-B495-4771-8F0E-F30CF80C329F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4E8D83DC-662C-4B46-9C81-4111A92D0EAA}" type="parTrans" cxnId="{0BA080A4-5CC3-480F-88C6-4002F22A1D8E}">
      <dgm:prSet/>
      <dgm:spPr/>
      <dgm:t>
        <a:bodyPr/>
        <a:lstStyle/>
        <a:p>
          <a:endParaRPr lang="en-US"/>
        </a:p>
      </dgm:t>
    </dgm:pt>
    <dgm:pt modelId="{64C4AF31-EAE5-42F0-BE75-688B8217FE22}" type="sibTrans" cxnId="{0BA080A4-5CC3-480F-88C6-4002F22A1D8E}">
      <dgm:prSet/>
      <dgm:spPr/>
      <dgm:t>
        <a:bodyPr/>
        <a:lstStyle/>
        <a:p>
          <a:endParaRPr lang="en-US"/>
        </a:p>
      </dgm:t>
    </dgm:pt>
    <dgm:pt modelId="{23C467A2-5878-4565-ADC3-3C7831CFA0F7}" type="pres">
      <dgm:prSet presAssocID="{642C8FE2-FF75-4680-B0A1-8BEDD1260243}" presName="diagram" presStyleCnt="0">
        <dgm:presLayoutVars>
          <dgm:dir/>
          <dgm:resizeHandles/>
        </dgm:presLayoutVars>
      </dgm:prSet>
      <dgm:spPr/>
    </dgm:pt>
    <dgm:pt modelId="{96D743A0-3AC9-45D8-AD7C-D341C6CA15BC}" type="pres">
      <dgm:prSet presAssocID="{40D2BA9D-B495-4771-8F0E-F30CF80C329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1733201C-C4A1-43A4-BE02-7D75314F7912}" type="presOf" srcId="{642C8FE2-FF75-4680-B0A1-8BEDD1260243}" destId="{23C467A2-5878-4565-ADC3-3C7831CFA0F7}" srcOrd="0" destOrd="0" presId="urn:microsoft.com/office/officeart/2005/8/layout/bProcess2"/>
    <dgm:cxn modelId="{A61C4289-EE06-49C7-95CA-4D2C75238FBC}" type="presOf" srcId="{40D2BA9D-B495-4771-8F0E-F30CF80C329F}" destId="{96D743A0-3AC9-45D8-AD7C-D341C6CA15BC}" srcOrd="0" destOrd="0" presId="urn:microsoft.com/office/officeart/2005/8/layout/bProcess2"/>
    <dgm:cxn modelId="{0BA080A4-5CC3-480F-88C6-4002F22A1D8E}" srcId="{642C8FE2-FF75-4680-B0A1-8BEDD1260243}" destId="{40D2BA9D-B495-4771-8F0E-F30CF80C329F}" srcOrd="0" destOrd="0" parTransId="{4E8D83DC-662C-4B46-9C81-4111A92D0EAA}" sibTransId="{64C4AF31-EAE5-42F0-BE75-688B8217FE22}"/>
    <dgm:cxn modelId="{89CD2461-9BC1-4C0E-8364-C9D7E7C6E160}" type="presParOf" srcId="{23C467A2-5878-4565-ADC3-3C7831CFA0F7}" destId="{96D743A0-3AC9-45D8-AD7C-D341C6CA15BC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3B59D-A163-452E-904A-DF00709CEDA9}">
      <dsp:nvSpPr>
        <dsp:cNvPr id="0" name=""/>
        <dsp:cNvSpPr/>
      </dsp:nvSpPr>
      <dsp:spPr>
        <a:xfrm>
          <a:off x="0" y="0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Here, I dropped the unwanted features, handled missing data, removed outliers.</a:t>
          </a:r>
        </a:p>
      </dsp:txBody>
      <dsp:txXfrm>
        <a:off x="24376" y="24376"/>
        <a:ext cx="8066377" cy="783510"/>
      </dsp:txXfrm>
    </dsp:sp>
    <dsp:sp modelId="{8E7572DC-1529-4F20-8531-8FCF055ED323}">
      <dsp:nvSpPr>
        <dsp:cNvPr id="0" name=""/>
        <dsp:cNvSpPr/>
      </dsp:nvSpPr>
      <dsp:spPr>
        <a:xfrm>
          <a:off x="756662" y="983583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Before feeding the data to model, I converted the categorical column into a numerical one using One-Hot-Encoding.</a:t>
          </a:r>
        </a:p>
      </dsp:txBody>
      <dsp:txXfrm>
        <a:off x="781038" y="1007959"/>
        <a:ext cx="7688394" cy="783510"/>
      </dsp:txXfrm>
    </dsp:sp>
    <dsp:sp modelId="{43704CF0-A2BF-411A-A425-4B636499FD83}">
      <dsp:nvSpPr>
        <dsp:cNvPr id="0" name=""/>
        <dsp:cNvSpPr/>
      </dsp:nvSpPr>
      <dsp:spPr>
        <a:xfrm>
          <a:off x="1502032" y="1967166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dataset has been separated in a Train dataset (31392 samples) and a Test dataset (7849 samples). </a:t>
          </a:r>
        </a:p>
      </dsp:txBody>
      <dsp:txXfrm>
        <a:off x="1526408" y="1991542"/>
        <a:ext cx="7699687" cy="783510"/>
      </dsp:txXfrm>
    </dsp:sp>
    <dsp:sp modelId="{A842DC68-0B91-4A9C-B216-05C9B1FBD424}">
      <dsp:nvSpPr>
        <dsp:cNvPr id="0" name=""/>
        <dsp:cNvSpPr/>
      </dsp:nvSpPr>
      <dsp:spPr>
        <a:xfrm>
          <a:off x="2258695" y="2950749"/>
          <a:ext cx="9034780" cy="83226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data was scaled before feeding into the respective models.</a:t>
          </a:r>
        </a:p>
      </dsp:txBody>
      <dsp:txXfrm>
        <a:off x="2283071" y="2975125"/>
        <a:ext cx="7688394" cy="783510"/>
      </dsp:txXfrm>
    </dsp:sp>
    <dsp:sp modelId="{1C679FE4-52EE-48D8-A313-C50DBAFA89E2}">
      <dsp:nvSpPr>
        <dsp:cNvPr id="0" name=""/>
        <dsp:cNvSpPr/>
      </dsp:nvSpPr>
      <dsp:spPr>
        <a:xfrm>
          <a:off x="8493809" y="637437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15527" y="637437"/>
        <a:ext cx="297534" cy="407080"/>
      </dsp:txXfrm>
    </dsp:sp>
    <dsp:sp modelId="{AA0D66E2-FC3F-4965-B1AB-080DE67AD3F0}">
      <dsp:nvSpPr>
        <dsp:cNvPr id="0" name=""/>
        <dsp:cNvSpPr/>
      </dsp:nvSpPr>
      <dsp:spPr>
        <a:xfrm>
          <a:off x="9250472" y="1621020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72190" y="1621020"/>
        <a:ext cx="297534" cy="407080"/>
      </dsp:txXfrm>
    </dsp:sp>
    <dsp:sp modelId="{003F46EA-8683-4DD3-B4E0-964CF4FA579C}">
      <dsp:nvSpPr>
        <dsp:cNvPr id="0" name=""/>
        <dsp:cNvSpPr/>
      </dsp:nvSpPr>
      <dsp:spPr>
        <a:xfrm>
          <a:off x="9995841" y="2604603"/>
          <a:ext cx="540970" cy="5409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0117559" y="2604603"/>
        <a:ext cx="297534" cy="40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solidFill>
                <a:srgbClr val="000000"/>
              </a:solidFill>
              <a:effectLst/>
              <a:latin typeface="Helvetica Neue"/>
            </a:rPr>
            <a:t>Imbalance Data Handling</a:t>
          </a:r>
          <a:endParaRPr lang="en-US" sz="4300" kern="1200" dirty="0"/>
        </a:p>
      </dsp:txBody>
      <dsp:txXfrm>
        <a:off x="929738" y="555157"/>
        <a:ext cx="2672697" cy="2672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Hyper Parameter Tunning</a:t>
          </a:r>
        </a:p>
      </dsp:txBody>
      <dsp:txXfrm>
        <a:off x="929738" y="555157"/>
        <a:ext cx="2672697" cy="2672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Feature Importance</a:t>
          </a:r>
        </a:p>
      </dsp:txBody>
      <dsp:txXfrm>
        <a:off x="929738" y="555157"/>
        <a:ext cx="2672697" cy="26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43A0-3AC9-45D8-AD7C-D341C6CA15BC}">
      <dsp:nvSpPr>
        <dsp:cNvPr id="0" name=""/>
        <dsp:cNvSpPr/>
      </dsp:nvSpPr>
      <dsp:spPr>
        <a:xfrm>
          <a:off x="376205" y="1624"/>
          <a:ext cx="3779763" cy="3779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Feature Importance</a:t>
          </a:r>
        </a:p>
      </dsp:txBody>
      <dsp:txXfrm>
        <a:off x="929738" y="555157"/>
        <a:ext cx="2672697" cy="2672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19,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2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19,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1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September 19,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September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September 19,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7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diagramLayout" Target="../diagrams/layout4.xml"/><Relationship Id="rId7" Type="http://schemas.openxmlformats.org/officeDocument/2006/relationships/oleObject" Target="../embeddings/oleObject18.bin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Layout" Target="../diagrams/layout5.xml"/><Relationship Id="rId7" Type="http://schemas.openxmlformats.org/officeDocument/2006/relationships/oleObject" Target="../embeddings/oleObject19.bin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Bank+Market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9256-93FB-115F-09DC-DFE5A214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cs typeface="Calibri" panose="020F0502020204030204" pitchFamily="34" charset="0"/>
              </a:rPr>
              <a:t>Bank Marketing (Campaign)</a:t>
            </a:r>
            <a:endParaRPr lang="en-US"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31C44-A475-4DEB-C409-AF582A3A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r>
              <a:rPr lang="en-US" sz="5900">
                <a:cs typeface="Calibri" panose="020F0502020204030204" pitchFamily="34" charset="0"/>
              </a:rPr>
              <a:t>By Priyadarshani Kamble</a:t>
            </a:r>
          </a:p>
          <a:p>
            <a:r>
              <a:rPr lang="en-US" sz="5900">
                <a:effectLst/>
                <a:ea typeface="Calibri" panose="020F0502020204030204" pitchFamily="34" charset="0"/>
              </a:rPr>
              <a:t>LISUM11: 30</a:t>
            </a:r>
            <a:endParaRPr lang="en-US" sz="5900"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3F0B6670-1F36-E527-E110-BA2A30FB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4" r="22457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CDA6A-4F83-AE07-17FD-406FCCE9FC0C}"/>
              </a:ext>
            </a:extLst>
          </p:cNvPr>
          <p:cNvSpPr txBox="1"/>
          <p:nvPr/>
        </p:nvSpPr>
        <p:spPr>
          <a:xfrm>
            <a:off x="7511142" y="605231"/>
            <a:ext cx="4515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The features like age, </a:t>
            </a:r>
            <a:r>
              <a:rPr lang="en-US" sz="1800" dirty="0" err="1">
                <a:solidFill>
                  <a:schemeClr val="bg1"/>
                </a:solidFill>
              </a:rPr>
              <a:t>pdays</a:t>
            </a:r>
            <a:r>
              <a:rPr lang="en-US" sz="1800" dirty="0">
                <a:solidFill>
                  <a:schemeClr val="bg1"/>
                </a:solidFill>
              </a:rPr>
              <a:t>, duration, campaign, duration has some outliers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0D0F88-9DAC-7860-BD15-40BC83787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23578"/>
              </p:ext>
            </p:extLst>
          </p:nvPr>
        </p:nvGraphicFramePr>
        <p:xfrm>
          <a:off x="659979" y="484187"/>
          <a:ext cx="6579158" cy="626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87320" imgH="5890320" progId="PBrush">
                  <p:embed/>
                </p:oleObj>
              </mc:Choice>
              <mc:Fallback>
                <p:oleObj name="Bitmap Image" r:id="rId2" imgW="6187320" imgH="5890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9979" y="484187"/>
                        <a:ext cx="6579158" cy="6261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54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0A2AF-DE09-9DE8-8291-2926401CF0BC}"/>
              </a:ext>
            </a:extLst>
          </p:cNvPr>
          <p:cNvSpPr txBox="1"/>
          <p:nvPr/>
        </p:nvSpPr>
        <p:spPr>
          <a:xfrm>
            <a:off x="6335485" y="793232"/>
            <a:ext cx="5579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As we see in above graph , euribor3m is highly corelated with '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emp_var_rate</a:t>
            </a:r>
            <a:r>
              <a:rPr lang="en-US" sz="1400" dirty="0">
                <a:solidFill>
                  <a:schemeClr val="bg1"/>
                </a:solidFill>
                <a:effectLst/>
              </a:rPr>
              <a:t>' and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nr_employed</a:t>
            </a:r>
            <a:r>
              <a:rPr lang="en-US" sz="1400" dirty="0">
                <a:solidFill>
                  <a:schemeClr val="bg1"/>
                </a:solidFill>
                <a:effectLst/>
              </a:rPr>
              <a:t>. So, I dropped '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emp_var_rate</a:t>
            </a:r>
            <a:r>
              <a:rPr lang="en-US" sz="1400" dirty="0">
                <a:solidFill>
                  <a:schemeClr val="bg1"/>
                </a:solidFill>
                <a:effectLst/>
              </a:rPr>
              <a:t>' and </a:t>
            </a:r>
            <a:r>
              <a:rPr lang="en-US" sz="1400" dirty="0" err="1">
                <a:solidFill>
                  <a:schemeClr val="bg1"/>
                </a:solidFill>
                <a:effectLst/>
              </a:rPr>
              <a:t>nr_employed</a:t>
            </a:r>
            <a:r>
              <a:rPr lang="en-US" sz="1400" dirty="0">
                <a:solidFill>
                  <a:schemeClr val="bg1"/>
                </a:solidFill>
                <a:effectLst/>
              </a:rPr>
              <a:t> as they will only add redundancy and overfitting.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2D7AC-0F31-2CCC-3341-A0A86AF86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976421"/>
              </p:ext>
            </p:extLst>
          </p:nvPr>
        </p:nvGraphicFramePr>
        <p:xfrm>
          <a:off x="293143" y="793232"/>
          <a:ext cx="6007515" cy="606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63440" imgH="4709160" progId="PBrush">
                  <p:embed/>
                </p:oleObj>
              </mc:Choice>
              <mc:Fallback>
                <p:oleObj name="Bitmap Image" r:id="rId2" imgW="4663440" imgH="470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143" y="793232"/>
                        <a:ext cx="6007515" cy="606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2FF7E99-5C15-E066-DE4B-54B625A5FB6D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Multivariate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1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5FF287-C9AF-15D2-553A-6ADB43AB4825}"/>
              </a:ext>
            </a:extLst>
          </p:cNvPr>
          <p:cNvSpPr txBox="1">
            <a:spLocks/>
          </p:cNvSpPr>
          <p:nvPr/>
        </p:nvSpPr>
        <p:spPr>
          <a:xfrm>
            <a:off x="448056" y="389970"/>
            <a:ext cx="11301984" cy="8604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Data Pre-Processing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0032151-5DCE-920F-3F82-D24878CD2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2544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09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FF5FEB-33E4-7BB5-814C-02D720E438A5}"/>
              </a:ext>
            </a:extLst>
          </p:cNvPr>
          <p:cNvSpPr txBox="1">
            <a:spLocks/>
          </p:cNvSpPr>
          <p:nvPr/>
        </p:nvSpPr>
        <p:spPr>
          <a:xfrm>
            <a:off x="373800" y="657175"/>
            <a:ext cx="5432045" cy="19692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Model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000" b="1" dirty="0"/>
              <a:t>Selection</a:t>
            </a:r>
            <a:endParaRPr lang="en-US" sz="6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7CF3B0-583E-DFD8-317B-BCB75F2FB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20244"/>
              </p:ext>
            </p:extLst>
          </p:nvPr>
        </p:nvGraphicFramePr>
        <p:xfrm>
          <a:off x="4724400" y="1488485"/>
          <a:ext cx="7024189" cy="387389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990392">
                  <a:extLst>
                    <a:ext uri="{9D8B030D-6E8A-4147-A177-3AD203B41FA5}">
                      <a16:colId xmlns:a16="http://schemas.microsoft.com/office/drawing/2014/main" val="3967921495"/>
                    </a:ext>
                  </a:extLst>
                </a:gridCol>
                <a:gridCol w="1543643">
                  <a:extLst>
                    <a:ext uri="{9D8B030D-6E8A-4147-A177-3AD203B41FA5}">
                      <a16:colId xmlns:a16="http://schemas.microsoft.com/office/drawing/2014/main" val="2024051910"/>
                    </a:ext>
                  </a:extLst>
                </a:gridCol>
                <a:gridCol w="1490154">
                  <a:extLst>
                    <a:ext uri="{9D8B030D-6E8A-4147-A177-3AD203B41FA5}">
                      <a16:colId xmlns:a16="http://schemas.microsoft.com/office/drawing/2014/main" val="3779298178"/>
                    </a:ext>
                  </a:extLst>
                </a:gridCol>
              </a:tblGrid>
              <a:tr h="103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Machine Learning model</a:t>
                      </a:r>
                      <a:endParaRPr lang="en-US" sz="18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en-US" sz="1800" b="1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971"/>
                  </a:ext>
                </a:extLst>
              </a:tr>
              <a:tr h="57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91.26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90.42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49901"/>
                  </a:ext>
                </a:extLst>
              </a:tr>
              <a:tr h="849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91.26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90795"/>
                  </a:ext>
                </a:extLst>
              </a:tr>
              <a:tr h="849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Gradient Boosting Classifier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91.97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91.35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10303"/>
                  </a:ext>
                </a:extLst>
              </a:tr>
              <a:tr h="570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XGB Classifier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91.83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91.38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7427" marR="11598" marT="27836" marB="20877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018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7E8C10-37B6-ABA8-1AA4-64A96C859DE7}"/>
              </a:ext>
            </a:extLst>
          </p:cNvPr>
          <p:cNvSpPr txBox="1"/>
          <p:nvPr/>
        </p:nvSpPr>
        <p:spPr>
          <a:xfrm>
            <a:off x="178837" y="3609811"/>
            <a:ext cx="43667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For all the models under study, to avoid over-fitting, I optimized the corresponding hyper-parameters by a 5-fold cross-validation on the Train set. I then evaluated on the Test set the models trained on the entire Train 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AD3B2-E292-EBFC-7F5A-492E0A082759}"/>
              </a:ext>
            </a:extLst>
          </p:cNvPr>
          <p:cNvSpPr txBox="1"/>
          <p:nvPr/>
        </p:nvSpPr>
        <p:spPr>
          <a:xfrm>
            <a:off x="4646646" y="828481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Random Forest shows better accuracy and F1 score</a:t>
            </a:r>
          </a:p>
        </p:txBody>
      </p:sp>
    </p:spTree>
    <p:extLst>
      <p:ext uri="{BB962C8B-B14F-4D97-AF65-F5344CB8AC3E}">
        <p14:creationId xmlns:p14="http://schemas.microsoft.com/office/powerpoint/2010/main" val="412011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435397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9E1F0-9B83-118A-9301-BCAF15DBA9ED}"/>
              </a:ext>
            </a:extLst>
          </p:cNvPr>
          <p:cNvSpPr txBox="1"/>
          <p:nvPr/>
        </p:nvSpPr>
        <p:spPr>
          <a:xfrm>
            <a:off x="4644312" y="933261"/>
            <a:ext cx="624684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There is lot of imbalance amongst the subscribe class 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No     35323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</a:rPr>
              <a:t>Yes       3918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Oversampling is one of the most widely used techniques to deal with imbalance classes. Using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RandomOverSampler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method, and class weight adjusted to balanced , f1 score improved to 92.03 and Accuracy increased to 92.11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71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426152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9E1F0-9B83-118A-9301-BCAF15DBA9ED}"/>
              </a:ext>
            </a:extLst>
          </p:cNvPr>
          <p:cNvSpPr txBox="1"/>
          <p:nvPr/>
        </p:nvSpPr>
        <p:spPr>
          <a:xfrm>
            <a:off x="4644312" y="933261"/>
            <a:ext cx="62468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GridSearchCV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, the hyperparameters are selected, using which the accuracy changed to 84.39 with F1 score : 86.86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RandomizedSearchCV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, the hyperparameters are selected, using which the accuracy increased to 91.88 with F1 score : 91.73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Helvetica Neue"/>
              </a:rPr>
              <a:t>roc_auc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score is also good 0.76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677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97030"/>
              </p:ext>
            </p:extLst>
          </p:nvPr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106500" y="4803323"/>
            <a:ext cx="436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-apple-system"/>
              </a:rPr>
              <a:t>Feature importance shows Duration , Euribor3m  and Age as the important features.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A8A0AC-8BD5-73FC-E3CF-6E941E1D0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89987"/>
              </p:ext>
            </p:extLst>
          </p:nvPr>
        </p:nvGraphicFramePr>
        <p:xfrm>
          <a:off x="5158755" y="1824329"/>
          <a:ext cx="5859463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859720" imgH="4549320" progId="PBrush">
                  <p:embed/>
                </p:oleObj>
              </mc:Choice>
              <mc:Fallback>
                <p:oleObj name="Bitmap Image" r:id="rId7" imgW="5859720" imgH="454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755" y="1824329"/>
                        <a:ext cx="5859463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46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647FB74-32F6-12E0-F49E-A50A6429C721}"/>
              </a:ext>
            </a:extLst>
          </p:cNvPr>
          <p:cNvGraphicFramePr/>
          <p:nvPr/>
        </p:nvGraphicFramePr>
        <p:xfrm>
          <a:off x="-303075" y="201825"/>
          <a:ext cx="45321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D1539-AEC5-593E-7120-28E1F15393F7}"/>
              </a:ext>
            </a:extLst>
          </p:cNvPr>
          <p:cNvSpPr txBox="1"/>
          <p:nvPr/>
        </p:nvSpPr>
        <p:spPr>
          <a:xfrm>
            <a:off x="69178" y="4128757"/>
            <a:ext cx="43667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Duration feature is not recommended as this will be difficult to explain the result to business and it will</a:t>
            </a:r>
          </a:p>
          <a:p>
            <a:pPr algn="l"/>
            <a:r>
              <a:rPr lang="en-US" b="0" i="0" dirty="0">
                <a:effectLst/>
              </a:rPr>
              <a:t>be difficult for business to campaign based on duration. After </a:t>
            </a:r>
            <a:r>
              <a:rPr lang="en-US" dirty="0"/>
              <a:t>removing duration feature, model accuracy changed to 88.95 and F1 sore is 88.56. which is still good. </a:t>
            </a:r>
          </a:p>
          <a:p>
            <a:pPr algn="l"/>
            <a:r>
              <a:rPr lang="en-US" dirty="0"/>
              <a:t>Feature importance shows Euribor3m and Age as the important features.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AE1FEB-85C4-4C7E-7CF3-7D78FCE6A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37537"/>
              </p:ext>
            </p:extLst>
          </p:nvPr>
        </p:nvGraphicFramePr>
        <p:xfrm>
          <a:off x="5139316" y="1846725"/>
          <a:ext cx="5935663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936040" imgH="4564440" progId="PBrush">
                  <p:embed/>
                </p:oleObj>
              </mc:Choice>
              <mc:Fallback>
                <p:oleObj name="Bitmap Image" r:id="rId7" imgW="5936040" imgH="456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9316" y="1846725"/>
                        <a:ext cx="5935663" cy="456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103EEF4-BB7F-3F0B-A479-C11AC6336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B995A6-4802-435A-B06E-300075505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311901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707D-D83E-8538-A331-3E433F52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655200"/>
            <a:ext cx="5432044" cy="196920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F22B-786B-3952-58E5-5F7C6B53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Problem Statement:</a:t>
            </a:r>
          </a:p>
        </p:txBody>
      </p:sp>
      <p:sp>
        <p:nvSpPr>
          <p:cNvPr id="39" name="Google Shape;20;p1">
            <a:extLst>
              <a:ext uri="{FF2B5EF4-FFF2-40B4-BE49-F238E27FC236}">
                <a16:creationId xmlns:a16="http://schemas.microsoft.com/office/drawing/2014/main" id="{6B716AAA-85F1-CF14-18AC-D22718D27BF1}"/>
              </a:ext>
            </a:extLst>
          </p:cNvPr>
          <p:cNvSpPr/>
          <p:nvPr/>
        </p:nvSpPr>
        <p:spPr>
          <a:xfrm>
            <a:off x="4482622" y="1189791"/>
            <a:ext cx="3675197" cy="558314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20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0" name="Google Shape;21;p1">
            <a:extLst>
              <a:ext uri="{FF2B5EF4-FFF2-40B4-BE49-F238E27FC236}">
                <a16:creationId xmlns:a16="http://schemas.microsoft.com/office/drawing/2014/main" id="{0BA807D3-5C1C-9F9A-214A-615F22026CB4}"/>
              </a:ext>
            </a:extLst>
          </p:cNvPr>
          <p:cNvSpPr/>
          <p:nvPr/>
        </p:nvSpPr>
        <p:spPr>
          <a:xfrm>
            <a:off x="8157819" y="1187584"/>
            <a:ext cx="3801253" cy="558314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DBE09774-1583-D1D4-7130-0251B3B0F157}"/>
              </a:ext>
            </a:extLst>
          </p:cNvPr>
          <p:cNvSpPr txBox="1">
            <a:spLocks/>
          </p:cNvSpPr>
          <p:nvPr/>
        </p:nvSpPr>
        <p:spPr>
          <a:xfrm>
            <a:off x="4458435" y="756036"/>
            <a:ext cx="7098566" cy="385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Predict whether the client will subscribe for a term deposit</a:t>
            </a:r>
            <a:endParaRPr lang="en-US" sz="1800" dirty="0">
              <a:latin typeface="+mn-lt"/>
            </a:endParaRPr>
          </a:p>
        </p:txBody>
      </p:sp>
      <p:sp>
        <p:nvSpPr>
          <p:cNvPr id="45" name="Google Shape;22;p1">
            <a:extLst>
              <a:ext uri="{FF2B5EF4-FFF2-40B4-BE49-F238E27FC236}">
                <a16:creationId xmlns:a16="http://schemas.microsoft.com/office/drawing/2014/main" id="{8715E699-6EF8-F9E4-CBD1-E2ECBE606296}"/>
              </a:ext>
            </a:extLst>
          </p:cNvPr>
          <p:cNvSpPr/>
          <p:nvPr/>
        </p:nvSpPr>
        <p:spPr>
          <a:xfrm>
            <a:off x="4524934" y="1281724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1</a:t>
            </a:r>
            <a:endParaRPr sz="1200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6" name="Google Shape;23;p1">
            <a:extLst>
              <a:ext uri="{FF2B5EF4-FFF2-40B4-BE49-F238E27FC236}">
                <a16:creationId xmlns:a16="http://schemas.microsoft.com/office/drawing/2014/main" id="{484A7E6A-271C-DB38-8A8E-6630C260985A}"/>
              </a:ext>
            </a:extLst>
          </p:cNvPr>
          <p:cNvSpPr/>
          <p:nvPr/>
        </p:nvSpPr>
        <p:spPr>
          <a:xfrm>
            <a:off x="8230162" y="2542942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4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24;p1">
            <a:extLst>
              <a:ext uri="{FF2B5EF4-FFF2-40B4-BE49-F238E27FC236}">
                <a16:creationId xmlns:a16="http://schemas.microsoft.com/office/drawing/2014/main" id="{1767D2D4-D2A5-B39F-1A0D-92C8A7A8D71E}"/>
              </a:ext>
            </a:extLst>
          </p:cNvPr>
          <p:cNvSpPr/>
          <p:nvPr/>
        </p:nvSpPr>
        <p:spPr>
          <a:xfrm>
            <a:off x="4869425" y="1257937"/>
            <a:ext cx="2229522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2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Context</a:t>
            </a:r>
            <a:endParaRPr sz="2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5;p1">
            <a:extLst>
              <a:ext uri="{FF2B5EF4-FFF2-40B4-BE49-F238E27FC236}">
                <a16:creationId xmlns:a16="http://schemas.microsoft.com/office/drawing/2014/main" id="{140AD7FA-D16B-D568-7E2C-D8F6BAECF2F3}"/>
              </a:ext>
            </a:extLst>
          </p:cNvPr>
          <p:cNvSpPr/>
          <p:nvPr/>
        </p:nvSpPr>
        <p:spPr>
          <a:xfrm>
            <a:off x="8460163" y="2526652"/>
            <a:ext cx="2856473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Constraints within solution space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26;p1">
            <a:extLst>
              <a:ext uri="{FF2B5EF4-FFF2-40B4-BE49-F238E27FC236}">
                <a16:creationId xmlns:a16="http://schemas.microsoft.com/office/drawing/2014/main" id="{A7F9F304-B86F-D9D3-BD39-BB35A09EF116}"/>
              </a:ext>
            </a:extLst>
          </p:cNvPr>
          <p:cNvSpPr/>
          <p:nvPr/>
        </p:nvSpPr>
        <p:spPr>
          <a:xfrm>
            <a:off x="8240920" y="4173243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5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27;p1">
            <a:extLst>
              <a:ext uri="{FF2B5EF4-FFF2-40B4-BE49-F238E27FC236}">
                <a16:creationId xmlns:a16="http://schemas.microsoft.com/office/drawing/2014/main" id="{C2845DF8-ABAF-02A6-0B5E-0BB02EBFBF40}"/>
              </a:ext>
            </a:extLst>
          </p:cNvPr>
          <p:cNvSpPr/>
          <p:nvPr/>
        </p:nvSpPr>
        <p:spPr>
          <a:xfrm>
            <a:off x="4542113" y="4420725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2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1" name="Google Shape;28;p1">
            <a:extLst>
              <a:ext uri="{FF2B5EF4-FFF2-40B4-BE49-F238E27FC236}">
                <a16:creationId xmlns:a16="http://schemas.microsoft.com/office/drawing/2014/main" id="{3217F4EB-4588-AABA-530A-26DB354A729F}"/>
              </a:ext>
            </a:extLst>
          </p:cNvPr>
          <p:cNvSpPr/>
          <p:nvPr/>
        </p:nvSpPr>
        <p:spPr>
          <a:xfrm>
            <a:off x="4847646" y="4418524"/>
            <a:ext cx="2240956" cy="22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Criteria for success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2" name="Google Shape;29;p1">
            <a:extLst>
              <a:ext uri="{FF2B5EF4-FFF2-40B4-BE49-F238E27FC236}">
                <a16:creationId xmlns:a16="http://schemas.microsoft.com/office/drawing/2014/main" id="{EE1D72D7-1BBE-DD7C-393D-833D49D0A2F0}"/>
              </a:ext>
            </a:extLst>
          </p:cNvPr>
          <p:cNvSpPr/>
          <p:nvPr/>
        </p:nvSpPr>
        <p:spPr>
          <a:xfrm>
            <a:off x="8523987" y="4149976"/>
            <a:ext cx="2680057" cy="22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Stakeholders to provide key insight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3" name="Google Shape;30;p1">
            <a:extLst>
              <a:ext uri="{FF2B5EF4-FFF2-40B4-BE49-F238E27FC236}">
                <a16:creationId xmlns:a16="http://schemas.microsoft.com/office/drawing/2014/main" id="{AA6275E2-9FD4-5DF9-62B5-663706B7BEDF}"/>
              </a:ext>
            </a:extLst>
          </p:cNvPr>
          <p:cNvSpPr/>
          <p:nvPr/>
        </p:nvSpPr>
        <p:spPr>
          <a:xfrm>
            <a:off x="8260341" y="1282604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3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4" name="Google Shape;31;p1">
            <a:extLst>
              <a:ext uri="{FF2B5EF4-FFF2-40B4-BE49-F238E27FC236}">
                <a16:creationId xmlns:a16="http://schemas.microsoft.com/office/drawing/2014/main" id="{F5FAD07F-5A4F-3E90-41BD-D583BB400963}"/>
              </a:ext>
            </a:extLst>
          </p:cNvPr>
          <p:cNvSpPr/>
          <p:nvPr/>
        </p:nvSpPr>
        <p:spPr>
          <a:xfrm>
            <a:off x="8269395" y="5151363"/>
            <a:ext cx="178683" cy="27247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2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6</a:t>
            </a:r>
            <a:endParaRPr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5" name="Google Shape;32;p1">
            <a:extLst>
              <a:ext uri="{FF2B5EF4-FFF2-40B4-BE49-F238E27FC236}">
                <a16:creationId xmlns:a16="http://schemas.microsoft.com/office/drawing/2014/main" id="{3797A669-F312-863D-7D02-8412FD517BDA}"/>
              </a:ext>
            </a:extLst>
          </p:cNvPr>
          <p:cNvSpPr/>
          <p:nvPr/>
        </p:nvSpPr>
        <p:spPr>
          <a:xfrm>
            <a:off x="8595312" y="1290898"/>
            <a:ext cx="2229522" cy="20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Scope of solution space </a:t>
            </a:r>
            <a:endParaRPr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33;p1">
            <a:extLst>
              <a:ext uri="{FF2B5EF4-FFF2-40B4-BE49-F238E27FC236}">
                <a16:creationId xmlns:a16="http://schemas.microsoft.com/office/drawing/2014/main" id="{C01BBE49-59F7-20FE-DA0F-7B3E90DB2F37}"/>
              </a:ext>
            </a:extLst>
          </p:cNvPr>
          <p:cNvSpPr/>
          <p:nvPr/>
        </p:nvSpPr>
        <p:spPr>
          <a:xfrm>
            <a:off x="8595312" y="5156013"/>
            <a:ext cx="2229522" cy="21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00" dirty="0">
                <a:solidFill>
                  <a:schemeClr val="dk1"/>
                </a:solidFill>
              </a:rPr>
              <a:t>Key</a:t>
            </a:r>
            <a:r>
              <a:rPr lang="en-AU" sz="14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data sources </a:t>
            </a: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7" name="Google Shape;34;p1">
            <a:extLst>
              <a:ext uri="{FF2B5EF4-FFF2-40B4-BE49-F238E27FC236}">
                <a16:creationId xmlns:a16="http://schemas.microsoft.com/office/drawing/2014/main" id="{3F836E26-6D70-70E7-2E7B-7392AE793FFE}"/>
              </a:ext>
            </a:extLst>
          </p:cNvPr>
          <p:cNvSpPr txBox="1"/>
          <p:nvPr/>
        </p:nvSpPr>
        <p:spPr>
          <a:xfrm>
            <a:off x="4458434" y="1561755"/>
            <a:ext cx="3572766" cy="276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Bank wants to use ML model to shortlist customer whose chance of buying the product is more so that their marketing channel (tele marketing, SMS/email marketing etc.) can focus only to those customers whose chance of buying the product is more.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This will save resource and their time (which is directly involved in the cost (resource billing)).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35;p1">
            <a:extLst>
              <a:ext uri="{FF2B5EF4-FFF2-40B4-BE49-F238E27FC236}">
                <a16:creationId xmlns:a16="http://schemas.microsoft.com/office/drawing/2014/main" id="{C6518872-3B16-BBDC-1694-A594014D5278}"/>
              </a:ext>
            </a:extLst>
          </p:cNvPr>
          <p:cNvSpPr txBox="1"/>
          <p:nvPr/>
        </p:nvSpPr>
        <p:spPr>
          <a:xfrm>
            <a:off x="4475691" y="4785133"/>
            <a:ext cx="3579493" cy="189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Understanding the Data: Perform data cleaning/wrangling if needed. e.g., duplicate, and missing data handling. Observe relationships between features by performing exploratory analysis also share other insights of the data.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Modelling approach: This will be supervised machine learning problem which will involve using classifications models to predict to predict if the client will subscribe (yes/no) a term deposit (variable y)</a:t>
            </a:r>
          </a:p>
        </p:txBody>
      </p:sp>
      <p:sp>
        <p:nvSpPr>
          <p:cNvPr id="59" name="Google Shape;36;p1">
            <a:extLst>
              <a:ext uri="{FF2B5EF4-FFF2-40B4-BE49-F238E27FC236}">
                <a16:creationId xmlns:a16="http://schemas.microsoft.com/office/drawing/2014/main" id="{13770CD1-BB6D-EDD4-A1BB-DCCB472EADD0}"/>
              </a:ext>
            </a:extLst>
          </p:cNvPr>
          <p:cNvSpPr txBox="1"/>
          <p:nvPr/>
        </p:nvSpPr>
        <p:spPr>
          <a:xfrm>
            <a:off x="8406251" y="1622720"/>
            <a:ext cx="3412042" cy="77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Predict the </a:t>
            </a:r>
            <a:r>
              <a:rPr lang="en-US" sz="12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subscribe</a:t>
            </a:r>
            <a:r>
              <a:rPr lang="en-US" sz="1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(yes/no) attribute which is indicator to show if the client will subscribe a term deposit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Google Shape;37;p1">
            <a:extLst>
              <a:ext uri="{FF2B5EF4-FFF2-40B4-BE49-F238E27FC236}">
                <a16:creationId xmlns:a16="http://schemas.microsoft.com/office/drawing/2014/main" id="{256EBE26-BFC8-1857-ABE9-172F2C1467CE}"/>
              </a:ext>
            </a:extLst>
          </p:cNvPr>
          <p:cNvSpPr txBox="1"/>
          <p:nvPr/>
        </p:nvSpPr>
        <p:spPr>
          <a:xfrm>
            <a:off x="8199758" y="2936211"/>
            <a:ext cx="3675197" cy="172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sym typeface="Arial"/>
              </a:rPr>
              <a:t>The dataset contains missing values for several columns.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  <a:sym typeface="Arial"/>
              </a:rPr>
              <a:t>The data volume for each Genetic Disorder class is not similar.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bg1"/>
                </a:solidFill>
              </a:rPr>
              <a:t>The dataset may not have all the parameters that can help predict the genetic disorder accurately.</a:t>
            </a:r>
            <a:endParaRPr lang="en-US" sz="12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2" name="Google Shape;47;p1">
            <a:extLst>
              <a:ext uri="{FF2B5EF4-FFF2-40B4-BE49-F238E27FC236}">
                <a16:creationId xmlns:a16="http://schemas.microsoft.com/office/drawing/2014/main" id="{6D14CADC-2021-6A40-EC08-AC28E9B39454}"/>
              </a:ext>
            </a:extLst>
          </p:cNvPr>
          <p:cNvSpPr txBox="1"/>
          <p:nvPr/>
        </p:nvSpPr>
        <p:spPr>
          <a:xfrm>
            <a:off x="8349682" y="4513983"/>
            <a:ext cx="3356602" cy="31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 Data science team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sz="120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" name="Google Shape;47;p1">
            <a:extLst>
              <a:ext uri="{FF2B5EF4-FFF2-40B4-BE49-F238E27FC236}">
                <a16:creationId xmlns:a16="http://schemas.microsoft.com/office/drawing/2014/main" id="{B64C0082-D4CE-D616-AFA2-F536CC2819DB}"/>
              </a:ext>
            </a:extLst>
          </p:cNvPr>
          <p:cNvSpPr txBox="1"/>
          <p:nvPr/>
        </p:nvSpPr>
        <p:spPr>
          <a:xfrm>
            <a:off x="8284438" y="5567102"/>
            <a:ext cx="3475066" cy="108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data is available in csv file. The Key attributes include age, job, marital, education, default, balance, housing loan, contact, day, month, duration, campaign, </a:t>
            </a:r>
            <a:r>
              <a:rPr lang="en-US" sz="1200" dirty="0" err="1">
                <a:solidFill>
                  <a:schemeClr val="bg1"/>
                </a:solidFill>
              </a:rPr>
              <a:t>pdays</a:t>
            </a:r>
            <a:r>
              <a:rPr lang="en-US" sz="1200" dirty="0">
                <a:solidFill>
                  <a:schemeClr val="bg1"/>
                </a:solidFill>
              </a:rPr>
              <a:t>, previous, </a:t>
            </a:r>
            <a:r>
              <a:rPr lang="en-US" sz="1200" dirty="0" err="1">
                <a:solidFill>
                  <a:schemeClr val="bg1"/>
                </a:solidFill>
              </a:rPr>
              <a:t>poutcome</a:t>
            </a:r>
            <a:r>
              <a:rPr lang="en-US" sz="1200" dirty="0">
                <a:solidFill>
                  <a:schemeClr val="bg1"/>
                </a:solidFill>
              </a:rPr>
              <a:t>, y</a:t>
            </a:r>
          </a:p>
        </p:txBody>
      </p:sp>
    </p:spTree>
    <p:extLst>
      <p:ext uri="{BB962C8B-B14F-4D97-AF65-F5344CB8AC3E}">
        <p14:creationId xmlns:p14="http://schemas.microsoft.com/office/powerpoint/2010/main" val="27857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413F6-71E7-D834-4F62-B7E5D6E1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937941"/>
          </a:xfrm>
        </p:spPr>
        <p:txBody>
          <a:bodyPr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effectLst/>
                <a:ea typeface="+mj-ea"/>
                <a:cs typeface="+mj-cs"/>
              </a:rPr>
              <a:t>Dataset  Information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5C35-089E-3903-061D-4E325F4D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1497308"/>
            <a:ext cx="7355484" cy="445543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storage location: </a:t>
            </a:r>
          </a:p>
          <a:p>
            <a:r>
              <a:rPr lang="en-US" sz="1600" dirty="0">
                <a:solidFill>
                  <a:srgbClr val="000000"/>
                </a:solidFill>
                <a:hlinkClick r:id="rId2"/>
              </a:rPr>
              <a:t>https://archive.ics.uci.edu/ml/datasets/Bank+Marketing/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Csv file : bank-additional-full.csv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0ABC01E-CF2B-EA14-7621-A6E7AFCF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104" y="1497308"/>
            <a:ext cx="3449384" cy="3449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A0AA4D-EA04-E3ED-6B04-1D00FB2A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09031"/>
              </p:ext>
            </p:extLst>
          </p:nvPr>
        </p:nvGraphicFramePr>
        <p:xfrm>
          <a:off x="4351592" y="2792792"/>
          <a:ext cx="4254735" cy="1462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7058">
                  <a:extLst>
                    <a:ext uri="{9D8B030D-6E8A-4147-A177-3AD203B41FA5}">
                      <a16:colId xmlns:a16="http://schemas.microsoft.com/office/drawing/2014/main" val="4210161353"/>
                    </a:ext>
                  </a:extLst>
                </a:gridCol>
                <a:gridCol w="907677">
                  <a:extLst>
                    <a:ext uri="{9D8B030D-6E8A-4147-A177-3AD203B41FA5}">
                      <a16:colId xmlns:a16="http://schemas.microsoft.com/office/drawing/2014/main" val="374377229"/>
                    </a:ext>
                  </a:extLst>
                </a:gridCol>
              </a:tblGrid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number of observations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41188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951224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number of files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0054700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Total number of 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9256313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Base format of the 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7582724"/>
                  </a:ext>
                </a:extLst>
              </a:tr>
              <a:tr h="292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Size of the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5699kb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807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104FA4-EBE0-2311-5C39-0BDC05ED54CD}"/>
              </a:ext>
            </a:extLst>
          </p:cNvPr>
          <p:cNvSpPr txBox="1"/>
          <p:nvPr/>
        </p:nvSpPr>
        <p:spPr>
          <a:xfrm>
            <a:off x="4258286" y="4634430"/>
            <a:ext cx="6751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- There are 10 numeric columns and 11 Categorical Columns</a:t>
            </a:r>
          </a:p>
          <a:p>
            <a:r>
              <a:rPr lang="en-US" dirty="0">
                <a:solidFill>
                  <a:schemeClr val="bg1"/>
                </a:solidFill>
              </a:rPr>
              <a:t>- No missing data found.</a:t>
            </a:r>
          </a:p>
          <a:p>
            <a:r>
              <a:rPr lang="en-US" dirty="0">
                <a:solidFill>
                  <a:schemeClr val="bg1"/>
                </a:solidFill>
              </a:rPr>
              <a:t>- 12 duplicate rows found.</a:t>
            </a:r>
          </a:p>
        </p:txBody>
      </p:sp>
    </p:spTree>
    <p:extLst>
      <p:ext uri="{BB962C8B-B14F-4D97-AF65-F5344CB8AC3E}">
        <p14:creationId xmlns:p14="http://schemas.microsoft.com/office/powerpoint/2010/main" val="34490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E86CE64-85EA-4BCA-945E-313D48477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85C35-089E-3903-061D-4E325F4DA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158624"/>
            <a:ext cx="10972613" cy="66340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Attribute Information: Bank client data: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1 - age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2 - job : type of job (categorical: 'admin.','blue-collar','entrepreneur','housemaid','management','retired','self-employed','services','student','technician','unemployed','unknown')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3 - marital : marital status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divorced','married','single','unknown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'; note: 'divorced' means divorced or widowed)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4 - education (categorical: 'basic.4y','basic.6y','basic.9y','high.school','illiterate','professional.course','university.degree','unknown')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5 - default: has credit in default?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6 - balance : average yearly balance, in euros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7 - housing: has housing loan?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8 - loan: has personal loan?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no','yes','unknown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')related with the last contact of the current campaign: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9 - contact: contact communication type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cellular','telephone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10 - month: last contact month of year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jan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feb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'mar', ...,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nov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 'dec’)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11 -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day_of_week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last contact day of the week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mon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tue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','wed','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thu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','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fri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12 - duration: 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model.other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 attributes: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13 - campaign: number of contacts performed during this campaign and for this client (numeric, includes last contact)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14 -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pdays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number of days that passed by after the client was last contacted from a previous campaign (numeric; 999 means client was not previously contacted)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15 - previous: number of contacts performed before this campaign and for this client (numeric)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16 - 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poutcome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: outcome of the previous marketing campaign (categorical: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failure','nonexistent','success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Output variable (desired target):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17 - y - has the client subscribed a term deposit? (binary: '</a:t>
            </a:r>
            <a:r>
              <a:rPr lang="en-US" sz="1200" b="1" dirty="0" err="1">
                <a:solidFill>
                  <a:schemeClr val="tx1">
                    <a:alpha val="55000"/>
                  </a:schemeClr>
                </a:solidFill>
              </a:rPr>
              <a:t>yes','no</a:t>
            </a:r>
            <a:r>
              <a:rPr lang="en-US" sz="1200" b="1" dirty="0">
                <a:solidFill>
                  <a:schemeClr val="tx1">
                    <a:alpha val="55000"/>
                  </a:schemeClr>
                </a:solidFill>
              </a:rPr>
              <a:t>')</a:t>
            </a:r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B6C33989-46ED-4C11-B79E-C724ADD4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8EA5E7-0D93-FB8F-EAC7-BC4991F8F1B8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Univariate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CB611F8-404F-0A47-C21C-A8E6B6B85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36133"/>
              </p:ext>
            </p:extLst>
          </p:nvPr>
        </p:nvGraphicFramePr>
        <p:xfrm>
          <a:off x="86575" y="620917"/>
          <a:ext cx="3902075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01320" imgH="4610160" progId="PBrush">
                  <p:embed/>
                </p:oleObj>
              </mc:Choice>
              <mc:Fallback>
                <p:oleObj name="Bitmap Image" r:id="rId2" imgW="3901320" imgH="4610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75" y="620917"/>
                        <a:ext cx="3902075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B7A5A4C-E82A-9FF0-A25E-9764E2769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24126"/>
              </p:ext>
            </p:extLst>
          </p:nvPr>
        </p:nvGraphicFramePr>
        <p:xfrm>
          <a:off x="3813672" y="673770"/>
          <a:ext cx="4122737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122360" imgH="2309040" progId="PBrush">
                  <p:embed/>
                </p:oleObj>
              </mc:Choice>
              <mc:Fallback>
                <p:oleObj name="Bitmap Image" r:id="rId4" imgW="4122360" imgH="2309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3672" y="673770"/>
                        <a:ext cx="4122737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926DAC-E283-4848-64FC-8D78EE89F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125677"/>
              </p:ext>
            </p:extLst>
          </p:nvPr>
        </p:nvGraphicFramePr>
        <p:xfrm>
          <a:off x="7991059" y="620917"/>
          <a:ext cx="3695700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695760" imgH="2103120" progId="PBrush">
                  <p:embed/>
                </p:oleObj>
              </mc:Choice>
              <mc:Fallback>
                <p:oleObj name="Bitmap Image" r:id="rId6" imgW="3695760" imgH="2103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1059" y="620917"/>
                        <a:ext cx="3695700" cy="210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7E09EBD-4434-6D8D-3518-1ED582985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92169"/>
              </p:ext>
            </p:extLst>
          </p:nvPr>
        </p:nvGraphicFramePr>
        <p:xfrm>
          <a:off x="3813672" y="2859216"/>
          <a:ext cx="37941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794760" imgH="2247840" progId="PBrush">
                  <p:embed/>
                </p:oleObj>
              </mc:Choice>
              <mc:Fallback>
                <p:oleObj name="Bitmap Image" r:id="rId8" imgW="3794760" imgH="2247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3672" y="2859216"/>
                        <a:ext cx="37941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2EB1583-4E37-DC2E-5990-B569E3124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44057"/>
              </p:ext>
            </p:extLst>
          </p:nvPr>
        </p:nvGraphicFramePr>
        <p:xfrm>
          <a:off x="7802433" y="2925967"/>
          <a:ext cx="370363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3703320" imgH="2278440" progId="PBrush">
                  <p:embed/>
                </p:oleObj>
              </mc:Choice>
              <mc:Fallback>
                <p:oleObj name="Bitmap Image" r:id="rId10" imgW="3703320" imgH="2278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2433" y="2925967"/>
                        <a:ext cx="3703637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6A6B40C-1820-713E-C6D3-C8121C0A439E}"/>
              </a:ext>
            </a:extLst>
          </p:cNvPr>
          <p:cNvSpPr txBox="1"/>
          <p:nvPr/>
        </p:nvSpPr>
        <p:spPr>
          <a:xfrm>
            <a:off x="209198" y="5107116"/>
            <a:ext cx="117736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    Most of the clients are working as admin 25% and blue collar 22% job category.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    60% of the clients are married.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    Most of the clients 29% hold University degree.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no of clients who defaulted on a credit, are very less. It shows 80% data for 'No'. % of yes is almost 0. so this feature doesn’t seem to be very for prediction purposes and can be dropped from the dataset.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Housing Shows almost equal % of yes and no.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Most of the clients do not have personal loan.</a:t>
            </a:r>
          </a:p>
        </p:txBody>
      </p:sp>
    </p:spTree>
    <p:extLst>
      <p:ext uri="{BB962C8B-B14F-4D97-AF65-F5344CB8AC3E}">
        <p14:creationId xmlns:p14="http://schemas.microsoft.com/office/powerpoint/2010/main" val="23264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7BEF-492D-3775-5CF8-54F96768E860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Categorical Features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7621-F3A0-429A-959A-0F4E5EF44A59}"/>
              </a:ext>
            </a:extLst>
          </p:cNvPr>
          <p:cNvSpPr txBox="1"/>
          <p:nvPr/>
        </p:nvSpPr>
        <p:spPr>
          <a:xfrm>
            <a:off x="104265" y="5473005"/>
            <a:ext cx="113443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-More than 63% of all clients were contacted through cellular phone.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-Most of the clients were contacted in the month of May 33%.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-Here we see equal distribution of the data in the graph and the % amongst the days. So, there is no significant day which shows more activity than others.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-More than 86% of clients were never covered by previous marketing campaigns.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-We see there is imbalance in data. only 11.70% clients have subscribed to a term deposit.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CA0104-15B6-7533-3526-C37B12F84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99928"/>
              </p:ext>
            </p:extLst>
          </p:nvPr>
        </p:nvGraphicFramePr>
        <p:xfrm>
          <a:off x="206902" y="756362"/>
          <a:ext cx="364966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50040" imgH="2225160" progId="PBrush">
                  <p:embed/>
                </p:oleObj>
              </mc:Choice>
              <mc:Fallback>
                <p:oleObj name="Bitmap Image" r:id="rId2" imgW="365004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902" y="756362"/>
                        <a:ext cx="364966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477B17D-7D12-DE6D-D74F-ECA989B41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50363"/>
              </p:ext>
            </p:extLst>
          </p:nvPr>
        </p:nvGraphicFramePr>
        <p:xfrm>
          <a:off x="3935866" y="673770"/>
          <a:ext cx="3421063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421440" imgH="2263320" progId="PBrush">
                  <p:embed/>
                </p:oleObj>
              </mc:Choice>
              <mc:Fallback>
                <p:oleObj name="Bitmap Image" r:id="rId4" imgW="3421440" imgH="2263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866" y="673770"/>
                        <a:ext cx="3421063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666989-FCB3-A5A5-10AA-E0DF08216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65390"/>
              </p:ext>
            </p:extLst>
          </p:nvPr>
        </p:nvGraphicFramePr>
        <p:xfrm>
          <a:off x="7572756" y="673770"/>
          <a:ext cx="3513137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512880" imgH="2225160" progId="PBrush">
                  <p:embed/>
                </p:oleObj>
              </mc:Choice>
              <mc:Fallback>
                <p:oleObj name="Bitmap Image" r:id="rId6" imgW="3512880" imgH="222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72756" y="673770"/>
                        <a:ext cx="3513137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2FF865B-A521-E32E-D5F8-8A242EC1F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94138"/>
              </p:ext>
            </p:extLst>
          </p:nvPr>
        </p:nvGraphicFramePr>
        <p:xfrm>
          <a:off x="104265" y="3064629"/>
          <a:ext cx="37877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3787200" imgH="2194560" progId="PBrush">
                  <p:embed/>
                </p:oleObj>
              </mc:Choice>
              <mc:Fallback>
                <p:oleObj name="Bitmap Image" r:id="rId8" imgW="3787200" imgH="219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265" y="3064629"/>
                        <a:ext cx="37877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B4E23E4-A691-6361-36FF-46BEA5E40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64225"/>
              </p:ext>
            </p:extLst>
          </p:nvPr>
        </p:nvGraphicFramePr>
        <p:xfrm>
          <a:off x="4593026" y="2972692"/>
          <a:ext cx="2767013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2766240" imgH="2537640" progId="PBrush">
                  <p:embed/>
                </p:oleObj>
              </mc:Choice>
              <mc:Fallback>
                <p:oleObj name="Bitmap Image" r:id="rId10" imgW="2766240" imgH="253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93026" y="2972692"/>
                        <a:ext cx="2767013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45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986ABA-0A32-550C-E42C-F7C63DAB3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73776"/>
              </p:ext>
            </p:extLst>
          </p:nvPr>
        </p:nvGraphicFramePr>
        <p:xfrm>
          <a:off x="208610" y="1676400"/>
          <a:ext cx="56165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16000" imgH="5181480" progId="PBrush">
                  <p:embed/>
                </p:oleObj>
              </mc:Choice>
              <mc:Fallback>
                <p:oleObj name="Bitmap Image" r:id="rId2" imgW="5616000" imgH="5181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610" y="1676400"/>
                        <a:ext cx="5616575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479DBE-D384-062C-AA31-67CA6E7305F6}"/>
              </a:ext>
            </a:extLst>
          </p:cNvPr>
          <p:cNvSpPr txBox="1"/>
          <p:nvPr/>
        </p:nvSpPr>
        <p:spPr>
          <a:xfrm>
            <a:off x="6270170" y="1859339"/>
            <a:ext cx="54798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The graph of age shows normal distribution.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The graph of </a:t>
            </a:r>
            <a:r>
              <a:rPr lang="en-US" sz="1400" dirty="0" err="1">
                <a:solidFill>
                  <a:schemeClr val="bg1"/>
                </a:solidFill>
              </a:rPr>
              <a:t>pdays</a:t>
            </a:r>
            <a:r>
              <a:rPr lang="en-US" sz="1400" dirty="0">
                <a:solidFill>
                  <a:schemeClr val="bg1"/>
                </a:solidFill>
              </a:rPr>
              <a:t>, previous, duration, campaign shows skewness. 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pdays</a:t>
            </a:r>
            <a:r>
              <a:rPr lang="en-US" sz="1400" dirty="0">
                <a:solidFill>
                  <a:schemeClr val="bg1"/>
                </a:solidFill>
              </a:rPr>
              <a:t>: number of days that passed by after the client was last contacted from a previous campaign (numeric; 999 means client was not previously contacted).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The variable “duration” will need to be dropped before we start building a predictive model because it highly affects the output target (e.g., if duration=0 then y=”no”). Yet, the duration is not known before a call is performed.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Other graphs shows </a:t>
            </a:r>
            <a:r>
              <a:rPr lang="en-US" sz="1400" dirty="0" err="1">
                <a:solidFill>
                  <a:schemeClr val="bg1"/>
                </a:solidFill>
              </a:rPr>
              <a:t>sevral</a:t>
            </a:r>
            <a:r>
              <a:rPr lang="en-US" sz="1400" dirty="0">
                <a:solidFill>
                  <a:schemeClr val="bg1"/>
                </a:solidFill>
              </a:rPr>
              <a:t> spikes in the data.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1AB5A6-B35D-C10C-AFD9-6E08DFD27552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Numerical Features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5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7CDFF-EAF5-B995-34B2-32E25CD8C7C7}"/>
              </a:ext>
            </a:extLst>
          </p:cNvPr>
          <p:cNvSpPr txBox="1"/>
          <p:nvPr/>
        </p:nvSpPr>
        <p:spPr>
          <a:xfrm>
            <a:off x="6802016" y="718457"/>
            <a:ext cx="48239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% of clients showing interest in 'term deposit' is more when they are married, holds university degree and no defaulted to credit.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retired people seem to have higher % of 'Yes' for term deposit than other job category clients.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clients having housing, loan have higher % or saying no to term deposit.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The months may, </a:t>
            </a:r>
            <a:r>
              <a:rPr lang="en-US" sz="1400" dirty="0" err="1">
                <a:solidFill>
                  <a:schemeClr val="bg1"/>
                </a:solidFill>
              </a:rPr>
              <a:t>jun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juy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aug</a:t>
            </a:r>
            <a:r>
              <a:rPr lang="en-US" sz="1400" dirty="0">
                <a:solidFill>
                  <a:schemeClr val="bg1"/>
                </a:solidFill>
              </a:rPr>
              <a:t> shows more clients responding to term deposit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If </a:t>
            </a:r>
            <a:r>
              <a:rPr lang="en-US" sz="1400" dirty="0" err="1">
                <a:solidFill>
                  <a:schemeClr val="bg1"/>
                </a:solidFill>
              </a:rPr>
              <a:t>poutcome</a:t>
            </a:r>
            <a:r>
              <a:rPr lang="en-US" sz="1400" dirty="0">
                <a:solidFill>
                  <a:schemeClr val="bg1"/>
                </a:solidFill>
              </a:rPr>
              <a:t> = success then the % of 'yes' to term deposit is high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% of interest in 'Deposit’ is more when clients are contacted via cellular mode.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Clients having longer durations shows more interest in term deposit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8C4596-17B4-B56C-F562-128686091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25217"/>
              </p:ext>
            </p:extLst>
          </p:nvPr>
        </p:nvGraphicFramePr>
        <p:xfrm>
          <a:off x="170025" y="718457"/>
          <a:ext cx="6510693" cy="587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95240" imgH="4945320" progId="PBrush">
                  <p:embed/>
                </p:oleObj>
              </mc:Choice>
              <mc:Fallback>
                <p:oleObj name="Bitmap Image" r:id="rId2" imgW="6195240" imgH="4945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025" y="718457"/>
                        <a:ext cx="6510693" cy="5878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81E9D23-2450-33BF-6C13-940137E2D7E8}"/>
              </a:ext>
            </a:extLst>
          </p:cNvPr>
          <p:cNvSpPr txBox="1">
            <a:spLocks/>
          </p:cNvSpPr>
          <p:nvPr/>
        </p:nvSpPr>
        <p:spPr>
          <a:xfrm>
            <a:off x="206902" y="216756"/>
            <a:ext cx="11708289" cy="45701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Exploratory Data Analysis – Bivariate Analysis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9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45C672-6849-B1CD-7972-92F1D70DA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54897"/>
              </p:ext>
            </p:extLst>
          </p:nvPr>
        </p:nvGraphicFramePr>
        <p:xfrm>
          <a:off x="0" y="5211763"/>
          <a:ext cx="6088063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88320" imgH="1645920" progId="PBrush">
                  <p:embed/>
                </p:oleObj>
              </mc:Choice>
              <mc:Fallback>
                <p:oleObj name="Bitmap Image" r:id="rId2" imgW="6088320" imgH="164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211763"/>
                        <a:ext cx="6088063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8D77E2-688D-C69F-0830-5DACFA48E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07239"/>
              </p:ext>
            </p:extLst>
          </p:nvPr>
        </p:nvGraphicFramePr>
        <p:xfrm>
          <a:off x="7937" y="197790"/>
          <a:ext cx="6088063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88320" imgH="4975920" progId="PBrush">
                  <p:embed/>
                </p:oleObj>
              </mc:Choice>
              <mc:Fallback>
                <p:oleObj name="Bitmap Image" r:id="rId4" imgW="6088320" imgH="4975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" y="197790"/>
                        <a:ext cx="6088063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FE51B3-E7FC-04F7-852E-3AAE0059A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490710"/>
              </p:ext>
            </p:extLst>
          </p:nvPr>
        </p:nvGraphicFramePr>
        <p:xfrm>
          <a:off x="6096000" y="273990"/>
          <a:ext cx="608806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157080" imgH="4899600" progId="PBrush">
                  <p:embed/>
                </p:oleObj>
              </mc:Choice>
              <mc:Fallback>
                <p:oleObj name="Bitmap Image" r:id="rId6" imgW="6157080" imgH="489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273990"/>
                        <a:ext cx="6088063" cy="4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94926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1762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Bell MT</vt:lpstr>
      <vt:lpstr>Calibri Light</vt:lpstr>
      <vt:lpstr>Helvetica Neue</vt:lpstr>
      <vt:lpstr>ThinLineVTI</vt:lpstr>
      <vt:lpstr>Bitmap Image</vt:lpstr>
      <vt:lpstr>Bank Marketing (Campaign)</vt:lpstr>
      <vt:lpstr>Problem Statement:</vt:lpstr>
      <vt:lpstr>Dataset 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(Campaign)</dc:title>
  <dc:creator>Gaurav Verma</dc:creator>
  <cp:lastModifiedBy>Gaurav Verma</cp:lastModifiedBy>
  <cp:revision>58</cp:revision>
  <dcterms:created xsi:type="dcterms:W3CDTF">2022-09-19T16:50:53Z</dcterms:created>
  <dcterms:modified xsi:type="dcterms:W3CDTF">2022-09-19T22:15:33Z</dcterms:modified>
</cp:coreProperties>
</file>