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1" r:id="rId3"/>
    <p:sldId id="288" r:id="rId4"/>
    <p:sldId id="289" r:id="rId5"/>
    <p:sldId id="265" r:id="rId6"/>
    <p:sldId id="271" r:id="rId7"/>
    <p:sldId id="272" r:id="rId8"/>
    <p:sldId id="273" r:id="rId9"/>
    <p:sldId id="276" r:id="rId10"/>
    <p:sldId id="274" r:id="rId11"/>
    <p:sldId id="290" r:id="rId12"/>
    <p:sldId id="269" r:id="rId13"/>
    <p:sldId id="270" r:id="rId14"/>
    <p:sldId id="275" r:id="rId15"/>
    <p:sldId id="286" r:id="rId16"/>
    <p:sldId id="278" r:id="rId17"/>
    <p:sldId id="279" r:id="rId18"/>
    <p:sldId id="283" r:id="rId19"/>
    <p:sldId id="282" r:id="rId20"/>
    <p:sldId id="285" r:id="rId21"/>
    <p:sldId id="284" r:id="rId22"/>
    <p:sldId id="280" r:id="rId23"/>
    <p:sldId id="281" r:id="rId24"/>
    <p:sldId id="287" r:id="rId25"/>
    <p:sldId id="291" r:id="rId26"/>
    <p:sldId id="296" r:id="rId27"/>
    <p:sldId id="298" r:id="rId28"/>
    <p:sldId id="299" r:id="rId29"/>
    <p:sldId id="300" r:id="rId30"/>
    <p:sldId id="292" r:id="rId31"/>
    <p:sldId id="294" r:id="rId32"/>
    <p:sldId id="297" r:id="rId33"/>
    <p:sldId id="293"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934" y="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7/4/2022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9265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7/4/2022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0431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7/4/2022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7532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7/4/2022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0870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7/4/2022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4082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7/4/2022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555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7/4/2022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824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7/4/2022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7777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7/4/2022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39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7/4/2022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27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7/4/2022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797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7/4/2022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1546945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5.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6.bin"/><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datasets/tmdb/tmdb-movie-metadata"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0.bin"/><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1.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2.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3.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4.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5.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kaggle.com/datasets/rounakbanik/the-movies-datas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9E7A92-02EB-D5CD-86CF-7285A9EAB635}"/>
              </a:ext>
            </a:extLst>
          </p:cNvPr>
          <p:cNvSpPr>
            <a:spLocks noGrp="1"/>
          </p:cNvSpPr>
          <p:nvPr>
            <p:ph type="ctrTitle"/>
          </p:nvPr>
        </p:nvSpPr>
        <p:spPr>
          <a:xfrm>
            <a:off x="960121" y="1240403"/>
            <a:ext cx="5943600" cy="2941983"/>
          </a:xfrm>
        </p:spPr>
        <p:txBody>
          <a:bodyPr anchor="ctr">
            <a:normAutofit/>
          </a:bodyPr>
          <a:lstStyle/>
          <a:p>
            <a:pPr algn="l"/>
            <a:r>
              <a:rPr lang="en-US" sz="5500" dirty="0"/>
              <a:t>Movie Recommendation System</a:t>
            </a:r>
          </a:p>
        </p:txBody>
      </p:sp>
      <p:sp>
        <p:nvSpPr>
          <p:cNvPr id="3" name="Subtitle 2">
            <a:extLst>
              <a:ext uri="{FF2B5EF4-FFF2-40B4-BE49-F238E27FC236}">
                <a16:creationId xmlns:a16="http://schemas.microsoft.com/office/drawing/2014/main" id="{57F87626-3124-6171-B790-0680571272AE}"/>
              </a:ext>
            </a:extLst>
          </p:cNvPr>
          <p:cNvSpPr>
            <a:spLocks noGrp="1"/>
          </p:cNvSpPr>
          <p:nvPr>
            <p:ph type="subTitle" idx="1"/>
          </p:nvPr>
        </p:nvSpPr>
        <p:spPr>
          <a:xfrm>
            <a:off x="960120" y="5206247"/>
            <a:ext cx="10268712" cy="1013577"/>
          </a:xfrm>
        </p:spPr>
        <p:txBody>
          <a:bodyPr>
            <a:normAutofit/>
          </a:bodyPr>
          <a:lstStyle/>
          <a:p>
            <a:pPr algn="l"/>
            <a:r>
              <a:rPr lang="en-US" dirty="0"/>
              <a:t>By Priyadarshani Kamble</a:t>
            </a:r>
          </a:p>
        </p:txBody>
      </p:sp>
      <p:pic>
        <p:nvPicPr>
          <p:cNvPr id="4" name="Picture 3" descr="Blue digital binary data on a screen">
            <a:extLst>
              <a:ext uri="{FF2B5EF4-FFF2-40B4-BE49-F238E27FC236}">
                <a16:creationId xmlns:a16="http://schemas.microsoft.com/office/drawing/2014/main" id="{5AD09B8D-C79F-96C0-50CD-7B9264DEA307}"/>
              </a:ext>
            </a:extLst>
          </p:cNvPr>
          <p:cNvPicPr>
            <a:picLocks noChangeAspect="1"/>
          </p:cNvPicPr>
          <p:nvPr/>
        </p:nvPicPr>
        <p:blipFill rotWithShape="1">
          <a:blip r:embed="rId2"/>
          <a:srcRect l="22496" r="11195" b="-2"/>
          <a:stretch/>
        </p:blipFill>
        <p:spPr>
          <a:xfrm>
            <a:off x="7552186" y="646441"/>
            <a:ext cx="4658863" cy="3952185"/>
          </a:xfrm>
          <a:prstGeom prst="rect">
            <a:avLst/>
          </a:prstGeom>
        </p:spPr>
      </p:pic>
    </p:spTree>
    <p:extLst>
      <p:ext uri="{BB962C8B-B14F-4D97-AF65-F5344CB8AC3E}">
        <p14:creationId xmlns:p14="http://schemas.microsoft.com/office/powerpoint/2010/main" val="387842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D5C591-C8D9-E6E1-B7BD-5E1B82F7CC71}"/>
              </a:ext>
            </a:extLst>
          </p:cNvPr>
          <p:cNvSpPr txBox="1"/>
          <p:nvPr/>
        </p:nvSpPr>
        <p:spPr>
          <a:xfrm>
            <a:off x="807720" y="866894"/>
            <a:ext cx="11049000" cy="1200329"/>
          </a:xfrm>
          <a:prstGeom prst="rect">
            <a:avLst/>
          </a:prstGeom>
          <a:noFill/>
        </p:spPr>
        <p:txBody>
          <a:bodyPr wrap="square">
            <a:spAutoFit/>
          </a:bodyPr>
          <a:lstStyle/>
          <a:p>
            <a:r>
              <a:rPr lang="en-US" sz="2400" b="0" i="0" dirty="0">
                <a:solidFill>
                  <a:srgbClr val="000000"/>
                </a:solidFill>
                <a:effectLst/>
                <a:latin typeface="Abadi Extra Light" panose="020B0204020104020204" pitchFamily="34" charset="0"/>
              </a:rPr>
              <a:t>The plot shows many movies having 0 ratings. Less number of users have rated movies. Most of the users have given rating between 3 to 4.</a:t>
            </a:r>
          </a:p>
          <a:p>
            <a:r>
              <a:rPr lang="en-US" sz="2400" dirty="0">
                <a:latin typeface="Abadi Extra Light" panose="020B0204020104020204" pitchFamily="34" charset="0"/>
              </a:rPr>
              <a:t>Average rating given to frequently watched films.</a:t>
            </a:r>
          </a:p>
        </p:txBody>
      </p:sp>
      <p:graphicFrame>
        <p:nvGraphicFramePr>
          <p:cNvPr id="5" name="Object 4">
            <a:extLst>
              <a:ext uri="{FF2B5EF4-FFF2-40B4-BE49-F238E27FC236}">
                <a16:creationId xmlns:a16="http://schemas.microsoft.com/office/drawing/2014/main" id="{CF7BBCBF-EC2C-7C71-910F-8DED2A2DF264}"/>
              </a:ext>
            </a:extLst>
          </p:cNvPr>
          <p:cNvGraphicFramePr>
            <a:graphicFrameLocks noChangeAspect="1"/>
          </p:cNvGraphicFramePr>
          <p:nvPr>
            <p:extLst>
              <p:ext uri="{D42A27DB-BD31-4B8C-83A1-F6EECF244321}">
                <p14:modId xmlns:p14="http://schemas.microsoft.com/office/powerpoint/2010/main" val="573608384"/>
              </p:ext>
            </p:extLst>
          </p:nvPr>
        </p:nvGraphicFramePr>
        <p:xfrm>
          <a:off x="121920" y="2103120"/>
          <a:ext cx="5867400" cy="4754880"/>
        </p:xfrm>
        <a:graphic>
          <a:graphicData uri="http://schemas.openxmlformats.org/presentationml/2006/ole">
            <mc:AlternateContent xmlns:mc="http://schemas.openxmlformats.org/markup-compatibility/2006">
              <mc:Choice xmlns:v="urn:schemas-microsoft-com:vml" Requires="v">
                <p:oleObj name="Bitmap Image" r:id="rId2" imgW="3756600" imgH="3192840" progId="PBrush">
                  <p:embed/>
                </p:oleObj>
              </mc:Choice>
              <mc:Fallback>
                <p:oleObj name="Bitmap Image" r:id="rId2" imgW="3756600" imgH="3192840" progId="PBrush">
                  <p:embed/>
                  <p:pic>
                    <p:nvPicPr>
                      <p:cNvPr id="0" name=""/>
                      <p:cNvPicPr/>
                      <p:nvPr/>
                    </p:nvPicPr>
                    <p:blipFill>
                      <a:blip r:embed="rId3"/>
                      <a:stretch>
                        <a:fillRect/>
                      </a:stretch>
                    </p:blipFill>
                    <p:spPr>
                      <a:xfrm>
                        <a:off x="121920" y="2103120"/>
                        <a:ext cx="5867400" cy="475488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FAAFE87-894F-9102-EE99-8F5925B37213}"/>
              </a:ext>
            </a:extLst>
          </p:cNvPr>
          <p:cNvGraphicFramePr>
            <a:graphicFrameLocks noChangeAspect="1"/>
          </p:cNvGraphicFramePr>
          <p:nvPr>
            <p:extLst>
              <p:ext uri="{D42A27DB-BD31-4B8C-83A1-F6EECF244321}">
                <p14:modId xmlns:p14="http://schemas.microsoft.com/office/powerpoint/2010/main" val="414174660"/>
              </p:ext>
            </p:extLst>
          </p:nvPr>
        </p:nvGraphicFramePr>
        <p:xfrm>
          <a:off x="6202682" y="2494280"/>
          <a:ext cx="5349238" cy="3496826"/>
        </p:xfrm>
        <a:graphic>
          <a:graphicData uri="http://schemas.openxmlformats.org/presentationml/2006/ole">
            <mc:AlternateContent xmlns:mc="http://schemas.openxmlformats.org/markup-compatibility/2006">
              <mc:Choice xmlns:v="urn:schemas-microsoft-com:vml" Requires="v">
                <p:oleObj name="Bitmap Image" r:id="rId4" imgW="3162240" imgH="1166040" progId="PBrush">
                  <p:embed/>
                </p:oleObj>
              </mc:Choice>
              <mc:Fallback>
                <p:oleObj name="Bitmap Image" r:id="rId4" imgW="3162240" imgH="1166040" progId="PBrush">
                  <p:embed/>
                  <p:pic>
                    <p:nvPicPr>
                      <p:cNvPr id="0" name=""/>
                      <p:cNvPicPr/>
                      <p:nvPr/>
                    </p:nvPicPr>
                    <p:blipFill>
                      <a:blip r:embed="rId5"/>
                      <a:stretch>
                        <a:fillRect/>
                      </a:stretch>
                    </p:blipFill>
                    <p:spPr>
                      <a:xfrm>
                        <a:off x="6202682" y="2494280"/>
                        <a:ext cx="5349238" cy="3496826"/>
                      </a:xfrm>
                      <a:prstGeom prst="rect">
                        <a:avLst/>
                      </a:prstGeom>
                    </p:spPr>
                  </p:pic>
                </p:oleObj>
              </mc:Fallback>
            </mc:AlternateContent>
          </a:graphicData>
        </a:graphic>
      </p:graphicFrame>
    </p:spTree>
    <p:extLst>
      <p:ext uri="{BB962C8B-B14F-4D97-AF65-F5344CB8AC3E}">
        <p14:creationId xmlns:p14="http://schemas.microsoft.com/office/powerpoint/2010/main" val="153525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D6BD73A-F45F-03CF-264E-C7616D14D4DC}"/>
              </a:ext>
            </a:extLst>
          </p:cNvPr>
          <p:cNvSpPr txBox="1"/>
          <p:nvPr/>
        </p:nvSpPr>
        <p:spPr>
          <a:xfrm>
            <a:off x="6575296" y="643467"/>
            <a:ext cx="4653536" cy="5571066"/>
          </a:xfrm>
          <a:prstGeom prst="rect">
            <a:avLst/>
          </a:prstGeom>
        </p:spPr>
        <p:txBody>
          <a:bodyPr vert="horz" lIns="91440" tIns="45720" rIns="91440" bIns="45720" rtlCol="0" anchor="ctr">
            <a:normAutofit/>
          </a:bodyPr>
          <a:lstStyle/>
          <a:p>
            <a:pPr>
              <a:lnSpc>
                <a:spcPct val="101000"/>
              </a:lnSpc>
              <a:spcBef>
                <a:spcPct val="0"/>
              </a:spcBef>
              <a:spcAft>
                <a:spcPts val="600"/>
              </a:spcAft>
            </a:pPr>
            <a:r>
              <a:rPr lang="en-US" sz="3200" b="1" i="0" cap="all" spc="50" dirty="0">
                <a:effectLst/>
                <a:latin typeface="Abadi Extra Light" panose="020B0204020104020204" pitchFamily="34" charset="0"/>
              </a:rPr>
              <a:t>Collaborative Filtering :</a:t>
            </a:r>
          </a:p>
          <a:p>
            <a:pPr>
              <a:lnSpc>
                <a:spcPct val="101000"/>
              </a:lnSpc>
              <a:spcBef>
                <a:spcPct val="0"/>
              </a:spcBef>
              <a:spcAft>
                <a:spcPts val="600"/>
              </a:spcAft>
            </a:pPr>
            <a:r>
              <a:rPr lang="en-US" sz="2800" b="0" i="0" dirty="0">
                <a:solidFill>
                  <a:srgbClr val="222222"/>
                </a:solidFill>
                <a:effectLst/>
                <a:latin typeface="Abadi Extra Light" panose="020B0204020104020204" pitchFamily="34" charset="0"/>
              </a:rPr>
              <a:t>Collaborative filtering is used by most recommendation systems to find similar patterns or information of the users, this technique can filter out items that users like based on the ratings or reactions by similar users.</a:t>
            </a:r>
            <a:endParaRPr lang="en-US" sz="2800" b="1" i="0" cap="all" spc="50" dirty="0">
              <a:effectLst/>
              <a:latin typeface="Abadi Extra Light" panose="020B0204020104020204" pitchFamily="34" charset="0"/>
            </a:endParaRPr>
          </a:p>
        </p:txBody>
      </p:sp>
      <p:graphicFrame>
        <p:nvGraphicFramePr>
          <p:cNvPr id="4" name="Object 3">
            <a:extLst>
              <a:ext uri="{FF2B5EF4-FFF2-40B4-BE49-F238E27FC236}">
                <a16:creationId xmlns:a16="http://schemas.microsoft.com/office/drawing/2014/main" id="{440E0687-0139-4CD5-0E23-07635939E881}"/>
              </a:ext>
            </a:extLst>
          </p:cNvPr>
          <p:cNvGraphicFramePr>
            <a:graphicFrameLocks noChangeAspect="1"/>
          </p:cNvGraphicFramePr>
          <p:nvPr>
            <p:extLst>
              <p:ext uri="{D42A27DB-BD31-4B8C-83A1-F6EECF244321}">
                <p14:modId xmlns:p14="http://schemas.microsoft.com/office/powerpoint/2010/main" val="3926334153"/>
              </p:ext>
            </p:extLst>
          </p:nvPr>
        </p:nvGraphicFramePr>
        <p:xfrm>
          <a:off x="622235" y="371813"/>
          <a:ext cx="4991417" cy="6114373"/>
        </p:xfrm>
        <a:graphic>
          <a:graphicData uri="http://schemas.openxmlformats.org/presentationml/2006/ole">
            <mc:AlternateContent xmlns:mc="http://schemas.openxmlformats.org/markup-compatibility/2006">
              <mc:Choice xmlns:v="urn:schemas-microsoft-com:vml" Requires="v">
                <p:oleObj name="Bitmap Image" r:id="rId2" imgW="3520440" imgH="4312800" progId="PBrush">
                  <p:embed/>
                </p:oleObj>
              </mc:Choice>
              <mc:Fallback>
                <p:oleObj name="Bitmap Image" r:id="rId2" imgW="3520440" imgH="4312800" progId="PBrush">
                  <p:embed/>
                  <p:pic>
                    <p:nvPicPr>
                      <p:cNvPr id="0" name=""/>
                      <p:cNvPicPr/>
                      <p:nvPr/>
                    </p:nvPicPr>
                    <p:blipFill>
                      <a:blip r:embed="rId3"/>
                      <a:stretch>
                        <a:fillRect/>
                      </a:stretch>
                    </p:blipFill>
                    <p:spPr>
                      <a:xfrm>
                        <a:off x="622235" y="371813"/>
                        <a:ext cx="4991417" cy="6114373"/>
                      </a:xfrm>
                      <a:prstGeom prst="rect">
                        <a:avLst/>
                      </a:prstGeom>
                    </p:spPr>
                  </p:pic>
                </p:oleObj>
              </mc:Fallback>
            </mc:AlternateContent>
          </a:graphicData>
        </a:graphic>
      </p:graphicFrame>
    </p:spTree>
    <p:extLst>
      <p:ext uri="{BB962C8B-B14F-4D97-AF65-F5344CB8AC3E}">
        <p14:creationId xmlns:p14="http://schemas.microsoft.com/office/powerpoint/2010/main" val="4159027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D35405E-9335-FAB5-F08F-8B3F90B38E42}"/>
              </a:ext>
            </a:extLst>
          </p:cNvPr>
          <p:cNvSpPr txBox="1"/>
          <p:nvPr/>
        </p:nvSpPr>
        <p:spPr>
          <a:xfrm>
            <a:off x="5302336" y="643467"/>
            <a:ext cx="5926496" cy="5571066"/>
          </a:xfrm>
          <a:prstGeom prst="rect">
            <a:avLst/>
          </a:prstGeom>
        </p:spPr>
        <p:txBody>
          <a:bodyPr vert="horz" lIns="91440" tIns="45720" rIns="91440" bIns="45720" rtlCol="0" anchor="ctr">
            <a:normAutofit/>
          </a:bodyPr>
          <a:lstStyle/>
          <a:p>
            <a:pPr>
              <a:lnSpc>
                <a:spcPct val="101000"/>
              </a:lnSpc>
              <a:spcAft>
                <a:spcPts val="600"/>
              </a:spcAft>
            </a:pPr>
            <a:r>
              <a:rPr lang="en-US" sz="3200" b="1" i="1" spc="50" dirty="0">
                <a:effectLst/>
                <a:latin typeface="Abadi Extra Light" panose="020B0204020104020204" pitchFamily="34" charset="0"/>
              </a:rPr>
              <a:t>Memory Based Approach : </a:t>
            </a:r>
          </a:p>
          <a:p>
            <a:pPr>
              <a:lnSpc>
                <a:spcPct val="101000"/>
              </a:lnSpc>
              <a:spcAft>
                <a:spcPts val="600"/>
              </a:spcAft>
            </a:pPr>
            <a:r>
              <a:rPr lang="en-US" sz="2000" b="0" i="0" spc="50" dirty="0">
                <a:effectLst/>
                <a:latin typeface="Abadi Extra Light" panose="020B0204020104020204" pitchFamily="34" charset="0"/>
              </a:rPr>
              <a:t>Memory-based collaborative filtering uses all the data in the database to generate a prediction</a:t>
            </a:r>
            <a:endParaRPr lang="en-US" sz="2000" b="1" i="1" spc="50" dirty="0">
              <a:effectLst/>
              <a:latin typeface="Abadi Extra Light" panose="020B0204020104020204" pitchFamily="34" charset="0"/>
            </a:endParaRPr>
          </a:p>
          <a:p>
            <a:pPr>
              <a:lnSpc>
                <a:spcPct val="101000"/>
              </a:lnSpc>
              <a:spcAft>
                <a:spcPts val="600"/>
              </a:spcAft>
            </a:pPr>
            <a:endParaRPr lang="en-US" sz="2000" b="1" i="1" spc="50" dirty="0">
              <a:latin typeface="Abadi Extra Light" panose="020B0204020104020204" pitchFamily="34" charset="0"/>
            </a:endParaRPr>
          </a:p>
          <a:p>
            <a:pPr>
              <a:lnSpc>
                <a:spcPct val="101000"/>
              </a:lnSpc>
              <a:spcAft>
                <a:spcPts val="600"/>
              </a:spcAft>
            </a:pPr>
            <a:r>
              <a:rPr lang="en-US" sz="2000" b="1" i="1" spc="50" dirty="0">
                <a:effectLst/>
                <a:latin typeface="Abadi Extra Light" panose="020B0204020104020204" pitchFamily="34" charset="0"/>
              </a:rPr>
              <a:t>User-User-Based Collaborative Filtering</a:t>
            </a:r>
          </a:p>
          <a:p>
            <a:pPr>
              <a:lnSpc>
                <a:spcPct val="101000"/>
              </a:lnSpc>
              <a:spcAft>
                <a:spcPts val="600"/>
              </a:spcAft>
            </a:pPr>
            <a:endParaRPr lang="en-US" sz="2000" b="1" i="1" spc="50" dirty="0">
              <a:effectLst/>
              <a:latin typeface="Abadi Extra Light" panose="020B0204020104020204" pitchFamily="34" charset="0"/>
            </a:endParaRPr>
          </a:p>
          <a:p>
            <a:pPr>
              <a:lnSpc>
                <a:spcPct val="101000"/>
              </a:lnSpc>
              <a:spcAft>
                <a:spcPts val="600"/>
              </a:spcAft>
            </a:pPr>
            <a:r>
              <a:rPr lang="en-US" sz="2000" b="0" i="0" spc="50" dirty="0">
                <a:effectLst/>
                <a:latin typeface="Abadi Extra Light" panose="020B0204020104020204" pitchFamily="34" charset="0"/>
              </a:rPr>
              <a:t>In this type of filtering, we find the users that have the most similar preferences to the user we are making recommendations for and based on that group's preferences, make suggestions. It works around the premise that person A has similar tastes to person B and C. and both person B and C also like a certain item, then it is likely that person A would also like that new item.</a:t>
            </a:r>
          </a:p>
        </p:txBody>
      </p:sp>
      <p:graphicFrame>
        <p:nvGraphicFramePr>
          <p:cNvPr id="23" name="Object 22">
            <a:extLst>
              <a:ext uri="{FF2B5EF4-FFF2-40B4-BE49-F238E27FC236}">
                <a16:creationId xmlns:a16="http://schemas.microsoft.com/office/drawing/2014/main" id="{EA817E1B-7570-E84B-7B40-1202C0C9A476}"/>
              </a:ext>
            </a:extLst>
          </p:cNvPr>
          <p:cNvGraphicFramePr>
            <a:graphicFrameLocks noChangeAspect="1"/>
          </p:cNvGraphicFramePr>
          <p:nvPr>
            <p:extLst>
              <p:ext uri="{D42A27DB-BD31-4B8C-83A1-F6EECF244321}">
                <p14:modId xmlns:p14="http://schemas.microsoft.com/office/powerpoint/2010/main" val="624376952"/>
              </p:ext>
            </p:extLst>
          </p:nvPr>
        </p:nvGraphicFramePr>
        <p:xfrm>
          <a:off x="-1524" y="3284537"/>
          <a:ext cx="4657345" cy="3573463"/>
        </p:xfrm>
        <a:graphic>
          <a:graphicData uri="http://schemas.openxmlformats.org/presentationml/2006/ole">
            <mc:AlternateContent xmlns:mc="http://schemas.openxmlformats.org/markup-compatibility/2006">
              <mc:Choice xmlns:v="urn:schemas-microsoft-com:vml" Requires="v">
                <p:oleObj name="Bitmap Image" r:id="rId2" imgW="6804720" imgH="3573720" progId="PBrush">
                  <p:embed/>
                </p:oleObj>
              </mc:Choice>
              <mc:Fallback>
                <p:oleObj name="Bitmap Image" r:id="rId2" imgW="6804720" imgH="3573720" progId="PBrush">
                  <p:embed/>
                  <p:pic>
                    <p:nvPicPr>
                      <p:cNvPr id="6" name="Object 5">
                        <a:extLst>
                          <a:ext uri="{FF2B5EF4-FFF2-40B4-BE49-F238E27FC236}">
                            <a16:creationId xmlns:a16="http://schemas.microsoft.com/office/drawing/2014/main" id="{CD1CA4D6-96E4-6029-3A2C-26EC241FBB44}"/>
                          </a:ext>
                        </a:extLst>
                      </p:cNvPr>
                      <p:cNvPicPr/>
                      <p:nvPr/>
                    </p:nvPicPr>
                    <p:blipFill>
                      <a:blip r:embed="rId3"/>
                      <a:stretch>
                        <a:fillRect/>
                      </a:stretch>
                    </p:blipFill>
                    <p:spPr>
                      <a:xfrm>
                        <a:off x="-1524" y="3284537"/>
                        <a:ext cx="4657345" cy="3573463"/>
                      </a:xfrm>
                      <a:prstGeom prst="rect">
                        <a:avLst/>
                      </a:prstGeom>
                    </p:spPr>
                  </p:pic>
                </p:oleObj>
              </mc:Fallback>
            </mc:AlternateContent>
          </a:graphicData>
        </a:graphic>
      </p:graphicFrame>
    </p:spTree>
    <p:extLst>
      <p:ext uri="{BB962C8B-B14F-4D97-AF65-F5344CB8AC3E}">
        <p14:creationId xmlns:p14="http://schemas.microsoft.com/office/powerpoint/2010/main" val="123939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79259B3-5631-6DD1-DADA-408A62D97854}"/>
              </a:ext>
            </a:extLst>
          </p:cNvPr>
          <p:cNvSpPr txBox="1"/>
          <p:nvPr/>
        </p:nvSpPr>
        <p:spPr>
          <a:xfrm>
            <a:off x="5300810" y="2587625"/>
            <a:ext cx="5927577" cy="3594100"/>
          </a:xfrm>
          <a:prstGeom prst="rect">
            <a:avLst/>
          </a:prstGeom>
        </p:spPr>
        <p:txBody>
          <a:bodyPr vert="horz" lIns="91440" tIns="45720" rIns="91440" bIns="45720" rtlCol="0" anchor="t">
            <a:normAutofit/>
          </a:bodyPr>
          <a:lstStyle/>
          <a:p>
            <a:pPr>
              <a:lnSpc>
                <a:spcPct val="101000"/>
              </a:lnSpc>
              <a:spcAft>
                <a:spcPts val="600"/>
              </a:spcAft>
            </a:pPr>
            <a:r>
              <a:rPr lang="en-US" sz="2000" b="1" i="1" spc="50" dirty="0">
                <a:effectLst/>
                <a:latin typeface="Abadi Extra Light" panose="020B0204020104020204" pitchFamily="34" charset="0"/>
              </a:rPr>
              <a:t>Item-Item-based Collaborative Filtering</a:t>
            </a:r>
          </a:p>
          <a:p>
            <a:pPr>
              <a:lnSpc>
                <a:spcPct val="101000"/>
              </a:lnSpc>
              <a:spcAft>
                <a:spcPts val="600"/>
              </a:spcAft>
            </a:pPr>
            <a:endParaRPr lang="en-US" sz="2000" b="1" i="1" spc="50" dirty="0">
              <a:effectLst/>
              <a:latin typeface="Abadi Extra Light" panose="020B0204020104020204" pitchFamily="34" charset="0"/>
            </a:endParaRPr>
          </a:p>
          <a:p>
            <a:pPr>
              <a:lnSpc>
                <a:spcPct val="101000"/>
              </a:lnSpc>
              <a:spcAft>
                <a:spcPts val="600"/>
              </a:spcAft>
            </a:pPr>
            <a:r>
              <a:rPr lang="en-US" sz="2000" b="0" i="0" spc="50" dirty="0">
                <a:effectLst/>
                <a:latin typeface="Abadi Extra Light" panose="020B0204020104020204" pitchFamily="34" charset="0"/>
              </a:rPr>
              <a:t>It assumes, if Item A and B receive similar reviews, either positive or negative, then however other people feel about A, they should feel the same way about B.</a:t>
            </a:r>
          </a:p>
        </p:txBody>
      </p:sp>
      <p:graphicFrame>
        <p:nvGraphicFramePr>
          <p:cNvPr id="13" name="Object 12">
            <a:extLst>
              <a:ext uri="{FF2B5EF4-FFF2-40B4-BE49-F238E27FC236}">
                <a16:creationId xmlns:a16="http://schemas.microsoft.com/office/drawing/2014/main" id="{6BCC68A6-087E-C0CB-6217-CCF300F9C801}"/>
              </a:ext>
            </a:extLst>
          </p:cNvPr>
          <p:cNvGraphicFramePr>
            <a:graphicFrameLocks noChangeAspect="1"/>
          </p:cNvGraphicFramePr>
          <p:nvPr>
            <p:extLst>
              <p:ext uri="{D42A27DB-BD31-4B8C-83A1-F6EECF244321}">
                <p14:modId xmlns:p14="http://schemas.microsoft.com/office/powerpoint/2010/main" val="1823645606"/>
              </p:ext>
            </p:extLst>
          </p:nvPr>
        </p:nvGraphicFramePr>
        <p:xfrm>
          <a:off x="1" y="2407921"/>
          <a:ext cx="5299286" cy="4318724"/>
        </p:xfrm>
        <a:graphic>
          <a:graphicData uri="http://schemas.openxmlformats.org/presentationml/2006/ole">
            <mc:AlternateContent xmlns:mc="http://schemas.openxmlformats.org/markup-compatibility/2006">
              <mc:Choice xmlns:v="urn:schemas-microsoft-com:vml" Requires="v">
                <p:oleObj name="Bitmap Image" r:id="rId2" imgW="6835320" imgH="3573720" progId="PBrush">
                  <p:embed/>
                </p:oleObj>
              </mc:Choice>
              <mc:Fallback>
                <p:oleObj name="Bitmap Image" r:id="rId2" imgW="6835320" imgH="3573720" progId="PBrush">
                  <p:embed/>
                  <p:pic>
                    <p:nvPicPr>
                      <p:cNvPr id="9" name="Object 8">
                        <a:extLst>
                          <a:ext uri="{FF2B5EF4-FFF2-40B4-BE49-F238E27FC236}">
                            <a16:creationId xmlns:a16="http://schemas.microsoft.com/office/drawing/2014/main" id="{35209B10-21DB-56ED-1829-1458AEA72EA3}"/>
                          </a:ext>
                        </a:extLst>
                      </p:cNvPr>
                      <p:cNvPicPr/>
                      <p:nvPr/>
                    </p:nvPicPr>
                    <p:blipFill>
                      <a:blip r:embed="rId3"/>
                      <a:stretch>
                        <a:fillRect/>
                      </a:stretch>
                    </p:blipFill>
                    <p:spPr>
                      <a:xfrm>
                        <a:off x="1" y="2407921"/>
                        <a:ext cx="5299286" cy="4318724"/>
                      </a:xfrm>
                      <a:prstGeom prst="rect">
                        <a:avLst/>
                      </a:prstGeom>
                    </p:spPr>
                  </p:pic>
                </p:oleObj>
              </mc:Fallback>
            </mc:AlternateContent>
          </a:graphicData>
        </a:graphic>
      </p:graphicFrame>
    </p:spTree>
    <p:extLst>
      <p:ext uri="{BB962C8B-B14F-4D97-AF65-F5344CB8AC3E}">
        <p14:creationId xmlns:p14="http://schemas.microsoft.com/office/powerpoint/2010/main" val="110042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6A4863-C128-A2D3-0DF9-CE51FD104AE7}"/>
              </a:ext>
            </a:extLst>
          </p:cNvPr>
          <p:cNvSpPr txBox="1"/>
          <p:nvPr/>
        </p:nvSpPr>
        <p:spPr>
          <a:xfrm>
            <a:off x="777240" y="575074"/>
            <a:ext cx="10012680" cy="830997"/>
          </a:xfrm>
          <a:prstGeom prst="rect">
            <a:avLst/>
          </a:prstGeom>
          <a:noFill/>
        </p:spPr>
        <p:txBody>
          <a:bodyPr wrap="square">
            <a:spAutoFit/>
          </a:bodyPr>
          <a:lstStyle/>
          <a:p>
            <a:r>
              <a:rPr lang="en-US" sz="2400" dirty="0">
                <a:latin typeface="Abadi Extra Light" panose="020B0204020104020204" pitchFamily="34" charset="0"/>
              </a:rPr>
              <a:t>we need to convert this data into matrix of item for machine to understand. </a:t>
            </a:r>
            <a:r>
              <a:rPr lang="en-US" sz="2400" b="0" i="0" dirty="0">
                <a:solidFill>
                  <a:srgbClr val="000000"/>
                </a:solidFill>
                <a:effectLst/>
                <a:latin typeface="Abadi Extra Light" panose="020B0204020104020204" pitchFamily="34" charset="0"/>
              </a:rPr>
              <a:t>As we see here , there are many NaN values. </a:t>
            </a:r>
            <a:endParaRPr lang="en-US" sz="2400" dirty="0">
              <a:latin typeface="Abadi Extra Light" panose="020B0204020104020204" pitchFamily="34" charset="0"/>
            </a:endParaRPr>
          </a:p>
        </p:txBody>
      </p:sp>
      <p:graphicFrame>
        <p:nvGraphicFramePr>
          <p:cNvPr id="4" name="Object 3">
            <a:extLst>
              <a:ext uri="{FF2B5EF4-FFF2-40B4-BE49-F238E27FC236}">
                <a16:creationId xmlns:a16="http://schemas.microsoft.com/office/drawing/2014/main" id="{87D61504-A3F3-4F31-6E8D-CC63E0D14937}"/>
              </a:ext>
            </a:extLst>
          </p:cNvPr>
          <p:cNvGraphicFramePr>
            <a:graphicFrameLocks noChangeAspect="1"/>
          </p:cNvGraphicFramePr>
          <p:nvPr>
            <p:extLst>
              <p:ext uri="{D42A27DB-BD31-4B8C-83A1-F6EECF244321}">
                <p14:modId xmlns:p14="http://schemas.microsoft.com/office/powerpoint/2010/main" val="2777174541"/>
              </p:ext>
            </p:extLst>
          </p:nvPr>
        </p:nvGraphicFramePr>
        <p:xfrm>
          <a:off x="640080" y="1513673"/>
          <a:ext cx="10378440" cy="2738288"/>
        </p:xfrm>
        <a:graphic>
          <a:graphicData uri="http://schemas.openxmlformats.org/presentationml/2006/ole">
            <mc:AlternateContent xmlns:mc="http://schemas.openxmlformats.org/markup-compatibility/2006">
              <mc:Choice xmlns:v="urn:schemas-microsoft-com:vml" Requires="v">
                <p:oleObj name="Bitmap Image" r:id="rId2" imgW="8420040" imgH="2567880" progId="PBrush">
                  <p:embed/>
                </p:oleObj>
              </mc:Choice>
              <mc:Fallback>
                <p:oleObj name="Bitmap Image" r:id="rId2" imgW="8420040" imgH="2567880" progId="PBrush">
                  <p:embed/>
                  <p:pic>
                    <p:nvPicPr>
                      <p:cNvPr id="0" name=""/>
                      <p:cNvPicPr/>
                      <p:nvPr/>
                    </p:nvPicPr>
                    <p:blipFill>
                      <a:blip r:embed="rId3"/>
                      <a:stretch>
                        <a:fillRect/>
                      </a:stretch>
                    </p:blipFill>
                    <p:spPr>
                      <a:xfrm>
                        <a:off x="640080" y="1513673"/>
                        <a:ext cx="10378440" cy="2738288"/>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50BF235A-1DA1-079C-E876-9FE424C61BFE}"/>
              </a:ext>
            </a:extLst>
          </p:cNvPr>
          <p:cNvSpPr txBox="1"/>
          <p:nvPr/>
        </p:nvSpPr>
        <p:spPr>
          <a:xfrm>
            <a:off x="777240" y="4359563"/>
            <a:ext cx="11353800" cy="1938992"/>
          </a:xfrm>
          <a:prstGeom prst="rect">
            <a:avLst/>
          </a:prstGeom>
          <a:noFill/>
        </p:spPr>
        <p:txBody>
          <a:bodyPr wrap="square">
            <a:spAutoFit/>
          </a:bodyPr>
          <a:lstStyle/>
          <a:p>
            <a:r>
              <a:rPr lang="en-US" sz="2000" dirty="0">
                <a:latin typeface="Abadi Extra Light" panose="020B0204020104020204" pitchFamily="34" charset="0"/>
              </a:rPr>
              <a:t>This is expected as a user will rarely rate every movie. and its rare that every movie is rated by every user. This is called as data sparsity. We need to handle this missing values either by replacing them or dropping them . Dropping is not an option as the data this sparse, we will end up losing all the data.</a:t>
            </a:r>
          </a:p>
          <a:p>
            <a:endParaRPr lang="en-US" sz="2000" dirty="0">
              <a:latin typeface="Abadi Extra Light" panose="020B0204020104020204" pitchFamily="34" charset="0"/>
            </a:endParaRPr>
          </a:p>
          <a:p>
            <a:r>
              <a:rPr lang="en-US" sz="2000" dirty="0">
                <a:latin typeface="Abadi Extra Light" panose="020B0204020104020204" pitchFamily="34" charset="0"/>
              </a:rPr>
              <a:t>We can not replace missing values with 0 as it can create issues with recommendation engines. As 0 imply that the user hated/greatly disliked the movie which we can not say for sure.</a:t>
            </a:r>
          </a:p>
        </p:txBody>
      </p:sp>
    </p:spTree>
    <p:extLst>
      <p:ext uri="{BB962C8B-B14F-4D97-AF65-F5344CB8AC3E}">
        <p14:creationId xmlns:p14="http://schemas.microsoft.com/office/powerpoint/2010/main" val="6859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A2B9F5-361E-FDCA-8A0D-DA811B2082D6}"/>
              </a:ext>
            </a:extLst>
          </p:cNvPr>
          <p:cNvSpPr txBox="1"/>
          <p:nvPr/>
        </p:nvSpPr>
        <p:spPr>
          <a:xfrm>
            <a:off x="411480" y="721698"/>
            <a:ext cx="11369040" cy="923330"/>
          </a:xfrm>
          <a:prstGeom prst="rect">
            <a:avLst/>
          </a:prstGeom>
          <a:noFill/>
        </p:spPr>
        <p:txBody>
          <a:bodyPr wrap="square">
            <a:spAutoFit/>
          </a:bodyPr>
          <a:lstStyle/>
          <a:p>
            <a:r>
              <a:rPr lang="en-US" sz="1800" dirty="0">
                <a:latin typeface="Abadi Extra Light" panose="020B0204020104020204" pitchFamily="34" charset="0"/>
              </a:rPr>
              <a:t>One alternative is to center each user's ratings around 0 by deducting the row average and then fill in the missing values with 0. This means the missing data is replaced with neutral scores. </a:t>
            </a:r>
          </a:p>
          <a:p>
            <a:r>
              <a:rPr lang="en-US" sz="1800" dirty="0">
                <a:latin typeface="Abadi Extra Light" panose="020B0204020104020204" pitchFamily="34" charset="0"/>
              </a:rPr>
              <a:t>We will fill in missing data with information that should not bias the data that we have.</a:t>
            </a:r>
          </a:p>
        </p:txBody>
      </p:sp>
      <p:graphicFrame>
        <p:nvGraphicFramePr>
          <p:cNvPr id="4" name="Object 3">
            <a:extLst>
              <a:ext uri="{FF2B5EF4-FFF2-40B4-BE49-F238E27FC236}">
                <a16:creationId xmlns:a16="http://schemas.microsoft.com/office/drawing/2014/main" id="{44282CEA-4F84-0568-85A4-0ED2F8BA42E8}"/>
              </a:ext>
            </a:extLst>
          </p:cNvPr>
          <p:cNvGraphicFramePr>
            <a:graphicFrameLocks noChangeAspect="1"/>
          </p:cNvGraphicFramePr>
          <p:nvPr>
            <p:extLst>
              <p:ext uri="{D42A27DB-BD31-4B8C-83A1-F6EECF244321}">
                <p14:modId xmlns:p14="http://schemas.microsoft.com/office/powerpoint/2010/main" val="3174677007"/>
              </p:ext>
            </p:extLst>
          </p:nvPr>
        </p:nvGraphicFramePr>
        <p:xfrm>
          <a:off x="594361" y="2079437"/>
          <a:ext cx="11286136" cy="3528883"/>
        </p:xfrm>
        <a:graphic>
          <a:graphicData uri="http://schemas.openxmlformats.org/presentationml/2006/ole">
            <mc:AlternateContent xmlns:mc="http://schemas.openxmlformats.org/markup-compatibility/2006">
              <mc:Choice xmlns:v="urn:schemas-microsoft-com:vml" Requires="v">
                <p:oleObj name="Bitmap Image" r:id="rId2" imgW="8359200" imgH="2049840" progId="PBrush">
                  <p:embed/>
                </p:oleObj>
              </mc:Choice>
              <mc:Fallback>
                <p:oleObj name="Bitmap Image" r:id="rId2" imgW="8359200" imgH="2049840" progId="PBrush">
                  <p:embed/>
                  <p:pic>
                    <p:nvPicPr>
                      <p:cNvPr id="0" name=""/>
                      <p:cNvPicPr/>
                      <p:nvPr/>
                    </p:nvPicPr>
                    <p:blipFill>
                      <a:blip r:embed="rId3"/>
                      <a:stretch>
                        <a:fillRect/>
                      </a:stretch>
                    </p:blipFill>
                    <p:spPr>
                      <a:xfrm>
                        <a:off x="594361" y="2079437"/>
                        <a:ext cx="11286136" cy="3528883"/>
                      </a:xfrm>
                      <a:prstGeom prst="rect">
                        <a:avLst/>
                      </a:prstGeom>
                    </p:spPr>
                  </p:pic>
                </p:oleObj>
              </mc:Fallback>
            </mc:AlternateContent>
          </a:graphicData>
        </a:graphic>
      </p:graphicFrame>
    </p:spTree>
    <p:extLst>
      <p:ext uri="{BB962C8B-B14F-4D97-AF65-F5344CB8AC3E}">
        <p14:creationId xmlns:p14="http://schemas.microsoft.com/office/powerpoint/2010/main" val="34483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DB182-D251-F863-D13A-235E269DDB05}"/>
              </a:ext>
            </a:extLst>
          </p:cNvPr>
          <p:cNvSpPr txBox="1"/>
          <p:nvPr/>
        </p:nvSpPr>
        <p:spPr>
          <a:xfrm>
            <a:off x="769620" y="786677"/>
            <a:ext cx="10652760" cy="2308324"/>
          </a:xfrm>
          <a:prstGeom prst="rect">
            <a:avLst/>
          </a:prstGeom>
          <a:noFill/>
        </p:spPr>
        <p:txBody>
          <a:bodyPr wrap="square">
            <a:spAutoFit/>
          </a:bodyPr>
          <a:lstStyle/>
          <a:p>
            <a:r>
              <a:rPr lang="en-US" sz="2400" b="0" i="0" dirty="0">
                <a:solidFill>
                  <a:srgbClr val="000000"/>
                </a:solidFill>
                <a:effectLst/>
                <a:latin typeface="Abadi Extra Light" panose="020B0204020104020204" pitchFamily="34" charset="0"/>
              </a:rPr>
              <a:t>Using corrwith function in Pandas, I calculated pair-wise correlations between rows and columns of a dataframe and used it for our prediction. </a:t>
            </a:r>
          </a:p>
          <a:p>
            <a:endParaRPr lang="en-US" sz="2400" dirty="0">
              <a:solidFill>
                <a:srgbClr val="000000"/>
              </a:solidFill>
              <a:latin typeface="Abadi Extra Light" panose="020B0204020104020204" pitchFamily="34" charset="0"/>
            </a:endParaRPr>
          </a:p>
          <a:p>
            <a:r>
              <a:rPr lang="en-US" sz="2400" b="0" i="0" dirty="0">
                <a:solidFill>
                  <a:srgbClr val="000000"/>
                </a:solidFill>
                <a:effectLst/>
                <a:latin typeface="Abadi Extra Light" panose="020B0204020104020204" pitchFamily="34" charset="0"/>
              </a:rPr>
              <a:t>Making recommendation for movie 'Shawshank Redemption, The (1994)’ : </a:t>
            </a:r>
          </a:p>
          <a:p>
            <a:r>
              <a:rPr lang="en-US" sz="2400" b="0" i="0" dirty="0">
                <a:solidFill>
                  <a:srgbClr val="000000"/>
                </a:solidFill>
                <a:effectLst/>
                <a:latin typeface="Abadi Extra Light" panose="020B0204020104020204" pitchFamily="34" charset="0"/>
              </a:rPr>
              <a:t>we will see which movies are similar to Shawshank Redemption, The (1994) movie based on </a:t>
            </a:r>
            <a:r>
              <a:rPr lang="en-US" sz="2400" dirty="0">
                <a:solidFill>
                  <a:srgbClr val="000000"/>
                </a:solidFill>
                <a:latin typeface="Abadi Extra Light" panose="020B0204020104020204" pitchFamily="34" charset="0"/>
              </a:rPr>
              <a:t>rating. </a:t>
            </a:r>
          </a:p>
        </p:txBody>
      </p:sp>
      <p:graphicFrame>
        <p:nvGraphicFramePr>
          <p:cNvPr id="4" name="Object 3">
            <a:extLst>
              <a:ext uri="{FF2B5EF4-FFF2-40B4-BE49-F238E27FC236}">
                <a16:creationId xmlns:a16="http://schemas.microsoft.com/office/drawing/2014/main" id="{53FBC078-F299-9715-85B1-67D8BE9CAAAB}"/>
              </a:ext>
            </a:extLst>
          </p:cNvPr>
          <p:cNvGraphicFramePr>
            <a:graphicFrameLocks noChangeAspect="1"/>
          </p:cNvGraphicFramePr>
          <p:nvPr>
            <p:extLst>
              <p:ext uri="{D42A27DB-BD31-4B8C-83A1-F6EECF244321}">
                <p14:modId xmlns:p14="http://schemas.microsoft.com/office/powerpoint/2010/main" val="4095759193"/>
              </p:ext>
            </p:extLst>
          </p:nvPr>
        </p:nvGraphicFramePr>
        <p:xfrm>
          <a:off x="3337560" y="2709691"/>
          <a:ext cx="5773102" cy="3727943"/>
        </p:xfrm>
        <a:graphic>
          <a:graphicData uri="http://schemas.openxmlformats.org/presentationml/2006/ole">
            <mc:AlternateContent xmlns:mc="http://schemas.openxmlformats.org/markup-compatibility/2006">
              <mc:Choice xmlns:v="urn:schemas-microsoft-com:vml" Requires="v">
                <p:oleObj name="Bitmap Image" r:id="rId2" imgW="4046400" imgH="2613600" progId="PBrush">
                  <p:embed/>
                </p:oleObj>
              </mc:Choice>
              <mc:Fallback>
                <p:oleObj name="Bitmap Image" r:id="rId2" imgW="4046400" imgH="2613600" progId="PBrush">
                  <p:embed/>
                  <p:pic>
                    <p:nvPicPr>
                      <p:cNvPr id="0" name=""/>
                      <p:cNvPicPr/>
                      <p:nvPr/>
                    </p:nvPicPr>
                    <p:blipFill>
                      <a:blip r:embed="rId3"/>
                      <a:stretch>
                        <a:fillRect/>
                      </a:stretch>
                    </p:blipFill>
                    <p:spPr>
                      <a:xfrm>
                        <a:off x="3337560" y="2709691"/>
                        <a:ext cx="5773102" cy="3727943"/>
                      </a:xfrm>
                      <a:prstGeom prst="rect">
                        <a:avLst/>
                      </a:prstGeom>
                    </p:spPr>
                  </p:pic>
                </p:oleObj>
              </mc:Fallback>
            </mc:AlternateContent>
          </a:graphicData>
        </a:graphic>
      </p:graphicFrame>
    </p:spTree>
    <p:extLst>
      <p:ext uri="{BB962C8B-B14F-4D97-AF65-F5344CB8AC3E}">
        <p14:creationId xmlns:p14="http://schemas.microsoft.com/office/powerpoint/2010/main" val="309067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864CBD-95AA-7030-22E4-3FA6DE020B6B}"/>
              </a:ext>
            </a:extLst>
          </p:cNvPr>
          <p:cNvSpPr txBox="1"/>
          <p:nvPr/>
        </p:nvSpPr>
        <p:spPr>
          <a:xfrm>
            <a:off x="5302336" y="643467"/>
            <a:ext cx="5926496" cy="5571066"/>
          </a:xfrm>
          <a:prstGeom prst="rect">
            <a:avLst/>
          </a:prstGeom>
        </p:spPr>
        <p:txBody>
          <a:bodyPr vert="horz" lIns="91440" tIns="45720" rIns="91440" bIns="45720" rtlCol="0" anchor="ctr">
            <a:normAutofit/>
          </a:bodyPr>
          <a:lstStyle/>
          <a:p>
            <a:pPr>
              <a:lnSpc>
                <a:spcPct val="101000"/>
              </a:lnSpc>
              <a:spcAft>
                <a:spcPts val="600"/>
              </a:spcAft>
            </a:pPr>
            <a:r>
              <a:rPr lang="en-US" sz="3200" b="1" i="1" spc="50" dirty="0">
                <a:latin typeface="Abadi Extra Light" panose="020B0204020104020204" pitchFamily="34" charset="0"/>
              </a:rPr>
              <a:t>Model Based Filtering :</a:t>
            </a:r>
          </a:p>
          <a:p>
            <a:pPr>
              <a:lnSpc>
                <a:spcPct val="101000"/>
              </a:lnSpc>
              <a:spcAft>
                <a:spcPts val="600"/>
              </a:spcAft>
            </a:pPr>
            <a:endParaRPr lang="en-US" sz="2000" b="1" i="1" spc="50" dirty="0">
              <a:latin typeface="Abadi Extra Light" panose="020B0204020104020204" pitchFamily="34" charset="0"/>
            </a:endParaRPr>
          </a:p>
          <a:p>
            <a:pPr>
              <a:lnSpc>
                <a:spcPct val="101000"/>
              </a:lnSpc>
              <a:spcAft>
                <a:spcPts val="600"/>
              </a:spcAft>
            </a:pPr>
            <a:r>
              <a:rPr lang="en-US" sz="2000" spc="50" dirty="0">
                <a:latin typeface="Abadi Extra Light" panose="020B0204020104020204" pitchFamily="34" charset="0"/>
              </a:rPr>
              <a:t>M</a:t>
            </a:r>
            <a:r>
              <a:rPr lang="en-US" sz="2000" b="0" i="0" spc="50" dirty="0">
                <a:effectLst/>
                <a:latin typeface="Abadi Extra Light" panose="020B0204020104020204" pitchFamily="34" charset="0"/>
              </a:rPr>
              <a:t>odel-based collaborative filtering uses the data in the database to create a model that can then be used to generate predictions.</a:t>
            </a:r>
          </a:p>
          <a:p>
            <a:pPr>
              <a:lnSpc>
                <a:spcPct val="101000"/>
              </a:lnSpc>
              <a:spcAft>
                <a:spcPts val="600"/>
              </a:spcAft>
            </a:pPr>
            <a:endParaRPr lang="en-US" sz="2000" spc="50" dirty="0">
              <a:latin typeface="Abadi Extra Light" panose="020B0204020104020204" pitchFamily="34" charset="0"/>
            </a:endParaRPr>
          </a:p>
          <a:p>
            <a:pPr>
              <a:lnSpc>
                <a:spcPct val="101000"/>
              </a:lnSpc>
              <a:spcAft>
                <a:spcPts val="600"/>
              </a:spcAft>
            </a:pPr>
            <a:r>
              <a:rPr lang="en-US" sz="2000" b="0" i="0" spc="50" dirty="0">
                <a:effectLst/>
                <a:latin typeface="Abadi Extra Light" panose="020B0204020104020204" pitchFamily="34" charset="0"/>
              </a:rPr>
              <a:t>Collaborative filtering technique represents recommender system as a regression model, where the output is a numeric rating value. So, we can apply regression evaluation metrics to our recommendation system.</a:t>
            </a:r>
          </a:p>
          <a:p>
            <a:pPr>
              <a:lnSpc>
                <a:spcPct val="101000"/>
              </a:lnSpc>
              <a:spcAft>
                <a:spcPts val="600"/>
              </a:spcAft>
            </a:pPr>
            <a:endParaRPr lang="en-US" sz="2000" spc="50" dirty="0">
              <a:latin typeface="Abadi Extra Light" panose="020B0204020104020204" pitchFamily="34" charset="0"/>
            </a:endParaRPr>
          </a:p>
          <a:p>
            <a:pPr>
              <a:lnSpc>
                <a:spcPct val="101000"/>
              </a:lnSpc>
              <a:spcAft>
                <a:spcPts val="600"/>
              </a:spcAft>
            </a:pPr>
            <a:r>
              <a:rPr lang="en-US" sz="2000" spc="50" dirty="0">
                <a:latin typeface="Abadi Extra Light" panose="020B0204020104020204" pitchFamily="34" charset="0"/>
              </a:rPr>
              <a:t>I used 2 collaborative-based filtering algorithms — K nearest neighbor and Singular value decomposition.</a:t>
            </a:r>
          </a:p>
          <a:p>
            <a:pPr>
              <a:lnSpc>
                <a:spcPct val="101000"/>
              </a:lnSpc>
              <a:spcAft>
                <a:spcPts val="600"/>
              </a:spcAft>
            </a:pPr>
            <a:endParaRPr lang="en-US" spc="50" dirty="0"/>
          </a:p>
          <a:p>
            <a:pPr>
              <a:lnSpc>
                <a:spcPct val="101000"/>
              </a:lnSpc>
              <a:spcAft>
                <a:spcPts val="600"/>
              </a:spcAft>
            </a:pPr>
            <a:endParaRPr lang="en-US" spc="50" dirty="0"/>
          </a:p>
          <a:p>
            <a:pPr>
              <a:lnSpc>
                <a:spcPct val="101000"/>
              </a:lnSpc>
              <a:spcAft>
                <a:spcPts val="600"/>
              </a:spcAft>
            </a:pPr>
            <a:endParaRPr lang="en-US" b="1" i="1" spc="50" dirty="0"/>
          </a:p>
        </p:txBody>
      </p:sp>
    </p:spTree>
    <p:extLst>
      <p:ext uri="{BB962C8B-B14F-4D97-AF65-F5344CB8AC3E}">
        <p14:creationId xmlns:p14="http://schemas.microsoft.com/office/powerpoint/2010/main" val="378172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D895B26F-AB23-0516-472A-ED348E443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803" y="3398520"/>
            <a:ext cx="5719536" cy="3326130"/>
          </a:xfrm>
          <a:prstGeom prst="rect">
            <a:avLst/>
          </a:prstGeom>
        </p:spPr>
      </p:pic>
      <p:pic>
        <p:nvPicPr>
          <p:cNvPr id="4" name="Picture 3" descr="Chart, diagram&#10;&#10;Description automatically generated">
            <a:extLst>
              <a:ext uri="{FF2B5EF4-FFF2-40B4-BE49-F238E27FC236}">
                <a16:creationId xmlns:a16="http://schemas.microsoft.com/office/drawing/2014/main" id="{F5160851-8B4C-8DFD-9A9F-85FA1E355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03120"/>
            <a:ext cx="5904199" cy="4693920"/>
          </a:xfrm>
          <a:prstGeom prst="rect">
            <a:avLst/>
          </a:prstGeom>
        </p:spPr>
      </p:pic>
      <p:sp>
        <p:nvSpPr>
          <p:cNvPr id="6" name="TextBox 5">
            <a:extLst>
              <a:ext uri="{FF2B5EF4-FFF2-40B4-BE49-F238E27FC236}">
                <a16:creationId xmlns:a16="http://schemas.microsoft.com/office/drawing/2014/main" id="{3080DE8B-AC3D-9961-902B-ED6AA10B6374}"/>
              </a:ext>
            </a:extLst>
          </p:cNvPr>
          <p:cNvSpPr txBox="1"/>
          <p:nvPr/>
        </p:nvSpPr>
        <p:spPr>
          <a:xfrm>
            <a:off x="426720" y="463957"/>
            <a:ext cx="11445240" cy="1631216"/>
          </a:xfrm>
          <a:prstGeom prst="rect">
            <a:avLst/>
          </a:prstGeom>
          <a:noFill/>
        </p:spPr>
        <p:txBody>
          <a:bodyPr wrap="square">
            <a:spAutoFit/>
          </a:bodyPr>
          <a:lstStyle/>
          <a:p>
            <a:r>
              <a:rPr lang="en-US" sz="2000" b="1" i="0" dirty="0">
                <a:solidFill>
                  <a:srgbClr val="292929"/>
                </a:solidFill>
                <a:effectLst/>
                <a:latin typeface="Abadi Extra Light" panose="020B0204020104020204" pitchFamily="34" charset="0"/>
              </a:rPr>
              <a:t>K Nearest Neighbor (KNN) : </a:t>
            </a:r>
          </a:p>
          <a:p>
            <a:r>
              <a:rPr lang="en-US" sz="2000" b="0" i="0" dirty="0">
                <a:solidFill>
                  <a:srgbClr val="292929"/>
                </a:solidFill>
                <a:effectLst/>
                <a:latin typeface="Abadi Extra Light" panose="020B0204020104020204" pitchFamily="34" charset="0"/>
              </a:rPr>
              <a:t>k nearest </a:t>
            </a:r>
            <a:r>
              <a:rPr lang="en-US" sz="2000" b="0" i="0" dirty="0" err="1">
                <a:solidFill>
                  <a:srgbClr val="292929"/>
                </a:solidFill>
                <a:effectLst/>
                <a:latin typeface="Abadi Extra Light" panose="020B0204020104020204" pitchFamily="34" charset="0"/>
              </a:rPr>
              <a:t>neighbour</a:t>
            </a:r>
            <a:r>
              <a:rPr lang="en-US" sz="2000" b="0" i="0" dirty="0">
                <a:solidFill>
                  <a:srgbClr val="292929"/>
                </a:solidFill>
                <a:effectLst/>
                <a:latin typeface="Abadi Extra Light" panose="020B0204020104020204" pitchFamily="34" charset="0"/>
              </a:rPr>
              <a:t> algorithm </a:t>
            </a:r>
            <a:r>
              <a:rPr lang="en-US" sz="2000" dirty="0">
                <a:solidFill>
                  <a:srgbClr val="292929"/>
                </a:solidFill>
                <a:latin typeface="Abadi Extra Light" panose="020B0204020104020204" pitchFamily="34" charset="0"/>
              </a:rPr>
              <a:t>is used to </a:t>
            </a:r>
            <a:r>
              <a:rPr lang="en-US" sz="2000" b="0" i="0" dirty="0">
                <a:solidFill>
                  <a:srgbClr val="292929"/>
                </a:solidFill>
                <a:effectLst/>
                <a:latin typeface="Abadi Extra Light" panose="020B0204020104020204" pitchFamily="34" charset="0"/>
              </a:rPr>
              <a:t>represent movies. The distance among points are calculated based on </a:t>
            </a:r>
            <a:r>
              <a:rPr lang="en-US" sz="2000" b="1" i="0" dirty="0">
                <a:solidFill>
                  <a:srgbClr val="292929"/>
                </a:solidFill>
                <a:effectLst/>
                <a:latin typeface="Abadi Extra Light" panose="020B0204020104020204" pitchFamily="34" charset="0"/>
              </a:rPr>
              <a:t>cosine similarity</a:t>
            </a:r>
            <a:r>
              <a:rPr lang="en-US" sz="2000" b="0" i="0" dirty="0">
                <a:solidFill>
                  <a:srgbClr val="292929"/>
                </a:solidFill>
                <a:effectLst/>
                <a:latin typeface="Abadi Extra Light" panose="020B0204020104020204" pitchFamily="34" charset="0"/>
              </a:rPr>
              <a:t> — which is determined by the angle between two vectors (as shown in the diagram). Cosine similarity is preferred instead of Euclidean distance, because it suffers less when the dataset is high in dimensionality.</a:t>
            </a:r>
            <a:endParaRPr lang="en-US" sz="2000" dirty="0">
              <a:latin typeface="Abadi Extra Light" panose="020B0204020104020204" pitchFamily="34" charset="0"/>
            </a:endParaRPr>
          </a:p>
        </p:txBody>
      </p:sp>
    </p:spTree>
    <p:extLst>
      <p:ext uri="{BB962C8B-B14F-4D97-AF65-F5344CB8AC3E}">
        <p14:creationId xmlns:p14="http://schemas.microsoft.com/office/powerpoint/2010/main" val="665442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40A64-DB64-FD88-9384-267580EE0FAB}"/>
              </a:ext>
            </a:extLst>
          </p:cNvPr>
          <p:cNvSpPr txBox="1"/>
          <p:nvPr/>
        </p:nvSpPr>
        <p:spPr>
          <a:xfrm>
            <a:off x="350520" y="538103"/>
            <a:ext cx="10576560" cy="5293757"/>
          </a:xfrm>
          <a:prstGeom prst="rect">
            <a:avLst/>
          </a:prstGeom>
          <a:noFill/>
        </p:spPr>
        <p:txBody>
          <a:bodyPr wrap="square">
            <a:spAutoFit/>
          </a:bodyPr>
          <a:lstStyle/>
          <a:p>
            <a:pPr algn="l" rtl="0"/>
            <a:r>
              <a:rPr lang="en-US" sz="2400" b="1" i="1">
                <a:solidFill>
                  <a:srgbClr val="000000"/>
                </a:solidFill>
                <a:effectLst/>
                <a:latin typeface="Abadi Extra Light" panose="020B0204020104020204" pitchFamily="34" charset="0"/>
              </a:rPr>
              <a:t>Matrix sparsity</a:t>
            </a:r>
          </a:p>
          <a:p>
            <a:pPr algn="l" rtl="0"/>
            <a:endParaRPr lang="en-US" sz="2000" b="1" i="1">
              <a:solidFill>
                <a:srgbClr val="000000"/>
              </a:solidFill>
              <a:effectLst/>
              <a:latin typeface="Abadi Extra Light" panose="020B0204020104020204" pitchFamily="34" charset="0"/>
            </a:endParaRPr>
          </a:p>
          <a:p>
            <a:pPr algn="l" rtl="0"/>
            <a:r>
              <a:rPr lang="en-US" sz="2000" b="0" i="0">
                <a:solidFill>
                  <a:srgbClr val="000000"/>
                </a:solidFill>
                <a:effectLst/>
                <a:latin typeface="Abadi Extra Light" panose="020B0204020104020204" pitchFamily="34" charset="0"/>
              </a:rPr>
              <a:t>A common challenge with real-world ratings data is that most users will not have rated most items, and most items will only have been rated by a small number of users. This results in a very empty or sparse DataFrame.</a:t>
            </a:r>
            <a:endParaRPr lang="en-US" sz="2000">
              <a:solidFill>
                <a:srgbClr val="000000"/>
              </a:solidFill>
              <a:latin typeface="Abadi Extra Light" panose="020B0204020104020204" pitchFamily="34" charset="0"/>
            </a:endParaRPr>
          </a:p>
          <a:p>
            <a:pPr algn="l" rtl="0"/>
            <a:r>
              <a:rPr lang="en-US" sz="2000">
                <a:solidFill>
                  <a:srgbClr val="000000"/>
                </a:solidFill>
                <a:latin typeface="Abadi Extra Light" panose="020B0204020104020204" pitchFamily="34" charset="0"/>
              </a:rPr>
              <a:t>I found that our </a:t>
            </a:r>
            <a:r>
              <a:rPr lang="en-US" sz="2000" b="0" i="0">
                <a:solidFill>
                  <a:srgbClr val="000000"/>
                </a:solidFill>
                <a:effectLst/>
                <a:latin typeface="Abadi Extra Light" panose="020B0204020104020204" pitchFamily="34" charset="0"/>
              </a:rPr>
              <a:t>DataFrame is over 97% empty. This means that less than 3% of the DataFrame includes any data. This is actually a common concern in real-world rating data as the number of users and items are generally quite high and the number of reviews are quite low.</a:t>
            </a:r>
          </a:p>
          <a:p>
            <a:pPr algn="l" rtl="0"/>
            <a:endParaRPr lang="en-US" sz="2000" b="0" i="0">
              <a:solidFill>
                <a:srgbClr val="000000"/>
              </a:solidFill>
              <a:effectLst/>
              <a:latin typeface="Abadi Extra Light" panose="020B0204020104020204" pitchFamily="34" charset="0"/>
            </a:endParaRPr>
          </a:p>
          <a:p>
            <a:pPr algn="l"/>
            <a:r>
              <a:rPr lang="en-US" sz="2000" b="0" i="0">
                <a:solidFill>
                  <a:srgbClr val="000000"/>
                </a:solidFill>
                <a:effectLst/>
                <a:latin typeface="Abadi Extra Light" panose="020B0204020104020204" pitchFamily="34" charset="0"/>
              </a:rPr>
              <a:t>This can create problems if we were to use KNN with sparse data because KNN requires you to find the K nearest users that have rated the item and if there are not many neighbors therefore, we would have to return an average of all reviews because there is no other data. This will not actually take the similarities into account.</a:t>
            </a:r>
          </a:p>
          <a:p>
            <a:pPr algn="l"/>
            <a:endParaRPr lang="en-US" sz="2000" b="0" i="0">
              <a:solidFill>
                <a:srgbClr val="000000"/>
              </a:solidFill>
              <a:effectLst/>
              <a:latin typeface="Abadi Extra Light" panose="020B0204020104020204" pitchFamily="34" charset="0"/>
            </a:endParaRPr>
          </a:p>
          <a:p>
            <a:pPr algn="l"/>
            <a:r>
              <a:rPr lang="en-US" sz="2000" b="0" i="0">
                <a:solidFill>
                  <a:srgbClr val="000000"/>
                </a:solidFill>
                <a:effectLst/>
                <a:latin typeface="Abadi Extra Light" panose="020B0204020104020204" pitchFamily="34" charset="0"/>
              </a:rPr>
              <a:t>We will leverage the power of matrix factorization to deal with this sparsity. Matrix factorization is when we decompose the user-rating matrix into the product of two lower dimensionality matrices.</a:t>
            </a:r>
          </a:p>
          <a:p>
            <a:pPr algn="l" rtl="0"/>
            <a:endParaRPr lang="en-US" sz="1400" b="0" i="0" dirty="0">
              <a:solidFill>
                <a:srgbClr val="000000"/>
              </a:solidFill>
              <a:effectLst/>
              <a:latin typeface="Helvetica Neue"/>
            </a:endParaRPr>
          </a:p>
        </p:txBody>
      </p:sp>
    </p:spTree>
    <p:extLst>
      <p:ext uri="{BB962C8B-B14F-4D97-AF65-F5344CB8AC3E}">
        <p14:creationId xmlns:p14="http://schemas.microsoft.com/office/powerpoint/2010/main" val="369411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D24556E-1FD1-5621-69BA-B41F717AA8FC}"/>
              </a:ext>
            </a:extLst>
          </p:cNvPr>
          <p:cNvSpPr txBox="1"/>
          <p:nvPr/>
        </p:nvSpPr>
        <p:spPr>
          <a:xfrm>
            <a:off x="6575296" y="643466"/>
            <a:ext cx="4653536" cy="6062133"/>
          </a:xfrm>
          <a:prstGeom prst="rect">
            <a:avLst/>
          </a:prstGeom>
        </p:spPr>
        <p:txBody>
          <a:bodyPr vert="horz" lIns="91440" tIns="45720" rIns="91440" bIns="45720" rtlCol="0" anchor="ctr">
            <a:normAutofit fontScale="92500" lnSpcReduction="20000"/>
          </a:bodyPr>
          <a:lstStyle/>
          <a:p>
            <a:pPr>
              <a:lnSpc>
                <a:spcPct val="101000"/>
              </a:lnSpc>
              <a:spcAft>
                <a:spcPts val="600"/>
              </a:spcAft>
            </a:pPr>
            <a:r>
              <a:rPr lang="en-US" sz="2200" spc="50" dirty="0">
                <a:latin typeface="Abadi Extra Light" panose="020B0204020104020204" pitchFamily="34" charset="0"/>
              </a:rPr>
              <a:t>Whether you realize it or not, recommendations drive so many of our decisions on daily basis. Be it obvious recommendations such as suggestions of new restaurants from friends, or a certain model of camera discussed in a blog, to less direct recommendations such as Netflix promoting shows you are likely to enjoy, or Amazon proposing other purchases that go well with what you are buying.</a:t>
            </a:r>
          </a:p>
          <a:p>
            <a:pPr>
              <a:lnSpc>
                <a:spcPct val="101000"/>
              </a:lnSpc>
              <a:spcAft>
                <a:spcPts val="600"/>
              </a:spcAft>
            </a:pPr>
            <a:endParaRPr lang="en-US" sz="2200" spc="50" dirty="0">
              <a:latin typeface="Abadi Extra Light" panose="020B0204020104020204" pitchFamily="34" charset="0"/>
            </a:endParaRPr>
          </a:p>
          <a:p>
            <a:pPr>
              <a:lnSpc>
                <a:spcPct val="101000"/>
              </a:lnSpc>
              <a:spcAft>
                <a:spcPts val="600"/>
              </a:spcAft>
            </a:pPr>
            <a:r>
              <a:rPr lang="en-US" sz="2200" spc="50" dirty="0">
                <a:latin typeface="Abadi Extra Light" panose="020B0204020104020204" pitchFamily="34" charset="0"/>
              </a:rPr>
              <a:t>Let’s take Netflix as an example. Instead of having to browse through thousands of box sets and movie titles, Netflix presents you with a much narrower selection of items that you are likely to enjoy. This capability saves you time and delivers a better user experience. With this function, Netflix achieved lower cancellation rates, saving the company around a billion dollars a year.</a:t>
            </a:r>
          </a:p>
          <a:p>
            <a:pPr>
              <a:lnSpc>
                <a:spcPct val="101000"/>
              </a:lnSpc>
              <a:spcAft>
                <a:spcPts val="600"/>
              </a:spcAft>
            </a:pPr>
            <a:endParaRPr lang="en-US" sz="1700" spc="50" dirty="0"/>
          </a:p>
          <a:p>
            <a:pPr>
              <a:lnSpc>
                <a:spcPct val="101000"/>
              </a:lnSpc>
              <a:spcAft>
                <a:spcPts val="600"/>
              </a:spcAft>
            </a:pPr>
            <a:endParaRPr lang="en-US" sz="1700" spc="50" dirty="0"/>
          </a:p>
        </p:txBody>
      </p:sp>
      <p:pic>
        <p:nvPicPr>
          <p:cNvPr id="14" name="Picture 13" descr="Graphical user interface, website&#10;&#10;Description automatically generated">
            <a:extLst>
              <a:ext uri="{FF2B5EF4-FFF2-40B4-BE49-F238E27FC236}">
                <a16:creationId xmlns:a16="http://schemas.microsoft.com/office/drawing/2014/main" id="{A8CC7C89-0A51-5E8C-BC43-32AC4C2F4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1066800"/>
            <a:ext cx="6057900" cy="4861560"/>
          </a:xfrm>
          <a:prstGeom prst="rect">
            <a:avLst/>
          </a:prstGeom>
        </p:spPr>
      </p:pic>
    </p:spTree>
    <p:extLst>
      <p:ext uri="{BB962C8B-B14F-4D97-AF65-F5344CB8AC3E}">
        <p14:creationId xmlns:p14="http://schemas.microsoft.com/office/powerpoint/2010/main" val="278122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D7139-3FEE-A26A-FF8F-C989A99CE7E7}"/>
              </a:ext>
            </a:extLst>
          </p:cNvPr>
          <p:cNvSpPr txBox="1"/>
          <p:nvPr/>
        </p:nvSpPr>
        <p:spPr>
          <a:xfrm>
            <a:off x="289560" y="480789"/>
            <a:ext cx="11460480" cy="3355086"/>
          </a:xfrm>
          <a:prstGeom prst="rect">
            <a:avLst/>
          </a:prstGeom>
          <a:noFill/>
        </p:spPr>
        <p:txBody>
          <a:bodyPr wrap="square">
            <a:spAutoFit/>
          </a:bodyPr>
          <a:lstStyle/>
          <a:p>
            <a:pPr>
              <a:lnSpc>
                <a:spcPct val="91000"/>
              </a:lnSpc>
              <a:spcAft>
                <a:spcPts val="600"/>
              </a:spcAft>
            </a:pPr>
            <a:r>
              <a:rPr lang="en-US" sz="2400" b="1" i="1" spc="50" dirty="0">
                <a:effectLst/>
                <a:latin typeface="Abadi Extra Light" panose="020B0204020104020204" pitchFamily="34" charset="0"/>
              </a:rPr>
              <a:t>Matrix Factorization — Singular Value Decomposition</a:t>
            </a:r>
          </a:p>
          <a:p>
            <a:pPr>
              <a:lnSpc>
                <a:spcPct val="91000"/>
              </a:lnSpc>
              <a:spcAft>
                <a:spcPts val="600"/>
              </a:spcAft>
            </a:pPr>
            <a:endParaRPr lang="en-US" sz="1800" b="1" i="1" spc="50" dirty="0">
              <a:effectLst/>
              <a:latin typeface="Abadi Extra Light" panose="020B0204020104020204" pitchFamily="34" charset="0"/>
            </a:endParaRPr>
          </a:p>
          <a:p>
            <a:pPr>
              <a:lnSpc>
                <a:spcPct val="91000"/>
              </a:lnSpc>
              <a:spcAft>
                <a:spcPts val="600"/>
              </a:spcAft>
            </a:pPr>
            <a:r>
              <a:rPr lang="en-US" sz="2000" b="0" i="0" spc="50" dirty="0">
                <a:effectLst/>
                <a:latin typeface="Abadi Extra Light" panose="020B0204020104020204" pitchFamily="34" charset="0"/>
              </a:rPr>
              <a:t>Singular Value Decomposition is a matrix factorization technique that decomposes the matrix into the product of lower dimensionality matrices, and then extracts the latent features from highest importance to lowest. Instead of iterating through individual ratings like KNN, it views the rating matrix as a whole. Therefore, it has less computation cost compared to KNN but also makes it less interpretable. SVD extract the latent features (which is not an actual features contained in the dataset, but what the algorithm magically discovered as valuable hidden features) to form the factorized matrices U and V transposed and placed them in a descending feature importance order. It then fills in the blank ratings by taking the product of U and V transposed in a weighted approach based on feature importance. These latent feature parameters are learned iteratively through minimizing the error.</a:t>
            </a:r>
          </a:p>
        </p:txBody>
      </p:sp>
    </p:spTree>
    <p:extLst>
      <p:ext uri="{BB962C8B-B14F-4D97-AF65-F5344CB8AC3E}">
        <p14:creationId xmlns:p14="http://schemas.microsoft.com/office/powerpoint/2010/main" val="176941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0A5DA7C2-931A-4538-8C6B-D4263B049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57237"/>
            <a:ext cx="11430000" cy="5343525"/>
          </a:xfrm>
          <a:prstGeom prst="rect">
            <a:avLst/>
          </a:prstGeom>
        </p:spPr>
      </p:pic>
    </p:spTree>
    <p:extLst>
      <p:ext uri="{BB962C8B-B14F-4D97-AF65-F5344CB8AC3E}">
        <p14:creationId xmlns:p14="http://schemas.microsoft.com/office/powerpoint/2010/main" val="1733717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7CDB78-B9B9-CF76-15A8-E4699EEC95A7}"/>
              </a:ext>
            </a:extLst>
          </p:cNvPr>
          <p:cNvSpPr txBox="1"/>
          <p:nvPr/>
        </p:nvSpPr>
        <p:spPr>
          <a:xfrm>
            <a:off x="441960" y="792480"/>
            <a:ext cx="10835640" cy="1015663"/>
          </a:xfrm>
          <a:prstGeom prst="rect">
            <a:avLst/>
          </a:prstGeom>
          <a:noFill/>
        </p:spPr>
        <p:txBody>
          <a:bodyPr wrap="square">
            <a:spAutoFit/>
          </a:bodyPr>
          <a:lstStyle/>
          <a:p>
            <a:r>
              <a:rPr lang="en-US" sz="2000" dirty="0">
                <a:latin typeface="Abadi Extra Light" panose="020B0204020104020204" pitchFamily="34" charset="0"/>
              </a:rPr>
              <a:t>The surprise library allows us to implement both algorithms in just several lines of code. </a:t>
            </a:r>
          </a:p>
          <a:p>
            <a:r>
              <a:rPr lang="en-US" sz="2000" dirty="0">
                <a:latin typeface="Abadi Extra Light" panose="020B0204020104020204" pitchFamily="34" charset="0"/>
              </a:rPr>
              <a:t>The </a:t>
            </a:r>
            <a:r>
              <a:rPr lang="en-US" sz="2000" dirty="0" err="1">
                <a:latin typeface="Abadi Extra Light" panose="020B0204020104020204" pitchFamily="34" charset="0"/>
              </a:rPr>
              <a:t>cross_validate</a:t>
            </a:r>
            <a:r>
              <a:rPr lang="en-US" sz="2000" dirty="0">
                <a:latin typeface="Abadi Extra Light" panose="020B0204020104020204" pitchFamily="34" charset="0"/>
              </a:rPr>
              <a:t> function from surprise library executes cross validation automatically. </a:t>
            </a:r>
          </a:p>
          <a:p>
            <a:r>
              <a:rPr lang="en-US" sz="2000" b="0" i="0" dirty="0">
                <a:solidFill>
                  <a:srgbClr val="000000"/>
                </a:solidFill>
                <a:effectLst/>
                <a:latin typeface="Abadi Extra Light" panose="020B0204020104020204" pitchFamily="34" charset="0"/>
              </a:rPr>
              <a:t>The result shows the comparison between KNN and SVD. </a:t>
            </a:r>
          </a:p>
        </p:txBody>
      </p:sp>
      <p:sp>
        <p:nvSpPr>
          <p:cNvPr id="6" name="TextBox 5">
            <a:extLst>
              <a:ext uri="{FF2B5EF4-FFF2-40B4-BE49-F238E27FC236}">
                <a16:creationId xmlns:a16="http://schemas.microsoft.com/office/drawing/2014/main" id="{61EEE926-7AEC-C6D2-B785-9A5D30166FE1}"/>
              </a:ext>
            </a:extLst>
          </p:cNvPr>
          <p:cNvSpPr txBox="1"/>
          <p:nvPr/>
        </p:nvSpPr>
        <p:spPr>
          <a:xfrm>
            <a:off x="624840" y="5696188"/>
            <a:ext cx="11018520" cy="707886"/>
          </a:xfrm>
          <a:prstGeom prst="rect">
            <a:avLst/>
          </a:prstGeom>
          <a:noFill/>
        </p:spPr>
        <p:txBody>
          <a:bodyPr wrap="square">
            <a:spAutoFit/>
          </a:bodyPr>
          <a:lstStyle/>
          <a:p>
            <a:r>
              <a:rPr lang="en-US" sz="2000" b="0" i="0" dirty="0">
                <a:solidFill>
                  <a:srgbClr val="000000"/>
                </a:solidFill>
                <a:effectLst/>
                <a:latin typeface="Abadi Extra Light" panose="020B0204020104020204" pitchFamily="34" charset="0"/>
              </a:rPr>
              <a:t>SVD has smaller RMSE, MAE values, hence performs better than KNN, and also takes significantly less time to compute.</a:t>
            </a:r>
            <a:endParaRPr lang="en-US" sz="2000" dirty="0">
              <a:latin typeface="Abadi Extra Light" panose="020B0204020104020204" pitchFamily="34" charset="0"/>
            </a:endParaRPr>
          </a:p>
        </p:txBody>
      </p:sp>
      <p:graphicFrame>
        <p:nvGraphicFramePr>
          <p:cNvPr id="7" name="Object 6">
            <a:extLst>
              <a:ext uri="{FF2B5EF4-FFF2-40B4-BE49-F238E27FC236}">
                <a16:creationId xmlns:a16="http://schemas.microsoft.com/office/drawing/2014/main" id="{874A02D0-30F2-A1A0-E37B-679F48EAC4DC}"/>
              </a:ext>
            </a:extLst>
          </p:cNvPr>
          <p:cNvGraphicFramePr>
            <a:graphicFrameLocks noChangeAspect="1"/>
          </p:cNvGraphicFramePr>
          <p:nvPr>
            <p:extLst>
              <p:ext uri="{D42A27DB-BD31-4B8C-83A1-F6EECF244321}">
                <p14:modId xmlns:p14="http://schemas.microsoft.com/office/powerpoint/2010/main" val="3091595045"/>
              </p:ext>
            </p:extLst>
          </p:nvPr>
        </p:nvGraphicFramePr>
        <p:xfrm>
          <a:off x="624840" y="1808143"/>
          <a:ext cx="10134600" cy="3754457"/>
        </p:xfrm>
        <a:graphic>
          <a:graphicData uri="http://schemas.openxmlformats.org/presentationml/2006/ole">
            <mc:AlternateContent xmlns:mc="http://schemas.openxmlformats.org/markup-compatibility/2006">
              <mc:Choice xmlns:v="urn:schemas-microsoft-com:vml" Requires="v">
                <p:oleObj name="Bitmap Image" r:id="rId2" imgW="5326560" imgH="2141280" progId="PBrush">
                  <p:embed/>
                </p:oleObj>
              </mc:Choice>
              <mc:Fallback>
                <p:oleObj name="Bitmap Image" r:id="rId2" imgW="5326560" imgH="2141280" progId="PBrush">
                  <p:embed/>
                  <p:pic>
                    <p:nvPicPr>
                      <p:cNvPr id="0" name=""/>
                      <p:cNvPicPr/>
                      <p:nvPr/>
                    </p:nvPicPr>
                    <p:blipFill>
                      <a:blip r:embed="rId3"/>
                      <a:stretch>
                        <a:fillRect/>
                      </a:stretch>
                    </p:blipFill>
                    <p:spPr>
                      <a:xfrm>
                        <a:off x="624840" y="1808143"/>
                        <a:ext cx="10134600" cy="3754457"/>
                      </a:xfrm>
                      <a:prstGeom prst="rect">
                        <a:avLst/>
                      </a:prstGeom>
                    </p:spPr>
                  </p:pic>
                </p:oleObj>
              </mc:Fallback>
            </mc:AlternateContent>
          </a:graphicData>
        </a:graphic>
      </p:graphicFrame>
    </p:spTree>
    <p:extLst>
      <p:ext uri="{BB962C8B-B14F-4D97-AF65-F5344CB8AC3E}">
        <p14:creationId xmlns:p14="http://schemas.microsoft.com/office/powerpoint/2010/main" val="2268289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A1C2B-862D-1F17-CEE6-612FF4FA564F}"/>
              </a:ext>
            </a:extLst>
          </p:cNvPr>
          <p:cNvSpPr txBox="1"/>
          <p:nvPr/>
        </p:nvSpPr>
        <p:spPr>
          <a:xfrm>
            <a:off x="761728" y="969556"/>
            <a:ext cx="10515600" cy="1446550"/>
          </a:xfrm>
          <a:prstGeom prst="rect">
            <a:avLst/>
          </a:prstGeom>
          <a:noFill/>
        </p:spPr>
        <p:txBody>
          <a:bodyPr wrap="square">
            <a:spAutoFit/>
          </a:bodyPr>
          <a:lstStyle/>
          <a:p>
            <a:r>
              <a:rPr lang="en-US" sz="2800" b="1" i="1" dirty="0">
                <a:solidFill>
                  <a:srgbClr val="000000"/>
                </a:solidFill>
                <a:effectLst/>
                <a:latin typeface="Abadi Extra Light" panose="020B0204020104020204" pitchFamily="34" charset="0"/>
              </a:rPr>
              <a:t>Train-Test Split Evaluation</a:t>
            </a:r>
          </a:p>
          <a:p>
            <a:r>
              <a:rPr lang="en-US" sz="2000" b="0" i="0" dirty="0">
                <a:solidFill>
                  <a:srgbClr val="000000"/>
                </a:solidFill>
                <a:effectLst/>
                <a:latin typeface="Abadi Extra Light" panose="020B0204020104020204" pitchFamily="34" charset="0"/>
              </a:rPr>
              <a:t>Here we will split the dataset into 80% for training and 20% for testing. Instead of iterating the model build 5 times as in cross validation, it will only train the model once and test it once.</a:t>
            </a:r>
          </a:p>
          <a:p>
            <a:r>
              <a:rPr lang="en-US" sz="2000" b="0" i="0" dirty="0">
                <a:solidFill>
                  <a:srgbClr val="292929"/>
                </a:solidFill>
                <a:effectLst/>
                <a:latin typeface="Abadi Extra Light" panose="020B0204020104020204" pitchFamily="34" charset="0"/>
              </a:rPr>
              <a:t>The result shows that SVD has less error.</a:t>
            </a:r>
            <a:endParaRPr lang="en-US" sz="2000" dirty="0">
              <a:latin typeface="Abadi Extra Light" panose="020B0204020104020204" pitchFamily="34" charset="0"/>
            </a:endParaRPr>
          </a:p>
        </p:txBody>
      </p:sp>
      <p:graphicFrame>
        <p:nvGraphicFramePr>
          <p:cNvPr id="4" name="Object 3">
            <a:extLst>
              <a:ext uri="{FF2B5EF4-FFF2-40B4-BE49-F238E27FC236}">
                <a16:creationId xmlns:a16="http://schemas.microsoft.com/office/drawing/2014/main" id="{B88B9875-0FDB-B48D-7D2F-99748DC2F48E}"/>
              </a:ext>
            </a:extLst>
          </p:cNvPr>
          <p:cNvGraphicFramePr>
            <a:graphicFrameLocks noChangeAspect="1"/>
          </p:cNvGraphicFramePr>
          <p:nvPr>
            <p:extLst>
              <p:ext uri="{D42A27DB-BD31-4B8C-83A1-F6EECF244321}">
                <p14:modId xmlns:p14="http://schemas.microsoft.com/office/powerpoint/2010/main" val="2618810284"/>
              </p:ext>
            </p:extLst>
          </p:nvPr>
        </p:nvGraphicFramePr>
        <p:xfrm>
          <a:off x="761728" y="2878137"/>
          <a:ext cx="4776357" cy="1101725"/>
        </p:xfrm>
        <a:graphic>
          <a:graphicData uri="http://schemas.openxmlformats.org/presentationml/2006/ole">
            <mc:AlternateContent xmlns:mc="http://schemas.openxmlformats.org/markup-compatibility/2006">
              <mc:Choice xmlns:v="urn:schemas-microsoft-com:vml" Requires="v">
                <p:oleObj name="Bitmap Image" r:id="rId2" imgW="2278440" imgH="525960" progId="PBrush">
                  <p:embed/>
                </p:oleObj>
              </mc:Choice>
              <mc:Fallback>
                <p:oleObj name="Bitmap Image" r:id="rId2" imgW="2278440" imgH="525960" progId="PBrush">
                  <p:embed/>
                  <p:pic>
                    <p:nvPicPr>
                      <p:cNvPr id="0" name=""/>
                      <p:cNvPicPr/>
                      <p:nvPr/>
                    </p:nvPicPr>
                    <p:blipFill>
                      <a:blip r:embed="rId3"/>
                      <a:stretch>
                        <a:fillRect/>
                      </a:stretch>
                    </p:blipFill>
                    <p:spPr>
                      <a:xfrm>
                        <a:off x="761728" y="2878137"/>
                        <a:ext cx="4776357" cy="11017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6F301F12-E507-ECE5-F636-4EE4D8D39E78}"/>
              </a:ext>
            </a:extLst>
          </p:cNvPr>
          <p:cNvGraphicFramePr>
            <a:graphicFrameLocks noChangeAspect="1"/>
          </p:cNvGraphicFramePr>
          <p:nvPr>
            <p:extLst>
              <p:ext uri="{D42A27DB-BD31-4B8C-83A1-F6EECF244321}">
                <p14:modId xmlns:p14="http://schemas.microsoft.com/office/powerpoint/2010/main" val="3783404465"/>
              </p:ext>
            </p:extLst>
          </p:nvPr>
        </p:nvGraphicFramePr>
        <p:xfrm>
          <a:off x="6653917" y="2877343"/>
          <a:ext cx="3707401" cy="948531"/>
        </p:xfrm>
        <a:graphic>
          <a:graphicData uri="http://schemas.openxmlformats.org/presentationml/2006/ole">
            <mc:AlternateContent xmlns:mc="http://schemas.openxmlformats.org/markup-compatibility/2006">
              <mc:Choice xmlns:v="urn:schemas-microsoft-com:vml" Requires="v">
                <p:oleObj name="Bitmap Image" r:id="rId4" imgW="2171880" imgH="556200" progId="PBrush">
                  <p:embed/>
                </p:oleObj>
              </mc:Choice>
              <mc:Fallback>
                <p:oleObj name="Bitmap Image" r:id="rId4" imgW="2171880" imgH="556200" progId="PBrush">
                  <p:embed/>
                  <p:pic>
                    <p:nvPicPr>
                      <p:cNvPr id="0" name=""/>
                      <p:cNvPicPr/>
                      <p:nvPr/>
                    </p:nvPicPr>
                    <p:blipFill>
                      <a:blip r:embed="rId5"/>
                      <a:stretch>
                        <a:fillRect/>
                      </a:stretch>
                    </p:blipFill>
                    <p:spPr>
                      <a:xfrm>
                        <a:off x="6653917" y="2877343"/>
                        <a:ext cx="3707401" cy="948531"/>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0179EE7-C443-16EA-482B-C8D055040931}"/>
              </a:ext>
            </a:extLst>
          </p:cNvPr>
          <p:cNvSpPr txBox="1"/>
          <p:nvPr/>
        </p:nvSpPr>
        <p:spPr>
          <a:xfrm>
            <a:off x="761728" y="4287111"/>
            <a:ext cx="10942591" cy="1938992"/>
          </a:xfrm>
          <a:prstGeom prst="rect">
            <a:avLst/>
          </a:prstGeom>
          <a:noFill/>
        </p:spPr>
        <p:txBody>
          <a:bodyPr wrap="square">
            <a:spAutoFit/>
          </a:bodyPr>
          <a:lstStyle/>
          <a:p>
            <a:r>
              <a:rPr lang="en-US" sz="2000" dirty="0">
                <a:latin typeface="Abadi Extra Light" panose="020B0204020104020204" pitchFamily="34" charset="0"/>
              </a:rPr>
              <a:t>Using this model, we can now predict rating for a user for a movie.</a:t>
            </a:r>
            <a:r>
              <a:rPr lang="en-US" sz="2000" b="0" i="0" dirty="0">
                <a:solidFill>
                  <a:srgbClr val="000000"/>
                </a:solidFill>
                <a:effectLst/>
                <a:latin typeface="Helvetica Neue"/>
              </a:rPr>
              <a:t> </a:t>
            </a:r>
          </a:p>
          <a:p>
            <a:endParaRPr lang="en-US" sz="2000" dirty="0">
              <a:solidFill>
                <a:srgbClr val="000000"/>
              </a:solidFill>
              <a:latin typeface="Helvetica Neue"/>
            </a:endParaRPr>
          </a:p>
          <a:p>
            <a:r>
              <a:rPr lang="en-US" sz="2000" dirty="0">
                <a:latin typeface="Abadi Extra Light" panose="020B0204020104020204" pitchFamily="34" charset="0"/>
              </a:rPr>
              <a:t>For movie with ID 100, we get an estimated prediction of 2.43. </a:t>
            </a:r>
          </a:p>
          <a:p>
            <a:endParaRPr lang="en-US" sz="2000" dirty="0">
              <a:latin typeface="Abadi Extra Light" panose="020B0204020104020204" pitchFamily="34" charset="0"/>
            </a:endParaRPr>
          </a:p>
          <a:p>
            <a:r>
              <a:rPr lang="en-US" sz="2000" dirty="0">
                <a:latin typeface="Abadi Extra Light" panose="020B0204020104020204" pitchFamily="34" charset="0"/>
              </a:rPr>
              <a:t>This recommender system doesn't care what the movie is (or what it contains). It works purely on the basis of an assigned movie ID and tries to predict ratings based on how the other users have predicted the movie.</a:t>
            </a:r>
          </a:p>
        </p:txBody>
      </p:sp>
    </p:spTree>
    <p:extLst>
      <p:ext uri="{BB962C8B-B14F-4D97-AF65-F5344CB8AC3E}">
        <p14:creationId xmlns:p14="http://schemas.microsoft.com/office/powerpoint/2010/main" val="70484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D74954-FB85-7716-BE2F-FAE4AC8B1AC5}"/>
              </a:ext>
            </a:extLst>
          </p:cNvPr>
          <p:cNvSpPr txBox="1"/>
          <p:nvPr/>
        </p:nvSpPr>
        <p:spPr>
          <a:xfrm>
            <a:off x="6575296" y="643467"/>
            <a:ext cx="4653536" cy="5571066"/>
          </a:xfrm>
          <a:prstGeom prst="rect">
            <a:avLst/>
          </a:prstGeom>
        </p:spPr>
        <p:txBody>
          <a:bodyPr vert="horz" lIns="91440" tIns="45720" rIns="91440" bIns="45720" rtlCol="0" anchor="ctr">
            <a:normAutofit/>
          </a:bodyPr>
          <a:lstStyle/>
          <a:p>
            <a:pPr>
              <a:lnSpc>
                <a:spcPct val="101000"/>
              </a:lnSpc>
              <a:spcAft>
                <a:spcPts val="600"/>
              </a:spcAft>
            </a:pPr>
            <a:r>
              <a:rPr lang="en-US" sz="3200" b="1" i="0" spc="50" dirty="0">
                <a:effectLst/>
                <a:latin typeface="Abadi Extra Light" panose="020B0204020104020204" pitchFamily="34" charset="0"/>
              </a:rPr>
              <a:t>CONTENT BASED RECOMMENDATION SYSTEM: </a:t>
            </a:r>
          </a:p>
          <a:p>
            <a:pPr>
              <a:lnSpc>
                <a:spcPct val="101000"/>
              </a:lnSpc>
              <a:spcAft>
                <a:spcPts val="600"/>
              </a:spcAft>
            </a:pPr>
            <a:endParaRPr lang="en-US" sz="2000" spc="50" dirty="0">
              <a:latin typeface="Abadi Extra Light" panose="020B0204020104020204" pitchFamily="34" charset="0"/>
            </a:endParaRPr>
          </a:p>
          <a:p>
            <a:pPr algn="l"/>
            <a:r>
              <a:rPr lang="en-US" sz="2000" b="0" i="0" dirty="0">
                <a:solidFill>
                  <a:srgbClr val="000000"/>
                </a:solidFill>
                <a:effectLst/>
                <a:latin typeface="Abadi Extra Light" panose="020B0204020104020204" pitchFamily="34" charset="0"/>
              </a:rPr>
              <a:t>Content based filtering makes predictions of what the audience is likely to prefer based on the content properties, e.g., genres, language, video length.</a:t>
            </a:r>
          </a:p>
        </p:txBody>
      </p:sp>
      <p:graphicFrame>
        <p:nvGraphicFramePr>
          <p:cNvPr id="6" name="Object 5">
            <a:extLst>
              <a:ext uri="{FF2B5EF4-FFF2-40B4-BE49-F238E27FC236}">
                <a16:creationId xmlns:a16="http://schemas.microsoft.com/office/drawing/2014/main" id="{5617E296-B8C7-7262-49FC-161B1288A99A}"/>
              </a:ext>
            </a:extLst>
          </p:cNvPr>
          <p:cNvGraphicFramePr>
            <a:graphicFrameLocks noChangeAspect="1"/>
          </p:cNvGraphicFramePr>
          <p:nvPr>
            <p:extLst>
              <p:ext uri="{D42A27DB-BD31-4B8C-83A1-F6EECF244321}">
                <p14:modId xmlns:p14="http://schemas.microsoft.com/office/powerpoint/2010/main" val="1196010802"/>
              </p:ext>
            </p:extLst>
          </p:nvPr>
        </p:nvGraphicFramePr>
        <p:xfrm>
          <a:off x="579120" y="574040"/>
          <a:ext cx="5195985" cy="5709920"/>
        </p:xfrm>
        <a:graphic>
          <a:graphicData uri="http://schemas.openxmlformats.org/presentationml/2006/ole">
            <mc:AlternateContent xmlns:mc="http://schemas.openxmlformats.org/markup-compatibility/2006">
              <mc:Choice xmlns:v="urn:schemas-microsoft-com:vml" Requires="v">
                <p:oleObj name="Bitmap Image" r:id="rId2" imgW="3931920" imgH="4320720" progId="PBrush">
                  <p:embed/>
                </p:oleObj>
              </mc:Choice>
              <mc:Fallback>
                <p:oleObj name="Bitmap Image" r:id="rId2" imgW="3931920" imgH="4320720" progId="PBrush">
                  <p:embed/>
                  <p:pic>
                    <p:nvPicPr>
                      <p:cNvPr id="0" name=""/>
                      <p:cNvPicPr/>
                      <p:nvPr/>
                    </p:nvPicPr>
                    <p:blipFill>
                      <a:blip r:embed="rId3"/>
                      <a:stretch>
                        <a:fillRect/>
                      </a:stretch>
                    </p:blipFill>
                    <p:spPr>
                      <a:xfrm>
                        <a:off x="579120" y="574040"/>
                        <a:ext cx="5195985" cy="5709920"/>
                      </a:xfrm>
                      <a:prstGeom prst="rect">
                        <a:avLst/>
                      </a:prstGeom>
                    </p:spPr>
                  </p:pic>
                </p:oleObj>
              </mc:Fallback>
            </mc:AlternateContent>
          </a:graphicData>
        </a:graphic>
      </p:graphicFrame>
    </p:spTree>
    <p:extLst>
      <p:ext uri="{BB962C8B-B14F-4D97-AF65-F5344CB8AC3E}">
        <p14:creationId xmlns:p14="http://schemas.microsoft.com/office/powerpoint/2010/main" val="2424566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C2470D-B156-CBA5-7F5F-676957926F05}"/>
              </a:ext>
            </a:extLst>
          </p:cNvPr>
          <p:cNvSpPr txBox="1"/>
          <p:nvPr/>
        </p:nvSpPr>
        <p:spPr>
          <a:xfrm>
            <a:off x="350520" y="655320"/>
            <a:ext cx="11369040" cy="5940088"/>
          </a:xfrm>
          <a:prstGeom prst="rect">
            <a:avLst/>
          </a:prstGeom>
          <a:noFill/>
        </p:spPr>
        <p:txBody>
          <a:bodyPr wrap="square">
            <a:spAutoFit/>
          </a:bodyPr>
          <a:lstStyle/>
          <a:p>
            <a:r>
              <a:rPr lang="en-US" sz="2000" b="0" i="0" dirty="0">
                <a:solidFill>
                  <a:srgbClr val="000000"/>
                </a:solidFill>
                <a:effectLst/>
                <a:latin typeface="Abadi Extra Light" panose="020B0204020104020204" pitchFamily="34" charset="0"/>
              </a:rPr>
              <a:t>Let’s build Collaborative recommendation engine using movie database. </a:t>
            </a:r>
            <a:endParaRPr lang="en-US" sz="2000" dirty="0">
              <a:solidFill>
                <a:srgbClr val="000000"/>
              </a:solidFill>
              <a:latin typeface="Abadi Extra Light" panose="020B0204020104020204" pitchFamily="34" charset="0"/>
            </a:endParaRPr>
          </a:p>
          <a:p>
            <a:pPr algn="l"/>
            <a:r>
              <a:rPr lang="en-US" sz="2000" b="0" i="0" dirty="0">
                <a:solidFill>
                  <a:srgbClr val="000000"/>
                </a:solidFill>
                <a:effectLst/>
                <a:latin typeface="Abadi Extra Light" panose="020B0204020104020204" pitchFamily="34" charset="0"/>
              </a:rPr>
              <a:t>For this Project, I will build Content based recommendation engine using movie database. I will be using TMDB 5000 Movie Database from </a:t>
            </a:r>
            <a:r>
              <a:rPr lang="en-US" sz="2000" b="0" i="0" dirty="0" err="1">
                <a:solidFill>
                  <a:srgbClr val="000000"/>
                </a:solidFill>
                <a:effectLst/>
                <a:latin typeface="Abadi Extra Light" panose="020B0204020104020204" pitchFamily="34" charset="0"/>
              </a:rPr>
              <a:t>kaggle</a:t>
            </a:r>
            <a:r>
              <a:rPr lang="en-US" sz="2000" b="0" i="0" dirty="0">
                <a:solidFill>
                  <a:srgbClr val="000000"/>
                </a:solidFill>
                <a:effectLst/>
                <a:latin typeface="Abadi Extra Light" panose="020B0204020104020204" pitchFamily="34" charset="0"/>
              </a:rPr>
              <a:t> (</a:t>
            </a:r>
            <a:r>
              <a:rPr lang="en-US" sz="2000" b="0" i="0" u="sng" dirty="0">
                <a:solidFill>
                  <a:srgbClr val="296EAA"/>
                </a:solidFill>
                <a:effectLst/>
                <a:latin typeface="Abadi Extra Light" panose="020B0204020104020204" pitchFamily="34" charset="0"/>
                <a:hlinkClick r:id="rId2"/>
              </a:rPr>
              <a:t>https://www.kaggle.com/datasets/tmdb/tmdb-movie-metadata</a:t>
            </a:r>
            <a:r>
              <a:rPr lang="en-US" sz="2000" b="0" i="0" dirty="0">
                <a:solidFill>
                  <a:srgbClr val="000000"/>
                </a:solidFill>
                <a:effectLst/>
                <a:latin typeface="Abadi Extra Light" panose="020B0204020104020204" pitchFamily="34" charset="0"/>
              </a:rPr>
              <a:t>) </a:t>
            </a:r>
          </a:p>
          <a:p>
            <a:pPr algn="l"/>
            <a:endParaRPr lang="en-US" sz="2000" dirty="0">
              <a:solidFill>
                <a:srgbClr val="000000"/>
              </a:solidFill>
              <a:latin typeface="Abadi Extra Light" panose="020B0204020104020204" pitchFamily="34" charset="0"/>
            </a:endParaRPr>
          </a:p>
          <a:p>
            <a:pPr algn="l"/>
            <a:r>
              <a:rPr lang="en-US" sz="2000" b="0" i="0" dirty="0">
                <a:solidFill>
                  <a:srgbClr val="000000"/>
                </a:solidFill>
                <a:effectLst/>
                <a:latin typeface="Abadi Extra Light" panose="020B0204020104020204" pitchFamily="34" charset="0"/>
              </a:rPr>
              <a:t>It contains 2 CSV files.</a:t>
            </a:r>
          </a:p>
          <a:p>
            <a:pPr algn="l">
              <a:buFont typeface="Arial" panose="020B0604020202020204" pitchFamily="34" charset="0"/>
              <a:buChar char="•"/>
            </a:pPr>
            <a:r>
              <a:rPr lang="en-US" sz="2000" b="0" i="0" dirty="0">
                <a:solidFill>
                  <a:srgbClr val="000000"/>
                </a:solidFill>
                <a:effectLst/>
                <a:latin typeface="Abadi Extra Light" panose="020B0204020104020204" pitchFamily="34" charset="0"/>
              </a:rPr>
              <a:t>tmdb_5000_credits.csv</a:t>
            </a:r>
          </a:p>
          <a:p>
            <a:pPr algn="l">
              <a:buFont typeface="Arial" panose="020B0604020202020204" pitchFamily="34" charset="0"/>
              <a:buChar char="•"/>
            </a:pPr>
            <a:r>
              <a:rPr lang="en-US" sz="2000" b="0" i="0" dirty="0">
                <a:solidFill>
                  <a:srgbClr val="000000"/>
                </a:solidFill>
                <a:effectLst/>
                <a:latin typeface="Abadi Extra Light" panose="020B0204020104020204" pitchFamily="34" charset="0"/>
              </a:rPr>
              <a:t>tmdb_5000_movies.csv</a:t>
            </a:r>
          </a:p>
          <a:p>
            <a:pPr algn="l">
              <a:buFont typeface="Arial" panose="020B0604020202020204" pitchFamily="34" charset="0"/>
              <a:buChar char="•"/>
            </a:pPr>
            <a:endParaRPr lang="en-US" sz="2000" dirty="0">
              <a:solidFill>
                <a:srgbClr val="000000"/>
              </a:solidFill>
              <a:latin typeface="Abadi Extra Light" panose="020B0204020104020204" pitchFamily="34" charset="0"/>
            </a:endParaRPr>
          </a:p>
          <a:p>
            <a:pPr algn="l">
              <a:buFont typeface="Arial" panose="020B0604020202020204" pitchFamily="34" charset="0"/>
              <a:buChar char="•"/>
            </a:pPr>
            <a:endParaRPr lang="en-US" sz="2000" b="0" i="0" dirty="0">
              <a:solidFill>
                <a:srgbClr val="000000"/>
              </a:solidFill>
              <a:effectLst/>
              <a:latin typeface="Abadi Extra Light" panose="020B0204020104020204" pitchFamily="34" charset="0"/>
            </a:endParaRPr>
          </a:p>
          <a:p>
            <a:pPr algn="l"/>
            <a:r>
              <a:rPr lang="en-US" sz="2000" b="0" i="0" dirty="0">
                <a:effectLst/>
                <a:latin typeface="Abadi Extra Light" panose="020B0204020104020204" pitchFamily="34" charset="0"/>
              </a:rPr>
              <a:t>In this recommender system, </a:t>
            </a:r>
          </a:p>
          <a:p>
            <a:pPr algn="l"/>
            <a:r>
              <a:rPr lang="en-US" sz="2000" dirty="0">
                <a:latin typeface="Abadi Extra Light" panose="020B0204020104020204" pitchFamily="34" charset="0"/>
              </a:rPr>
              <a:t>I will first find similarities based on only ‘Overview’ feature of the movie. As it consists of most of the description about the movie.</a:t>
            </a:r>
          </a:p>
          <a:p>
            <a:pPr algn="l"/>
            <a:endParaRPr lang="en-US" sz="2000" b="0" i="0" dirty="0">
              <a:effectLst/>
              <a:latin typeface="Abadi Extra Light" panose="020B0204020104020204" pitchFamily="34" charset="0"/>
            </a:endParaRPr>
          </a:p>
          <a:p>
            <a:pPr algn="l"/>
            <a:r>
              <a:rPr lang="en-US" sz="2000" dirty="0">
                <a:latin typeface="Abadi Extra Light" panose="020B0204020104020204" pitchFamily="34" charset="0"/>
              </a:rPr>
              <a:t>Next, </a:t>
            </a:r>
            <a:r>
              <a:rPr lang="en-US" sz="2000" b="0" i="0" dirty="0">
                <a:effectLst/>
                <a:latin typeface="Abadi Extra Light" panose="020B0204020104020204" pitchFamily="34" charset="0"/>
              </a:rPr>
              <a:t>I will use below features to find its similarity with other movies and predict similar movies.</a:t>
            </a:r>
          </a:p>
          <a:p>
            <a:pPr algn="l"/>
            <a:r>
              <a:rPr lang="en-US" sz="2000" b="0" i="0" dirty="0">
                <a:solidFill>
                  <a:srgbClr val="000000"/>
                </a:solidFill>
                <a:effectLst/>
                <a:latin typeface="Abadi Extra Light" panose="020B0204020104020204" pitchFamily="34" charset="0"/>
              </a:rPr>
              <a:t>cast - The name of lead and supporting actors.</a:t>
            </a:r>
          </a:p>
          <a:p>
            <a:pPr algn="l"/>
            <a:r>
              <a:rPr lang="en-US" sz="2000" b="0" i="0" dirty="0">
                <a:solidFill>
                  <a:srgbClr val="000000"/>
                </a:solidFill>
                <a:effectLst/>
                <a:latin typeface="Abadi Extra Light" panose="020B0204020104020204" pitchFamily="34" charset="0"/>
              </a:rPr>
              <a:t>crew - The name of Director, Editor, Composer, Writer </a:t>
            </a:r>
            <a:r>
              <a:rPr lang="en-US" sz="2000" b="0" i="0" dirty="0" err="1">
                <a:solidFill>
                  <a:srgbClr val="000000"/>
                </a:solidFill>
                <a:effectLst/>
                <a:latin typeface="Abadi Extra Light" panose="020B0204020104020204" pitchFamily="34" charset="0"/>
              </a:rPr>
              <a:t>etc</a:t>
            </a:r>
            <a:endParaRPr lang="en-US" sz="2000" b="0" i="0" dirty="0">
              <a:solidFill>
                <a:srgbClr val="000000"/>
              </a:solidFill>
              <a:effectLst/>
              <a:latin typeface="Abadi Extra Light" panose="020B0204020104020204" pitchFamily="34" charset="0"/>
            </a:endParaRPr>
          </a:p>
          <a:p>
            <a:pPr algn="l"/>
            <a:r>
              <a:rPr lang="en-US" sz="2000" b="0" i="0" dirty="0">
                <a:solidFill>
                  <a:srgbClr val="000000"/>
                </a:solidFill>
                <a:effectLst/>
                <a:latin typeface="Abadi Extra Light" panose="020B0204020104020204" pitchFamily="34" charset="0"/>
              </a:rPr>
              <a:t>genre - The genre of the movie, Action, Comedy ,Thriller etc. </a:t>
            </a:r>
          </a:p>
          <a:p>
            <a:pPr algn="l"/>
            <a:r>
              <a:rPr lang="en-US" sz="2000" b="0" i="0" dirty="0">
                <a:solidFill>
                  <a:srgbClr val="000000"/>
                </a:solidFill>
                <a:effectLst/>
                <a:latin typeface="Abadi Extra Light" panose="020B0204020104020204" pitchFamily="34" charset="0"/>
              </a:rPr>
              <a:t>keywords - The keywords or tags related to the movie. </a:t>
            </a:r>
            <a:endParaRPr lang="en-US" sz="2000" dirty="0">
              <a:latin typeface="Abadi Extra Light" panose="020B0204020104020204" pitchFamily="34" charset="0"/>
            </a:endParaRPr>
          </a:p>
          <a:p>
            <a:pPr algn="l"/>
            <a:endParaRPr lang="en-US" sz="2000" b="0" i="0" dirty="0">
              <a:solidFill>
                <a:srgbClr val="000000"/>
              </a:solidFill>
              <a:effectLst/>
              <a:latin typeface="Abadi Extra Light" panose="020B0204020104020204" pitchFamily="34" charset="0"/>
            </a:endParaRPr>
          </a:p>
        </p:txBody>
      </p:sp>
    </p:spTree>
    <p:extLst>
      <p:ext uri="{BB962C8B-B14F-4D97-AF65-F5344CB8AC3E}">
        <p14:creationId xmlns:p14="http://schemas.microsoft.com/office/powerpoint/2010/main" val="2496706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4A1196-D4FB-CB8E-6DD2-A8B3AF2D82D2}"/>
              </a:ext>
            </a:extLst>
          </p:cNvPr>
          <p:cNvSpPr txBox="1"/>
          <p:nvPr/>
        </p:nvSpPr>
        <p:spPr>
          <a:xfrm>
            <a:off x="594360" y="714494"/>
            <a:ext cx="11003280" cy="707886"/>
          </a:xfrm>
          <a:prstGeom prst="rect">
            <a:avLst/>
          </a:prstGeom>
          <a:noFill/>
        </p:spPr>
        <p:txBody>
          <a:bodyPr wrap="square">
            <a:spAutoFit/>
          </a:bodyPr>
          <a:lstStyle/>
          <a:p>
            <a:r>
              <a:rPr lang="en-US" sz="2000" dirty="0">
                <a:latin typeface="Abadi Extra Light" panose="020B0204020104020204" pitchFamily="34" charset="0"/>
              </a:rPr>
              <a:t>Let's use the ‘overview’ column first to recommend movies to the user. This column contains the plot of movies.</a:t>
            </a:r>
          </a:p>
        </p:txBody>
      </p:sp>
      <p:graphicFrame>
        <p:nvGraphicFramePr>
          <p:cNvPr id="6" name="Object 5">
            <a:extLst>
              <a:ext uri="{FF2B5EF4-FFF2-40B4-BE49-F238E27FC236}">
                <a16:creationId xmlns:a16="http://schemas.microsoft.com/office/drawing/2014/main" id="{CBE77FC6-9B7B-6B01-647F-4F23DD7DA03A}"/>
              </a:ext>
            </a:extLst>
          </p:cNvPr>
          <p:cNvGraphicFramePr>
            <a:graphicFrameLocks noChangeAspect="1"/>
          </p:cNvGraphicFramePr>
          <p:nvPr>
            <p:extLst>
              <p:ext uri="{D42A27DB-BD31-4B8C-83A1-F6EECF244321}">
                <p14:modId xmlns:p14="http://schemas.microsoft.com/office/powerpoint/2010/main" val="281434545"/>
              </p:ext>
            </p:extLst>
          </p:nvPr>
        </p:nvGraphicFramePr>
        <p:xfrm>
          <a:off x="838200" y="1697355"/>
          <a:ext cx="8747760" cy="2444597"/>
        </p:xfrm>
        <a:graphic>
          <a:graphicData uri="http://schemas.openxmlformats.org/presentationml/2006/ole">
            <mc:AlternateContent xmlns:mc="http://schemas.openxmlformats.org/markup-compatibility/2006">
              <mc:Choice xmlns:v="urn:schemas-microsoft-com:vml" Requires="v">
                <p:oleObj name="Bitmap Image" r:id="rId2" imgW="4419720" imgH="1234440" progId="PBrush">
                  <p:embed/>
                </p:oleObj>
              </mc:Choice>
              <mc:Fallback>
                <p:oleObj name="Bitmap Image" r:id="rId2" imgW="4419720" imgH="1234440" progId="PBrush">
                  <p:embed/>
                  <p:pic>
                    <p:nvPicPr>
                      <p:cNvPr id="0" name=""/>
                      <p:cNvPicPr/>
                      <p:nvPr/>
                    </p:nvPicPr>
                    <p:blipFill>
                      <a:blip r:embed="rId3"/>
                      <a:stretch>
                        <a:fillRect/>
                      </a:stretch>
                    </p:blipFill>
                    <p:spPr>
                      <a:xfrm>
                        <a:off x="838200" y="1697355"/>
                        <a:ext cx="8747760" cy="2444597"/>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4D3F93E-DCB4-1100-186C-A6CC8FD99A89}"/>
              </a:ext>
            </a:extLst>
          </p:cNvPr>
          <p:cNvSpPr txBox="1"/>
          <p:nvPr/>
        </p:nvSpPr>
        <p:spPr>
          <a:xfrm>
            <a:off x="594360" y="4416927"/>
            <a:ext cx="11003280" cy="707886"/>
          </a:xfrm>
          <a:prstGeom prst="rect">
            <a:avLst/>
          </a:prstGeom>
          <a:noFill/>
        </p:spPr>
        <p:txBody>
          <a:bodyPr wrap="square">
            <a:spAutoFit/>
          </a:bodyPr>
          <a:lstStyle/>
          <a:p>
            <a:r>
              <a:rPr lang="en-US" sz="2000" dirty="0">
                <a:latin typeface="Abadi Extra Light" panose="020B0204020104020204" pitchFamily="34" charset="0"/>
              </a:rPr>
              <a:t>As you can see, we need to remove </a:t>
            </a:r>
            <a:r>
              <a:rPr lang="en-US" sz="2000" dirty="0" err="1">
                <a:latin typeface="Abadi Extra Light" panose="020B0204020104020204" pitchFamily="34" charset="0"/>
              </a:rPr>
              <a:t>stopwords</a:t>
            </a:r>
            <a:r>
              <a:rPr lang="en-US" sz="2000" dirty="0">
                <a:latin typeface="Abadi Extra Light" panose="020B0204020104020204" pitchFamily="34" charset="0"/>
              </a:rPr>
              <a:t> [a, the </a:t>
            </a:r>
            <a:r>
              <a:rPr lang="en-US" sz="2000" dirty="0" err="1">
                <a:latin typeface="Abadi Extra Light" panose="020B0204020104020204" pitchFamily="34" charset="0"/>
              </a:rPr>
              <a:t>etc</a:t>
            </a:r>
            <a:r>
              <a:rPr lang="en-US" sz="2000" dirty="0">
                <a:latin typeface="Abadi Extra Light" panose="020B0204020104020204" pitchFamily="34" charset="0"/>
              </a:rPr>
              <a:t>) before feeding them into the vectorizer.</a:t>
            </a:r>
          </a:p>
          <a:p>
            <a:r>
              <a:rPr lang="en-US" sz="2000" dirty="0">
                <a:latin typeface="Abadi Extra Light" panose="020B0204020104020204" pitchFamily="34" charset="0"/>
              </a:rPr>
              <a:t>We will use </a:t>
            </a:r>
            <a:r>
              <a:rPr lang="en-US" sz="2000" dirty="0" err="1">
                <a:latin typeface="Abadi Extra Light" panose="020B0204020104020204" pitchFamily="34" charset="0"/>
              </a:rPr>
              <a:t>TfidfVectorizer</a:t>
            </a:r>
            <a:r>
              <a:rPr lang="en-US" sz="2000" dirty="0">
                <a:latin typeface="Abadi Extra Light" panose="020B0204020104020204" pitchFamily="34" charset="0"/>
              </a:rPr>
              <a:t> here. </a:t>
            </a:r>
          </a:p>
        </p:txBody>
      </p:sp>
    </p:spTree>
    <p:extLst>
      <p:ext uri="{BB962C8B-B14F-4D97-AF65-F5344CB8AC3E}">
        <p14:creationId xmlns:p14="http://schemas.microsoft.com/office/powerpoint/2010/main" val="2506404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85E770-BEDF-A076-BEAB-F091024E0309}"/>
              </a:ext>
            </a:extLst>
          </p:cNvPr>
          <p:cNvSpPr txBox="1"/>
          <p:nvPr/>
        </p:nvSpPr>
        <p:spPr>
          <a:xfrm>
            <a:off x="731520" y="1305342"/>
            <a:ext cx="10988040" cy="4585871"/>
          </a:xfrm>
          <a:prstGeom prst="rect">
            <a:avLst/>
          </a:prstGeom>
          <a:noFill/>
        </p:spPr>
        <p:txBody>
          <a:bodyPr wrap="square">
            <a:spAutoFit/>
          </a:bodyPr>
          <a:lstStyle/>
          <a:p>
            <a:r>
              <a:rPr lang="en-US" sz="3200" b="1" i="0" dirty="0" err="1">
                <a:effectLst/>
                <a:latin typeface="Abadi Extra Light" panose="020B0204020104020204" pitchFamily="34" charset="0"/>
              </a:rPr>
              <a:t>TfidfVectorizer</a:t>
            </a:r>
            <a:r>
              <a:rPr lang="en-US" sz="3200" b="1" i="0" dirty="0">
                <a:effectLst/>
                <a:latin typeface="Abadi Extra Light" panose="020B0204020104020204" pitchFamily="34" charset="0"/>
              </a:rPr>
              <a:t>:</a:t>
            </a:r>
          </a:p>
          <a:p>
            <a:endParaRPr lang="en-US" sz="2000" b="1" dirty="0">
              <a:solidFill>
                <a:srgbClr val="333332"/>
              </a:solidFill>
              <a:latin typeface="Abadi Extra Light" panose="020B0204020104020204" pitchFamily="34" charset="0"/>
            </a:endParaRPr>
          </a:p>
          <a:p>
            <a:r>
              <a:rPr lang="en-US" sz="2400" b="0" i="0" dirty="0">
                <a:solidFill>
                  <a:srgbClr val="383838"/>
                </a:solidFill>
                <a:effectLst/>
                <a:latin typeface="Abadi Extra Light" panose="020B0204020104020204" pitchFamily="34" charset="0"/>
              </a:rPr>
              <a:t>Simply using the word count as a feature value of a word really doesn’t reflect the importance of that word in a document. For example, if a word is present frequently in all documents in a corpus, then its count value in different documents is not helpful in discriminating between different documents. On other hand, if a word is present only in a few of documents, then its count value in those documents can help discriminating them from the rest of the documents. Thus, </a:t>
            </a:r>
            <a:r>
              <a:rPr lang="en-US" sz="2400" b="0" i="1" dirty="0">
                <a:solidFill>
                  <a:srgbClr val="383838"/>
                </a:solidFill>
                <a:effectLst/>
                <a:latin typeface="Abadi Extra Light" panose="020B0204020104020204" pitchFamily="34" charset="0"/>
              </a:rPr>
              <a:t>the importance of a word, i.e. its feature value, for a document not only depends upon how often it is present in that document but also how is its overall presence in the corpus</a:t>
            </a:r>
            <a:r>
              <a:rPr lang="en-US" sz="2400" b="0" i="0" dirty="0">
                <a:solidFill>
                  <a:srgbClr val="383838"/>
                </a:solidFill>
                <a:effectLst/>
                <a:latin typeface="Abadi Extra Light" panose="020B0204020104020204" pitchFamily="34" charset="0"/>
              </a:rPr>
              <a:t>. This notion of importance of a word in a document is captured by a scheme, known as the </a:t>
            </a:r>
            <a:r>
              <a:rPr lang="en-US" sz="2400" b="0" i="1" dirty="0">
                <a:solidFill>
                  <a:srgbClr val="383838"/>
                </a:solidFill>
                <a:effectLst/>
                <a:latin typeface="Abadi Extra Light" panose="020B0204020104020204" pitchFamily="34" charset="0"/>
              </a:rPr>
              <a:t>term frequency-inverse document frequency (</a:t>
            </a:r>
            <a:r>
              <a:rPr lang="en-US" sz="2400" b="0" i="1" dirty="0" err="1">
                <a:solidFill>
                  <a:srgbClr val="383838"/>
                </a:solidFill>
                <a:effectLst/>
                <a:latin typeface="Abadi Extra Light" panose="020B0204020104020204" pitchFamily="34" charset="0"/>
              </a:rPr>
              <a:t>tf-idf</a:t>
            </a:r>
            <a:r>
              <a:rPr lang="en-US" sz="2400" b="0" i="0" dirty="0">
                <a:solidFill>
                  <a:srgbClr val="383838"/>
                </a:solidFill>
                <a:effectLst/>
                <a:latin typeface="Abadi Extra Light" panose="020B0204020104020204" pitchFamily="34" charset="0"/>
              </a:rPr>
              <a:t> ) weighting scheme. </a:t>
            </a:r>
            <a:endParaRPr lang="en-US" sz="2400" dirty="0">
              <a:latin typeface="Abadi Extra Light" panose="020B0204020104020204" pitchFamily="34" charset="0"/>
            </a:endParaRPr>
          </a:p>
        </p:txBody>
      </p:sp>
    </p:spTree>
    <p:extLst>
      <p:ext uri="{BB962C8B-B14F-4D97-AF65-F5344CB8AC3E}">
        <p14:creationId xmlns:p14="http://schemas.microsoft.com/office/powerpoint/2010/main" val="2557972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81FB0D-3112-458A-AF27-C23690C46B2F}"/>
              </a:ext>
            </a:extLst>
          </p:cNvPr>
          <p:cNvSpPr txBox="1"/>
          <p:nvPr/>
        </p:nvSpPr>
        <p:spPr>
          <a:xfrm>
            <a:off x="563880" y="487680"/>
            <a:ext cx="11277600" cy="2677656"/>
          </a:xfrm>
          <a:prstGeom prst="rect">
            <a:avLst/>
          </a:prstGeom>
          <a:noFill/>
        </p:spPr>
        <p:txBody>
          <a:bodyPr wrap="square">
            <a:spAutoFit/>
          </a:bodyPr>
          <a:lstStyle/>
          <a:p>
            <a:r>
              <a:rPr lang="en-US" sz="2400" dirty="0">
                <a:latin typeface="Abadi Extra Light" panose="020B0204020104020204" pitchFamily="34" charset="0"/>
              </a:rPr>
              <a:t>The term frequency is a ratio of the count of a word’s occurrence in a document and the number of words in the document. Thus, it is a normalized measure that takes into consideration the document length. Let us show the count of word </a:t>
            </a:r>
            <a:r>
              <a:rPr lang="en-US" sz="2400" dirty="0" err="1">
                <a:latin typeface="Abadi Extra Light" panose="020B0204020104020204" pitchFamily="34" charset="0"/>
              </a:rPr>
              <a:t>i</a:t>
            </a:r>
            <a:r>
              <a:rPr lang="en-US" sz="2400" dirty="0">
                <a:latin typeface="Abadi Extra Light" panose="020B0204020104020204" pitchFamily="34" charset="0"/>
              </a:rPr>
              <a:t> in document j by </a:t>
            </a:r>
            <a:r>
              <a:rPr lang="en-US" sz="2400" dirty="0" err="1">
                <a:latin typeface="Abadi Extra Light" panose="020B0204020104020204" pitchFamily="34" charset="0"/>
              </a:rPr>
              <a:t>tf</a:t>
            </a:r>
            <a:r>
              <a:rPr lang="en-US" sz="2400" dirty="0">
                <a:latin typeface="Abadi Extra Light" panose="020B0204020104020204" pitchFamily="34" charset="0"/>
              </a:rPr>
              <a:t>_{</a:t>
            </a:r>
            <a:r>
              <a:rPr lang="en-US" sz="2400" dirty="0" err="1">
                <a:latin typeface="Abadi Extra Light" panose="020B0204020104020204" pitchFamily="34" charset="0"/>
              </a:rPr>
              <a:t>ij</a:t>
            </a:r>
            <a:r>
              <a:rPr lang="en-US" sz="2400" dirty="0">
                <a:latin typeface="Abadi Extra Light" panose="020B0204020104020204" pitchFamily="34" charset="0"/>
              </a:rPr>
              <a:t>}. The document frequency of word </a:t>
            </a:r>
            <a:r>
              <a:rPr lang="en-US" sz="2400" dirty="0" err="1">
                <a:latin typeface="Abadi Extra Light" panose="020B0204020104020204" pitchFamily="34" charset="0"/>
              </a:rPr>
              <a:t>i</a:t>
            </a:r>
            <a:r>
              <a:rPr lang="en-US" sz="2400" dirty="0">
                <a:latin typeface="Abadi Extra Light" panose="020B0204020104020204" pitchFamily="34" charset="0"/>
              </a:rPr>
              <a:t> represents the number of documents in the corpus with word </a:t>
            </a:r>
            <a:r>
              <a:rPr lang="en-US" sz="2400" dirty="0" err="1">
                <a:latin typeface="Abadi Extra Light" panose="020B0204020104020204" pitchFamily="34" charset="0"/>
              </a:rPr>
              <a:t>i</a:t>
            </a:r>
            <a:r>
              <a:rPr lang="en-US" sz="2400" dirty="0">
                <a:latin typeface="Abadi Extra Light" panose="020B0204020104020204" pitchFamily="34" charset="0"/>
              </a:rPr>
              <a:t> in them. Let us represent document frequency for word </a:t>
            </a:r>
            <a:r>
              <a:rPr lang="en-US" sz="2400" dirty="0" err="1">
                <a:latin typeface="Abadi Extra Light" panose="020B0204020104020204" pitchFamily="34" charset="0"/>
              </a:rPr>
              <a:t>i</a:t>
            </a:r>
            <a:r>
              <a:rPr lang="en-US" sz="2400" dirty="0">
                <a:latin typeface="Abadi Extra Light" panose="020B0204020104020204" pitchFamily="34" charset="0"/>
              </a:rPr>
              <a:t> by </a:t>
            </a:r>
            <a:r>
              <a:rPr lang="en-US" sz="2400" dirty="0" err="1">
                <a:latin typeface="Abadi Extra Light" panose="020B0204020104020204" pitchFamily="34" charset="0"/>
              </a:rPr>
              <a:t>df_i</a:t>
            </a:r>
            <a:r>
              <a:rPr lang="en-US" sz="2400" dirty="0">
                <a:latin typeface="Abadi Extra Light" panose="020B0204020104020204" pitchFamily="34" charset="0"/>
              </a:rPr>
              <a:t>. With N as the number of documents in the corpus, the </a:t>
            </a:r>
            <a:r>
              <a:rPr lang="en-US" sz="2400" dirty="0" err="1">
                <a:latin typeface="Abadi Extra Light" panose="020B0204020104020204" pitchFamily="34" charset="0"/>
              </a:rPr>
              <a:t>tf-idf</a:t>
            </a:r>
            <a:r>
              <a:rPr lang="en-US" sz="2400" dirty="0">
                <a:latin typeface="Abadi Extra Light" panose="020B0204020104020204" pitchFamily="34" charset="0"/>
              </a:rPr>
              <a:t> weight w_{</a:t>
            </a:r>
            <a:r>
              <a:rPr lang="en-US" sz="2400" dirty="0" err="1">
                <a:latin typeface="Abadi Extra Light" panose="020B0204020104020204" pitchFamily="34" charset="0"/>
              </a:rPr>
              <a:t>ij</a:t>
            </a:r>
            <a:r>
              <a:rPr lang="en-US" sz="2400" dirty="0">
                <a:latin typeface="Abadi Extra Light" panose="020B0204020104020204" pitchFamily="34" charset="0"/>
              </a:rPr>
              <a:t>} for word </a:t>
            </a:r>
            <a:r>
              <a:rPr lang="en-US" sz="2400" dirty="0" err="1">
                <a:latin typeface="Abadi Extra Light" panose="020B0204020104020204" pitchFamily="34" charset="0"/>
              </a:rPr>
              <a:t>i</a:t>
            </a:r>
            <a:r>
              <a:rPr lang="en-US" sz="2400" dirty="0">
                <a:latin typeface="Abadi Extra Light" panose="020B0204020104020204" pitchFamily="34" charset="0"/>
              </a:rPr>
              <a:t> in document j is computed by the following formula:</a:t>
            </a:r>
          </a:p>
        </p:txBody>
      </p:sp>
      <p:graphicFrame>
        <p:nvGraphicFramePr>
          <p:cNvPr id="4" name="Object 3">
            <a:extLst>
              <a:ext uri="{FF2B5EF4-FFF2-40B4-BE49-F238E27FC236}">
                <a16:creationId xmlns:a16="http://schemas.microsoft.com/office/drawing/2014/main" id="{E9023DEC-0F35-9A80-97DA-BF093A531C10}"/>
              </a:ext>
            </a:extLst>
          </p:cNvPr>
          <p:cNvGraphicFramePr>
            <a:graphicFrameLocks noChangeAspect="1"/>
          </p:cNvGraphicFramePr>
          <p:nvPr>
            <p:extLst>
              <p:ext uri="{D42A27DB-BD31-4B8C-83A1-F6EECF244321}">
                <p14:modId xmlns:p14="http://schemas.microsoft.com/office/powerpoint/2010/main" val="1321854566"/>
              </p:ext>
            </p:extLst>
          </p:nvPr>
        </p:nvGraphicFramePr>
        <p:xfrm>
          <a:off x="2354898" y="4088905"/>
          <a:ext cx="6193125" cy="1412735"/>
        </p:xfrm>
        <a:graphic>
          <a:graphicData uri="http://schemas.openxmlformats.org/presentationml/2006/ole">
            <mc:AlternateContent xmlns:mc="http://schemas.openxmlformats.org/markup-compatibility/2006">
              <mc:Choice xmlns:v="urn:schemas-microsoft-com:vml" Requires="v">
                <p:oleObj name="Bitmap Image" r:id="rId2" imgW="2575440" imgH="586800" progId="PBrush">
                  <p:embed/>
                </p:oleObj>
              </mc:Choice>
              <mc:Fallback>
                <p:oleObj name="Bitmap Image" r:id="rId2" imgW="2575440" imgH="586800" progId="PBrush">
                  <p:embed/>
                  <p:pic>
                    <p:nvPicPr>
                      <p:cNvPr id="0" name=""/>
                      <p:cNvPicPr/>
                      <p:nvPr/>
                    </p:nvPicPr>
                    <p:blipFill>
                      <a:blip r:embed="rId3"/>
                      <a:stretch>
                        <a:fillRect/>
                      </a:stretch>
                    </p:blipFill>
                    <p:spPr>
                      <a:xfrm>
                        <a:off x="2354898" y="4088905"/>
                        <a:ext cx="6193125" cy="1412735"/>
                      </a:xfrm>
                      <a:prstGeom prst="rect">
                        <a:avLst/>
                      </a:prstGeom>
                    </p:spPr>
                  </p:pic>
                </p:oleObj>
              </mc:Fallback>
            </mc:AlternateContent>
          </a:graphicData>
        </a:graphic>
      </p:graphicFrame>
    </p:spTree>
    <p:extLst>
      <p:ext uri="{BB962C8B-B14F-4D97-AF65-F5344CB8AC3E}">
        <p14:creationId xmlns:p14="http://schemas.microsoft.com/office/powerpoint/2010/main" val="1282407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1926E5-34CF-9746-D7C5-345E6B262A83}"/>
              </a:ext>
            </a:extLst>
          </p:cNvPr>
          <p:cNvSpPr txBox="1"/>
          <p:nvPr/>
        </p:nvSpPr>
        <p:spPr>
          <a:xfrm>
            <a:off x="1005840" y="819835"/>
            <a:ext cx="10576560" cy="707886"/>
          </a:xfrm>
          <a:prstGeom prst="rect">
            <a:avLst/>
          </a:prstGeom>
          <a:noFill/>
        </p:spPr>
        <p:txBody>
          <a:bodyPr wrap="square">
            <a:spAutoFit/>
          </a:bodyPr>
          <a:lstStyle/>
          <a:p>
            <a:r>
              <a:rPr lang="en-US" sz="2000" dirty="0">
                <a:latin typeface="Abadi Extra Light" panose="020B0204020104020204" pitchFamily="34" charset="0"/>
              </a:rPr>
              <a:t>We fed the Overview feature to the </a:t>
            </a:r>
            <a:r>
              <a:rPr lang="en-US" sz="2000" b="1" i="0" dirty="0" err="1">
                <a:effectLst/>
                <a:latin typeface="Abadi Extra Light" panose="020B0204020104020204" pitchFamily="34" charset="0"/>
              </a:rPr>
              <a:t>TfidfVectorizer</a:t>
            </a:r>
            <a:r>
              <a:rPr lang="en-US" sz="2000" b="1" i="0" dirty="0">
                <a:effectLst/>
                <a:latin typeface="Abadi Extra Light" panose="020B0204020104020204" pitchFamily="34" charset="0"/>
              </a:rPr>
              <a:t> . </a:t>
            </a:r>
            <a:r>
              <a:rPr lang="en-US" sz="2000" i="0" dirty="0">
                <a:effectLst/>
                <a:latin typeface="Abadi Extra Light" panose="020B0204020104020204" pitchFamily="34" charset="0"/>
              </a:rPr>
              <a:t>We used </a:t>
            </a:r>
            <a:r>
              <a:rPr lang="en-US" sz="2000" i="0" dirty="0" err="1">
                <a:effectLst/>
                <a:latin typeface="Abadi Extra Light" panose="020B0204020104020204" pitchFamily="34" charset="0"/>
              </a:rPr>
              <a:t>linear_kernel</a:t>
            </a:r>
            <a:r>
              <a:rPr lang="en-US" sz="2000" i="0" dirty="0">
                <a:effectLst/>
                <a:latin typeface="Abadi Extra Light" panose="020B0204020104020204" pitchFamily="34" charset="0"/>
              </a:rPr>
              <a:t> to calculate the matrix values. </a:t>
            </a:r>
            <a:r>
              <a:rPr lang="en-US" sz="2000" dirty="0">
                <a:latin typeface="Abadi Extra Light" panose="020B0204020104020204" pitchFamily="34" charset="0"/>
              </a:rPr>
              <a:t>We can now get the top recommendations for a few movies. </a:t>
            </a:r>
          </a:p>
        </p:txBody>
      </p:sp>
      <p:graphicFrame>
        <p:nvGraphicFramePr>
          <p:cNvPr id="4" name="Object 3">
            <a:extLst>
              <a:ext uri="{FF2B5EF4-FFF2-40B4-BE49-F238E27FC236}">
                <a16:creationId xmlns:a16="http://schemas.microsoft.com/office/drawing/2014/main" id="{CBB3352A-D077-B051-CF98-79ABA54A82CF}"/>
              </a:ext>
            </a:extLst>
          </p:cNvPr>
          <p:cNvGraphicFramePr>
            <a:graphicFrameLocks noChangeAspect="1"/>
          </p:cNvGraphicFramePr>
          <p:nvPr>
            <p:extLst>
              <p:ext uri="{D42A27DB-BD31-4B8C-83A1-F6EECF244321}">
                <p14:modId xmlns:p14="http://schemas.microsoft.com/office/powerpoint/2010/main" val="3404766608"/>
              </p:ext>
            </p:extLst>
          </p:nvPr>
        </p:nvGraphicFramePr>
        <p:xfrm>
          <a:off x="1005840" y="1721424"/>
          <a:ext cx="7536815" cy="4316741"/>
        </p:xfrm>
        <a:graphic>
          <a:graphicData uri="http://schemas.openxmlformats.org/presentationml/2006/ole">
            <mc:AlternateContent xmlns:mc="http://schemas.openxmlformats.org/markup-compatibility/2006">
              <mc:Choice xmlns:v="urn:schemas-microsoft-com:vml" Requires="v">
                <p:oleObj name="Bitmap Image" r:id="rId2" imgW="3764160" imgH="2156400" progId="PBrush">
                  <p:embed/>
                </p:oleObj>
              </mc:Choice>
              <mc:Fallback>
                <p:oleObj name="Bitmap Image" r:id="rId2" imgW="3764160" imgH="2156400" progId="PBrush">
                  <p:embed/>
                  <p:pic>
                    <p:nvPicPr>
                      <p:cNvPr id="0" name=""/>
                      <p:cNvPicPr/>
                      <p:nvPr/>
                    </p:nvPicPr>
                    <p:blipFill>
                      <a:blip r:embed="rId3"/>
                      <a:stretch>
                        <a:fillRect/>
                      </a:stretch>
                    </p:blipFill>
                    <p:spPr>
                      <a:xfrm>
                        <a:off x="1005840" y="1721424"/>
                        <a:ext cx="7536815" cy="4316741"/>
                      </a:xfrm>
                      <a:prstGeom prst="rect">
                        <a:avLst/>
                      </a:prstGeom>
                    </p:spPr>
                  </p:pic>
                </p:oleObj>
              </mc:Fallback>
            </mc:AlternateContent>
          </a:graphicData>
        </a:graphic>
      </p:graphicFrame>
    </p:spTree>
    <p:extLst>
      <p:ext uri="{BB962C8B-B14F-4D97-AF65-F5344CB8AC3E}">
        <p14:creationId xmlns:p14="http://schemas.microsoft.com/office/powerpoint/2010/main" val="1609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B89BFF3-E8F4-002F-0CA9-DE5402B03ADB}"/>
              </a:ext>
            </a:extLst>
          </p:cNvPr>
          <p:cNvSpPr txBox="1"/>
          <p:nvPr/>
        </p:nvSpPr>
        <p:spPr>
          <a:xfrm>
            <a:off x="5302336" y="643467"/>
            <a:ext cx="5926496" cy="5571066"/>
          </a:xfrm>
          <a:prstGeom prst="rect">
            <a:avLst/>
          </a:prstGeom>
        </p:spPr>
        <p:txBody>
          <a:bodyPr vert="horz" lIns="91440" tIns="45720" rIns="91440" bIns="45720" rtlCol="0" anchor="ctr">
            <a:normAutofit fontScale="77500" lnSpcReduction="20000"/>
          </a:bodyPr>
          <a:lstStyle/>
          <a:p>
            <a:pPr>
              <a:lnSpc>
                <a:spcPct val="91000"/>
              </a:lnSpc>
              <a:spcAft>
                <a:spcPts val="600"/>
              </a:spcAft>
            </a:pPr>
            <a:r>
              <a:rPr lang="en-US" sz="2600" b="1" i="0" spc="50" dirty="0">
                <a:effectLst/>
                <a:latin typeface="Abadi Extra Light" panose="020B0204020104020204" pitchFamily="34" charset="0"/>
              </a:rPr>
              <a:t>What is a Recommendation Engine?</a:t>
            </a:r>
            <a:endParaRPr lang="en-US" sz="2600" spc="50" dirty="0">
              <a:latin typeface="Abadi Extra Light" panose="020B0204020104020204" pitchFamily="34" charset="0"/>
            </a:endParaRPr>
          </a:p>
          <a:p>
            <a:pPr>
              <a:lnSpc>
                <a:spcPct val="91000"/>
              </a:lnSpc>
              <a:spcAft>
                <a:spcPts val="600"/>
              </a:spcAft>
            </a:pPr>
            <a:r>
              <a:rPr lang="en-US" sz="2600" b="0" i="0" spc="50" dirty="0">
                <a:effectLst/>
                <a:latin typeface="Abadi Extra Light" panose="020B0204020104020204" pitchFamily="34" charset="0"/>
              </a:rPr>
              <a:t>Simply put a </a:t>
            </a:r>
            <a:r>
              <a:rPr lang="en-US" sz="2600" b="1" i="0" spc="50" dirty="0">
                <a:effectLst/>
                <a:latin typeface="Abadi Extra Light" panose="020B0204020104020204" pitchFamily="34" charset="0"/>
              </a:rPr>
              <a:t>Recommendation System</a:t>
            </a:r>
            <a:r>
              <a:rPr lang="en-US" sz="2600" b="0" i="0" spc="50" dirty="0">
                <a:effectLst/>
                <a:latin typeface="Abadi Extra Light" panose="020B0204020104020204" pitchFamily="34" charset="0"/>
              </a:rPr>
              <a:t> is a filtration program whose prime goal is to predict the “rating” or “preference” of a user towards a domain-specific item. </a:t>
            </a:r>
          </a:p>
          <a:p>
            <a:pPr>
              <a:lnSpc>
                <a:spcPct val="91000"/>
              </a:lnSpc>
              <a:spcAft>
                <a:spcPts val="600"/>
              </a:spcAft>
            </a:pPr>
            <a:r>
              <a:rPr lang="en-US" sz="2600" spc="50" dirty="0">
                <a:effectLst/>
                <a:latin typeface="Abadi Extra Light" panose="020B0204020104020204" pitchFamily="34" charset="0"/>
              </a:rPr>
              <a:t>A recommendation engine can be of three types- collaborative recommendation engine, content-based recommendation engine, and hybrid recommendation engine. </a:t>
            </a:r>
          </a:p>
          <a:p>
            <a:pPr marL="0" marR="0">
              <a:lnSpc>
                <a:spcPct val="91000"/>
              </a:lnSpc>
              <a:spcBef>
                <a:spcPts val="1200"/>
              </a:spcBef>
              <a:spcAft>
                <a:spcPts val="0"/>
              </a:spcAft>
            </a:pPr>
            <a:r>
              <a:rPr lang="en-US" sz="2600" b="1" spc="50" dirty="0">
                <a:effectLst/>
                <a:latin typeface="Abadi Extra Light" panose="020B0204020104020204" pitchFamily="34" charset="0"/>
              </a:rPr>
              <a:t>Collaborative Recommendation Engine</a:t>
            </a:r>
            <a:r>
              <a:rPr lang="en-US" sz="2600" spc="50" dirty="0">
                <a:effectLst/>
                <a:latin typeface="Abadi Extra Light" panose="020B0204020104020204" pitchFamily="34" charset="0"/>
              </a:rPr>
              <a:t>: In collaborative filtering, a recommendation system recommends a user the products based on the preferences of the other users with similar tastes</a:t>
            </a:r>
          </a:p>
          <a:p>
            <a:pPr>
              <a:lnSpc>
                <a:spcPct val="91000"/>
              </a:lnSpc>
              <a:spcBef>
                <a:spcPts val="1200"/>
              </a:spcBef>
            </a:pPr>
            <a:r>
              <a:rPr lang="en-US" sz="2600" b="1" spc="50" dirty="0">
                <a:effectLst/>
                <a:latin typeface="Abadi Extra Light" panose="020B0204020104020204" pitchFamily="34" charset="0"/>
              </a:rPr>
              <a:t>Content Based Recommendation Engine</a:t>
            </a:r>
            <a:r>
              <a:rPr lang="en-US" sz="2600" spc="50" dirty="0">
                <a:effectLst/>
                <a:latin typeface="Abadi Extra Light" panose="020B0204020104020204" pitchFamily="34" charset="0"/>
              </a:rPr>
              <a:t>: As the name suggests, a content-based recommendation engine recommends the relevant content to the users based on their preferred features of other content.</a:t>
            </a:r>
          </a:p>
          <a:p>
            <a:pPr>
              <a:lnSpc>
                <a:spcPct val="91000"/>
              </a:lnSpc>
              <a:spcBef>
                <a:spcPts val="1200"/>
              </a:spcBef>
            </a:pPr>
            <a:r>
              <a:rPr lang="en-US" sz="2600" b="1" spc="50" dirty="0">
                <a:effectLst/>
                <a:latin typeface="Abadi Extra Light" panose="020B0204020104020204" pitchFamily="34" charset="0"/>
              </a:rPr>
              <a:t>Hybrid recommendation engine</a:t>
            </a:r>
            <a:r>
              <a:rPr lang="en-US" sz="2600" spc="50" dirty="0">
                <a:effectLst/>
                <a:latin typeface="Abadi Extra Light" panose="020B0204020104020204" pitchFamily="34" charset="0"/>
              </a:rPr>
              <a:t>: Collaborative filtering and content-based filtering both are used widely in the recommendation systems. A recommendation engine with both the collaborative filtering and content-based filtering is called a hybrid recommendation engine.</a:t>
            </a:r>
          </a:p>
          <a:p>
            <a:pPr>
              <a:lnSpc>
                <a:spcPct val="91000"/>
              </a:lnSpc>
              <a:spcAft>
                <a:spcPts val="600"/>
              </a:spcAft>
            </a:pPr>
            <a:endParaRPr lang="en-US" sz="1300" spc="50" dirty="0"/>
          </a:p>
        </p:txBody>
      </p:sp>
      <p:pic>
        <p:nvPicPr>
          <p:cNvPr id="5" name="Picture 4" descr="Diagram&#10;&#10;Description automatically generated">
            <a:extLst>
              <a:ext uri="{FF2B5EF4-FFF2-40B4-BE49-F238E27FC236}">
                <a16:creationId xmlns:a16="http://schemas.microsoft.com/office/drawing/2014/main" id="{53535238-377A-196B-CE3A-FD49C2C9A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1140"/>
            <a:ext cx="4770120" cy="3855720"/>
          </a:xfrm>
          <a:prstGeom prst="rect">
            <a:avLst/>
          </a:prstGeom>
        </p:spPr>
      </p:pic>
    </p:spTree>
    <p:extLst>
      <p:ext uri="{BB962C8B-B14F-4D97-AF65-F5344CB8AC3E}">
        <p14:creationId xmlns:p14="http://schemas.microsoft.com/office/powerpoint/2010/main" val="1078517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1EC3F-90E1-EA49-3ACA-84F4911DB58A}"/>
              </a:ext>
            </a:extLst>
          </p:cNvPr>
          <p:cNvSpPr txBox="1"/>
          <p:nvPr/>
        </p:nvSpPr>
        <p:spPr>
          <a:xfrm>
            <a:off x="548640" y="314236"/>
            <a:ext cx="11231880" cy="2862322"/>
          </a:xfrm>
          <a:prstGeom prst="rect">
            <a:avLst/>
          </a:prstGeom>
          <a:noFill/>
        </p:spPr>
        <p:txBody>
          <a:bodyPr wrap="square">
            <a:spAutoFit/>
          </a:bodyPr>
          <a:lstStyle/>
          <a:p>
            <a:r>
              <a:rPr lang="en-US" sz="2000" b="1" i="1" dirty="0">
                <a:solidFill>
                  <a:srgbClr val="000000"/>
                </a:solidFill>
                <a:effectLst/>
                <a:latin typeface="Helvetica Neue"/>
              </a:rPr>
              <a:t>We will now use "cast", "crew", "keywords", "genres" features to find similarities </a:t>
            </a:r>
          </a:p>
          <a:p>
            <a:endParaRPr lang="en-US" sz="2000" b="1" i="1" dirty="0">
              <a:solidFill>
                <a:srgbClr val="000000"/>
              </a:solidFill>
              <a:latin typeface="Helvetica Neue"/>
            </a:endParaRPr>
          </a:p>
          <a:p>
            <a:endParaRPr lang="en-US" sz="2000" b="1" i="1" dirty="0">
              <a:solidFill>
                <a:srgbClr val="000000"/>
              </a:solidFill>
              <a:latin typeface="Helvetica Neue"/>
            </a:endParaRPr>
          </a:p>
          <a:p>
            <a:r>
              <a:rPr lang="en-US" sz="2000" b="1" dirty="0">
                <a:latin typeface="Abadi Extra Light" panose="020B0204020104020204" pitchFamily="34" charset="0"/>
              </a:rPr>
              <a:t>Data Wrangling :</a:t>
            </a:r>
            <a:endParaRPr lang="en-US" sz="2000" dirty="0">
              <a:latin typeface="Abadi Extra Light" panose="020B0204020104020204" pitchFamily="34" charset="0"/>
            </a:endParaRPr>
          </a:p>
          <a:p>
            <a:r>
              <a:rPr lang="en-US" sz="2000" dirty="0">
                <a:latin typeface="Abadi Extra Light" panose="020B0204020104020204" pitchFamily="34" charset="0"/>
              </a:rPr>
              <a:t>In this data set, the movie data is present in the form of lists containing strings. </a:t>
            </a:r>
          </a:p>
          <a:p>
            <a:r>
              <a:rPr lang="en-US" sz="2000" dirty="0">
                <a:latin typeface="Abadi Extra Light" panose="020B0204020104020204" pitchFamily="34" charset="0"/>
              </a:rPr>
              <a:t>Using few python function, I converted the stringfield data into a safe and usable structure.</a:t>
            </a:r>
          </a:p>
          <a:p>
            <a:r>
              <a:rPr lang="en-US" sz="2000" dirty="0">
                <a:latin typeface="Abadi Extra Light" panose="020B0204020104020204" pitchFamily="34" charset="0"/>
              </a:rPr>
              <a:t>I am going to build a recommender based on top 3 actors, the director, genres and keywords.</a:t>
            </a:r>
            <a:endParaRPr lang="en-US" sz="2000" b="0" i="0" dirty="0">
              <a:solidFill>
                <a:srgbClr val="000000"/>
              </a:solidFill>
              <a:effectLst/>
              <a:latin typeface="Abadi Extra Light" panose="020B0204020104020204" pitchFamily="34" charset="0"/>
            </a:endParaRPr>
          </a:p>
          <a:p>
            <a:r>
              <a:rPr lang="en-US" sz="2000" b="0" i="0" dirty="0">
                <a:solidFill>
                  <a:srgbClr val="000000"/>
                </a:solidFill>
                <a:effectLst/>
                <a:latin typeface="Abadi Extra Light" panose="020B0204020104020204" pitchFamily="34" charset="0"/>
              </a:rPr>
              <a:t>Let’s see how the data looks like after the above transformations. The next step would be to convert the above feature instances into lowercase and remove all the spaces between them.</a:t>
            </a:r>
            <a:endParaRPr lang="en-US" sz="2000" dirty="0">
              <a:latin typeface="Abadi Extra Light" panose="020B0204020104020204" pitchFamily="34" charset="0"/>
            </a:endParaRPr>
          </a:p>
        </p:txBody>
      </p:sp>
      <p:graphicFrame>
        <p:nvGraphicFramePr>
          <p:cNvPr id="5" name="Object 4">
            <a:extLst>
              <a:ext uri="{FF2B5EF4-FFF2-40B4-BE49-F238E27FC236}">
                <a16:creationId xmlns:a16="http://schemas.microsoft.com/office/drawing/2014/main" id="{1EFEB924-1D8D-9A28-09BA-205731E327CB}"/>
              </a:ext>
            </a:extLst>
          </p:cNvPr>
          <p:cNvGraphicFramePr>
            <a:graphicFrameLocks noChangeAspect="1"/>
          </p:cNvGraphicFramePr>
          <p:nvPr>
            <p:extLst>
              <p:ext uri="{D42A27DB-BD31-4B8C-83A1-F6EECF244321}">
                <p14:modId xmlns:p14="http://schemas.microsoft.com/office/powerpoint/2010/main" val="4091649945"/>
              </p:ext>
            </p:extLst>
          </p:nvPr>
        </p:nvGraphicFramePr>
        <p:xfrm>
          <a:off x="749935" y="3648393"/>
          <a:ext cx="9415145" cy="2874122"/>
        </p:xfrm>
        <a:graphic>
          <a:graphicData uri="http://schemas.openxmlformats.org/presentationml/2006/ole">
            <mc:AlternateContent xmlns:mc="http://schemas.openxmlformats.org/markup-compatibility/2006">
              <mc:Choice xmlns:v="urn:schemas-microsoft-com:vml" Requires="v">
                <p:oleObj name="Bitmap Image" r:id="rId2" imgW="6240960" imgH="1905120" progId="PBrush">
                  <p:embed/>
                </p:oleObj>
              </mc:Choice>
              <mc:Fallback>
                <p:oleObj name="Bitmap Image" r:id="rId2" imgW="6240960" imgH="1905120" progId="PBrush">
                  <p:embed/>
                  <p:pic>
                    <p:nvPicPr>
                      <p:cNvPr id="0" name=""/>
                      <p:cNvPicPr/>
                      <p:nvPr/>
                    </p:nvPicPr>
                    <p:blipFill>
                      <a:blip r:embed="rId3"/>
                      <a:stretch>
                        <a:fillRect/>
                      </a:stretch>
                    </p:blipFill>
                    <p:spPr>
                      <a:xfrm>
                        <a:off x="749935" y="3648393"/>
                        <a:ext cx="9415145" cy="2874122"/>
                      </a:xfrm>
                      <a:prstGeom prst="rect">
                        <a:avLst/>
                      </a:prstGeom>
                    </p:spPr>
                  </p:pic>
                </p:oleObj>
              </mc:Fallback>
            </mc:AlternateContent>
          </a:graphicData>
        </a:graphic>
      </p:graphicFrame>
    </p:spTree>
    <p:extLst>
      <p:ext uri="{BB962C8B-B14F-4D97-AF65-F5344CB8AC3E}">
        <p14:creationId xmlns:p14="http://schemas.microsoft.com/office/powerpoint/2010/main" val="2040834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0D52FA-F25E-7C37-59D0-1080699199E6}"/>
              </a:ext>
            </a:extLst>
          </p:cNvPr>
          <p:cNvSpPr txBox="1"/>
          <p:nvPr/>
        </p:nvSpPr>
        <p:spPr>
          <a:xfrm>
            <a:off x="731520" y="612845"/>
            <a:ext cx="10622280" cy="1938992"/>
          </a:xfrm>
          <a:prstGeom prst="rect">
            <a:avLst/>
          </a:prstGeom>
          <a:noFill/>
        </p:spPr>
        <p:txBody>
          <a:bodyPr wrap="square">
            <a:spAutoFit/>
          </a:bodyPr>
          <a:lstStyle/>
          <a:p>
            <a:r>
              <a:rPr lang="en-US" sz="2000" b="0" i="0" dirty="0">
                <a:solidFill>
                  <a:srgbClr val="3D3D4E"/>
                </a:solidFill>
                <a:effectLst/>
                <a:latin typeface="Droid Serif"/>
              </a:rPr>
              <a:t>In order to use textual data for predictive modeling, the text must be parsed to remove certain words – this process is called </a:t>
            </a:r>
            <a:r>
              <a:rPr lang="en-US" sz="2000" b="1" i="0" dirty="0">
                <a:solidFill>
                  <a:srgbClr val="3D3D4E"/>
                </a:solidFill>
                <a:effectLst/>
                <a:latin typeface="Droid Serif"/>
              </a:rPr>
              <a:t>tokenization</a:t>
            </a:r>
            <a:r>
              <a:rPr lang="en-US" sz="2000" b="0" i="0" dirty="0">
                <a:solidFill>
                  <a:srgbClr val="3D3D4E"/>
                </a:solidFill>
                <a:effectLst/>
                <a:latin typeface="Droid Serif"/>
              </a:rPr>
              <a:t>. These words need to then be encoded as integers, or floating-point values, for use as inputs in machine learning algorithms. This process is called </a:t>
            </a:r>
            <a:r>
              <a:rPr lang="en-US" sz="2000" b="1" i="0" dirty="0">
                <a:solidFill>
                  <a:srgbClr val="3D3D4E"/>
                </a:solidFill>
                <a:effectLst/>
                <a:latin typeface="Droid Serif"/>
              </a:rPr>
              <a:t>feature extraction (or vectorization)</a:t>
            </a:r>
            <a:r>
              <a:rPr lang="en-US" sz="2000" b="0" i="0" dirty="0">
                <a:solidFill>
                  <a:srgbClr val="3D3D4E"/>
                </a:solidFill>
                <a:effectLst/>
                <a:latin typeface="Droid Serif"/>
              </a:rPr>
              <a:t>.</a:t>
            </a:r>
          </a:p>
          <a:p>
            <a:r>
              <a:rPr lang="en-US" sz="2000" dirty="0">
                <a:latin typeface="Abadi Extra Light" panose="020B0204020104020204" pitchFamily="34" charset="0"/>
              </a:rPr>
              <a:t>Scikit-</a:t>
            </a:r>
            <a:r>
              <a:rPr lang="en-US" sz="2000" dirty="0" err="1">
                <a:latin typeface="Abadi Extra Light" panose="020B0204020104020204" pitchFamily="34" charset="0"/>
              </a:rPr>
              <a:t>learn’s</a:t>
            </a:r>
            <a:r>
              <a:rPr lang="en-US" sz="2000" dirty="0">
                <a:latin typeface="Abadi Extra Light" panose="020B0204020104020204" pitchFamily="34" charset="0"/>
              </a:rPr>
              <a:t> </a:t>
            </a:r>
            <a:r>
              <a:rPr lang="en-US" sz="2000" dirty="0" err="1">
                <a:latin typeface="Abadi Extra Light" panose="020B0204020104020204" pitchFamily="34" charset="0"/>
              </a:rPr>
              <a:t>CountVectorizer</a:t>
            </a:r>
            <a:r>
              <a:rPr lang="en-US" sz="2000" dirty="0">
                <a:latin typeface="Abadi Extra Light" panose="020B0204020104020204" pitchFamily="34" charset="0"/>
              </a:rPr>
              <a:t> is used to convert a collection of text documents to a vector of term/token counts. It also enables the ​pre-processing of text data prior to generating the vector representation.</a:t>
            </a:r>
          </a:p>
        </p:txBody>
      </p:sp>
      <p:graphicFrame>
        <p:nvGraphicFramePr>
          <p:cNvPr id="7" name="Object 6">
            <a:extLst>
              <a:ext uri="{FF2B5EF4-FFF2-40B4-BE49-F238E27FC236}">
                <a16:creationId xmlns:a16="http://schemas.microsoft.com/office/drawing/2014/main" id="{92294818-1649-5FB3-7DE0-D371A21CEB38}"/>
              </a:ext>
            </a:extLst>
          </p:cNvPr>
          <p:cNvGraphicFramePr>
            <a:graphicFrameLocks noChangeAspect="1"/>
          </p:cNvGraphicFramePr>
          <p:nvPr>
            <p:extLst>
              <p:ext uri="{D42A27DB-BD31-4B8C-83A1-F6EECF244321}">
                <p14:modId xmlns:p14="http://schemas.microsoft.com/office/powerpoint/2010/main" val="336642859"/>
              </p:ext>
            </p:extLst>
          </p:nvPr>
        </p:nvGraphicFramePr>
        <p:xfrm>
          <a:off x="1410017" y="2735263"/>
          <a:ext cx="8518525" cy="3665537"/>
        </p:xfrm>
        <a:graphic>
          <a:graphicData uri="http://schemas.openxmlformats.org/presentationml/2006/ole">
            <mc:AlternateContent xmlns:mc="http://schemas.openxmlformats.org/markup-compatibility/2006">
              <mc:Choice xmlns:v="urn:schemas-microsoft-com:vml" Requires="v">
                <p:oleObj name="Bitmap Image" r:id="rId2" imgW="8519040" imgH="3665160" progId="PBrush">
                  <p:embed/>
                </p:oleObj>
              </mc:Choice>
              <mc:Fallback>
                <p:oleObj name="Bitmap Image" r:id="rId2" imgW="8519040" imgH="3665160" progId="PBrush">
                  <p:embed/>
                  <p:pic>
                    <p:nvPicPr>
                      <p:cNvPr id="2" name="Object 1">
                        <a:extLst>
                          <a:ext uri="{FF2B5EF4-FFF2-40B4-BE49-F238E27FC236}">
                            <a16:creationId xmlns:a16="http://schemas.microsoft.com/office/drawing/2014/main" id="{48F4151B-C086-25AC-2A91-783241740D5B}"/>
                          </a:ext>
                        </a:extLst>
                      </p:cNvPr>
                      <p:cNvPicPr/>
                      <p:nvPr/>
                    </p:nvPicPr>
                    <p:blipFill>
                      <a:blip r:embed="rId3"/>
                      <a:stretch>
                        <a:fillRect/>
                      </a:stretch>
                    </p:blipFill>
                    <p:spPr>
                      <a:xfrm>
                        <a:off x="1410017" y="2735263"/>
                        <a:ext cx="8518525" cy="3665537"/>
                      </a:xfrm>
                      <a:prstGeom prst="rect">
                        <a:avLst/>
                      </a:prstGeom>
                    </p:spPr>
                  </p:pic>
                </p:oleObj>
              </mc:Fallback>
            </mc:AlternateContent>
          </a:graphicData>
        </a:graphic>
      </p:graphicFrame>
    </p:spTree>
    <p:extLst>
      <p:ext uri="{BB962C8B-B14F-4D97-AF65-F5344CB8AC3E}">
        <p14:creationId xmlns:p14="http://schemas.microsoft.com/office/powerpoint/2010/main" val="3806896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715601-DA57-B0A4-7C0B-A0AD4E2FD1AE}"/>
              </a:ext>
            </a:extLst>
          </p:cNvPr>
          <p:cNvSpPr txBox="1"/>
          <p:nvPr/>
        </p:nvSpPr>
        <p:spPr>
          <a:xfrm>
            <a:off x="365760" y="411481"/>
            <a:ext cx="11201400" cy="2308324"/>
          </a:xfrm>
          <a:prstGeom prst="rect">
            <a:avLst/>
          </a:prstGeom>
          <a:noFill/>
        </p:spPr>
        <p:txBody>
          <a:bodyPr wrap="square">
            <a:spAutoFit/>
          </a:bodyPr>
          <a:lstStyle/>
          <a:p>
            <a:r>
              <a:rPr lang="en-US" sz="1800" dirty="0">
                <a:latin typeface="Abadi Extra Light" panose="020B0204020104020204" pitchFamily="34" charset="0"/>
              </a:rPr>
              <a:t>Our movie recommendation engine works by suggesting movies to the user based on the metadata information. The similarity between the movies is calculated and then used to make recommendations. For that, our text data should be preprocessed and converted into a vectorizer using the </a:t>
            </a:r>
            <a:r>
              <a:rPr lang="en-US" sz="1800" dirty="0" err="1">
                <a:latin typeface="Abadi Extra Light" panose="020B0204020104020204" pitchFamily="34" charset="0"/>
              </a:rPr>
              <a:t>CountVectorizer</a:t>
            </a:r>
            <a:r>
              <a:rPr lang="en-US" sz="1800" dirty="0">
                <a:latin typeface="Abadi Extra Light" panose="020B0204020104020204" pitchFamily="34" charset="0"/>
              </a:rPr>
              <a:t>. </a:t>
            </a:r>
          </a:p>
          <a:p>
            <a:endParaRPr lang="en-US" dirty="0">
              <a:latin typeface="Abadi Extra Light" panose="020B0204020104020204" pitchFamily="34" charset="0"/>
            </a:endParaRPr>
          </a:p>
          <a:p>
            <a:r>
              <a:rPr lang="en-US" sz="1800" dirty="0">
                <a:latin typeface="Abadi Extra Light" panose="020B0204020104020204" pitchFamily="34" charset="0"/>
              </a:rPr>
              <a:t>As the name suggests, </a:t>
            </a:r>
            <a:r>
              <a:rPr lang="en-US" sz="1800" dirty="0" err="1">
                <a:latin typeface="Abadi Extra Light" panose="020B0204020104020204" pitchFamily="34" charset="0"/>
              </a:rPr>
              <a:t>CountVectorizer</a:t>
            </a:r>
            <a:r>
              <a:rPr lang="en-US" sz="1800" dirty="0">
                <a:latin typeface="Abadi Extra Light" panose="020B0204020104020204" pitchFamily="34" charset="0"/>
              </a:rPr>
              <a:t> counts the frequency of each word and outputs a 2D vector containing frequencies.</a:t>
            </a:r>
          </a:p>
          <a:p>
            <a:endParaRPr lang="en-US" sz="1800" dirty="0">
              <a:latin typeface="Abadi Extra Light" panose="020B0204020104020204" pitchFamily="34" charset="0"/>
            </a:endParaRPr>
          </a:p>
          <a:p>
            <a:r>
              <a:rPr lang="en-US" sz="1800" dirty="0">
                <a:latin typeface="Abadi Extra Light" panose="020B0204020104020204" pitchFamily="34" charset="0"/>
              </a:rPr>
              <a:t>There exist several similarity score functions such as cosine similarity, Pearson correlation coefficient, etc. </a:t>
            </a:r>
          </a:p>
          <a:p>
            <a:r>
              <a:rPr lang="en-US" sz="1800" dirty="0">
                <a:latin typeface="Abadi Extra Light" panose="020B0204020104020204" pitchFamily="34" charset="0"/>
              </a:rPr>
              <a:t>Here, I used the cosine similarity score as this is just the dot product of the vector output by the </a:t>
            </a:r>
            <a:r>
              <a:rPr lang="en-US" sz="1800" dirty="0" err="1">
                <a:latin typeface="Abadi Extra Light" panose="020B0204020104020204" pitchFamily="34" charset="0"/>
              </a:rPr>
              <a:t>CountVectorizer</a:t>
            </a:r>
            <a:r>
              <a:rPr lang="en-US" sz="1800" dirty="0">
                <a:latin typeface="Abadi Extra Light" panose="020B0204020104020204" pitchFamily="34" charset="0"/>
              </a:rPr>
              <a:t>.</a:t>
            </a:r>
          </a:p>
        </p:txBody>
      </p:sp>
    </p:spTree>
    <p:extLst>
      <p:ext uri="{BB962C8B-B14F-4D97-AF65-F5344CB8AC3E}">
        <p14:creationId xmlns:p14="http://schemas.microsoft.com/office/powerpoint/2010/main" val="4235491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D46C26-E34B-7AEA-F39B-E8A767E2CC59}"/>
              </a:ext>
            </a:extLst>
          </p:cNvPr>
          <p:cNvSpPr txBox="1"/>
          <p:nvPr/>
        </p:nvSpPr>
        <p:spPr>
          <a:xfrm>
            <a:off x="838200" y="754856"/>
            <a:ext cx="10911840" cy="707886"/>
          </a:xfrm>
          <a:prstGeom prst="rect">
            <a:avLst/>
          </a:prstGeom>
          <a:noFill/>
        </p:spPr>
        <p:txBody>
          <a:bodyPr wrap="square">
            <a:spAutoFit/>
          </a:bodyPr>
          <a:lstStyle/>
          <a:p>
            <a:r>
              <a:rPr lang="en-US" sz="2000" dirty="0">
                <a:latin typeface="Abadi Extra Light" panose="020B0204020104020204" pitchFamily="34" charset="0"/>
              </a:rPr>
              <a:t>Corpus creation: </a:t>
            </a:r>
          </a:p>
          <a:p>
            <a:r>
              <a:rPr lang="en-US" sz="2000" dirty="0">
                <a:latin typeface="Abadi Extra Light" panose="020B0204020104020204" pitchFamily="34" charset="0"/>
              </a:rPr>
              <a:t>Let’s create a corpus containing all of the metadata information extracted to input into the vectorizer.</a:t>
            </a:r>
          </a:p>
        </p:txBody>
      </p:sp>
      <p:graphicFrame>
        <p:nvGraphicFramePr>
          <p:cNvPr id="4" name="Object 3">
            <a:extLst>
              <a:ext uri="{FF2B5EF4-FFF2-40B4-BE49-F238E27FC236}">
                <a16:creationId xmlns:a16="http://schemas.microsoft.com/office/drawing/2014/main" id="{D6F6002C-3DA0-88E9-4165-A268245C3F13}"/>
              </a:ext>
            </a:extLst>
          </p:cNvPr>
          <p:cNvGraphicFramePr>
            <a:graphicFrameLocks noChangeAspect="1"/>
          </p:cNvGraphicFramePr>
          <p:nvPr>
            <p:extLst>
              <p:ext uri="{D42A27DB-BD31-4B8C-83A1-F6EECF244321}">
                <p14:modId xmlns:p14="http://schemas.microsoft.com/office/powerpoint/2010/main" val="2785151234"/>
              </p:ext>
            </p:extLst>
          </p:nvPr>
        </p:nvGraphicFramePr>
        <p:xfrm>
          <a:off x="838200" y="1903730"/>
          <a:ext cx="8947539" cy="2302510"/>
        </p:xfrm>
        <a:graphic>
          <a:graphicData uri="http://schemas.openxmlformats.org/presentationml/2006/ole">
            <mc:AlternateContent xmlns:mc="http://schemas.openxmlformats.org/markup-compatibility/2006">
              <mc:Choice xmlns:v="urn:schemas-microsoft-com:vml" Requires="v">
                <p:oleObj name="Bitmap Image" r:id="rId2" imgW="3787200" imgH="975240" progId="PBrush">
                  <p:embed/>
                </p:oleObj>
              </mc:Choice>
              <mc:Fallback>
                <p:oleObj name="Bitmap Image" r:id="rId2" imgW="3787200" imgH="975240" progId="PBrush">
                  <p:embed/>
                  <p:pic>
                    <p:nvPicPr>
                      <p:cNvPr id="0" name=""/>
                      <p:cNvPicPr/>
                      <p:nvPr/>
                    </p:nvPicPr>
                    <p:blipFill>
                      <a:blip r:embed="rId3"/>
                      <a:stretch>
                        <a:fillRect/>
                      </a:stretch>
                    </p:blipFill>
                    <p:spPr>
                      <a:xfrm>
                        <a:off x="838200" y="1903730"/>
                        <a:ext cx="8947539" cy="2302510"/>
                      </a:xfrm>
                      <a:prstGeom prst="rect">
                        <a:avLst/>
                      </a:prstGeom>
                    </p:spPr>
                  </p:pic>
                </p:oleObj>
              </mc:Fallback>
            </mc:AlternateContent>
          </a:graphicData>
        </a:graphic>
      </p:graphicFrame>
    </p:spTree>
    <p:extLst>
      <p:ext uri="{BB962C8B-B14F-4D97-AF65-F5344CB8AC3E}">
        <p14:creationId xmlns:p14="http://schemas.microsoft.com/office/powerpoint/2010/main" val="871564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AD2D4BD-92F9-7925-B833-83B70D581A00}"/>
              </a:ext>
            </a:extLst>
          </p:cNvPr>
          <p:cNvGraphicFramePr>
            <a:graphicFrameLocks noChangeAspect="1"/>
          </p:cNvGraphicFramePr>
          <p:nvPr>
            <p:extLst>
              <p:ext uri="{D42A27DB-BD31-4B8C-83A1-F6EECF244321}">
                <p14:modId xmlns:p14="http://schemas.microsoft.com/office/powerpoint/2010/main" val="489841468"/>
              </p:ext>
            </p:extLst>
          </p:nvPr>
        </p:nvGraphicFramePr>
        <p:xfrm>
          <a:off x="1051561" y="1765440"/>
          <a:ext cx="7299008" cy="4027983"/>
        </p:xfrm>
        <a:graphic>
          <a:graphicData uri="http://schemas.openxmlformats.org/presentationml/2006/ole">
            <mc:AlternateContent xmlns:mc="http://schemas.openxmlformats.org/markup-compatibility/2006">
              <mc:Choice xmlns:v="urn:schemas-microsoft-com:vml" Requires="v">
                <p:oleObj name="Bitmap Image" r:id="rId2" imgW="3383280" imgH="1866960" progId="PBrush">
                  <p:embed/>
                </p:oleObj>
              </mc:Choice>
              <mc:Fallback>
                <p:oleObj name="Bitmap Image" r:id="rId2" imgW="3383280" imgH="1866960" progId="PBrush">
                  <p:embed/>
                  <p:pic>
                    <p:nvPicPr>
                      <p:cNvPr id="0" name=""/>
                      <p:cNvPicPr/>
                      <p:nvPr/>
                    </p:nvPicPr>
                    <p:blipFill>
                      <a:blip r:embed="rId3"/>
                      <a:stretch>
                        <a:fillRect/>
                      </a:stretch>
                    </p:blipFill>
                    <p:spPr>
                      <a:xfrm>
                        <a:off x="1051561" y="1765440"/>
                        <a:ext cx="7299008" cy="4027983"/>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71DDE22C-229F-F73F-2F87-B6FF8B9AFC03}"/>
              </a:ext>
            </a:extLst>
          </p:cNvPr>
          <p:cNvSpPr txBox="1"/>
          <p:nvPr/>
        </p:nvSpPr>
        <p:spPr>
          <a:xfrm>
            <a:off x="853440" y="912176"/>
            <a:ext cx="11003280" cy="400110"/>
          </a:xfrm>
          <a:prstGeom prst="rect">
            <a:avLst/>
          </a:prstGeom>
          <a:noFill/>
        </p:spPr>
        <p:txBody>
          <a:bodyPr wrap="square">
            <a:spAutoFit/>
          </a:bodyPr>
          <a:lstStyle/>
          <a:p>
            <a:r>
              <a:rPr lang="en-US" sz="2000" dirty="0">
                <a:latin typeface="Abadi Extra Light" panose="020B0204020104020204" pitchFamily="34" charset="0"/>
              </a:rPr>
              <a:t>O</a:t>
            </a:r>
            <a:r>
              <a:rPr lang="en-US" sz="2000" b="0" i="0" dirty="0">
                <a:effectLst/>
                <a:latin typeface="Abadi Extra Light" panose="020B0204020104020204" pitchFamily="34" charset="0"/>
              </a:rPr>
              <a:t>ur recommender system is now ready to recommend the similar movies based on the similar features.</a:t>
            </a:r>
            <a:endParaRPr lang="en-US" sz="2000" dirty="0">
              <a:latin typeface="Abadi Extra Light" panose="020B0204020104020204" pitchFamily="34" charset="0"/>
            </a:endParaRPr>
          </a:p>
        </p:txBody>
      </p:sp>
    </p:spTree>
    <p:extLst>
      <p:ext uri="{BB962C8B-B14F-4D97-AF65-F5344CB8AC3E}">
        <p14:creationId xmlns:p14="http://schemas.microsoft.com/office/powerpoint/2010/main" val="358922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FBE036B6-1A78-BA0D-BF18-FA8250BEF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1"/>
            <a:ext cx="11673840" cy="6675120"/>
          </a:xfrm>
          <a:prstGeom prst="rect">
            <a:avLst/>
          </a:prstGeom>
        </p:spPr>
      </p:pic>
    </p:spTree>
    <p:extLst>
      <p:ext uri="{BB962C8B-B14F-4D97-AF65-F5344CB8AC3E}">
        <p14:creationId xmlns:p14="http://schemas.microsoft.com/office/powerpoint/2010/main" val="406445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F973D10-181F-3274-3B8E-892CAF7FA958}"/>
              </a:ext>
            </a:extLst>
          </p:cNvPr>
          <p:cNvSpPr txBox="1"/>
          <p:nvPr/>
        </p:nvSpPr>
        <p:spPr>
          <a:xfrm>
            <a:off x="960438" y="822960"/>
            <a:ext cx="4500737" cy="5358765"/>
          </a:xfrm>
          <a:prstGeom prst="rect">
            <a:avLst/>
          </a:prstGeom>
        </p:spPr>
        <p:txBody>
          <a:bodyPr vert="horz" lIns="91440" tIns="45720" rIns="91440" bIns="45720" rtlCol="0" anchor="t">
            <a:normAutofit/>
          </a:bodyPr>
          <a:lstStyle/>
          <a:p>
            <a:pPr marL="0" marR="0">
              <a:lnSpc>
                <a:spcPct val="101000"/>
              </a:lnSpc>
              <a:spcBef>
                <a:spcPts val="0"/>
              </a:spcBef>
              <a:spcAft>
                <a:spcPts val="0"/>
              </a:spcAft>
            </a:pPr>
            <a:endParaRPr lang="en-US" sz="2000" spc="50" dirty="0">
              <a:effectLst/>
              <a:latin typeface="Abadi Extra Light" panose="020B0204020104020204" pitchFamily="34" charset="0"/>
            </a:endParaRPr>
          </a:p>
          <a:p>
            <a:pPr marL="0" marR="0">
              <a:lnSpc>
                <a:spcPct val="101000"/>
              </a:lnSpc>
              <a:spcBef>
                <a:spcPts val="0"/>
              </a:spcBef>
              <a:spcAft>
                <a:spcPts val="0"/>
              </a:spcAft>
            </a:pPr>
            <a:r>
              <a:rPr lang="en-US" sz="2000" spc="50" dirty="0">
                <a:effectLst/>
                <a:latin typeface="Abadi Extra Light" panose="020B0204020104020204" pitchFamily="34" charset="0"/>
              </a:rPr>
              <a:t>For this Project, I will build Content based and Collaborative recommendation engine for a movie database. </a:t>
            </a:r>
          </a:p>
          <a:p>
            <a:pPr marL="0" marR="0">
              <a:lnSpc>
                <a:spcPct val="101000"/>
              </a:lnSpc>
              <a:spcBef>
                <a:spcPts val="0"/>
              </a:spcBef>
              <a:spcAft>
                <a:spcPts val="0"/>
              </a:spcAft>
            </a:pPr>
            <a:endParaRPr lang="en-US" sz="2000" spc="50" dirty="0">
              <a:latin typeface="Abadi Extra Light" panose="020B0204020104020204" pitchFamily="34" charset="0"/>
            </a:endParaRPr>
          </a:p>
          <a:p>
            <a:pPr marL="0" marR="0">
              <a:lnSpc>
                <a:spcPct val="101000"/>
              </a:lnSpc>
              <a:spcBef>
                <a:spcPts val="0"/>
              </a:spcBef>
              <a:spcAft>
                <a:spcPts val="0"/>
              </a:spcAft>
            </a:pPr>
            <a:endParaRPr lang="en-US" sz="2000" spc="50" dirty="0">
              <a:effectLst/>
              <a:latin typeface="Abadi Extra Light" panose="020B0204020104020204" pitchFamily="34" charset="0"/>
            </a:endParaRPr>
          </a:p>
          <a:p>
            <a:pPr marL="0" marR="0">
              <a:lnSpc>
                <a:spcPct val="101000"/>
              </a:lnSpc>
              <a:spcBef>
                <a:spcPts val="0"/>
              </a:spcBef>
              <a:spcAft>
                <a:spcPts val="0"/>
              </a:spcAft>
            </a:pPr>
            <a:endParaRPr lang="en-US" sz="2000" spc="50" dirty="0">
              <a:effectLst/>
              <a:latin typeface="Abadi Extra Light" panose="020B0204020104020204" pitchFamily="34" charset="0"/>
            </a:endParaRPr>
          </a:p>
          <a:p>
            <a:pPr marL="0" marR="0">
              <a:lnSpc>
                <a:spcPct val="101000"/>
              </a:lnSpc>
              <a:spcBef>
                <a:spcPts val="0"/>
              </a:spcBef>
              <a:spcAft>
                <a:spcPts val="0"/>
              </a:spcAft>
            </a:pPr>
            <a:endParaRPr lang="en-US" sz="2000" spc="50" dirty="0">
              <a:latin typeface="Abadi Extra Light" panose="020B0204020104020204" pitchFamily="34" charset="0"/>
            </a:endParaRPr>
          </a:p>
          <a:p>
            <a:pPr marL="0" marR="0">
              <a:lnSpc>
                <a:spcPct val="101000"/>
              </a:lnSpc>
              <a:spcBef>
                <a:spcPts val="0"/>
              </a:spcBef>
              <a:spcAft>
                <a:spcPts val="0"/>
              </a:spcAft>
            </a:pPr>
            <a:r>
              <a:rPr lang="en-US" sz="2000" spc="50" dirty="0">
                <a:effectLst/>
                <a:latin typeface="Abadi Extra Light" panose="020B0204020104020204" pitchFamily="34" charset="0"/>
              </a:rPr>
              <a:t>I will be using below datasets from Kaggle. </a:t>
            </a:r>
          </a:p>
          <a:p>
            <a:pPr marL="0" marR="0">
              <a:lnSpc>
                <a:spcPct val="101000"/>
              </a:lnSpc>
              <a:spcBef>
                <a:spcPts val="0"/>
              </a:spcBef>
              <a:spcAft>
                <a:spcPts val="0"/>
              </a:spcAft>
            </a:pPr>
            <a:endParaRPr lang="en-US" sz="1700" spc="50" dirty="0">
              <a:effectLst/>
              <a:latin typeface="Abadi Extra Light" panose="020B0204020104020204" pitchFamily="34" charset="0"/>
            </a:endParaRPr>
          </a:p>
          <a:p>
            <a:pPr marL="0" marR="0">
              <a:lnSpc>
                <a:spcPct val="101000"/>
              </a:lnSpc>
              <a:spcBef>
                <a:spcPts val="0"/>
              </a:spcBef>
              <a:spcAft>
                <a:spcPts val="0"/>
              </a:spcAft>
            </a:pPr>
            <a:endParaRPr lang="en-US" sz="2000" spc="50" dirty="0">
              <a:effectLst/>
              <a:latin typeface="Abadi Extra Light" panose="020B0204020104020204" pitchFamily="34" charset="0"/>
            </a:endParaRPr>
          </a:p>
          <a:p>
            <a:pPr>
              <a:lnSpc>
                <a:spcPct val="101000"/>
              </a:lnSpc>
            </a:pPr>
            <a:r>
              <a:rPr lang="en-US" sz="2000" spc="50" dirty="0">
                <a:effectLst/>
                <a:latin typeface="Abadi Extra Light" panose="020B0204020104020204" pitchFamily="34" charset="0"/>
              </a:rPr>
              <a:t>Dataset Link:</a:t>
            </a:r>
          </a:p>
          <a:p>
            <a:pPr marL="0" marR="0">
              <a:lnSpc>
                <a:spcPct val="101000"/>
              </a:lnSpc>
              <a:spcBef>
                <a:spcPts val="0"/>
              </a:spcBef>
              <a:spcAft>
                <a:spcPts val="800"/>
              </a:spcAft>
            </a:pPr>
            <a:r>
              <a:rPr lang="en-US" u="sng" spc="50" dirty="0">
                <a:effectLst/>
                <a:hlinkClick r:id="rId2"/>
              </a:rPr>
              <a:t>https://www.kaggle.com/datasets/rounakbanik/the-movies-dataset</a:t>
            </a:r>
            <a:endParaRPr lang="en-US" spc="50" dirty="0">
              <a:effectLst/>
            </a:endParaRPr>
          </a:p>
        </p:txBody>
      </p:sp>
      <p:pic>
        <p:nvPicPr>
          <p:cNvPr id="7" name="Picture 6" descr="Timeline&#10;&#10;Description automatically generated">
            <a:extLst>
              <a:ext uri="{FF2B5EF4-FFF2-40B4-BE49-F238E27FC236}">
                <a16:creationId xmlns:a16="http://schemas.microsoft.com/office/drawing/2014/main" id="{83828A7C-7331-74DA-182A-5C656DA8B6E4}"/>
              </a:ext>
            </a:extLst>
          </p:cNvPr>
          <p:cNvPicPr>
            <a:picLocks noChangeAspect="1"/>
          </p:cNvPicPr>
          <p:nvPr/>
        </p:nvPicPr>
        <p:blipFill rotWithShape="1">
          <a:blip r:embed="rId3">
            <a:extLst>
              <a:ext uri="{28A0092B-C50C-407E-A947-70E740481C1C}">
                <a14:useLocalDpi xmlns:a14="http://schemas.microsoft.com/office/drawing/2010/main" val="0"/>
              </a:ext>
            </a:extLst>
          </a:blip>
          <a:srcRect l="26273" r="29271"/>
          <a:stretch/>
        </p:blipFill>
        <p:spPr>
          <a:xfrm>
            <a:off x="5608320" y="10"/>
            <a:ext cx="6583680" cy="6857990"/>
          </a:xfrm>
          <a:prstGeom prst="rect">
            <a:avLst/>
          </a:prstGeom>
        </p:spPr>
      </p:pic>
    </p:spTree>
    <p:extLst>
      <p:ext uri="{BB962C8B-B14F-4D97-AF65-F5344CB8AC3E}">
        <p14:creationId xmlns:p14="http://schemas.microsoft.com/office/powerpoint/2010/main" val="21213442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E38D79-01D4-A6CC-CED1-6090C28E9F45}"/>
              </a:ext>
            </a:extLst>
          </p:cNvPr>
          <p:cNvSpPr txBox="1"/>
          <p:nvPr/>
        </p:nvSpPr>
        <p:spPr>
          <a:xfrm>
            <a:off x="853440" y="1745595"/>
            <a:ext cx="9265920" cy="1938992"/>
          </a:xfrm>
          <a:prstGeom prst="rect">
            <a:avLst/>
          </a:prstGeom>
          <a:noFill/>
        </p:spPr>
        <p:txBody>
          <a:bodyPr wrap="square">
            <a:spAutoFit/>
          </a:bodyPr>
          <a:lstStyle/>
          <a:p>
            <a:r>
              <a:rPr lang="en-US" sz="2400" b="0" i="0" dirty="0">
                <a:solidFill>
                  <a:srgbClr val="000000"/>
                </a:solidFill>
                <a:effectLst/>
                <a:latin typeface="Abadi Extra Light" panose="020B0204020104020204" pitchFamily="34" charset="0"/>
              </a:rPr>
              <a:t>Let’s explore the dataset to find some insights about the data.</a:t>
            </a:r>
            <a:r>
              <a:rPr lang="en-US" sz="2400" b="1" i="0" dirty="0">
                <a:solidFill>
                  <a:srgbClr val="05192D"/>
                </a:solidFill>
                <a:effectLst/>
                <a:latin typeface="Abadi Extra Light" panose="020B0204020104020204" pitchFamily="34" charset="0"/>
              </a:rPr>
              <a:t> </a:t>
            </a:r>
            <a:r>
              <a:rPr lang="en-US" sz="2400" dirty="0">
                <a:solidFill>
                  <a:srgbClr val="000000"/>
                </a:solidFill>
                <a:latin typeface="Abadi Extra Light" panose="020B0204020104020204" pitchFamily="34" charset="0"/>
              </a:rPr>
              <a:t>There are close to 670 users and 7000 movies and 10 unique values of ratings. </a:t>
            </a:r>
          </a:p>
          <a:p>
            <a:endParaRPr lang="en-US" sz="2400" dirty="0">
              <a:solidFill>
                <a:srgbClr val="000000"/>
              </a:solidFill>
              <a:latin typeface="Abadi Extra Light" panose="020B0204020104020204" pitchFamily="34" charset="0"/>
            </a:endParaRPr>
          </a:p>
          <a:p>
            <a:r>
              <a:rPr lang="en-US" sz="2400" dirty="0">
                <a:solidFill>
                  <a:srgbClr val="000000"/>
                </a:solidFill>
                <a:latin typeface="Abadi Extra Light" panose="020B0204020104020204" pitchFamily="34" charset="0"/>
              </a:rPr>
              <a:t>The data show that Forrest Gump is the most popular film.</a:t>
            </a:r>
          </a:p>
          <a:p>
            <a:endParaRPr lang="en-US" sz="2400" dirty="0">
              <a:solidFill>
                <a:srgbClr val="000000"/>
              </a:solidFill>
              <a:latin typeface="Abadi Extra Light" panose="020B0204020104020204" pitchFamily="34" charset="0"/>
            </a:endParaRPr>
          </a:p>
        </p:txBody>
      </p:sp>
      <p:graphicFrame>
        <p:nvGraphicFramePr>
          <p:cNvPr id="5" name="Object 4">
            <a:extLst>
              <a:ext uri="{FF2B5EF4-FFF2-40B4-BE49-F238E27FC236}">
                <a16:creationId xmlns:a16="http://schemas.microsoft.com/office/drawing/2014/main" id="{794EF92A-E68B-09F6-B87B-EB3DE465A629}"/>
              </a:ext>
            </a:extLst>
          </p:cNvPr>
          <p:cNvGraphicFramePr>
            <a:graphicFrameLocks noChangeAspect="1"/>
          </p:cNvGraphicFramePr>
          <p:nvPr>
            <p:extLst>
              <p:ext uri="{D42A27DB-BD31-4B8C-83A1-F6EECF244321}">
                <p14:modId xmlns:p14="http://schemas.microsoft.com/office/powerpoint/2010/main" val="517545012"/>
              </p:ext>
            </p:extLst>
          </p:nvPr>
        </p:nvGraphicFramePr>
        <p:xfrm>
          <a:off x="670560" y="3684587"/>
          <a:ext cx="4069080" cy="2719705"/>
        </p:xfrm>
        <a:graphic>
          <a:graphicData uri="http://schemas.openxmlformats.org/presentationml/2006/ole">
            <mc:AlternateContent xmlns:mc="http://schemas.openxmlformats.org/markup-compatibility/2006">
              <mc:Choice xmlns:v="urn:schemas-microsoft-com:vml" Requires="v">
                <p:oleObj name="Bitmap Image" r:id="rId2" imgW="3147120" imgH="1699200" progId="PBrush">
                  <p:embed/>
                </p:oleObj>
              </mc:Choice>
              <mc:Fallback>
                <p:oleObj name="Bitmap Image" r:id="rId2" imgW="3147120" imgH="1699200" progId="PBrush">
                  <p:embed/>
                  <p:pic>
                    <p:nvPicPr>
                      <p:cNvPr id="0" name=""/>
                      <p:cNvPicPr/>
                      <p:nvPr/>
                    </p:nvPicPr>
                    <p:blipFill>
                      <a:blip r:embed="rId3"/>
                      <a:stretch>
                        <a:fillRect/>
                      </a:stretch>
                    </p:blipFill>
                    <p:spPr>
                      <a:xfrm>
                        <a:off x="670560" y="3684587"/>
                        <a:ext cx="4069080" cy="271970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A52CA5F-F348-71B2-AACD-85CB66CFDFD7}"/>
              </a:ext>
            </a:extLst>
          </p:cNvPr>
          <p:cNvGraphicFramePr>
            <a:graphicFrameLocks noChangeAspect="1"/>
          </p:cNvGraphicFramePr>
          <p:nvPr>
            <p:extLst>
              <p:ext uri="{D42A27DB-BD31-4B8C-83A1-F6EECF244321}">
                <p14:modId xmlns:p14="http://schemas.microsoft.com/office/powerpoint/2010/main" val="3795046903"/>
              </p:ext>
            </p:extLst>
          </p:nvPr>
        </p:nvGraphicFramePr>
        <p:xfrm>
          <a:off x="5902008" y="3776026"/>
          <a:ext cx="5223192" cy="2628266"/>
        </p:xfrm>
        <a:graphic>
          <a:graphicData uri="http://schemas.openxmlformats.org/presentationml/2006/ole">
            <mc:AlternateContent xmlns:mc="http://schemas.openxmlformats.org/markup-compatibility/2006">
              <mc:Choice xmlns:v="urn:schemas-microsoft-com:vml" Requires="v">
                <p:oleObj name="Bitmap Image" r:id="rId4" imgW="3528000" imgH="1272600" progId="PBrush">
                  <p:embed/>
                </p:oleObj>
              </mc:Choice>
              <mc:Fallback>
                <p:oleObj name="Bitmap Image" r:id="rId4" imgW="3528000" imgH="1272600" progId="PBrush">
                  <p:embed/>
                  <p:pic>
                    <p:nvPicPr>
                      <p:cNvPr id="0" name=""/>
                      <p:cNvPicPr/>
                      <p:nvPr/>
                    </p:nvPicPr>
                    <p:blipFill>
                      <a:blip r:embed="rId5"/>
                      <a:stretch>
                        <a:fillRect/>
                      </a:stretch>
                    </p:blipFill>
                    <p:spPr>
                      <a:xfrm>
                        <a:off x="5902008" y="3776026"/>
                        <a:ext cx="5223192" cy="2628266"/>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44F683CD-03A0-646D-9AE4-085D2BB5DDC8}"/>
              </a:ext>
            </a:extLst>
          </p:cNvPr>
          <p:cNvSpPr txBox="1"/>
          <p:nvPr/>
        </p:nvSpPr>
        <p:spPr>
          <a:xfrm>
            <a:off x="853440" y="805934"/>
            <a:ext cx="10607040" cy="923330"/>
          </a:xfrm>
          <a:prstGeom prst="rect">
            <a:avLst/>
          </a:prstGeom>
          <a:noFill/>
        </p:spPr>
        <p:txBody>
          <a:bodyPr wrap="square">
            <a:spAutoFit/>
          </a:bodyPr>
          <a:lstStyle/>
          <a:p>
            <a:r>
              <a:rPr lang="en-US" sz="5400" b="1" i="0" dirty="0">
                <a:solidFill>
                  <a:srgbClr val="05192D"/>
                </a:solidFill>
                <a:effectLst/>
                <a:latin typeface="Abadi Extra Light" panose="020B0204020104020204" pitchFamily="34" charset="0"/>
              </a:rPr>
              <a:t>Exploratory Data Analysis </a:t>
            </a:r>
          </a:p>
        </p:txBody>
      </p:sp>
    </p:spTree>
    <p:extLst>
      <p:ext uri="{BB962C8B-B14F-4D97-AF65-F5344CB8AC3E}">
        <p14:creationId xmlns:p14="http://schemas.microsoft.com/office/powerpoint/2010/main" val="339594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FE883EF-5D9A-A070-7784-4F46CD6CEDF6}"/>
              </a:ext>
            </a:extLst>
          </p:cNvPr>
          <p:cNvGraphicFramePr>
            <a:graphicFrameLocks noChangeAspect="1"/>
          </p:cNvGraphicFramePr>
          <p:nvPr>
            <p:extLst>
              <p:ext uri="{D42A27DB-BD31-4B8C-83A1-F6EECF244321}">
                <p14:modId xmlns:p14="http://schemas.microsoft.com/office/powerpoint/2010/main" val="3430126646"/>
              </p:ext>
            </p:extLst>
          </p:nvPr>
        </p:nvGraphicFramePr>
        <p:xfrm>
          <a:off x="811530" y="2112962"/>
          <a:ext cx="10191750" cy="3922077"/>
        </p:xfrm>
        <a:graphic>
          <a:graphicData uri="http://schemas.openxmlformats.org/presentationml/2006/ole">
            <mc:AlternateContent xmlns:mc="http://schemas.openxmlformats.org/markup-compatibility/2006">
              <mc:Choice xmlns:v="urn:schemas-microsoft-com:vml" Requires="v">
                <p:oleObj name="Bitmap Image" r:id="rId2" imgW="8191440" imgH="2324160" progId="PBrush">
                  <p:embed/>
                </p:oleObj>
              </mc:Choice>
              <mc:Fallback>
                <p:oleObj name="Bitmap Image" r:id="rId2" imgW="8191440" imgH="2324160" progId="PBrush">
                  <p:embed/>
                  <p:pic>
                    <p:nvPicPr>
                      <p:cNvPr id="0" name=""/>
                      <p:cNvPicPr/>
                      <p:nvPr/>
                    </p:nvPicPr>
                    <p:blipFill>
                      <a:blip r:embed="rId3"/>
                      <a:stretch>
                        <a:fillRect/>
                      </a:stretch>
                    </p:blipFill>
                    <p:spPr>
                      <a:xfrm>
                        <a:off x="811530" y="2112962"/>
                        <a:ext cx="10191750" cy="3922077"/>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954CCED9-CBCA-C74C-447B-1773757FBC79}"/>
              </a:ext>
            </a:extLst>
          </p:cNvPr>
          <p:cNvSpPr txBox="1"/>
          <p:nvPr/>
        </p:nvSpPr>
        <p:spPr>
          <a:xfrm>
            <a:off x="1066800" y="638314"/>
            <a:ext cx="9616440" cy="1200329"/>
          </a:xfrm>
          <a:prstGeom prst="rect">
            <a:avLst/>
          </a:prstGeom>
          <a:noFill/>
        </p:spPr>
        <p:txBody>
          <a:bodyPr wrap="square">
            <a:spAutoFit/>
          </a:bodyPr>
          <a:lstStyle/>
          <a:p>
            <a:r>
              <a:rPr lang="en-US" sz="2400" b="0" i="0" dirty="0">
                <a:solidFill>
                  <a:srgbClr val="000000"/>
                </a:solidFill>
                <a:effectLst/>
                <a:latin typeface="Abadi Extra Light" panose="020B0204020104020204" pitchFamily="34" charset="0"/>
              </a:rPr>
              <a:t>Here we can see that ratings are not evenly distributed among movies. The movie with id 356 [Forrest Gump] is the most rated movie, however it does not have more that 341 ratings.</a:t>
            </a:r>
            <a:endParaRPr lang="en-US" sz="2400" dirty="0">
              <a:latin typeface="Abadi Extra Light" panose="020B0204020104020204" pitchFamily="34" charset="0"/>
            </a:endParaRPr>
          </a:p>
        </p:txBody>
      </p:sp>
    </p:spTree>
    <p:extLst>
      <p:ext uri="{BB962C8B-B14F-4D97-AF65-F5344CB8AC3E}">
        <p14:creationId xmlns:p14="http://schemas.microsoft.com/office/powerpoint/2010/main" val="404071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C6EAD20-FDEA-F389-13B7-DD818B350CF1}"/>
              </a:ext>
            </a:extLst>
          </p:cNvPr>
          <p:cNvGraphicFramePr>
            <a:graphicFrameLocks noChangeAspect="1"/>
          </p:cNvGraphicFramePr>
          <p:nvPr>
            <p:extLst>
              <p:ext uri="{D42A27DB-BD31-4B8C-83A1-F6EECF244321}">
                <p14:modId xmlns:p14="http://schemas.microsoft.com/office/powerpoint/2010/main" val="1111767396"/>
              </p:ext>
            </p:extLst>
          </p:nvPr>
        </p:nvGraphicFramePr>
        <p:xfrm>
          <a:off x="796289" y="2463165"/>
          <a:ext cx="10817947" cy="3190875"/>
        </p:xfrm>
        <a:graphic>
          <a:graphicData uri="http://schemas.openxmlformats.org/presentationml/2006/ole">
            <mc:AlternateContent xmlns:mc="http://schemas.openxmlformats.org/markup-compatibility/2006">
              <mc:Choice xmlns:v="urn:schemas-microsoft-com:vml" Requires="v">
                <p:oleObj name="Bitmap Image" r:id="rId2" imgW="8191440" imgH="2415600" progId="PBrush">
                  <p:embed/>
                </p:oleObj>
              </mc:Choice>
              <mc:Fallback>
                <p:oleObj name="Bitmap Image" r:id="rId2" imgW="8191440" imgH="2415600" progId="PBrush">
                  <p:embed/>
                  <p:pic>
                    <p:nvPicPr>
                      <p:cNvPr id="0" name=""/>
                      <p:cNvPicPr/>
                      <p:nvPr/>
                    </p:nvPicPr>
                    <p:blipFill>
                      <a:blip r:embed="rId3"/>
                      <a:stretch>
                        <a:fillRect/>
                      </a:stretch>
                    </p:blipFill>
                    <p:spPr>
                      <a:xfrm>
                        <a:off x="796289" y="2463165"/>
                        <a:ext cx="10817947" cy="3190875"/>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7B1C3202-EA7F-42B8-3E57-1F0C349BC041}"/>
              </a:ext>
            </a:extLst>
          </p:cNvPr>
          <p:cNvSpPr txBox="1"/>
          <p:nvPr/>
        </p:nvSpPr>
        <p:spPr>
          <a:xfrm>
            <a:off x="1040129" y="1282839"/>
            <a:ext cx="6096000" cy="461665"/>
          </a:xfrm>
          <a:prstGeom prst="rect">
            <a:avLst/>
          </a:prstGeom>
          <a:noFill/>
        </p:spPr>
        <p:txBody>
          <a:bodyPr wrap="square">
            <a:spAutoFit/>
          </a:bodyPr>
          <a:lstStyle/>
          <a:p>
            <a:r>
              <a:rPr lang="en-US" sz="2400" dirty="0">
                <a:solidFill>
                  <a:srgbClr val="000000"/>
                </a:solidFill>
                <a:latin typeface="Abadi Extra Light" panose="020B0204020104020204" pitchFamily="34" charset="0"/>
              </a:rPr>
              <a:t>U</a:t>
            </a:r>
            <a:r>
              <a:rPr lang="en-US" sz="2400" b="0" i="0" dirty="0">
                <a:solidFill>
                  <a:srgbClr val="000000"/>
                </a:solidFill>
                <a:effectLst/>
                <a:latin typeface="Abadi Extra Light" panose="020B0204020104020204" pitchFamily="34" charset="0"/>
              </a:rPr>
              <a:t>sers have provided 1953 ratings.</a:t>
            </a:r>
            <a:endParaRPr lang="en-US" sz="2400" dirty="0">
              <a:latin typeface="Abadi Extra Light" panose="020B0204020104020204" pitchFamily="34" charset="0"/>
            </a:endParaRPr>
          </a:p>
        </p:txBody>
      </p:sp>
    </p:spTree>
    <p:extLst>
      <p:ext uri="{BB962C8B-B14F-4D97-AF65-F5344CB8AC3E}">
        <p14:creationId xmlns:p14="http://schemas.microsoft.com/office/powerpoint/2010/main" val="167766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54136C-3BFB-DC09-56B6-8C272BE7C7B0}"/>
              </a:ext>
            </a:extLst>
          </p:cNvPr>
          <p:cNvSpPr txBox="1"/>
          <p:nvPr/>
        </p:nvSpPr>
        <p:spPr>
          <a:xfrm>
            <a:off x="624840" y="743635"/>
            <a:ext cx="4389120" cy="923330"/>
          </a:xfrm>
          <a:prstGeom prst="rect">
            <a:avLst/>
          </a:prstGeom>
          <a:noFill/>
        </p:spPr>
        <p:txBody>
          <a:bodyPr wrap="square">
            <a:spAutoFit/>
          </a:bodyPr>
          <a:lstStyle/>
          <a:p>
            <a:r>
              <a:rPr lang="en-US" b="0" i="0" dirty="0">
                <a:solidFill>
                  <a:srgbClr val="000000"/>
                </a:solidFill>
                <a:effectLst/>
                <a:latin typeface="Helvetica Neue"/>
              </a:rPr>
              <a:t>The histogram shows that most users (roughly 560 out of 671 –80%) have less than 250 ratings.</a:t>
            </a:r>
            <a:endParaRPr lang="en-US" dirty="0"/>
          </a:p>
        </p:txBody>
      </p:sp>
      <p:sp>
        <p:nvSpPr>
          <p:cNvPr id="5" name="TextBox 4">
            <a:extLst>
              <a:ext uri="{FF2B5EF4-FFF2-40B4-BE49-F238E27FC236}">
                <a16:creationId xmlns:a16="http://schemas.microsoft.com/office/drawing/2014/main" id="{4FD9B7B9-5D80-5818-7BA3-B5A98D5ECB22}"/>
              </a:ext>
            </a:extLst>
          </p:cNvPr>
          <p:cNvSpPr txBox="1"/>
          <p:nvPr/>
        </p:nvSpPr>
        <p:spPr>
          <a:xfrm>
            <a:off x="7178042" y="770990"/>
            <a:ext cx="3627120" cy="923330"/>
          </a:xfrm>
          <a:prstGeom prst="rect">
            <a:avLst/>
          </a:prstGeom>
          <a:noFill/>
        </p:spPr>
        <p:txBody>
          <a:bodyPr wrap="square">
            <a:spAutoFit/>
          </a:bodyPr>
          <a:lstStyle/>
          <a:p>
            <a:r>
              <a:rPr lang="en-US" b="0" i="0" dirty="0">
                <a:solidFill>
                  <a:srgbClr val="000000"/>
                </a:solidFill>
                <a:effectLst/>
                <a:latin typeface="Helvetica Neue"/>
              </a:rPr>
              <a:t>The histogram shows that most movies (roughly 6500 out of 7063 –90%) have less than 30 ratings.</a:t>
            </a:r>
            <a:endParaRPr lang="en-US" dirty="0"/>
          </a:p>
        </p:txBody>
      </p:sp>
      <p:graphicFrame>
        <p:nvGraphicFramePr>
          <p:cNvPr id="6" name="Object 5">
            <a:extLst>
              <a:ext uri="{FF2B5EF4-FFF2-40B4-BE49-F238E27FC236}">
                <a16:creationId xmlns:a16="http://schemas.microsoft.com/office/drawing/2014/main" id="{9242B4BF-C598-9C8A-ABCB-DC364D13E25B}"/>
              </a:ext>
            </a:extLst>
          </p:cNvPr>
          <p:cNvGraphicFramePr>
            <a:graphicFrameLocks noChangeAspect="1"/>
          </p:cNvGraphicFramePr>
          <p:nvPr>
            <p:extLst>
              <p:ext uri="{D42A27DB-BD31-4B8C-83A1-F6EECF244321}">
                <p14:modId xmlns:p14="http://schemas.microsoft.com/office/powerpoint/2010/main" val="927779898"/>
              </p:ext>
            </p:extLst>
          </p:nvPr>
        </p:nvGraphicFramePr>
        <p:xfrm>
          <a:off x="6477000" y="2320131"/>
          <a:ext cx="4724400" cy="3501549"/>
        </p:xfrm>
        <a:graphic>
          <a:graphicData uri="http://schemas.openxmlformats.org/presentationml/2006/ole">
            <mc:AlternateContent xmlns:mc="http://schemas.openxmlformats.org/markup-compatibility/2006">
              <mc:Choice xmlns:v="urn:schemas-microsoft-com:vml" Requires="v">
                <p:oleObj name="Bitmap Image" r:id="rId2" imgW="3558600" imgH="2217600" progId="PBrush">
                  <p:embed/>
                </p:oleObj>
              </mc:Choice>
              <mc:Fallback>
                <p:oleObj name="Bitmap Image" r:id="rId2" imgW="3558600" imgH="2217600" progId="PBrush">
                  <p:embed/>
                  <p:pic>
                    <p:nvPicPr>
                      <p:cNvPr id="0" name=""/>
                      <p:cNvPicPr/>
                      <p:nvPr/>
                    </p:nvPicPr>
                    <p:blipFill>
                      <a:blip r:embed="rId3"/>
                      <a:stretch>
                        <a:fillRect/>
                      </a:stretch>
                    </p:blipFill>
                    <p:spPr>
                      <a:xfrm>
                        <a:off x="6477000" y="2320131"/>
                        <a:ext cx="4724400" cy="3501549"/>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F2556BA-8A37-8DA1-1CFD-F6D2A8FA9A4B}"/>
              </a:ext>
            </a:extLst>
          </p:cNvPr>
          <p:cNvGraphicFramePr>
            <a:graphicFrameLocks noChangeAspect="1"/>
          </p:cNvGraphicFramePr>
          <p:nvPr>
            <p:extLst>
              <p:ext uri="{D42A27DB-BD31-4B8C-83A1-F6EECF244321}">
                <p14:modId xmlns:p14="http://schemas.microsoft.com/office/powerpoint/2010/main" val="2081508790"/>
              </p:ext>
            </p:extLst>
          </p:nvPr>
        </p:nvGraphicFramePr>
        <p:xfrm>
          <a:off x="490538" y="2320131"/>
          <a:ext cx="5787622" cy="3501549"/>
        </p:xfrm>
        <a:graphic>
          <a:graphicData uri="http://schemas.openxmlformats.org/presentationml/2006/ole">
            <mc:AlternateContent xmlns:mc="http://schemas.openxmlformats.org/markup-compatibility/2006">
              <mc:Choice xmlns:v="urn:schemas-microsoft-com:vml" Requires="v">
                <p:oleObj name="Bitmap Image" r:id="rId4" imgW="3741480" imgH="2263320" progId="PBrush">
                  <p:embed/>
                </p:oleObj>
              </mc:Choice>
              <mc:Fallback>
                <p:oleObj name="Bitmap Image" r:id="rId4" imgW="3741480" imgH="2263320" progId="PBrush">
                  <p:embed/>
                  <p:pic>
                    <p:nvPicPr>
                      <p:cNvPr id="0" name=""/>
                      <p:cNvPicPr/>
                      <p:nvPr/>
                    </p:nvPicPr>
                    <p:blipFill>
                      <a:blip r:embed="rId5"/>
                      <a:stretch>
                        <a:fillRect/>
                      </a:stretch>
                    </p:blipFill>
                    <p:spPr>
                      <a:xfrm>
                        <a:off x="490538" y="2320131"/>
                        <a:ext cx="5787622" cy="3501549"/>
                      </a:xfrm>
                      <a:prstGeom prst="rect">
                        <a:avLst/>
                      </a:prstGeom>
                    </p:spPr>
                  </p:pic>
                </p:oleObj>
              </mc:Fallback>
            </mc:AlternateContent>
          </a:graphicData>
        </a:graphic>
      </p:graphicFrame>
    </p:spTree>
    <p:extLst>
      <p:ext uri="{BB962C8B-B14F-4D97-AF65-F5344CB8AC3E}">
        <p14:creationId xmlns:p14="http://schemas.microsoft.com/office/powerpoint/2010/main" val="376351425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3482</TotalTime>
  <Words>2525</Words>
  <Application>Microsoft Office PowerPoint</Application>
  <PresentationFormat>Widescreen</PresentationFormat>
  <Paragraphs>132</Paragraphs>
  <Slides>34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Abadi Extra Light</vt:lpstr>
      <vt:lpstr>Arial</vt:lpstr>
      <vt:lpstr>Droid Serif</vt:lpstr>
      <vt:lpstr>Franklin Gothic Demi Cond</vt:lpstr>
      <vt:lpstr>Franklin Gothic Medium</vt:lpstr>
      <vt:lpstr>Helvetica Neue</vt:lpstr>
      <vt:lpstr>Wingdings</vt:lpstr>
      <vt:lpstr>JuxtaposeVTI</vt:lpstr>
      <vt:lpstr>Bitmap Image</vt:lpstr>
      <vt:lpstr>Movie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Gaurav Verma</dc:creator>
  <cp:lastModifiedBy>Gaurav Verma</cp:lastModifiedBy>
  <cp:revision>108</cp:revision>
  <dcterms:created xsi:type="dcterms:W3CDTF">2022-07-04T13:40:14Z</dcterms:created>
  <dcterms:modified xsi:type="dcterms:W3CDTF">2022-07-06T23:43:06Z</dcterms:modified>
</cp:coreProperties>
</file>