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2" r:id="rId3"/>
    <p:sldId id="273" r:id="rId4"/>
    <p:sldId id="264" r:id="rId5"/>
    <p:sldId id="271" r:id="rId6"/>
    <p:sldId id="275" r:id="rId7"/>
    <p:sldId id="274" r:id="rId8"/>
    <p:sldId id="276"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21, 2022</a:t>
            </a:fld>
            <a:endParaRPr lang="en-US" dirty="0"/>
          </a:p>
        </p:txBody>
      </p:sp>
    </p:spTree>
    <p:extLst>
      <p:ext uri="{BB962C8B-B14F-4D97-AF65-F5344CB8AC3E}">
        <p14:creationId xmlns:p14="http://schemas.microsoft.com/office/powerpoint/2010/main" val="171472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September 21,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5325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September 21,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2052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21, 2022</a:t>
            </a:fld>
            <a:endParaRPr lang="en-US" dirty="0"/>
          </a:p>
        </p:txBody>
      </p:sp>
    </p:spTree>
    <p:extLst>
      <p:ext uri="{BB962C8B-B14F-4D97-AF65-F5344CB8AC3E}">
        <p14:creationId xmlns:p14="http://schemas.microsoft.com/office/powerpoint/2010/main" val="111331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September 21,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71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September 21,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7796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September 21,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981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September 21,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38631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September 21,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6940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September 21,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2071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September 21,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7096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21, 2022</a:t>
            </a:fld>
            <a:endParaRPr lang="en-US" dirty="0"/>
          </a:p>
        </p:txBody>
      </p:sp>
    </p:spTree>
    <p:extLst>
      <p:ext uri="{BB962C8B-B14F-4D97-AF65-F5344CB8AC3E}">
        <p14:creationId xmlns:p14="http://schemas.microsoft.com/office/powerpoint/2010/main" val="231627218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39256-93FB-115F-09DC-DFE5A214E7F8}"/>
              </a:ext>
            </a:extLst>
          </p:cNvPr>
          <p:cNvSpPr>
            <a:spLocks noGrp="1"/>
          </p:cNvSpPr>
          <p:nvPr>
            <p:ph type="ctrTitle"/>
          </p:nvPr>
        </p:nvSpPr>
        <p:spPr>
          <a:xfrm>
            <a:off x="448055" y="655200"/>
            <a:ext cx="5432045" cy="1969200"/>
          </a:xfrm>
        </p:spPr>
        <p:txBody>
          <a:bodyPr anchor="b">
            <a:normAutofit/>
          </a:bodyPr>
          <a:lstStyle/>
          <a:p>
            <a:r>
              <a:rPr lang="en-US" b="0" i="0">
                <a:effectLst/>
                <a:cs typeface="Calibri" panose="020F0502020204030204" pitchFamily="34" charset="0"/>
              </a:rPr>
              <a:t>Bank Marketing (Campaign)</a:t>
            </a:r>
            <a:endParaRPr lang="en-US">
              <a:cs typeface="Calibri" panose="020F0502020204030204" pitchFamily="34" charset="0"/>
            </a:endParaRPr>
          </a:p>
        </p:txBody>
      </p:sp>
      <p:sp>
        <p:nvSpPr>
          <p:cNvPr id="3" name="Subtitle 2">
            <a:extLst>
              <a:ext uri="{FF2B5EF4-FFF2-40B4-BE49-F238E27FC236}">
                <a16:creationId xmlns:a16="http://schemas.microsoft.com/office/drawing/2014/main" id="{24431C44-A475-4DEB-C409-AF582A3AD1A2}"/>
              </a:ext>
            </a:extLst>
          </p:cNvPr>
          <p:cNvSpPr>
            <a:spLocks noGrp="1"/>
          </p:cNvSpPr>
          <p:nvPr>
            <p:ph type="subTitle" idx="1"/>
          </p:nvPr>
        </p:nvSpPr>
        <p:spPr>
          <a:xfrm>
            <a:off x="448055" y="2624400"/>
            <a:ext cx="5432045" cy="3326456"/>
          </a:xfrm>
        </p:spPr>
        <p:txBody>
          <a:bodyPr>
            <a:normAutofit/>
          </a:bodyPr>
          <a:lstStyle/>
          <a:p>
            <a:r>
              <a:rPr lang="en-US" sz="5900">
                <a:cs typeface="Calibri" panose="020F0502020204030204" pitchFamily="34" charset="0"/>
              </a:rPr>
              <a:t>By Priyadarshani Kamble</a:t>
            </a:r>
          </a:p>
          <a:p>
            <a:r>
              <a:rPr lang="en-US" sz="5900">
                <a:effectLst/>
                <a:ea typeface="Calibri" panose="020F0502020204030204" pitchFamily="34" charset="0"/>
              </a:rPr>
              <a:t>LISUM11: 30</a:t>
            </a:r>
            <a:endParaRPr lang="en-US" sz="5900">
              <a:cs typeface="Calibri" panose="020F0502020204030204" pitchFamily="34" charset="0"/>
            </a:endParaRPr>
          </a:p>
        </p:txBody>
      </p:sp>
      <p:cxnSp>
        <p:nvCxnSpPr>
          <p:cNvPr id="18" name="Straight Connector 17">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Calculator, pen, compass, money and a paper with graphs printed on it">
            <a:extLst>
              <a:ext uri="{FF2B5EF4-FFF2-40B4-BE49-F238E27FC236}">
                <a16:creationId xmlns:a16="http://schemas.microsoft.com/office/drawing/2014/main" id="{3F0B6670-1F36-E527-E110-BA2A30FBCFEE}"/>
              </a:ext>
            </a:extLst>
          </p:cNvPr>
          <p:cNvPicPr>
            <a:picLocks noChangeAspect="1"/>
          </p:cNvPicPr>
          <p:nvPr/>
        </p:nvPicPr>
        <p:blipFill rotWithShape="1">
          <a:blip r:embed="rId2"/>
          <a:srcRect l="25884" r="22457" b="-1"/>
          <a:stretch/>
        </p:blipFill>
        <p:spPr>
          <a:xfrm>
            <a:off x="6311900" y="10"/>
            <a:ext cx="5880100" cy="6857990"/>
          </a:xfrm>
          <a:prstGeom prst="rect">
            <a:avLst/>
          </a:prstGeom>
        </p:spPr>
      </p:pic>
    </p:spTree>
    <p:extLst>
      <p:ext uri="{BB962C8B-B14F-4D97-AF65-F5344CB8AC3E}">
        <p14:creationId xmlns:p14="http://schemas.microsoft.com/office/powerpoint/2010/main" val="34429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CDA6A-4F83-AE07-17FD-406FCCE9FC0C}"/>
              </a:ext>
            </a:extLst>
          </p:cNvPr>
          <p:cNvSpPr txBox="1"/>
          <p:nvPr/>
        </p:nvSpPr>
        <p:spPr>
          <a:xfrm>
            <a:off x="7511142" y="605231"/>
            <a:ext cx="4515401" cy="646331"/>
          </a:xfrm>
          <a:prstGeom prst="rect">
            <a:avLst/>
          </a:prstGeom>
          <a:noFill/>
        </p:spPr>
        <p:txBody>
          <a:bodyPr wrap="square">
            <a:spAutoFit/>
          </a:bodyPr>
          <a:lstStyle/>
          <a:p>
            <a:pPr marL="285750" indent="-285750">
              <a:buFontTx/>
              <a:buChar char="-"/>
            </a:pPr>
            <a:r>
              <a:rPr lang="en-US" sz="1800" dirty="0">
                <a:solidFill>
                  <a:schemeClr val="bg1"/>
                </a:solidFill>
              </a:rPr>
              <a:t>The features like age, </a:t>
            </a:r>
            <a:r>
              <a:rPr lang="en-US" sz="1800" dirty="0" err="1">
                <a:solidFill>
                  <a:schemeClr val="bg1"/>
                </a:solidFill>
              </a:rPr>
              <a:t>pdays</a:t>
            </a:r>
            <a:r>
              <a:rPr lang="en-US" sz="1800" dirty="0">
                <a:solidFill>
                  <a:schemeClr val="bg1"/>
                </a:solidFill>
              </a:rPr>
              <a:t>, duration, campaign, duration has some outliers</a:t>
            </a:r>
          </a:p>
        </p:txBody>
      </p:sp>
      <p:graphicFrame>
        <p:nvGraphicFramePr>
          <p:cNvPr id="4" name="Object 3">
            <a:extLst>
              <a:ext uri="{FF2B5EF4-FFF2-40B4-BE49-F238E27FC236}">
                <a16:creationId xmlns:a16="http://schemas.microsoft.com/office/drawing/2014/main" id="{050D0F88-9DAC-7860-BD15-40BC83787B49}"/>
              </a:ext>
            </a:extLst>
          </p:cNvPr>
          <p:cNvGraphicFramePr>
            <a:graphicFrameLocks noChangeAspect="1"/>
          </p:cNvGraphicFramePr>
          <p:nvPr>
            <p:extLst>
              <p:ext uri="{D42A27DB-BD31-4B8C-83A1-F6EECF244321}">
                <p14:modId xmlns:p14="http://schemas.microsoft.com/office/powerpoint/2010/main" val="885523578"/>
              </p:ext>
            </p:extLst>
          </p:nvPr>
        </p:nvGraphicFramePr>
        <p:xfrm>
          <a:off x="659979" y="484187"/>
          <a:ext cx="6579158" cy="6261846"/>
        </p:xfrm>
        <a:graphic>
          <a:graphicData uri="http://schemas.openxmlformats.org/presentationml/2006/ole">
            <mc:AlternateContent xmlns:mc="http://schemas.openxmlformats.org/markup-compatibility/2006">
              <mc:Choice xmlns:v="urn:schemas-microsoft-com:vml" Requires="v">
                <p:oleObj name="Bitmap Image" r:id="rId2" imgW="6187320" imgH="5890320" progId="PBrush">
                  <p:embed/>
                </p:oleObj>
              </mc:Choice>
              <mc:Fallback>
                <p:oleObj name="Bitmap Image" r:id="rId2" imgW="6187320" imgH="5890320" progId="PBrush">
                  <p:embed/>
                  <p:pic>
                    <p:nvPicPr>
                      <p:cNvPr id="0" name=""/>
                      <p:cNvPicPr/>
                      <p:nvPr/>
                    </p:nvPicPr>
                    <p:blipFill>
                      <a:blip r:embed="rId3"/>
                      <a:stretch>
                        <a:fillRect/>
                      </a:stretch>
                    </p:blipFill>
                    <p:spPr>
                      <a:xfrm>
                        <a:off x="659979" y="484187"/>
                        <a:ext cx="6579158" cy="6261846"/>
                      </a:xfrm>
                      <a:prstGeom prst="rect">
                        <a:avLst/>
                      </a:prstGeom>
                    </p:spPr>
                  </p:pic>
                </p:oleObj>
              </mc:Fallback>
            </mc:AlternateContent>
          </a:graphicData>
        </a:graphic>
      </p:graphicFrame>
    </p:spTree>
    <p:extLst>
      <p:ext uri="{BB962C8B-B14F-4D97-AF65-F5344CB8AC3E}">
        <p14:creationId xmlns:p14="http://schemas.microsoft.com/office/powerpoint/2010/main" val="231854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0A2AF-DE09-9DE8-8291-2926401CF0BC}"/>
              </a:ext>
            </a:extLst>
          </p:cNvPr>
          <p:cNvSpPr txBox="1"/>
          <p:nvPr/>
        </p:nvSpPr>
        <p:spPr>
          <a:xfrm>
            <a:off x="6335485" y="793232"/>
            <a:ext cx="5579706" cy="738664"/>
          </a:xfrm>
          <a:prstGeom prst="rect">
            <a:avLst/>
          </a:prstGeom>
          <a:noFill/>
        </p:spPr>
        <p:txBody>
          <a:bodyPr wrap="square">
            <a:spAutoFit/>
          </a:bodyPr>
          <a:lstStyle/>
          <a:p>
            <a:r>
              <a:rPr lang="en-US" sz="1400" dirty="0">
                <a:solidFill>
                  <a:schemeClr val="bg1"/>
                </a:solidFill>
                <a:effectLst/>
              </a:rPr>
              <a:t>As we see in above graph , euribor3m is highly corelated with '</a:t>
            </a:r>
            <a:r>
              <a:rPr lang="en-US" sz="1400" dirty="0" err="1">
                <a:solidFill>
                  <a:schemeClr val="bg1"/>
                </a:solidFill>
                <a:effectLst/>
              </a:rPr>
              <a:t>emp_var_rate</a:t>
            </a:r>
            <a:r>
              <a:rPr lang="en-US" sz="1400" dirty="0">
                <a:solidFill>
                  <a:schemeClr val="bg1"/>
                </a:solidFill>
                <a:effectLst/>
              </a:rPr>
              <a:t>' and </a:t>
            </a:r>
            <a:r>
              <a:rPr lang="en-US" sz="1400" dirty="0" err="1">
                <a:solidFill>
                  <a:schemeClr val="bg1"/>
                </a:solidFill>
                <a:effectLst/>
              </a:rPr>
              <a:t>nr_employed</a:t>
            </a:r>
            <a:r>
              <a:rPr lang="en-US" sz="1400" dirty="0">
                <a:solidFill>
                  <a:schemeClr val="bg1"/>
                </a:solidFill>
                <a:effectLst/>
              </a:rPr>
              <a:t>. So, I dropped '</a:t>
            </a:r>
            <a:r>
              <a:rPr lang="en-US" sz="1400" dirty="0" err="1">
                <a:solidFill>
                  <a:schemeClr val="bg1"/>
                </a:solidFill>
                <a:effectLst/>
              </a:rPr>
              <a:t>emp_var_rate</a:t>
            </a:r>
            <a:r>
              <a:rPr lang="en-US" sz="1400" dirty="0">
                <a:solidFill>
                  <a:schemeClr val="bg1"/>
                </a:solidFill>
                <a:effectLst/>
              </a:rPr>
              <a:t>' and </a:t>
            </a:r>
            <a:r>
              <a:rPr lang="en-US" sz="1400" dirty="0" err="1">
                <a:solidFill>
                  <a:schemeClr val="bg1"/>
                </a:solidFill>
                <a:effectLst/>
              </a:rPr>
              <a:t>nr_employed</a:t>
            </a:r>
            <a:r>
              <a:rPr lang="en-US" sz="1400" dirty="0">
                <a:solidFill>
                  <a:schemeClr val="bg1"/>
                </a:solidFill>
                <a:effectLst/>
              </a:rPr>
              <a:t> as they will only add redundancy and overfitting.</a:t>
            </a:r>
            <a:endParaRPr lang="en-US" sz="1400" dirty="0">
              <a:solidFill>
                <a:schemeClr val="bg1"/>
              </a:solidFill>
            </a:endParaRPr>
          </a:p>
        </p:txBody>
      </p:sp>
      <p:graphicFrame>
        <p:nvGraphicFramePr>
          <p:cNvPr id="4" name="Object 3">
            <a:extLst>
              <a:ext uri="{FF2B5EF4-FFF2-40B4-BE49-F238E27FC236}">
                <a16:creationId xmlns:a16="http://schemas.microsoft.com/office/drawing/2014/main" id="{AA32D7AC-0F31-2CCC-3341-A0A86AF86F8A}"/>
              </a:ext>
            </a:extLst>
          </p:cNvPr>
          <p:cNvGraphicFramePr>
            <a:graphicFrameLocks noChangeAspect="1"/>
          </p:cNvGraphicFramePr>
          <p:nvPr>
            <p:extLst>
              <p:ext uri="{D42A27DB-BD31-4B8C-83A1-F6EECF244321}">
                <p14:modId xmlns:p14="http://schemas.microsoft.com/office/powerpoint/2010/main" val="1162976421"/>
              </p:ext>
            </p:extLst>
          </p:nvPr>
        </p:nvGraphicFramePr>
        <p:xfrm>
          <a:off x="293143" y="793232"/>
          <a:ext cx="6007515" cy="6064768"/>
        </p:xfrm>
        <a:graphic>
          <a:graphicData uri="http://schemas.openxmlformats.org/presentationml/2006/ole">
            <mc:AlternateContent xmlns:mc="http://schemas.openxmlformats.org/markup-compatibility/2006">
              <mc:Choice xmlns:v="urn:schemas-microsoft-com:vml" Requires="v">
                <p:oleObj name="Bitmap Image" r:id="rId2" imgW="4663440" imgH="4709160" progId="PBrush">
                  <p:embed/>
                </p:oleObj>
              </mc:Choice>
              <mc:Fallback>
                <p:oleObj name="Bitmap Image" r:id="rId2" imgW="4663440" imgH="4709160" progId="PBrush">
                  <p:embed/>
                  <p:pic>
                    <p:nvPicPr>
                      <p:cNvPr id="0" name=""/>
                      <p:cNvPicPr/>
                      <p:nvPr/>
                    </p:nvPicPr>
                    <p:blipFill>
                      <a:blip r:embed="rId3"/>
                      <a:stretch>
                        <a:fillRect/>
                      </a:stretch>
                    </p:blipFill>
                    <p:spPr>
                      <a:xfrm>
                        <a:off x="293143" y="793232"/>
                        <a:ext cx="6007515" cy="6064768"/>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72FF7E99-5C15-E066-DE4B-54B625A5FB6D}"/>
              </a:ext>
            </a:extLst>
          </p:cNvPr>
          <p:cNvSpPr txBox="1">
            <a:spLocks/>
          </p:cNvSpPr>
          <p:nvPr/>
        </p:nvSpPr>
        <p:spPr>
          <a:xfrm>
            <a:off x="206902" y="216756"/>
            <a:ext cx="11708289" cy="457014"/>
          </a:xfrm>
          <a:prstGeom prst="rect">
            <a:avLst/>
          </a:prstGeom>
        </p:spPr>
        <p:txBody>
          <a:bodyPr vert="horz" wrap="square" lIns="0" tIns="0" rIns="0" bIns="0" rtlCol="0" anchor="t">
            <a:normAutofit fontScale="62500" lnSpcReduction="20000"/>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r>
              <a:rPr lang="en-US" sz="6000" b="1" dirty="0">
                <a:solidFill>
                  <a:schemeClr val="bg1"/>
                </a:solidFill>
              </a:rPr>
              <a:t>Exploratory Data Analysis – Multivariate Analysis</a:t>
            </a:r>
            <a:endParaRPr lang="en-US" sz="6000" dirty="0">
              <a:solidFill>
                <a:schemeClr val="bg1"/>
              </a:solidFill>
            </a:endParaRPr>
          </a:p>
        </p:txBody>
      </p:sp>
    </p:spTree>
    <p:extLst>
      <p:ext uri="{BB962C8B-B14F-4D97-AF65-F5344CB8AC3E}">
        <p14:creationId xmlns:p14="http://schemas.microsoft.com/office/powerpoint/2010/main" val="163261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0FF5FEB-33E4-7BB5-814C-02D720E438A5}"/>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pPr>
              <a:spcAft>
                <a:spcPts val="600"/>
              </a:spcAft>
            </a:pPr>
            <a:r>
              <a:rPr lang="en-US" sz="3000" b="1"/>
              <a:t>Model </a:t>
            </a:r>
          </a:p>
          <a:p>
            <a:pPr>
              <a:spcAft>
                <a:spcPts val="600"/>
              </a:spcAft>
            </a:pPr>
            <a:r>
              <a:rPr lang="en-US" sz="3000" b="1"/>
              <a:t>Selection</a:t>
            </a:r>
            <a:endParaRPr lang="en-US" sz="3000"/>
          </a:p>
        </p:txBody>
      </p:sp>
      <p:cxnSp>
        <p:nvCxnSpPr>
          <p:cNvPr id="23" name="Straight Connector 2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Graphic 17" descr="Statistics">
            <a:extLst>
              <a:ext uri="{FF2B5EF4-FFF2-40B4-BE49-F238E27FC236}">
                <a16:creationId xmlns:a16="http://schemas.microsoft.com/office/drawing/2014/main" id="{8EFA6493-E29C-B33E-1B6A-D57ADEA63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000" y="2259000"/>
            <a:ext cx="3492000" cy="3492000"/>
          </a:xfrm>
          <a:prstGeom prst="rect">
            <a:avLst/>
          </a:prstGeom>
        </p:spPr>
      </p:pic>
      <p:sp>
        <p:nvSpPr>
          <p:cNvPr id="7" name="TextBox 6">
            <a:extLst>
              <a:ext uri="{FF2B5EF4-FFF2-40B4-BE49-F238E27FC236}">
                <a16:creationId xmlns:a16="http://schemas.microsoft.com/office/drawing/2014/main" id="{BF7E8C10-37B6-ABA8-1AA4-64A96C859DE7}"/>
              </a:ext>
            </a:extLst>
          </p:cNvPr>
          <p:cNvSpPr txBox="1"/>
          <p:nvPr/>
        </p:nvSpPr>
        <p:spPr>
          <a:xfrm>
            <a:off x="4366800" y="1944000"/>
            <a:ext cx="7380000" cy="4006800"/>
          </a:xfrm>
          <a:prstGeom prst="rect">
            <a:avLst/>
          </a:prstGeom>
        </p:spPr>
        <p:txBody>
          <a:bodyPr vert="horz" wrap="square" lIns="0" tIns="0" rIns="91440" bIns="0" rtlCol="0">
            <a:normAutofit/>
          </a:bodyPr>
          <a:lstStyle/>
          <a:p>
            <a:pPr indent="-448056">
              <a:lnSpc>
                <a:spcPct val="140000"/>
              </a:lnSpc>
              <a:spcAft>
                <a:spcPts val="600"/>
              </a:spcAft>
              <a:buFont typeface="Calibri Light" panose="020F0302020204030204" pitchFamily="34" charset="0"/>
              <a:buChar char="→"/>
            </a:pPr>
            <a:r>
              <a:rPr lang="en-US" dirty="0">
                <a:solidFill>
                  <a:schemeClr val="tx2">
                    <a:alpha val="55000"/>
                  </a:schemeClr>
                </a:solidFill>
              </a:rPr>
              <a:t>As this is a classification problem, I think we should use logistic regression, random forest classifier, gradient boosting classifier and XGB classifier.  We will see the performance of these models and decide if it needs further tunning. Looking at the target variable ‘Subscribe” data, it is imbalanced data. So, we should surely try some data imbalance techniques like </a:t>
            </a:r>
            <a:r>
              <a:rPr lang="en-US" dirty="0" err="1">
                <a:solidFill>
                  <a:schemeClr val="tx2">
                    <a:alpha val="55000"/>
                  </a:schemeClr>
                </a:solidFill>
              </a:rPr>
              <a:t>class_weight</a:t>
            </a:r>
            <a:r>
              <a:rPr lang="en-US" dirty="0">
                <a:solidFill>
                  <a:schemeClr val="tx2">
                    <a:alpha val="55000"/>
                  </a:schemeClr>
                </a:solidFill>
              </a:rPr>
              <a:t>=balanced, over/under sampling.</a:t>
            </a:r>
          </a:p>
        </p:txBody>
      </p:sp>
    </p:spTree>
    <p:extLst>
      <p:ext uri="{BB962C8B-B14F-4D97-AF65-F5344CB8AC3E}">
        <p14:creationId xmlns:p14="http://schemas.microsoft.com/office/powerpoint/2010/main" val="412011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F22B-786B-3952-58E5-5F7C6B537863}"/>
              </a:ext>
            </a:extLst>
          </p:cNvPr>
          <p:cNvSpPr>
            <a:spLocks noGrp="1"/>
          </p:cNvSpPr>
          <p:nvPr>
            <p:ph type="title"/>
          </p:nvPr>
        </p:nvSpPr>
        <p:spPr>
          <a:xfrm>
            <a:off x="635000" y="640823"/>
            <a:ext cx="3418659" cy="5583148"/>
          </a:xfrm>
        </p:spPr>
        <p:txBody>
          <a:bodyPr anchor="ctr">
            <a:normAutofit/>
          </a:bodyPr>
          <a:lstStyle/>
          <a:p>
            <a:r>
              <a:rPr lang="en-US" sz="6000" dirty="0">
                <a:solidFill>
                  <a:schemeClr val="bg1"/>
                </a:solidFill>
              </a:rPr>
              <a:t>Problem Statement:</a:t>
            </a:r>
          </a:p>
        </p:txBody>
      </p:sp>
      <p:sp>
        <p:nvSpPr>
          <p:cNvPr id="39" name="Google Shape;20;p1">
            <a:extLst>
              <a:ext uri="{FF2B5EF4-FFF2-40B4-BE49-F238E27FC236}">
                <a16:creationId xmlns:a16="http://schemas.microsoft.com/office/drawing/2014/main" id="{6B716AAA-85F1-CF14-18AC-D22718D27BF1}"/>
              </a:ext>
            </a:extLst>
          </p:cNvPr>
          <p:cNvSpPr/>
          <p:nvPr/>
        </p:nvSpPr>
        <p:spPr>
          <a:xfrm>
            <a:off x="4482622" y="1189791"/>
            <a:ext cx="3675197" cy="558314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200">
              <a:solidFill>
                <a:srgbClr val="000000"/>
              </a:solidFill>
              <a:ea typeface="Arial"/>
              <a:cs typeface="Arial"/>
              <a:sym typeface="Arial"/>
            </a:endParaRPr>
          </a:p>
        </p:txBody>
      </p:sp>
      <p:sp>
        <p:nvSpPr>
          <p:cNvPr id="40" name="Google Shape;21;p1">
            <a:extLst>
              <a:ext uri="{FF2B5EF4-FFF2-40B4-BE49-F238E27FC236}">
                <a16:creationId xmlns:a16="http://schemas.microsoft.com/office/drawing/2014/main" id="{0BA807D3-5C1C-9F9A-214A-615F22026CB4}"/>
              </a:ext>
            </a:extLst>
          </p:cNvPr>
          <p:cNvSpPr/>
          <p:nvPr/>
        </p:nvSpPr>
        <p:spPr>
          <a:xfrm>
            <a:off x="8157819" y="1187584"/>
            <a:ext cx="3801253" cy="558314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200" dirty="0">
              <a:solidFill>
                <a:srgbClr val="000000"/>
              </a:solidFill>
              <a:ea typeface="Arial"/>
              <a:cs typeface="Arial"/>
              <a:sym typeface="Arial"/>
            </a:endParaRPr>
          </a:p>
        </p:txBody>
      </p:sp>
      <p:sp>
        <p:nvSpPr>
          <p:cNvPr id="42" name="Title 2">
            <a:extLst>
              <a:ext uri="{FF2B5EF4-FFF2-40B4-BE49-F238E27FC236}">
                <a16:creationId xmlns:a16="http://schemas.microsoft.com/office/drawing/2014/main" id="{DBE09774-1583-D1D4-7130-0251B3B0F157}"/>
              </a:ext>
            </a:extLst>
          </p:cNvPr>
          <p:cNvSpPr txBox="1">
            <a:spLocks/>
          </p:cNvSpPr>
          <p:nvPr/>
        </p:nvSpPr>
        <p:spPr>
          <a:xfrm>
            <a:off x="4458435" y="756036"/>
            <a:ext cx="7098566" cy="3855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effectLst/>
                <a:latin typeface="+mn-lt"/>
                <a:ea typeface="Calibri" panose="020F0502020204030204" pitchFamily="34" charset="0"/>
              </a:rPr>
              <a:t>Predict whether the client will subscribe for a term deposit</a:t>
            </a:r>
            <a:endParaRPr lang="en-US" sz="1800" dirty="0">
              <a:latin typeface="+mn-lt"/>
            </a:endParaRPr>
          </a:p>
        </p:txBody>
      </p:sp>
      <p:sp>
        <p:nvSpPr>
          <p:cNvPr id="45" name="Google Shape;22;p1">
            <a:extLst>
              <a:ext uri="{FF2B5EF4-FFF2-40B4-BE49-F238E27FC236}">
                <a16:creationId xmlns:a16="http://schemas.microsoft.com/office/drawing/2014/main" id="{8715E699-6EF8-F9E4-CBD1-E2ECBE606296}"/>
              </a:ext>
            </a:extLst>
          </p:cNvPr>
          <p:cNvSpPr/>
          <p:nvPr/>
        </p:nvSpPr>
        <p:spPr>
          <a:xfrm>
            <a:off x="4524934" y="1281724"/>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1</a:t>
            </a:r>
            <a:endParaRPr sz="1200" dirty="0">
              <a:solidFill>
                <a:schemeClr val="lt1"/>
              </a:solidFill>
              <a:ea typeface="Arial"/>
              <a:cs typeface="Arial"/>
              <a:sym typeface="Arial"/>
            </a:endParaRPr>
          </a:p>
        </p:txBody>
      </p:sp>
      <p:sp>
        <p:nvSpPr>
          <p:cNvPr id="46" name="Google Shape;23;p1">
            <a:extLst>
              <a:ext uri="{FF2B5EF4-FFF2-40B4-BE49-F238E27FC236}">
                <a16:creationId xmlns:a16="http://schemas.microsoft.com/office/drawing/2014/main" id="{484A7E6A-271C-DB38-8A8E-6630C260985A}"/>
              </a:ext>
            </a:extLst>
          </p:cNvPr>
          <p:cNvSpPr/>
          <p:nvPr/>
        </p:nvSpPr>
        <p:spPr>
          <a:xfrm>
            <a:off x="8230162" y="2542942"/>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4</a:t>
            </a:r>
            <a:endParaRPr sz="1200" dirty="0">
              <a:solidFill>
                <a:srgbClr val="000000"/>
              </a:solidFill>
              <a:ea typeface="Arial"/>
              <a:cs typeface="Arial"/>
              <a:sym typeface="Arial"/>
            </a:endParaRPr>
          </a:p>
        </p:txBody>
      </p:sp>
      <p:sp>
        <p:nvSpPr>
          <p:cNvPr id="47" name="Google Shape;24;p1">
            <a:extLst>
              <a:ext uri="{FF2B5EF4-FFF2-40B4-BE49-F238E27FC236}">
                <a16:creationId xmlns:a16="http://schemas.microsoft.com/office/drawing/2014/main" id="{1767D2D4-D2A5-B39F-1A0D-92C8A7A8D71E}"/>
              </a:ext>
            </a:extLst>
          </p:cNvPr>
          <p:cNvSpPr/>
          <p:nvPr/>
        </p:nvSpPr>
        <p:spPr>
          <a:xfrm>
            <a:off x="4869425" y="1257937"/>
            <a:ext cx="2229522" cy="211885"/>
          </a:xfrm>
          <a:prstGeom prst="rect">
            <a:avLst/>
          </a:prstGeom>
          <a:noFill/>
          <a:ln>
            <a:noFill/>
          </a:ln>
        </p:spPr>
        <p:txBody>
          <a:bodyPr spcFirstLastPara="1" wrap="square" lIns="0" tIns="0" rIns="0" bIns="0" anchor="ctr" anchorCtr="0">
            <a:noAutofit/>
          </a:bodyPr>
          <a:lstStyle/>
          <a:p>
            <a:pPr>
              <a:buClr>
                <a:srgbClr val="000000"/>
              </a:buClr>
              <a:buSzPts val="1428"/>
            </a:pPr>
            <a:r>
              <a:rPr lang="en-AU" sz="2000" dirty="0">
                <a:solidFill>
                  <a:schemeClr val="dk1"/>
                </a:solidFill>
                <a:latin typeface="+mj-lt"/>
                <a:ea typeface="Arial"/>
                <a:cs typeface="Arial"/>
                <a:sym typeface="Arial"/>
              </a:rPr>
              <a:t>Context</a:t>
            </a:r>
            <a:endParaRPr sz="2000" dirty="0">
              <a:solidFill>
                <a:srgbClr val="000000"/>
              </a:solidFill>
              <a:latin typeface="+mj-lt"/>
              <a:ea typeface="Arial"/>
              <a:cs typeface="Arial"/>
              <a:sym typeface="Arial"/>
            </a:endParaRPr>
          </a:p>
        </p:txBody>
      </p:sp>
      <p:sp>
        <p:nvSpPr>
          <p:cNvPr id="48" name="Google Shape;25;p1">
            <a:extLst>
              <a:ext uri="{FF2B5EF4-FFF2-40B4-BE49-F238E27FC236}">
                <a16:creationId xmlns:a16="http://schemas.microsoft.com/office/drawing/2014/main" id="{140AD7FA-D16B-D568-7E2C-D8F6BAECF2F3}"/>
              </a:ext>
            </a:extLst>
          </p:cNvPr>
          <p:cNvSpPr/>
          <p:nvPr/>
        </p:nvSpPr>
        <p:spPr>
          <a:xfrm>
            <a:off x="8460163" y="2526652"/>
            <a:ext cx="2856473" cy="211885"/>
          </a:xfrm>
          <a:prstGeom prst="rect">
            <a:avLst/>
          </a:prstGeom>
          <a:noFill/>
          <a:ln>
            <a:noFill/>
          </a:ln>
        </p:spPr>
        <p:txBody>
          <a:bodyPr spcFirstLastPara="1" wrap="square" lIns="0" tIns="0" rIns="0" bIns="0" anchor="ctr" anchorCtr="0">
            <a:noAutofit/>
          </a:bodyPr>
          <a:lstStyle/>
          <a:p>
            <a:pPr>
              <a:buClr>
                <a:srgbClr val="000000"/>
              </a:buClr>
              <a:buSzPts val="1428"/>
            </a:pPr>
            <a:r>
              <a:rPr lang="en-AU" sz="1400" dirty="0">
                <a:solidFill>
                  <a:schemeClr val="dk1"/>
                </a:solidFill>
                <a:ea typeface="Arial"/>
                <a:cs typeface="Arial"/>
                <a:sym typeface="Arial"/>
              </a:rPr>
              <a:t>Constraints within solution space</a:t>
            </a:r>
            <a:endParaRPr sz="1400" dirty="0">
              <a:solidFill>
                <a:srgbClr val="000000"/>
              </a:solidFill>
              <a:ea typeface="Arial"/>
              <a:cs typeface="Arial"/>
              <a:sym typeface="Arial"/>
            </a:endParaRPr>
          </a:p>
        </p:txBody>
      </p:sp>
      <p:sp>
        <p:nvSpPr>
          <p:cNvPr id="49" name="Google Shape;26;p1">
            <a:extLst>
              <a:ext uri="{FF2B5EF4-FFF2-40B4-BE49-F238E27FC236}">
                <a16:creationId xmlns:a16="http://schemas.microsoft.com/office/drawing/2014/main" id="{A7F9F304-B86F-D9D3-BD39-BB35A09EF116}"/>
              </a:ext>
            </a:extLst>
          </p:cNvPr>
          <p:cNvSpPr/>
          <p:nvPr/>
        </p:nvSpPr>
        <p:spPr>
          <a:xfrm>
            <a:off x="8240920" y="4173243"/>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5</a:t>
            </a:r>
            <a:endParaRPr sz="1200" dirty="0">
              <a:solidFill>
                <a:srgbClr val="000000"/>
              </a:solidFill>
              <a:ea typeface="Arial"/>
              <a:cs typeface="Arial"/>
              <a:sym typeface="Arial"/>
            </a:endParaRPr>
          </a:p>
        </p:txBody>
      </p:sp>
      <p:sp>
        <p:nvSpPr>
          <p:cNvPr id="50" name="Google Shape;27;p1">
            <a:extLst>
              <a:ext uri="{FF2B5EF4-FFF2-40B4-BE49-F238E27FC236}">
                <a16:creationId xmlns:a16="http://schemas.microsoft.com/office/drawing/2014/main" id="{C2845DF8-ABAF-02A6-0B5E-0BB02EBFBF40}"/>
              </a:ext>
            </a:extLst>
          </p:cNvPr>
          <p:cNvSpPr/>
          <p:nvPr/>
        </p:nvSpPr>
        <p:spPr>
          <a:xfrm>
            <a:off x="4542113" y="4420725"/>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2</a:t>
            </a:r>
            <a:endParaRPr sz="1200" dirty="0">
              <a:solidFill>
                <a:srgbClr val="000000"/>
              </a:solidFill>
              <a:ea typeface="Arial"/>
              <a:cs typeface="Arial"/>
              <a:sym typeface="Arial"/>
            </a:endParaRPr>
          </a:p>
        </p:txBody>
      </p:sp>
      <p:sp>
        <p:nvSpPr>
          <p:cNvPr id="51" name="Google Shape;28;p1">
            <a:extLst>
              <a:ext uri="{FF2B5EF4-FFF2-40B4-BE49-F238E27FC236}">
                <a16:creationId xmlns:a16="http://schemas.microsoft.com/office/drawing/2014/main" id="{3217F4EB-4588-AABA-530A-26DB354A729F}"/>
              </a:ext>
            </a:extLst>
          </p:cNvPr>
          <p:cNvSpPr/>
          <p:nvPr/>
        </p:nvSpPr>
        <p:spPr>
          <a:xfrm>
            <a:off x="4847646" y="4418524"/>
            <a:ext cx="2240956" cy="222126"/>
          </a:xfrm>
          <a:prstGeom prst="rect">
            <a:avLst/>
          </a:prstGeom>
          <a:noFill/>
          <a:ln>
            <a:noFill/>
          </a:ln>
        </p:spPr>
        <p:txBody>
          <a:bodyPr spcFirstLastPara="1" wrap="square" lIns="0" tIns="0" rIns="0" bIns="0" anchor="ctr" anchorCtr="0">
            <a:noAutofit/>
          </a:bodyPr>
          <a:lstStyle/>
          <a:p>
            <a:pPr>
              <a:buClr>
                <a:srgbClr val="000000"/>
              </a:buClr>
              <a:buSzPts val="1428"/>
            </a:pPr>
            <a:r>
              <a:rPr lang="en-AU" sz="1400" dirty="0">
                <a:solidFill>
                  <a:schemeClr val="dk1"/>
                </a:solidFill>
                <a:ea typeface="Arial"/>
                <a:cs typeface="Arial"/>
                <a:sym typeface="Arial"/>
              </a:rPr>
              <a:t>Criteria for success</a:t>
            </a:r>
            <a:endParaRPr sz="1400" dirty="0">
              <a:solidFill>
                <a:srgbClr val="000000"/>
              </a:solidFill>
              <a:ea typeface="Arial"/>
              <a:cs typeface="Arial"/>
              <a:sym typeface="Arial"/>
            </a:endParaRPr>
          </a:p>
        </p:txBody>
      </p:sp>
      <p:sp>
        <p:nvSpPr>
          <p:cNvPr id="52" name="Google Shape;29;p1">
            <a:extLst>
              <a:ext uri="{FF2B5EF4-FFF2-40B4-BE49-F238E27FC236}">
                <a16:creationId xmlns:a16="http://schemas.microsoft.com/office/drawing/2014/main" id="{EE1D72D7-1BBE-DD7C-393D-833D49D0A2F0}"/>
              </a:ext>
            </a:extLst>
          </p:cNvPr>
          <p:cNvSpPr/>
          <p:nvPr/>
        </p:nvSpPr>
        <p:spPr>
          <a:xfrm>
            <a:off x="8523987" y="4149976"/>
            <a:ext cx="2680057" cy="226527"/>
          </a:xfrm>
          <a:prstGeom prst="rect">
            <a:avLst/>
          </a:prstGeom>
          <a:noFill/>
          <a:ln>
            <a:noFill/>
          </a:ln>
        </p:spPr>
        <p:txBody>
          <a:bodyPr spcFirstLastPara="1" wrap="square" lIns="0" tIns="0" rIns="0" bIns="0" anchor="ctr" anchorCtr="0">
            <a:noAutofit/>
          </a:bodyPr>
          <a:lstStyle/>
          <a:p>
            <a:pPr>
              <a:buClr>
                <a:srgbClr val="000000"/>
              </a:buClr>
              <a:buSzPts val="1428"/>
            </a:pPr>
            <a:r>
              <a:rPr lang="en-AU" sz="1400" dirty="0">
                <a:solidFill>
                  <a:schemeClr val="dk1"/>
                </a:solidFill>
                <a:ea typeface="Arial"/>
                <a:cs typeface="Arial"/>
                <a:sym typeface="Arial"/>
              </a:rPr>
              <a:t>Stakeholders to provide key insight</a:t>
            </a:r>
            <a:endParaRPr sz="1400" dirty="0">
              <a:solidFill>
                <a:srgbClr val="000000"/>
              </a:solidFill>
              <a:ea typeface="Arial"/>
              <a:cs typeface="Arial"/>
              <a:sym typeface="Arial"/>
            </a:endParaRPr>
          </a:p>
        </p:txBody>
      </p:sp>
      <p:sp>
        <p:nvSpPr>
          <p:cNvPr id="53" name="Google Shape;30;p1">
            <a:extLst>
              <a:ext uri="{FF2B5EF4-FFF2-40B4-BE49-F238E27FC236}">
                <a16:creationId xmlns:a16="http://schemas.microsoft.com/office/drawing/2014/main" id="{AA6275E2-9FD4-5DF9-62B5-663706B7BEDF}"/>
              </a:ext>
            </a:extLst>
          </p:cNvPr>
          <p:cNvSpPr/>
          <p:nvPr/>
        </p:nvSpPr>
        <p:spPr>
          <a:xfrm>
            <a:off x="8260341" y="1282604"/>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3</a:t>
            </a:r>
            <a:endParaRPr sz="1200" dirty="0">
              <a:solidFill>
                <a:srgbClr val="000000"/>
              </a:solidFill>
              <a:ea typeface="Arial"/>
              <a:cs typeface="Arial"/>
              <a:sym typeface="Arial"/>
            </a:endParaRPr>
          </a:p>
        </p:txBody>
      </p:sp>
      <p:sp>
        <p:nvSpPr>
          <p:cNvPr id="54" name="Google Shape;31;p1">
            <a:extLst>
              <a:ext uri="{FF2B5EF4-FFF2-40B4-BE49-F238E27FC236}">
                <a16:creationId xmlns:a16="http://schemas.microsoft.com/office/drawing/2014/main" id="{F5FAD07F-5A4F-3E90-41BD-D583BB400963}"/>
              </a:ext>
            </a:extLst>
          </p:cNvPr>
          <p:cNvSpPr/>
          <p:nvPr/>
        </p:nvSpPr>
        <p:spPr>
          <a:xfrm>
            <a:off x="8269395" y="5151363"/>
            <a:ext cx="178683" cy="27247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200" dirty="0">
                <a:solidFill>
                  <a:schemeClr val="lt1"/>
                </a:solidFill>
                <a:ea typeface="Arial"/>
                <a:cs typeface="Arial"/>
                <a:sym typeface="Arial"/>
              </a:rPr>
              <a:t>6</a:t>
            </a:r>
            <a:endParaRPr sz="1200" dirty="0">
              <a:solidFill>
                <a:srgbClr val="000000"/>
              </a:solidFill>
              <a:ea typeface="Arial"/>
              <a:cs typeface="Arial"/>
              <a:sym typeface="Arial"/>
            </a:endParaRPr>
          </a:p>
        </p:txBody>
      </p:sp>
      <p:sp>
        <p:nvSpPr>
          <p:cNvPr id="55" name="Google Shape;32;p1">
            <a:extLst>
              <a:ext uri="{FF2B5EF4-FFF2-40B4-BE49-F238E27FC236}">
                <a16:creationId xmlns:a16="http://schemas.microsoft.com/office/drawing/2014/main" id="{3797A669-F312-863D-7D02-8412FD517BDA}"/>
              </a:ext>
            </a:extLst>
          </p:cNvPr>
          <p:cNvSpPr/>
          <p:nvPr/>
        </p:nvSpPr>
        <p:spPr>
          <a:xfrm>
            <a:off x="8595312" y="1290898"/>
            <a:ext cx="2229522" cy="207668"/>
          </a:xfrm>
          <a:prstGeom prst="rect">
            <a:avLst/>
          </a:prstGeom>
          <a:noFill/>
          <a:ln>
            <a:noFill/>
          </a:ln>
        </p:spPr>
        <p:txBody>
          <a:bodyPr spcFirstLastPara="1" wrap="square" lIns="0" tIns="0" rIns="0" bIns="0" anchor="ctr" anchorCtr="0">
            <a:noAutofit/>
          </a:bodyPr>
          <a:lstStyle/>
          <a:p>
            <a:pPr>
              <a:buClr>
                <a:srgbClr val="000000"/>
              </a:buClr>
              <a:buSzPts val="1428"/>
            </a:pPr>
            <a:r>
              <a:rPr lang="en-AU" dirty="0">
                <a:solidFill>
                  <a:schemeClr val="dk1"/>
                </a:solidFill>
                <a:latin typeface="+mj-lt"/>
                <a:ea typeface="Arial"/>
                <a:cs typeface="Arial"/>
                <a:sym typeface="Arial"/>
              </a:rPr>
              <a:t>Scope of solution space </a:t>
            </a:r>
            <a:endParaRPr dirty="0">
              <a:solidFill>
                <a:srgbClr val="000000"/>
              </a:solidFill>
              <a:latin typeface="+mj-lt"/>
              <a:ea typeface="Arial"/>
              <a:cs typeface="Arial"/>
              <a:sym typeface="Arial"/>
            </a:endParaRPr>
          </a:p>
        </p:txBody>
      </p:sp>
      <p:sp>
        <p:nvSpPr>
          <p:cNvPr id="56" name="Google Shape;33;p1">
            <a:extLst>
              <a:ext uri="{FF2B5EF4-FFF2-40B4-BE49-F238E27FC236}">
                <a16:creationId xmlns:a16="http://schemas.microsoft.com/office/drawing/2014/main" id="{C01BBE49-59F7-20FE-DA0F-7B3E90DB2F37}"/>
              </a:ext>
            </a:extLst>
          </p:cNvPr>
          <p:cNvSpPr/>
          <p:nvPr/>
        </p:nvSpPr>
        <p:spPr>
          <a:xfrm>
            <a:off x="8595312" y="5156013"/>
            <a:ext cx="2229522" cy="211885"/>
          </a:xfrm>
          <a:prstGeom prst="rect">
            <a:avLst/>
          </a:prstGeom>
          <a:noFill/>
          <a:ln>
            <a:noFill/>
          </a:ln>
        </p:spPr>
        <p:txBody>
          <a:bodyPr spcFirstLastPara="1" wrap="square" lIns="0" tIns="0" rIns="0" bIns="0" anchor="ctr" anchorCtr="0">
            <a:noAutofit/>
          </a:bodyPr>
          <a:lstStyle/>
          <a:p>
            <a:pPr>
              <a:buClr>
                <a:srgbClr val="000000"/>
              </a:buClr>
              <a:buSzPts val="1428"/>
            </a:pPr>
            <a:r>
              <a:rPr lang="en-AU" sz="1400" dirty="0">
                <a:solidFill>
                  <a:schemeClr val="dk1"/>
                </a:solidFill>
              </a:rPr>
              <a:t>Key</a:t>
            </a:r>
            <a:r>
              <a:rPr lang="en-AU" sz="1400" dirty="0">
                <a:solidFill>
                  <a:schemeClr val="dk1"/>
                </a:solidFill>
                <a:ea typeface="Arial"/>
                <a:cs typeface="Arial"/>
                <a:sym typeface="Arial"/>
              </a:rPr>
              <a:t> data sources </a:t>
            </a:r>
            <a:endParaRPr sz="1400" dirty="0">
              <a:solidFill>
                <a:srgbClr val="000000"/>
              </a:solidFill>
              <a:ea typeface="Arial"/>
              <a:cs typeface="Arial"/>
              <a:sym typeface="Arial"/>
            </a:endParaRPr>
          </a:p>
        </p:txBody>
      </p:sp>
      <p:sp>
        <p:nvSpPr>
          <p:cNvPr id="57" name="Google Shape;34;p1">
            <a:extLst>
              <a:ext uri="{FF2B5EF4-FFF2-40B4-BE49-F238E27FC236}">
                <a16:creationId xmlns:a16="http://schemas.microsoft.com/office/drawing/2014/main" id="{3F836E26-6D70-70E7-2E7B-7392AE793FFE}"/>
              </a:ext>
            </a:extLst>
          </p:cNvPr>
          <p:cNvSpPr txBox="1"/>
          <p:nvPr/>
        </p:nvSpPr>
        <p:spPr>
          <a:xfrm>
            <a:off x="4458434" y="1561755"/>
            <a:ext cx="3572766" cy="2767037"/>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200" dirty="0">
                <a:solidFill>
                  <a:srgbClr val="000000"/>
                </a:solidFill>
                <a:effectLst/>
                <a:ea typeface="Calibri" panose="020F0502020204030204" pitchFamily="34"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 </a:t>
            </a:r>
          </a:p>
          <a:p>
            <a:pPr marL="0" marR="0">
              <a:spcBef>
                <a:spcPts val="0"/>
              </a:spcBef>
              <a:spcAft>
                <a:spcPts val="0"/>
              </a:spcAft>
            </a:pPr>
            <a:endParaRPr lang="en-US" sz="1200" dirty="0">
              <a:solidFill>
                <a:srgbClr val="000000"/>
              </a:solidFill>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ea typeface="Calibri" panose="020F0502020204030204" pitchFamily="34" charset="0"/>
                <a:cs typeface="Times New Roman" panose="02020603050405020304" pitchFamily="18" charset="0"/>
              </a:rPr>
              <a:t>Bank wants to use ML model to shortlist customer whose chance of buying the product is more so that their marketing channel (tele marketing, SMS/email marketing etc.) can focus only to those customers whose chance of buying the product is more.</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a:p>
            <a:r>
              <a:rPr lang="en-US" sz="1200" dirty="0">
                <a:solidFill>
                  <a:srgbClr val="000000"/>
                </a:solidFill>
                <a:effectLst/>
                <a:ea typeface="Calibri" panose="020F0502020204030204" pitchFamily="34" charset="0"/>
              </a:rPr>
              <a:t>This will save resource and their time (which is directly involved in the cost (resource billing)).</a:t>
            </a:r>
            <a:endParaRPr lang="en-US" sz="1200" dirty="0">
              <a:effectLst/>
              <a:ea typeface="Calibri" panose="020F0502020204030204" pitchFamily="34" charset="0"/>
              <a:cs typeface="Times New Roman" panose="02020603050405020304" pitchFamily="18" charset="0"/>
            </a:endParaRPr>
          </a:p>
          <a:p>
            <a:pPr marL="171450" marR="0" indent="-171450">
              <a:spcBef>
                <a:spcPts val="0"/>
              </a:spcBef>
              <a:spcAft>
                <a:spcPts val="800"/>
              </a:spcAft>
              <a:buFontTx/>
              <a:buChar char="-"/>
            </a:pPr>
            <a:endParaRPr lang="en-US" sz="1200" dirty="0">
              <a:solidFill>
                <a:schemeClr val="bg1"/>
              </a:solidFill>
              <a:effectLst/>
              <a:ea typeface="Calibri" panose="020F0502020204030204" pitchFamily="34" charset="0"/>
              <a:cs typeface="Calibri" panose="020F0502020204030204" pitchFamily="34" charset="0"/>
            </a:endParaRPr>
          </a:p>
        </p:txBody>
      </p:sp>
      <p:sp>
        <p:nvSpPr>
          <p:cNvPr id="58" name="Google Shape;35;p1">
            <a:extLst>
              <a:ext uri="{FF2B5EF4-FFF2-40B4-BE49-F238E27FC236}">
                <a16:creationId xmlns:a16="http://schemas.microsoft.com/office/drawing/2014/main" id="{C6518872-3B16-BBDC-1694-A594014D5278}"/>
              </a:ext>
            </a:extLst>
          </p:cNvPr>
          <p:cNvSpPr txBox="1"/>
          <p:nvPr/>
        </p:nvSpPr>
        <p:spPr>
          <a:xfrm>
            <a:off x="4475691" y="4785133"/>
            <a:ext cx="3579493" cy="1895715"/>
          </a:xfrm>
          <a:prstGeom prst="rect">
            <a:avLst/>
          </a:prstGeom>
          <a:noFill/>
          <a:ln>
            <a:noFill/>
          </a:ln>
        </p:spPr>
        <p:txBody>
          <a:bodyPr spcFirstLastPara="1" wrap="square" lIns="91425" tIns="45700" rIns="91425" bIns="45700" anchor="t" anchorCtr="0">
            <a:noAutofit/>
          </a:bodyPr>
          <a:lstStyle/>
          <a:p>
            <a:pPr marR="0" lvl="0">
              <a:spcBef>
                <a:spcPts val="0"/>
              </a:spcBef>
              <a:spcAft>
                <a:spcPts val="0"/>
              </a:spcAft>
            </a:pPr>
            <a:r>
              <a:rPr lang="en-US" sz="1200" dirty="0">
                <a:solidFill>
                  <a:schemeClr val="bg1"/>
                </a:solidFill>
                <a:effectLst/>
                <a:ea typeface="Calibri" panose="020F0502020204030204" pitchFamily="34" charset="0"/>
                <a:cs typeface="Times New Roman" panose="02020603050405020304" pitchFamily="18" charset="0"/>
              </a:rPr>
              <a:t>Understanding the Data: Perform data cleaning/wrangling if needed. e.g., duplicate, and missing data handling. Observe relationships between features by performing exploratory analysis also share other insights of the data.</a:t>
            </a:r>
          </a:p>
          <a:p>
            <a:pPr marR="0" lvl="0">
              <a:spcBef>
                <a:spcPts val="0"/>
              </a:spcBef>
              <a:spcAft>
                <a:spcPts val="0"/>
              </a:spcAft>
            </a:pPr>
            <a:r>
              <a:rPr lang="en-US" sz="1200" dirty="0">
                <a:solidFill>
                  <a:schemeClr val="bg1"/>
                </a:solidFill>
                <a:effectLst/>
                <a:ea typeface="Calibri" panose="020F0502020204030204" pitchFamily="34" charset="0"/>
                <a:cs typeface="Times New Roman" panose="02020603050405020304" pitchFamily="18" charset="0"/>
              </a:rPr>
              <a:t>Modelling approach: This will be supervised machine learning problem which will involve using classifications models to predict to predict if the client will subscribe (yes/no) a term deposit (variable y)</a:t>
            </a:r>
          </a:p>
        </p:txBody>
      </p:sp>
      <p:sp>
        <p:nvSpPr>
          <p:cNvPr id="59" name="Google Shape;36;p1">
            <a:extLst>
              <a:ext uri="{FF2B5EF4-FFF2-40B4-BE49-F238E27FC236}">
                <a16:creationId xmlns:a16="http://schemas.microsoft.com/office/drawing/2014/main" id="{13770CD1-BB6D-EDD4-A1BB-DCCB472EADD0}"/>
              </a:ext>
            </a:extLst>
          </p:cNvPr>
          <p:cNvSpPr txBox="1"/>
          <p:nvPr/>
        </p:nvSpPr>
        <p:spPr>
          <a:xfrm>
            <a:off x="8406251" y="1622720"/>
            <a:ext cx="3412042" cy="778629"/>
          </a:xfrm>
          <a:prstGeom prst="rect">
            <a:avLst/>
          </a:prstGeom>
          <a:noFill/>
          <a:ln>
            <a:noFill/>
          </a:ln>
        </p:spPr>
        <p:txBody>
          <a:bodyPr spcFirstLastPara="1" wrap="square" lIns="91425" tIns="45700" rIns="91425" bIns="45700" anchor="t" anchorCtr="0">
            <a:noAutofit/>
          </a:bodyPr>
          <a:lstStyle/>
          <a:p>
            <a:pPr algn="l"/>
            <a:r>
              <a:rPr lang="en-US" sz="1200" dirty="0">
                <a:solidFill>
                  <a:schemeClr val="bg1"/>
                </a:solidFill>
                <a:effectLst/>
                <a:ea typeface="Calibri" panose="020F0502020204030204" pitchFamily="34" charset="0"/>
              </a:rPr>
              <a:t>Predict the </a:t>
            </a:r>
            <a:r>
              <a:rPr lang="en-US" sz="1200" b="1" dirty="0">
                <a:solidFill>
                  <a:schemeClr val="bg1"/>
                </a:solidFill>
                <a:effectLst/>
                <a:ea typeface="Calibri" panose="020F0502020204030204" pitchFamily="34" charset="0"/>
              </a:rPr>
              <a:t>subscribe</a:t>
            </a:r>
            <a:r>
              <a:rPr lang="en-US" sz="1200" dirty="0">
                <a:solidFill>
                  <a:schemeClr val="bg1"/>
                </a:solidFill>
                <a:effectLst/>
                <a:ea typeface="Calibri" panose="020F0502020204030204" pitchFamily="34" charset="0"/>
              </a:rPr>
              <a:t> (yes/no) attribute which is indicator to show if the client will subscribe a term deposit</a:t>
            </a:r>
            <a:r>
              <a:rPr lang="en-US" sz="1200" dirty="0">
                <a:solidFill>
                  <a:schemeClr val="bg1"/>
                </a:solidFill>
              </a:rPr>
              <a:t>.</a:t>
            </a:r>
          </a:p>
        </p:txBody>
      </p:sp>
      <p:sp>
        <p:nvSpPr>
          <p:cNvPr id="60" name="Google Shape;37;p1">
            <a:extLst>
              <a:ext uri="{FF2B5EF4-FFF2-40B4-BE49-F238E27FC236}">
                <a16:creationId xmlns:a16="http://schemas.microsoft.com/office/drawing/2014/main" id="{256EBE26-BFC8-1857-ABE9-172F2C1467CE}"/>
              </a:ext>
            </a:extLst>
          </p:cNvPr>
          <p:cNvSpPr txBox="1"/>
          <p:nvPr/>
        </p:nvSpPr>
        <p:spPr>
          <a:xfrm>
            <a:off x="8199758" y="2936211"/>
            <a:ext cx="3675197" cy="1726894"/>
          </a:xfrm>
          <a:prstGeom prst="rect">
            <a:avLst/>
          </a:prstGeom>
          <a:noFill/>
          <a:ln>
            <a:noFill/>
          </a:ln>
        </p:spPr>
        <p:txBody>
          <a:bodyPr spcFirstLastPara="1" wrap="square" lIns="91425" tIns="45700" rIns="91425" bIns="45700" anchor="t" anchorCtr="0">
            <a:noAutofit/>
          </a:bodyPr>
          <a:lstStyle/>
          <a:p>
            <a:pPr marL="285750" indent="-285750">
              <a:buFontTx/>
              <a:buChar char="-"/>
            </a:pPr>
            <a:r>
              <a:rPr lang="en-US" sz="1200" dirty="0">
                <a:solidFill>
                  <a:schemeClr val="bg1"/>
                </a:solidFill>
                <a:sym typeface="Arial"/>
              </a:rPr>
              <a:t>The dataset contains missing values for several columns.</a:t>
            </a:r>
          </a:p>
          <a:p>
            <a:pPr marL="285750" indent="-285750">
              <a:buFontTx/>
              <a:buChar char="-"/>
            </a:pPr>
            <a:r>
              <a:rPr lang="en-US" sz="1200" dirty="0">
                <a:solidFill>
                  <a:schemeClr val="bg1"/>
                </a:solidFill>
                <a:sym typeface="Arial"/>
              </a:rPr>
              <a:t>The data volume for each Genetic Disorder class is not similar.</a:t>
            </a:r>
          </a:p>
          <a:p>
            <a:pPr marL="285750" indent="-285750">
              <a:buFontTx/>
              <a:buChar char="-"/>
            </a:pPr>
            <a:r>
              <a:rPr lang="en-US" sz="1200" dirty="0">
                <a:solidFill>
                  <a:schemeClr val="bg1"/>
                </a:solidFill>
              </a:rPr>
              <a:t>The dataset may not have all the parameters that can help predict the genetic disorder accurately.</a:t>
            </a:r>
            <a:endParaRPr lang="en-US" sz="1200" dirty="0">
              <a:solidFill>
                <a:schemeClr val="bg1"/>
              </a:solidFill>
              <a:sym typeface="Arial"/>
            </a:endParaRPr>
          </a:p>
        </p:txBody>
      </p:sp>
      <p:sp>
        <p:nvSpPr>
          <p:cNvPr id="62" name="Google Shape;47;p1">
            <a:extLst>
              <a:ext uri="{FF2B5EF4-FFF2-40B4-BE49-F238E27FC236}">
                <a16:creationId xmlns:a16="http://schemas.microsoft.com/office/drawing/2014/main" id="{6D14CADC-2021-6A40-EC08-AC28E9B39454}"/>
              </a:ext>
            </a:extLst>
          </p:cNvPr>
          <p:cNvSpPr txBox="1"/>
          <p:nvPr/>
        </p:nvSpPr>
        <p:spPr>
          <a:xfrm>
            <a:off x="8349682" y="4513983"/>
            <a:ext cx="3356602" cy="319580"/>
          </a:xfrm>
          <a:prstGeom prst="rect">
            <a:avLst/>
          </a:prstGeom>
          <a:noFill/>
          <a:ln>
            <a:noFill/>
          </a:ln>
        </p:spPr>
        <p:txBody>
          <a:bodyPr spcFirstLastPara="1" wrap="square" lIns="91425" tIns="45700" rIns="91425" bIns="45700" anchor="t" anchorCtr="0">
            <a:noAutofit/>
          </a:bodyPr>
          <a:lstStyle/>
          <a:p>
            <a:r>
              <a:rPr lang="en-US" sz="1200" dirty="0">
                <a:solidFill>
                  <a:schemeClr val="bg1"/>
                </a:solidFill>
              </a:rPr>
              <a:t>  Data science team</a:t>
            </a:r>
          </a:p>
          <a:p>
            <a:endParaRPr lang="en-US" sz="1200" dirty="0">
              <a:solidFill>
                <a:schemeClr val="bg1"/>
              </a:solidFill>
            </a:endParaRPr>
          </a:p>
          <a:p>
            <a:endParaRPr sz="1200" dirty="0">
              <a:solidFill>
                <a:schemeClr val="bg1"/>
              </a:solidFill>
              <a:sym typeface="Arial"/>
            </a:endParaRPr>
          </a:p>
        </p:txBody>
      </p:sp>
      <p:sp>
        <p:nvSpPr>
          <p:cNvPr id="3" name="Google Shape;47;p1">
            <a:extLst>
              <a:ext uri="{FF2B5EF4-FFF2-40B4-BE49-F238E27FC236}">
                <a16:creationId xmlns:a16="http://schemas.microsoft.com/office/drawing/2014/main" id="{B64C0082-D4CE-D616-AFA2-F536CC2819DB}"/>
              </a:ext>
            </a:extLst>
          </p:cNvPr>
          <p:cNvSpPr txBox="1"/>
          <p:nvPr/>
        </p:nvSpPr>
        <p:spPr>
          <a:xfrm>
            <a:off x="8284438" y="5567102"/>
            <a:ext cx="3475066" cy="1084030"/>
          </a:xfrm>
          <a:prstGeom prst="rect">
            <a:avLst/>
          </a:prstGeom>
          <a:noFill/>
          <a:ln>
            <a:noFill/>
          </a:ln>
        </p:spPr>
        <p:txBody>
          <a:bodyPr spcFirstLastPara="1" wrap="square" lIns="91425" tIns="45700" rIns="91425" bIns="45700" anchor="t" anchorCtr="0">
            <a:noAutofit/>
          </a:bodyPr>
          <a:lstStyle/>
          <a:p>
            <a:r>
              <a:rPr lang="en-US" sz="1200" dirty="0">
                <a:solidFill>
                  <a:schemeClr val="bg1"/>
                </a:solidFill>
              </a:rPr>
              <a:t>The data is available in csv file. The Key attributes include age, job, marital, education, default, balance, housing loan, contact, day, month, duration, campaign, </a:t>
            </a:r>
            <a:r>
              <a:rPr lang="en-US" sz="1200" dirty="0" err="1">
                <a:solidFill>
                  <a:schemeClr val="bg1"/>
                </a:solidFill>
              </a:rPr>
              <a:t>pdays</a:t>
            </a:r>
            <a:r>
              <a:rPr lang="en-US" sz="1200" dirty="0">
                <a:solidFill>
                  <a:schemeClr val="bg1"/>
                </a:solidFill>
              </a:rPr>
              <a:t>, previous, </a:t>
            </a:r>
            <a:r>
              <a:rPr lang="en-US" sz="1200" dirty="0" err="1">
                <a:solidFill>
                  <a:schemeClr val="bg1"/>
                </a:solidFill>
              </a:rPr>
              <a:t>poutcome</a:t>
            </a:r>
            <a:r>
              <a:rPr lang="en-US" sz="1200" dirty="0">
                <a:solidFill>
                  <a:schemeClr val="bg1"/>
                </a:solidFill>
              </a:rPr>
              <a:t>, y</a:t>
            </a:r>
          </a:p>
        </p:txBody>
      </p:sp>
    </p:spTree>
    <p:extLst>
      <p:ext uri="{BB962C8B-B14F-4D97-AF65-F5344CB8AC3E}">
        <p14:creationId xmlns:p14="http://schemas.microsoft.com/office/powerpoint/2010/main" val="278574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413F6-71E7-D834-4F62-B7E5D6E1BEF9}"/>
              </a:ext>
            </a:extLst>
          </p:cNvPr>
          <p:cNvSpPr>
            <a:spLocks noGrp="1"/>
          </p:cNvSpPr>
          <p:nvPr>
            <p:ph type="ctrTitle"/>
          </p:nvPr>
        </p:nvSpPr>
        <p:spPr>
          <a:xfrm>
            <a:off x="4385412" y="448056"/>
            <a:ext cx="7355484" cy="937941"/>
          </a:xfrm>
        </p:spPr>
        <p:txBody>
          <a:bodyPr>
            <a:normAutofit/>
          </a:bodyPr>
          <a:lstStyle/>
          <a:p>
            <a:r>
              <a:rPr lang="en-US" sz="6000" b="1" kern="1200" dirty="0">
                <a:solidFill>
                  <a:schemeClr val="bg1"/>
                </a:solidFill>
                <a:effectLst/>
                <a:ea typeface="+mj-ea"/>
                <a:cs typeface="+mj-cs"/>
              </a:rPr>
              <a:t>Dataset  Information</a:t>
            </a:r>
            <a:endParaRPr lang="en-US" sz="6000" dirty="0">
              <a:solidFill>
                <a:schemeClr val="bg1"/>
              </a:solidFill>
            </a:endParaRPr>
          </a:p>
        </p:txBody>
      </p:sp>
      <p:sp>
        <p:nvSpPr>
          <p:cNvPr id="3" name="Subtitle 2">
            <a:extLst>
              <a:ext uri="{FF2B5EF4-FFF2-40B4-BE49-F238E27FC236}">
                <a16:creationId xmlns:a16="http://schemas.microsoft.com/office/drawing/2014/main" id="{3E585C35-089E-3903-061D-4E325F4DAEC6}"/>
              </a:ext>
            </a:extLst>
          </p:cNvPr>
          <p:cNvSpPr>
            <a:spLocks noGrp="1"/>
          </p:cNvSpPr>
          <p:nvPr>
            <p:ph type="subTitle" idx="1"/>
          </p:nvPr>
        </p:nvSpPr>
        <p:spPr>
          <a:xfrm>
            <a:off x="4385412" y="1497308"/>
            <a:ext cx="7355484" cy="4455436"/>
          </a:xfrm>
        </p:spPr>
        <p:txBody>
          <a:bodyPr>
            <a:normAutofit/>
          </a:bodyPr>
          <a:lstStyle/>
          <a:p>
            <a:r>
              <a:rPr lang="en-US" sz="1600" b="1" dirty="0">
                <a:solidFill>
                  <a:srgbClr val="000000"/>
                </a:solidFill>
              </a:rPr>
              <a:t>Data storage location: </a:t>
            </a:r>
          </a:p>
          <a:p>
            <a:r>
              <a:rPr lang="en-US" sz="1600" dirty="0">
                <a:solidFill>
                  <a:srgbClr val="000000"/>
                </a:solidFill>
                <a:hlinkClick r:id="rId2"/>
              </a:rPr>
              <a:t>https://archive.ics.uci.edu/ml/datasets/Bank+Marketing/</a:t>
            </a:r>
            <a:endParaRPr lang="en-US" sz="1600" dirty="0">
              <a:solidFill>
                <a:srgbClr val="000000"/>
              </a:solidFill>
            </a:endParaRPr>
          </a:p>
          <a:p>
            <a:r>
              <a:rPr lang="en-US" sz="1600" dirty="0">
                <a:solidFill>
                  <a:srgbClr val="000000"/>
                </a:solidFill>
              </a:rPr>
              <a:t>Csv file : bank-additional-full.csv</a:t>
            </a:r>
          </a:p>
          <a:p>
            <a:endParaRPr lang="en-US" sz="1600" dirty="0">
              <a:solidFill>
                <a:srgbClr val="000000"/>
              </a:solidFill>
            </a:endParaRPr>
          </a:p>
        </p:txBody>
      </p:sp>
      <p:pic>
        <p:nvPicPr>
          <p:cNvPr id="7" name="Graphic 6" descr="Database">
            <a:extLst>
              <a:ext uri="{FF2B5EF4-FFF2-40B4-BE49-F238E27FC236}">
                <a16:creationId xmlns:a16="http://schemas.microsoft.com/office/drawing/2014/main" id="{40ABC01E-CF2B-EA14-7621-A6E7AFCF89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104" y="1497308"/>
            <a:ext cx="3449384" cy="3449384"/>
          </a:xfrm>
          <a:prstGeom prst="rect">
            <a:avLst/>
          </a:prstGeom>
        </p:spPr>
      </p:pic>
      <p:cxnSp>
        <p:nvCxnSpPr>
          <p:cNvPr id="12" name="Straight Connector 11">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D1A0AA4D-EA04-E3ED-6B04-1D00FB2AA52C}"/>
              </a:ext>
            </a:extLst>
          </p:cNvPr>
          <p:cNvGraphicFramePr>
            <a:graphicFrameLocks noGrp="1"/>
          </p:cNvGraphicFramePr>
          <p:nvPr>
            <p:extLst>
              <p:ext uri="{D42A27DB-BD31-4B8C-83A1-F6EECF244321}">
                <p14:modId xmlns:p14="http://schemas.microsoft.com/office/powerpoint/2010/main" val="626509031"/>
              </p:ext>
            </p:extLst>
          </p:nvPr>
        </p:nvGraphicFramePr>
        <p:xfrm>
          <a:off x="4351592" y="2792792"/>
          <a:ext cx="4254735" cy="1462570"/>
        </p:xfrm>
        <a:graphic>
          <a:graphicData uri="http://schemas.openxmlformats.org/drawingml/2006/table">
            <a:tbl>
              <a:tblPr>
                <a:tableStyleId>{5C22544A-7EE6-4342-B048-85BDC9FD1C3A}</a:tableStyleId>
              </a:tblPr>
              <a:tblGrid>
                <a:gridCol w="3347058">
                  <a:extLst>
                    <a:ext uri="{9D8B030D-6E8A-4147-A177-3AD203B41FA5}">
                      <a16:colId xmlns:a16="http://schemas.microsoft.com/office/drawing/2014/main" val="4210161353"/>
                    </a:ext>
                  </a:extLst>
                </a:gridCol>
                <a:gridCol w="907677">
                  <a:extLst>
                    <a:ext uri="{9D8B030D-6E8A-4147-A177-3AD203B41FA5}">
                      <a16:colId xmlns:a16="http://schemas.microsoft.com/office/drawing/2014/main" val="374377229"/>
                    </a:ext>
                  </a:extLst>
                </a:gridCol>
              </a:tblGrid>
              <a:tr h="292514">
                <a:tc>
                  <a:txBody>
                    <a:bodyPr/>
                    <a:lstStyle/>
                    <a:p>
                      <a:pPr algn="l" fontAlgn="ctr"/>
                      <a:r>
                        <a:rPr lang="en-US" sz="1200" u="none" strike="noStrike">
                          <a:effectLst/>
                        </a:rPr>
                        <a:t>Total number of observations</a:t>
                      </a:r>
                      <a:endParaRPr lang="en-US" sz="1200" b="0" i="0" u="none" strike="noStrike">
                        <a:solidFill>
                          <a:srgbClr val="000000"/>
                        </a:solidFill>
                        <a:effectLst/>
                        <a:latin typeface="Bell MT" panose="02020503060305020303" pitchFamily="18" charset="0"/>
                      </a:endParaRPr>
                    </a:p>
                  </a:txBody>
                  <a:tcPr marL="7620" marR="7620" marT="7620" marB="0" anchor="ctr"/>
                </a:tc>
                <a:tc>
                  <a:txBody>
                    <a:bodyPr/>
                    <a:lstStyle/>
                    <a:p>
                      <a:pPr algn="l" fontAlgn="ctr"/>
                      <a:r>
                        <a:rPr lang="en-US" sz="1050" u="none" strike="noStrike">
                          <a:effectLst/>
                        </a:rPr>
                        <a:t>41188</a:t>
                      </a:r>
                      <a:endParaRPr lang="en-US" sz="1050" b="0" i="0" u="none" strike="noStrike">
                        <a:solidFill>
                          <a:srgbClr val="000000"/>
                        </a:solidFill>
                        <a:effectLst/>
                        <a:latin typeface="Bell MT" panose="02020503060305020303" pitchFamily="18" charset="0"/>
                      </a:endParaRPr>
                    </a:p>
                  </a:txBody>
                  <a:tcPr marL="7620" marR="7620" marT="7620" marB="0" anchor="ctr"/>
                </a:tc>
                <a:extLst>
                  <a:ext uri="{0D108BD9-81ED-4DB2-BD59-A6C34878D82A}">
                    <a16:rowId xmlns:a16="http://schemas.microsoft.com/office/drawing/2014/main" val="645951224"/>
                  </a:ext>
                </a:extLst>
              </a:tr>
              <a:tr h="292514">
                <a:tc>
                  <a:txBody>
                    <a:bodyPr/>
                    <a:lstStyle/>
                    <a:p>
                      <a:pPr algn="l" fontAlgn="ctr"/>
                      <a:r>
                        <a:rPr lang="en-US" sz="1200" u="none" strike="noStrike" dirty="0">
                          <a:effectLst/>
                        </a:rPr>
                        <a:t>Total number of files</a:t>
                      </a:r>
                      <a:endParaRPr lang="en-US" sz="1200" b="0" i="0" u="none" strike="noStrike" dirty="0">
                        <a:solidFill>
                          <a:srgbClr val="000000"/>
                        </a:solidFill>
                        <a:effectLst/>
                        <a:latin typeface="Bell MT" panose="02020503060305020303" pitchFamily="18" charset="0"/>
                      </a:endParaRPr>
                    </a:p>
                  </a:txBody>
                  <a:tcPr marL="7620" marR="7620" marT="7620" marB="0" anchor="ctr"/>
                </a:tc>
                <a:tc>
                  <a:txBody>
                    <a:bodyPr/>
                    <a:lstStyle/>
                    <a:p>
                      <a:pPr algn="l" fontAlgn="ctr"/>
                      <a:r>
                        <a:rPr lang="en-US" sz="1200" u="none" strike="noStrike">
                          <a:effectLst/>
                        </a:rPr>
                        <a:t>1</a:t>
                      </a:r>
                      <a:endParaRPr lang="en-US" sz="1200" b="0" i="0" u="none" strike="noStrike">
                        <a:solidFill>
                          <a:srgbClr val="000000"/>
                        </a:solidFill>
                        <a:effectLst/>
                        <a:latin typeface="Bell MT" panose="02020503060305020303" pitchFamily="18" charset="0"/>
                      </a:endParaRPr>
                    </a:p>
                  </a:txBody>
                  <a:tcPr marL="7620" marR="7620" marT="7620" marB="0" anchor="ctr"/>
                </a:tc>
                <a:extLst>
                  <a:ext uri="{0D108BD9-81ED-4DB2-BD59-A6C34878D82A}">
                    <a16:rowId xmlns:a16="http://schemas.microsoft.com/office/drawing/2014/main" val="770054700"/>
                  </a:ext>
                </a:extLst>
              </a:tr>
              <a:tr h="292514">
                <a:tc>
                  <a:txBody>
                    <a:bodyPr/>
                    <a:lstStyle/>
                    <a:p>
                      <a:pPr algn="l" fontAlgn="ctr"/>
                      <a:r>
                        <a:rPr lang="en-US" sz="1200" u="none" strike="noStrike">
                          <a:effectLst/>
                        </a:rPr>
                        <a:t>Total number of features</a:t>
                      </a:r>
                      <a:endParaRPr lang="en-US" sz="1200" b="0" i="0" u="none" strike="noStrike">
                        <a:solidFill>
                          <a:srgbClr val="000000"/>
                        </a:solidFill>
                        <a:effectLst/>
                        <a:latin typeface="Bell MT" panose="02020503060305020303" pitchFamily="18" charset="0"/>
                      </a:endParaRPr>
                    </a:p>
                  </a:txBody>
                  <a:tcPr marL="7620" marR="7620" marT="7620" marB="0" anchor="ctr"/>
                </a:tc>
                <a:tc>
                  <a:txBody>
                    <a:bodyPr/>
                    <a:lstStyle/>
                    <a:p>
                      <a:pPr algn="l" fontAlgn="ctr"/>
                      <a:r>
                        <a:rPr lang="en-US" sz="1200" u="none" strike="noStrike">
                          <a:effectLst/>
                        </a:rPr>
                        <a:t>21</a:t>
                      </a:r>
                      <a:endParaRPr lang="en-US" sz="1200" b="0" i="0" u="none" strike="noStrike">
                        <a:solidFill>
                          <a:srgbClr val="000000"/>
                        </a:solidFill>
                        <a:effectLst/>
                        <a:latin typeface="Bell MT" panose="02020503060305020303" pitchFamily="18" charset="0"/>
                      </a:endParaRPr>
                    </a:p>
                  </a:txBody>
                  <a:tcPr marL="7620" marR="7620" marT="7620" marB="0" anchor="ctr"/>
                </a:tc>
                <a:extLst>
                  <a:ext uri="{0D108BD9-81ED-4DB2-BD59-A6C34878D82A}">
                    <a16:rowId xmlns:a16="http://schemas.microsoft.com/office/drawing/2014/main" val="3949256313"/>
                  </a:ext>
                </a:extLst>
              </a:tr>
              <a:tr h="292514">
                <a:tc>
                  <a:txBody>
                    <a:bodyPr/>
                    <a:lstStyle/>
                    <a:p>
                      <a:pPr algn="l" fontAlgn="ctr"/>
                      <a:r>
                        <a:rPr lang="en-US" sz="1200" u="none" strike="noStrike">
                          <a:effectLst/>
                        </a:rPr>
                        <a:t>Base format of the file</a:t>
                      </a:r>
                      <a:endParaRPr lang="en-US" sz="1200" b="0" i="0" u="none" strike="noStrike">
                        <a:solidFill>
                          <a:srgbClr val="000000"/>
                        </a:solidFill>
                        <a:effectLst/>
                        <a:latin typeface="Bell MT" panose="02020503060305020303" pitchFamily="18" charset="0"/>
                      </a:endParaRPr>
                    </a:p>
                  </a:txBody>
                  <a:tcPr marL="7620" marR="7620" marT="7620" marB="0" anchor="ctr"/>
                </a:tc>
                <a:tc>
                  <a:txBody>
                    <a:bodyPr/>
                    <a:lstStyle/>
                    <a:p>
                      <a:pPr algn="l" fontAlgn="ctr"/>
                      <a:r>
                        <a:rPr lang="en-US" sz="1200" u="none" strike="noStrike" dirty="0">
                          <a:effectLst/>
                        </a:rPr>
                        <a:t>csv</a:t>
                      </a:r>
                      <a:endParaRPr lang="en-US" sz="1200" b="0" i="0" u="none" strike="noStrike" dirty="0">
                        <a:solidFill>
                          <a:srgbClr val="000000"/>
                        </a:solidFill>
                        <a:effectLst/>
                        <a:latin typeface="Bell MT" panose="02020503060305020303" pitchFamily="18" charset="0"/>
                      </a:endParaRPr>
                    </a:p>
                  </a:txBody>
                  <a:tcPr marL="7620" marR="7620" marT="7620" marB="0" anchor="ctr"/>
                </a:tc>
                <a:extLst>
                  <a:ext uri="{0D108BD9-81ED-4DB2-BD59-A6C34878D82A}">
                    <a16:rowId xmlns:a16="http://schemas.microsoft.com/office/drawing/2014/main" val="1117582724"/>
                  </a:ext>
                </a:extLst>
              </a:tr>
              <a:tr h="292514">
                <a:tc>
                  <a:txBody>
                    <a:bodyPr/>
                    <a:lstStyle/>
                    <a:p>
                      <a:pPr algn="l" fontAlgn="ctr"/>
                      <a:r>
                        <a:rPr lang="en-US" sz="1200" u="none" strike="noStrike">
                          <a:effectLst/>
                        </a:rPr>
                        <a:t>Size of the data</a:t>
                      </a:r>
                      <a:endParaRPr lang="en-US" sz="1200" b="0" i="0" u="none" strike="noStrike">
                        <a:solidFill>
                          <a:srgbClr val="000000"/>
                        </a:solidFill>
                        <a:effectLst/>
                        <a:latin typeface="Bell MT" panose="02020503060305020303" pitchFamily="18" charset="0"/>
                      </a:endParaRPr>
                    </a:p>
                  </a:txBody>
                  <a:tcPr marL="7620" marR="7620" marT="7620" marB="0" anchor="ctr"/>
                </a:tc>
                <a:tc>
                  <a:txBody>
                    <a:bodyPr/>
                    <a:lstStyle/>
                    <a:p>
                      <a:pPr algn="l" fontAlgn="ctr"/>
                      <a:r>
                        <a:rPr lang="en-US" sz="1200" u="none" strike="noStrike" dirty="0">
                          <a:effectLst/>
                        </a:rPr>
                        <a:t>5699kb</a:t>
                      </a:r>
                      <a:endParaRPr lang="en-US" sz="1200" b="0" i="0" u="none" strike="noStrike" dirty="0">
                        <a:solidFill>
                          <a:srgbClr val="000000"/>
                        </a:solidFill>
                        <a:effectLst/>
                        <a:latin typeface="Bell MT" panose="02020503060305020303" pitchFamily="18" charset="0"/>
                      </a:endParaRPr>
                    </a:p>
                  </a:txBody>
                  <a:tcPr marL="7620" marR="7620" marT="7620" marB="0" anchor="ctr"/>
                </a:tc>
                <a:extLst>
                  <a:ext uri="{0D108BD9-81ED-4DB2-BD59-A6C34878D82A}">
                    <a16:rowId xmlns:a16="http://schemas.microsoft.com/office/drawing/2014/main" val="161807507"/>
                  </a:ext>
                </a:extLst>
              </a:tr>
            </a:tbl>
          </a:graphicData>
        </a:graphic>
      </p:graphicFrame>
      <p:sp>
        <p:nvSpPr>
          <p:cNvPr id="6" name="TextBox 5">
            <a:extLst>
              <a:ext uri="{FF2B5EF4-FFF2-40B4-BE49-F238E27FC236}">
                <a16:creationId xmlns:a16="http://schemas.microsoft.com/office/drawing/2014/main" id="{2D104FA4-EBE0-2311-5C39-0BDC05ED54CD}"/>
              </a:ext>
            </a:extLst>
          </p:cNvPr>
          <p:cNvSpPr txBox="1"/>
          <p:nvPr/>
        </p:nvSpPr>
        <p:spPr>
          <a:xfrm>
            <a:off x="4258286" y="4634430"/>
            <a:ext cx="6751836" cy="923330"/>
          </a:xfrm>
          <a:prstGeom prst="rect">
            <a:avLst/>
          </a:prstGeom>
          <a:noFill/>
        </p:spPr>
        <p:txBody>
          <a:bodyPr wrap="square">
            <a:spAutoFit/>
          </a:bodyPr>
          <a:lstStyle/>
          <a:p>
            <a:r>
              <a:rPr lang="en-US" dirty="0">
                <a:solidFill>
                  <a:schemeClr val="bg1"/>
                </a:solidFill>
                <a:effectLst/>
              </a:rPr>
              <a:t>- There are 10 numeric columns and 11 Categorical Columns</a:t>
            </a:r>
          </a:p>
          <a:p>
            <a:r>
              <a:rPr lang="en-US" dirty="0">
                <a:solidFill>
                  <a:schemeClr val="bg1"/>
                </a:solidFill>
              </a:rPr>
              <a:t>- No missing data found.</a:t>
            </a:r>
          </a:p>
          <a:p>
            <a:r>
              <a:rPr lang="en-US" dirty="0">
                <a:solidFill>
                  <a:schemeClr val="bg1"/>
                </a:solidFill>
              </a:rPr>
              <a:t>- 12 duplicate rows found.</a:t>
            </a:r>
          </a:p>
        </p:txBody>
      </p:sp>
    </p:spTree>
    <p:extLst>
      <p:ext uri="{BB962C8B-B14F-4D97-AF65-F5344CB8AC3E}">
        <p14:creationId xmlns:p14="http://schemas.microsoft.com/office/powerpoint/2010/main" val="344903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E86CE64-85EA-4BCA-945E-313D48477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3" name="Subtitle 2">
            <a:extLst>
              <a:ext uri="{FF2B5EF4-FFF2-40B4-BE49-F238E27FC236}">
                <a16:creationId xmlns:a16="http://schemas.microsoft.com/office/drawing/2014/main" id="{3E585C35-089E-3903-061D-4E325F4DAEC6}"/>
              </a:ext>
            </a:extLst>
          </p:cNvPr>
          <p:cNvSpPr>
            <a:spLocks noGrp="1"/>
          </p:cNvSpPr>
          <p:nvPr>
            <p:ph type="subTitle" idx="1"/>
          </p:nvPr>
        </p:nvSpPr>
        <p:spPr>
          <a:xfrm>
            <a:off x="448056" y="158624"/>
            <a:ext cx="10972613" cy="6634062"/>
          </a:xfrm>
        </p:spPr>
        <p:txBody>
          <a:bodyPr>
            <a:noAutofit/>
          </a:bodyPr>
          <a:lstStyle/>
          <a:p>
            <a:pPr>
              <a:lnSpc>
                <a:spcPct val="110000"/>
              </a:lnSpc>
            </a:pPr>
            <a:r>
              <a:rPr lang="en-US" sz="1200" b="1" dirty="0">
                <a:solidFill>
                  <a:schemeClr val="tx1">
                    <a:alpha val="55000"/>
                  </a:schemeClr>
                </a:solidFill>
              </a:rPr>
              <a:t>Attribute Information: Bank client data:</a:t>
            </a:r>
          </a:p>
          <a:p>
            <a:pPr>
              <a:lnSpc>
                <a:spcPct val="110000"/>
              </a:lnSpc>
            </a:pPr>
            <a:r>
              <a:rPr lang="en-US" sz="1200" b="1" dirty="0">
                <a:solidFill>
                  <a:schemeClr val="tx1">
                    <a:alpha val="55000"/>
                  </a:schemeClr>
                </a:solidFill>
              </a:rPr>
              <a:t>1 - age (numeric)</a:t>
            </a:r>
          </a:p>
          <a:p>
            <a:pPr>
              <a:lnSpc>
                <a:spcPct val="110000"/>
              </a:lnSpc>
            </a:pPr>
            <a:r>
              <a:rPr lang="en-US" sz="1200" b="1" dirty="0">
                <a:solidFill>
                  <a:schemeClr val="tx1">
                    <a:alpha val="55000"/>
                  </a:schemeClr>
                </a:solidFill>
              </a:rPr>
              <a:t>2 - job : type of job (categorical: 'admin.','blue-collar','entrepreneur','housemaid','management','retired','self-employed','services','student','technician','unemployed','unknown')</a:t>
            </a:r>
          </a:p>
          <a:p>
            <a:pPr>
              <a:lnSpc>
                <a:spcPct val="110000"/>
              </a:lnSpc>
            </a:pPr>
            <a:r>
              <a:rPr lang="en-US" sz="1200" b="1" dirty="0">
                <a:solidFill>
                  <a:schemeClr val="tx1">
                    <a:alpha val="55000"/>
                  </a:schemeClr>
                </a:solidFill>
              </a:rPr>
              <a:t>3 - marital : marital status (categorical: '</a:t>
            </a:r>
            <a:r>
              <a:rPr lang="en-US" sz="1200" b="1" dirty="0" err="1">
                <a:solidFill>
                  <a:schemeClr val="tx1">
                    <a:alpha val="55000"/>
                  </a:schemeClr>
                </a:solidFill>
              </a:rPr>
              <a:t>divorced','married','single','unknown</a:t>
            </a:r>
            <a:r>
              <a:rPr lang="en-US" sz="1200" b="1" dirty="0">
                <a:solidFill>
                  <a:schemeClr val="tx1">
                    <a:alpha val="55000"/>
                  </a:schemeClr>
                </a:solidFill>
              </a:rPr>
              <a:t>'; note: 'divorced' means divorced or widowed)</a:t>
            </a:r>
          </a:p>
          <a:p>
            <a:pPr>
              <a:lnSpc>
                <a:spcPct val="110000"/>
              </a:lnSpc>
            </a:pPr>
            <a:r>
              <a:rPr lang="en-US" sz="1200" b="1" dirty="0">
                <a:solidFill>
                  <a:schemeClr val="tx1">
                    <a:alpha val="55000"/>
                  </a:schemeClr>
                </a:solidFill>
              </a:rPr>
              <a:t>4 - education (categorical: 'basic.4y','basic.6y','basic.9y','high.school','illiterate','professional.course','university.degree','unknown')</a:t>
            </a:r>
          </a:p>
          <a:p>
            <a:pPr>
              <a:lnSpc>
                <a:spcPct val="110000"/>
              </a:lnSpc>
            </a:pPr>
            <a:r>
              <a:rPr lang="en-US" sz="1200" b="1" dirty="0">
                <a:solidFill>
                  <a:schemeClr val="tx1">
                    <a:alpha val="55000"/>
                  </a:schemeClr>
                </a:solidFill>
              </a:rPr>
              <a:t>5 - default: has credit in default? (categorical: '</a:t>
            </a:r>
            <a:r>
              <a:rPr lang="en-US" sz="1200" b="1" dirty="0" err="1">
                <a:solidFill>
                  <a:schemeClr val="tx1">
                    <a:alpha val="55000"/>
                  </a:schemeClr>
                </a:solidFill>
              </a:rPr>
              <a:t>no','yes','unknown</a:t>
            </a:r>
            <a:r>
              <a:rPr lang="en-US" sz="1200" b="1" dirty="0">
                <a:solidFill>
                  <a:schemeClr val="tx1">
                    <a:alpha val="55000"/>
                  </a:schemeClr>
                </a:solidFill>
              </a:rPr>
              <a:t>')</a:t>
            </a:r>
          </a:p>
          <a:p>
            <a:pPr>
              <a:lnSpc>
                <a:spcPct val="110000"/>
              </a:lnSpc>
            </a:pPr>
            <a:r>
              <a:rPr lang="en-US" sz="1200" b="1" dirty="0">
                <a:solidFill>
                  <a:schemeClr val="tx1">
                    <a:alpha val="55000"/>
                  </a:schemeClr>
                </a:solidFill>
              </a:rPr>
              <a:t>6 - balance : average yearly balance, in euros (numeric)</a:t>
            </a:r>
          </a:p>
          <a:p>
            <a:pPr>
              <a:lnSpc>
                <a:spcPct val="110000"/>
              </a:lnSpc>
            </a:pPr>
            <a:r>
              <a:rPr lang="en-US" sz="1200" b="1" dirty="0">
                <a:solidFill>
                  <a:schemeClr val="tx1">
                    <a:alpha val="55000"/>
                  </a:schemeClr>
                </a:solidFill>
              </a:rPr>
              <a:t>7 - housing: has housing loan? (categorical: '</a:t>
            </a:r>
            <a:r>
              <a:rPr lang="en-US" sz="1200" b="1" dirty="0" err="1">
                <a:solidFill>
                  <a:schemeClr val="tx1">
                    <a:alpha val="55000"/>
                  </a:schemeClr>
                </a:solidFill>
              </a:rPr>
              <a:t>no','yes','unknown</a:t>
            </a:r>
            <a:r>
              <a:rPr lang="en-US" sz="1200" b="1" dirty="0">
                <a:solidFill>
                  <a:schemeClr val="tx1">
                    <a:alpha val="55000"/>
                  </a:schemeClr>
                </a:solidFill>
              </a:rPr>
              <a:t>')</a:t>
            </a:r>
          </a:p>
          <a:p>
            <a:pPr>
              <a:lnSpc>
                <a:spcPct val="110000"/>
              </a:lnSpc>
            </a:pPr>
            <a:r>
              <a:rPr lang="en-US" sz="1200" b="1" dirty="0">
                <a:solidFill>
                  <a:schemeClr val="tx1">
                    <a:alpha val="55000"/>
                  </a:schemeClr>
                </a:solidFill>
              </a:rPr>
              <a:t>8 - loan: has personal loan? (categorical: '</a:t>
            </a:r>
            <a:r>
              <a:rPr lang="en-US" sz="1200" b="1" dirty="0" err="1">
                <a:solidFill>
                  <a:schemeClr val="tx1">
                    <a:alpha val="55000"/>
                  </a:schemeClr>
                </a:solidFill>
              </a:rPr>
              <a:t>no','yes','unknown</a:t>
            </a:r>
            <a:r>
              <a:rPr lang="en-US" sz="1200" b="1" dirty="0">
                <a:solidFill>
                  <a:schemeClr val="tx1">
                    <a:alpha val="55000"/>
                  </a:schemeClr>
                </a:solidFill>
              </a:rPr>
              <a:t>')related with the last contact of the current campaign:</a:t>
            </a:r>
          </a:p>
          <a:p>
            <a:pPr>
              <a:lnSpc>
                <a:spcPct val="110000"/>
              </a:lnSpc>
            </a:pPr>
            <a:r>
              <a:rPr lang="en-US" sz="1200" b="1" dirty="0">
                <a:solidFill>
                  <a:schemeClr val="tx1">
                    <a:alpha val="55000"/>
                  </a:schemeClr>
                </a:solidFill>
              </a:rPr>
              <a:t>9 - contact: contact communication type (categorical: '</a:t>
            </a:r>
            <a:r>
              <a:rPr lang="en-US" sz="1200" b="1" dirty="0" err="1">
                <a:solidFill>
                  <a:schemeClr val="tx1">
                    <a:alpha val="55000"/>
                  </a:schemeClr>
                </a:solidFill>
              </a:rPr>
              <a:t>cellular','telephone</a:t>
            </a:r>
            <a:r>
              <a:rPr lang="en-US" sz="1200" b="1" dirty="0">
                <a:solidFill>
                  <a:schemeClr val="tx1">
                    <a:alpha val="55000"/>
                  </a:schemeClr>
                </a:solidFill>
              </a:rPr>
              <a:t>')</a:t>
            </a:r>
          </a:p>
          <a:p>
            <a:pPr>
              <a:lnSpc>
                <a:spcPct val="110000"/>
              </a:lnSpc>
            </a:pPr>
            <a:r>
              <a:rPr lang="en-US" sz="1200" b="1" dirty="0">
                <a:solidFill>
                  <a:schemeClr val="tx1">
                    <a:alpha val="55000"/>
                  </a:schemeClr>
                </a:solidFill>
              </a:rPr>
              <a:t>10 - month: last contact month of year (categorical: '</a:t>
            </a:r>
            <a:r>
              <a:rPr lang="en-US" sz="1200" b="1" dirty="0" err="1">
                <a:solidFill>
                  <a:schemeClr val="tx1">
                    <a:alpha val="55000"/>
                  </a:schemeClr>
                </a:solidFill>
              </a:rPr>
              <a:t>jan</a:t>
            </a:r>
            <a:r>
              <a:rPr lang="en-US" sz="1200" b="1" dirty="0">
                <a:solidFill>
                  <a:schemeClr val="tx1">
                    <a:alpha val="55000"/>
                  </a:schemeClr>
                </a:solidFill>
              </a:rPr>
              <a:t>', '</a:t>
            </a:r>
            <a:r>
              <a:rPr lang="en-US" sz="1200" b="1" dirty="0" err="1">
                <a:solidFill>
                  <a:schemeClr val="tx1">
                    <a:alpha val="55000"/>
                  </a:schemeClr>
                </a:solidFill>
              </a:rPr>
              <a:t>feb</a:t>
            </a:r>
            <a:r>
              <a:rPr lang="en-US" sz="1200" b="1" dirty="0">
                <a:solidFill>
                  <a:schemeClr val="tx1">
                    <a:alpha val="55000"/>
                  </a:schemeClr>
                </a:solidFill>
              </a:rPr>
              <a:t>', 'mar', ..., '</a:t>
            </a:r>
            <a:r>
              <a:rPr lang="en-US" sz="1200" b="1" dirty="0" err="1">
                <a:solidFill>
                  <a:schemeClr val="tx1">
                    <a:alpha val="55000"/>
                  </a:schemeClr>
                </a:solidFill>
              </a:rPr>
              <a:t>nov</a:t>
            </a:r>
            <a:r>
              <a:rPr lang="en-US" sz="1200" b="1" dirty="0">
                <a:solidFill>
                  <a:schemeClr val="tx1">
                    <a:alpha val="55000"/>
                  </a:schemeClr>
                </a:solidFill>
              </a:rPr>
              <a:t>', 'dec’)</a:t>
            </a:r>
          </a:p>
          <a:p>
            <a:pPr>
              <a:lnSpc>
                <a:spcPct val="110000"/>
              </a:lnSpc>
            </a:pPr>
            <a:r>
              <a:rPr lang="en-US" sz="1200" b="1" dirty="0">
                <a:solidFill>
                  <a:schemeClr val="tx1">
                    <a:alpha val="55000"/>
                  </a:schemeClr>
                </a:solidFill>
              </a:rPr>
              <a:t>11 - </a:t>
            </a:r>
            <a:r>
              <a:rPr lang="en-US" sz="1200" b="1" dirty="0" err="1">
                <a:solidFill>
                  <a:schemeClr val="tx1">
                    <a:alpha val="55000"/>
                  </a:schemeClr>
                </a:solidFill>
              </a:rPr>
              <a:t>day_of_week</a:t>
            </a:r>
            <a:r>
              <a:rPr lang="en-US" sz="1200" b="1" dirty="0">
                <a:solidFill>
                  <a:schemeClr val="tx1">
                    <a:alpha val="55000"/>
                  </a:schemeClr>
                </a:solidFill>
              </a:rPr>
              <a:t>: last contact day of the week (categorical: '</a:t>
            </a:r>
            <a:r>
              <a:rPr lang="en-US" sz="1200" b="1" dirty="0" err="1">
                <a:solidFill>
                  <a:schemeClr val="tx1">
                    <a:alpha val="55000"/>
                  </a:schemeClr>
                </a:solidFill>
              </a:rPr>
              <a:t>mon</a:t>
            </a:r>
            <a:r>
              <a:rPr lang="en-US" sz="1200" b="1" dirty="0">
                <a:solidFill>
                  <a:schemeClr val="tx1">
                    <a:alpha val="55000"/>
                  </a:schemeClr>
                </a:solidFill>
              </a:rPr>
              <a:t>','</a:t>
            </a:r>
            <a:r>
              <a:rPr lang="en-US" sz="1200" b="1" dirty="0" err="1">
                <a:solidFill>
                  <a:schemeClr val="tx1">
                    <a:alpha val="55000"/>
                  </a:schemeClr>
                </a:solidFill>
              </a:rPr>
              <a:t>tue</a:t>
            </a:r>
            <a:r>
              <a:rPr lang="en-US" sz="1200" b="1" dirty="0">
                <a:solidFill>
                  <a:schemeClr val="tx1">
                    <a:alpha val="55000"/>
                  </a:schemeClr>
                </a:solidFill>
              </a:rPr>
              <a:t>','wed','</a:t>
            </a:r>
            <a:r>
              <a:rPr lang="en-US" sz="1200" b="1" dirty="0" err="1">
                <a:solidFill>
                  <a:schemeClr val="tx1">
                    <a:alpha val="55000"/>
                  </a:schemeClr>
                </a:solidFill>
              </a:rPr>
              <a:t>thu</a:t>
            </a:r>
            <a:r>
              <a:rPr lang="en-US" sz="1200" b="1" dirty="0">
                <a:solidFill>
                  <a:schemeClr val="tx1">
                    <a:alpha val="55000"/>
                  </a:schemeClr>
                </a:solidFill>
              </a:rPr>
              <a:t>','</a:t>
            </a:r>
            <a:r>
              <a:rPr lang="en-US" sz="1200" b="1" dirty="0" err="1">
                <a:solidFill>
                  <a:schemeClr val="tx1">
                    <a:alpha val="55000"/>
                  </a:schemeClr>
                </a:solidFill>
              </a:rPr>
              <a:t>fri</a:t>
            </a:r>
            <a:r>
              <a:rPr lang="en-US" sz="1200" b="1" dirty="0">
                <a:solidFill>
                  <a:schemeClr val="tx1">
                    <a:alpha val="55000"/>
                  </a:schemeClr>
                </a:solidFill>
              </a:rPr>
              <a:t>')</a:t>
            </a:r>
          </a:p>
          <a:p>
            <a:pPr>
              <a:lnSpc>
                <a:spcPct val="110000"/>
              </a:lnSpc>
            </a:pPr>
            <a:r>
              <a:rPr lang="en-US" sz="1200" b="1" dirty="0">
                <a:solidFill>
                  <a:schemeClr val="tx1">
                    <a:alpha val="55000"/>
                  </a:schemeClr>
                </a:solidFill>
              </a:rPr>
              <a:t>12 -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a:t>
            </a:r>
            <a:r>
              <a:rPr lang="en-US" sz="1200" b="1" dirty="0" err="1">
                <a:solidFill>
                  <a:schemeClr val="tx1">
                    <a:alpha val="55000"/>
                  </a:schemeClr>
                </a:solidFill>
              </a:rPr>
              <a:t>model.other</a:t>
            </a:r>
            <a:r>
              <a:rPr lang="en-US" sz="1200" b="1" dirty="0">
                <a:solidFill>
                  <a:schemeClr val="tx1">
                    <a:alpha val="55000"/>
                  </a:schemeClr>
                </a:solidFill>
              </a:rPr>
              <a:t> attributes:</a:t>
            </a:r>
          </a:p>
          <a:p>
            <a:pPr>
              <a:lnSpc>
                <a:spcPct val="110000"/>
              </a:lnSpc>
            </a:pPr>
            <a:r>
              <a:rPr lang="en-US" sz="1200" b="1" dirty="0">
                <a:solidFill>
                  <a:schemeClr val="tx1">
                    <a:alpha val="55000"/>
                  </a:schemeClr>
                </a:solidFill>
              </a:rPr>
              <a:t>13 - campaign: number of contacts performed during this campaign and for this client (numeric, includes last contact)</a:t>
            </a:r>
          </a:p>
          <a:p>
            <a:pPr>
              <a:lnSpc>
                <a:spcPct val="110000"/>
              </a:lnSpc>
            </a:pPr>
            <a:r>
              <a:rPr lang="en-US" sz="1200" b="1" dirty="0">
                <a:solidFill>
                  <a:schemeClr val="tx1">
                    <a:alpha val="55000"/>
                  </a:schemeClr>
                </a:solidFill>
              </a:rPr>
              <a:t>14 - </a:t>
            </a:r>
            <a:r>
              <a:rPr lang="en-US" sz="1200" b="1" dirty="0" err="1">
                <a:solidFill>
                  <a:schemeClr val="tx1">
                    <a:alpha val="55000"/>
                  </a:schemeClr>
                </a:solidFill>
              </a:rPr>
              <a:t>pdays</a:t>
            </a:r>
            <a:r>
              <a:rPr lang="en-US" sz="1200" b="1" dirty="0">
                <a:solidFill>
                  <a:schemeClr val="tx1">
                    <a:alpha val="55000"/>
                  </a:schemeClr>
                </a:solidFill>
              </a:rPr>
              <a:t>: number of days that passed by after the client was last contacted from a previous campaign (numeric; 999 means client was not previously contacted)</a:t>
            </a:r>
          </a:p>
          <a:p>
            <a:pPr>
              <a:lnSpc>
                <a:spcPct val="110000"/>
              </a:lnSpc>
            </a:pPr>
            <a:r>
              <a:rPr lang="en-US" sz="1200" b="1" dirty="0">
                <a:solidFill>
                  <a:schemeClr val="tx1">
                    <a:alpha val="55000"/>
                  </a:schemeClr>
                </a:solidFill>
              </a:rPr>
              <a:t>15 - previous: number of contacts performed before this campaign and for this client (numeric)</a:t>
            </a:r>
          </a:p>
          <a:p>
            <a:pPr>
              <a:lnSpc>
                <a:spcPct val="110000"/>
              </a:lnSpc>
            </a:pPr>
            <a:r>
              <a:rPr lang="en-US" sz="1200" b="1" dirty="0">
                <a:solidFill>
                  <a:schemeClr val="tx1">
                    <a:alpha val="55000"/>
                  </a:schemeClr>
                </a:solidFill>
              </a:rPr>
              <a:t>16 - </a:t>
            </a:r>
            <a:r>
              <a:rPr lang="en-US" sz="1200" b="1" dirty="0" err="1">
                <a:solidFill>
                  <a:schemeClr val="tx1">
                    <a:alpha val="55000"/>
                  </a:schemeClr>
                </a:solidFill>
              </a:rPr>
              <a:t>poutcome</a:t>
            </a:r>
            <a:r>
              <a:rPr lang="en-US" sz="1200" b="1" dirty="0">
                <a:solidFill>
                  <a:schemeClr val="tx1">
                    <a:alpha val="55000"/>
                  </a:schemeClr>
                </a:solidFill>
              </a:rPr>
              <a:t>: outcome of the previous marketing campaign (categorical: '</a:t>
            </a:r>
            <a:r>
              <a:rPr lang="en-US" sz="1200" b="1" dirty="0" err="1">
                <a:solidFill>
                  <a:schemeClr val="tx1">
                    <a:alpha val="55000"/>
                  </a:schemeClr>
                </a:solidFill>
              </a:rPr>
              <a:t>failure','nonexistent','success</a:t>
            </a:r>
            <a:r>
              <a:rPr lang="en-US" sz="1200" b="1" dirty="0">
                <a:solidFill>
                  <a:schemeClr val="tx1">
                    <a:alpha val="55000"/>
                  </a:schemeClr>
                </a:solidFill>
              </a:rPr>
              <a:t>')</a:t>
            </a:r>
          </a:p>
          <a:p>
            <a:pPr>
              <a:lnSpc>
                <a:spcPct val="110000"/>
              </a:lnSpc>
            </a:pPr>
            <a:r>
              <a:rPr lang="en-US" sz="1200" b="1" dirty="0">
                <a:solidFill>
                  <a:schemeClr val="tx1">
                    <a:alpha val="55000"/>
                  </a:schemeClr>
                </a:solidFill>
              </a:rPr>
              <a:t>Output variable (desired target):</a:t>
            </a:r>
          </a:p>
          <a:p>
            <a:pPr>
              <a:lnSpc>
                <a:spcPct val="110000"/>
              </a:lnSpc>
            </a:pPr>
            <a:r>
              <a:rPr lang="en-US" sz="1200" b="1" dirty="0">
                <a:solidFill>
                  <a:schemeClr val="tx1">
                    <a:alpha val="55000"/>
                  </a:schemeClr>
                </a:solidFill>
              </a:rPr>
              <a:t>17 - y - has the client subscribed a term deposit? (binary: '</a:t>
            </a:r>
            <a:r>
              <a:rPr lang="en-US" sz="1200" b="1" dirty="0" err="1">
                <a:solidFill>
                  <a:schemeClr val="tx1">
                    <a:alpha val="55000"/>
                  </a:schemeClr>
                </a:solidFill>
              </a:rPr>
              <a:t>yes','no</a:t>
            </a:r>
            <a:r>
              <a:rPr lang="en-US" sz="1200" b="1" dirty="0">
                <a:solidFill>
                  <a:schemeClr val="tx1">
                    <a:alpha val="55000"/>
                  </a:schemeClr>
                </a:solidFill>
              </a:rPr>
              <a:t>')</a:t>
            </a:r>
          </a:p>
        </p:txBody>
      </p:sp>
      <p:cxnSp>
        <p:nvCxnSpPr>
          <p:cNvPr id="22" name="Straight Connector 18">
            <a:extLst>
              <a:ext uri="{FF2B5EF4-FFF2-40B4-BE49-F238E27FC236}">
                <a16:creationId xmlns:a16="http://schemas.microsoft.com/office/drawing/2014/main" id="{B6C33989-46ED-4C11-B79E-C724ADD45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8EA5E7-0D93-FB8F-EAC7-BC4991F8F1B8}"/>
              </a:ext>
            </a:extLst>
          </p:cNvPr>
          <p:cNvSpPr txBox="1">
            <a:spLocks/>
          </p:cNvSpPr>
          <p:nvPr/>
        </p:nvSpPr>
        <p:spPr>
          <a:xfrm>
            <a:off x="206902" y="216756"/>
            <a:ext cx="11708289" cy="457014"/>
          </a:xfrm>
          <a:prstGeom prst="rect">
            <a:avLst/>
          </a:prstGeom>
        </p:spPr>
        <p:txBody>
          <a:bodyPr vert="horz" wrap="square" lIns="0" tIns="0" rIns="0" bIns="0" rtlCol="0" anchor="t">
            <a:normAutofit fontScale="62500" lnSpcReduction="20000"/>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r>
              <a:rPr lang="en-US" sz="6000" b="1" dirty="0">
                <a:solidFill>
                  <a:schemeClr val="bg1"/>
                </a:solidFill>
              </a:rPr>
              <a:t>Exploratory Data Analysis – Univariate Analysis</a:t>
            </a:r>
            <a:endParaRPr lang="en-US" sz="6000" dirty="0">
              <a:solidFill>
                <a:schemeClr val="bg1"/>
              </a:solidFill>
            </a:endParaRPr>
          </a:p>
        </p:txBody>
      </p:sp>
      <p:graphicFrame>
        <p:nvGraphicFramePr>
          <p:cNvPr id="10" name="Object 9">
            <a:extLst>
              <a:ext uri="{FF2B5EF4-FFF2-40B4-BE49-F238E27FC236}">
                <a16:creationId xmlns:a16="http://schemas.microsoft.com/office/drawing/2014/main" id="{9CB611F8-404F-0A47-C21C-A8E6B6B850C4}"/>
              </a:ext>
            </a:extLst>
          </p:cNvPr>
          <p:cNvGraphicFramePr>
            <a:graphicFrameLocks noChangeAspect="1"/>
          </p:cNvGraphicFramePr>
          <p:nvPr>
            <p:extLst>
              <p:ext uri="{D42A27DB-BD31-4B8C-83A1-F6EECF244321}">
                <p14:modId xmlns:p14="http://schemas.microsoft.com/office/powerpoint/2010/main" val="3642436133"/>
              </p:ext>
            </p:extLst>
          </p:nvPr>
        </p:nvGraphicFramePr>
        <p:xfrm>
          <a:off x="86575" y="620917"/>
          <a:ext cx="3902075" cy="4610100"/>
        </p:xfrm>
        <a:graphic>
          <a:graphicData uri="http://schemas.openxmlformats.org/presentationml/2006/ole">
            <mc:AlternateContent xmlns:mc="http://schemas.openxmlformats.org/markup-compatibility/2006">
              <mc:Choice xmlns:v="urn:schemas-microsoft-com:vml" Requires="v">
                <p:oleObj name="Bitmap Image" r:id="rId2" imgW="3901320" imgH="4610160" progId="PBrush">
                  <p:embed/>
                </p:oleObj>
              </mc:Choice>
              <mc:Fallback>
                <p:oleObj name="Bitmap Image" r:id="rId2" imgW="3901320" imgH="4610160" progId="PBrush">
                  <p:embed/>
                  <p:pic>
                    <p:nvPicPr>
                      <p:cNvPr id="0" name=""/>
                      <p:cNvPicPr/>
                      <p:nvPr/>
                    </p:nvPicPr>
                    <p:blipFill>
                      <a:blip r:embed="rId3"/>
                      <a:stretch>
                        <a:fillRect/>
                      </a:stretch>
                    </p:blipFill>
                    <p:spPr>
                      <a:xfrm>
                        <a:off x="86575" y="620917"/>
                        <a:ext cx="3902075" cy="4610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1B7A5A4C-E82A-9FF0-A25E-9764E2769E13}"/>
              </a:ext>
            </a:extLst>
          </p:cNvPr>
          <p:cNvGraphicFramePr>
            <a:graphicFrameLocks noChangeAspect="1"/>
          </p:cNvGraphicFramePr>
          <p:nvPr>
            <p:extLst>
              <p:ext uri="{D42A27DB-BD31-4B8C-83A1-F6EECF244321}">
                <p14:modId xmlns:p14="http://schemas.microsoft.com/office/powerpoint/2010/main" val="849524126"/>
              </p:ext>
            </p:extLst>
          </p:nvPr>
        </p:nvGraphicFramePr>
        <p:xfrm>
          <a:off x="3813672" y="673770"/>
          <a:ext cx="4122737" cy="2309813"/>
        </p:xfrm>
        <a:graphic>
          <a:graphicData uri="http://schemas.openxmlformats.org/presentationml/2006/ole">
            <mc:AlternateContent xmlns:mc="http://schemas.openxmlformats.org/markup-compatibility/2006">
              <mc:Choice xmlns:v="urn:schemas-microsoft-com:vml" Requires="v">
                <p:oleObj name="Bitmap Image" r:id="rId4" imgW="4122360" imgH="2309040" progId="PBrush">
                  <p:embed/>
                </p:oleObj>
              </mc:Choice>
              <mc:Fallback>
                <p:oleObj name="Bitmap Image" r:id="rId4" imgW="4122360" imgH="2309040" progId="PBrush">
                  <p:embed/>
                  <p:pic>
                    <p:nvPicPr>
                      <p:cNvPr id="0" name=""/>
                      <p:cNvPicPr/>
                      <p:nvPr/>
                    </p:nvPicPr>
                    <p:blipFill>
                      <a:blip r:embed="rId5"/>
                      <a:stretch>
                        <a:fillRect/>
                      </a:stretch>
                    </p:blipFill>
                    <p:spPr>
                      <a:xfrm>
                        <a:off x="3813672" y="673770"/>
                        <a:ext cx="4122737" cy="2309813"/>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4926DAC-E283-4848-64FC-8D78EE89F1CC}"/>
              </a:ext>
            </a:extLst>
          </p:cNvPr>
          <p:cNvGraphicFramePr>
            <a:graphicFrameLocks noChangeAspect="1"/>
          </p:cNvGraphicFramePr>
          <p:nvPr>
            <p:extLst>
              <p:ext uri="{D42A27DB-BD31-4B8C-83A1-F6EECF244321}">
                <p14:modId xmlns:p14="http://schemas.microsoft.com/office/powerpoint/2010/main" val="690125677"/>
              </p:ext>
            </p:extLst>
          </p:nvPr>
        </p:nvGraphicFramePr>
        <p:xfrm>
          <a:off x="7991059" y="620917"/>
          <a:ext cx="3695700" cy="2103437"/>
        </p:xfrm>
        <a:graphic>
          <a:graphicData uri="http://schemas.openxmlformats.org/presentationml/2006/ole">
            <mc:AlternateContent xmlns:mc="http://schemas.openxmlformats.org/markup-compatibility/2006">
              <mc:Choice xmlns:v="urn:schemas-microsoft-com:vml" Requires="v">
                <p:oleObj name="Bitmap Image" r:id="rId6" imgW="3695760" imgH="2103120" progId="PBrush">
                  <p:embed/>
                </p:oleObj>
              </mc:Choice>
              <mc:Fallback>
                <p:oleObj name="Bitmap Image" r:id="rId6" imgW="3695760" imgH="2103120" progId="PBrush">
                  <p:embed/>
                  <p:pic>
                    <p:nvPicPr>
                      <p:cNvPr id="0" name=""/>
                      <p:cNvPicPr/>
                      <p:nvPr/>
                    </p:nvPicPr>
                    <p:blipFill>
                      <a:blip r:embed="rId7"/>
                      <a:stretch>
                        <a:fillRect/>
                      </a:stretch>
                    </p:blipFill>
                    <p:spPr>
                      <a:xfrm>
                        <a:off x="7991059" y="620917"/>
                        <a:ext cx="3695700" cy="210343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F7E09EBD-4434-6D8D-3518-1ED582985E73}"/>
              </a:ext>
            </a:extLst>
          </p:cNvPr>
          <p:cNvGraphicFramePr>
            <a:graphicFrameLocks noChangeAspect="1"/>
          </p:cNvGraphicFramePr>
          <p:nvPr>
            <p:extLst>
              <p:ext uri="{D42A27DB-BD31-4B8C-83A1-F6EECF244321}">
                <p14:modId xmlns:p14="http://schemas.microsoft.com/office/powerpoint/2010/main" val="1412592169"/>
              </p:ext>
            </p:extLst>
          </p:nvPr>
        </p:nvGraphicFramePr>
        <p:xfrm>
          <a:off x="3813672" y="2859216"/>
          <a:ext cx="3794125" cy="2247900"/>
        </p:xfrm>
        <a:graphic>
          <a:graphicData uri="http://schemas.openxmlformats.org/presentationml/2006/ole">
            <mc:AlternateContent xmlns:mc="http://schemas.openxmlformats.org/markup-compatibility/2006">
              <mc:Choice xmlns:v="urn:schemas-microsoft-com:vml" Requires="v">
                <p:oleObj name="Bitmap Image" r:id="rId8" imgW="3794760" imgH="2247840" progId="PBrush">
                  <p:embed/>
                </p:oleObj>
              </mc:Choice>
              <mc:Fallback>
                <p:oleObj name="Bitmap Image" r:id="rId8" imgW="3794760" imgH="2247840" progId="PBrush">
                  <p:embed/>
                  <p:pic>
                    <p:nvPicPr>
                      <p:cNvPr id="0" name=""/>
                      <p:cNvPicPr/>
                      <p:nvPr/>
                    </p:nvPicPr>
                    <p:blipFill>
                      <a:blip r:embed="rId9"/>
                      <a:stretch>
                        <a:fillRect/>
                      </a:stretch>
                    </p:blipFill>
                    <p:spPr>
                      <a:xfrm>
                        <a:off x="3813672" y="2859216"/>
                        <a:ext cx="3794125" cy="22479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42EB1583-4E37-DC2E-5990-B569E31248D9}"/>
              </a:ext>
            </a:extLst>
          </p:cNvPr>
          <p:cNvGraphicFramePr>
            <a:graphicFrameLocks noChangeAspect="1"/>
          </p:cNvGraphicFramePr>
          <p:nvPr>
            <p:extLst>
              <p:ext uri="{D42A27DB-BD31-4B8C-83A1-F6EECF244321}">
                <p14:modId xmlns:p14="http://schemas.microsoft.com/office/powerpoint/2010/main" val="4055044057"/>
              </p:ext>
            </p:extLst>
          </p:nvPr>
        </p:nvGraphicFramePr>
        <p:xfrm>
          <a:off x="7802433" y="2925967"/>
          <a:ext cx="3703637" cy="2278063"/>
        </p:xfrm>
        <a:graphic>
          <a:graphicData uri="http://schemas.openxmlformats.org/presentationml/2006/ole">
            <mc:AlternateContent xmlns:mc="http://schemas.openxmlformats.org/markup-compatibility/2006">
              <mc:Choice xmlns:v="urn:schemas-microsoft-com:vml" Requires="v">
                <p:oleObj name="Bitmap Image" r:id="rId10" imgW="3703320" imgH="2278440" progId="PBrush">
                  <p:embed/>
                </p:oleObj>
              </mc:Choice>
              <mc:Fallback>
                <p:oleObj name="Bitmap Image" r:id="rId10" imgW="3703320" imgH="2278440" progId="PBrush">
                  <p:embed/>
                  <p:pic>
                    <p:nvPicPr>
                      <p:cNvPr id="0" name=""/>
                      <p:cNvPicPr/>
                      <p:nvPr/>
                    </p:nvPicPr>
                    <p:blipFill>
                      <a:blip r:embed="rId11"/>
                      <a:stretch>
                        <a:fillRect/>
                      </a:stretch>
                    </p:blipFill>
                    <p:spPr>
                      <a:xfrm>
                        <a:off x="7802433" y="2925967"/>
                        <a:ext cx="3703637" cy="2278063"/>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E6A6B40C-1820-713E-C6D3-C8121C0A439E}"/>
              </a:ext>
            </a:extLst>
          </p:cNvPr>
          <p:cNvSpPr txBox="1"/>
          <p:nvPr/>
        </p:nvSpPr>
        <p:spPr>
          <a:xfrm>
            <a:off x="209198" y="5107116"/>
            <a:ext cx="11773604" cy="1600438"/>
          </a:xfrm>
          <a:prstGeom prst="rect">
            <a:avLst/>
          </a:prstGeom>
          <a:noFill/>
        </p:spPr>
        <p:txBody>
          <a:bodyPr wrap="square">
            <a:spAutoFit/>
          </a:bodyPr>
          <a:lstStyle/>
          <a:p>
            <a:r>
              <a:rPr lang="en-US" sz="1400" dirty="0">
                <a:solidFill>
                  <a:schemeClr val="bg1"/>
                </a:solidFill>
              </a:rPr>
              <a:t>-     Most of the clients are working as admin 25% and blue collar 22% job category.</a:t>
            </a:r>
          </a:p>
          <a:p>
            <a:r>
              <a:rPr lang="en-US" sz="1400" dirty="0">
                <a:solidFill>
                  <a:schemeClr val="bg1"/>
                </a:solidFill>
              </a:rPr>
              <a:t>-     60% of the clients are married.</a:t>
            </a:r>
          </a:p>
          <a:p>
            <a:r>
              <a:rPr lang="en-US" sz="1400" dirty="0">
                <a:solidFill>
                  <a:schemeClr val="bg1"/>
                </a:solidFill>
              </a:rPr>
              <a:t>-     Most of the clients 29% hold University degree.</a:t>
            </a:r>
          </a:p>
          <a:p>
            <a:pPr marL="285750" indent="-285750">
              <a:buFontTx/>
              <a:buChar char="-"/>
            </a:pPr>
            <a:r>
              <a:rPr lang="en-US" sz="1400" dirty="0">
                <a:solidFill>
                  <a:schemeClr val="bg1"/>
                </a:solidFill>
              </a:rPr>
              <a:t>The no of clients who defaulted on a credit, are very less. It shows 80% data for 'No'. % of yes is almost 0. so this feature doesn’t seem to be very for prediction purposes and can be dropped from the dataset.</a:t>
            </a:r>
          </a:p>
          <a:p>
            <a:pPr marL="285750" indent="-285750">
              <a:buFontTx/>
              <a:buChar char="-"/>
            </a:pPr>
            <a:r>
              <a:rPr lang="en-US" sz="1400" dirty="0">
                <a:solidFill>
                  <a:schemeClr val="bg1"/>
                </a:solidFill>
              </a:rPr>
              <a:t>Housing Shows almost equal % of yes and no.</a:t>
            </a:r>
          </a:p>
          <a:p>
            <a:pPr marL="285750" indent="-285750">
              <a:buFontTx/>
              <a:buChar char="-"/>
            </a:pPr>
            <a:r>
              <a:rPr lang="en-US" sz="1400" dirty="0">
                <a:solidFill>
                  <a:schemeClr val="bg1"/>
                </a:solidFill>
              </a:rPr>
              <a:t>Most of the clients do not have personal loan.</a:t>
            </a:r>
          </a:p>
        </p:txBody>
      </p:sp>
    </p:spTree>
    <p:extLst>
      <p:ext uri="{BB962C8B-B14F-4D97-AF65-F5344CB8AC3E}">
        <p14:creationId xmlns:p14="http://schemas.microsoft.com/office/powerpoint/2010/main" val="232646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7BEF-492D-3775-5CF8-54F96768E860}"/>
              </a:ext>
            </a:extLst>
          </p:cNvPr>
          <p:cNvSpPr txBox="1">
            <a:spLocks/>
          </p:cNvSpPr>
          <p:nvPr/>
        </p:nvSpPr>
        <p:spPr>
          <a:xfrm>
            <a:off x="206902" y="216756"/>
            <a:ext cx="11708289" cy="457014"/>
          </a:xfrm>
          <a:prstGeom prst="rect">
            <a:avLst/>
          </a:prstGeom>
        </p:spPr>
        <p:txBody>
          <a:bodyPr vert="horz" wrap="square" lIns="0" tIns="0" rIns="0" bIns="0" rtlCol="0" anchor="t">
            <a:normAutofit fontScale="62500" lnSpcReduction="20000"/>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r>
              <a:rPr lang="en-US" sz="6000" b="1" dirty="0">
                <a:solidFill>
                  <a:schemeClr val="bg1"/>
                </a:solidFill>
              </a:rPr>
              <a:t>Exploratory Data Analysis – Categorical Features</a:t>
            </a:r>
            <a:endParaRPr lang="en-US" sz="6000" dirty="0">
              <a:solidFill>
                <a:schemeClr val="bg1"/>
              </a:solidFill>
            </a:endParaRPr>
          </a:p>
        </p:txBody>
      </p:sp>
      <p:sp>
        <p:nvSpPr>
          <p:cNvPr id="4" name="TextBox 3">
            <a:extLst>
              <a:ext uri="{FF2B5EF4-FFF2-40B4-BE49-F238E27FC236}">
                <a16:creationId xmlns:a16="http://schemas.microsoft.com/office/drawing/2014/main" id="{FB437621-F3A0-429A-959A-0F4E5EF44A59}"/>
              </a:ext>
            </a:extLst>
          </p:cNvPr>
          <p:cNvSpPr txBox="1"/>
          <p:nvPr/>
        </p:nvSpPr>
        <p:spPr>
          <a:xfrm>
            <a:off x="104265" y="5473005"/>
            <a:ext cx="11344396" cy="1384995"/>
          </a:xfrm>
          <a:prstGeom prst="rect">
            <a:avLst/>
          </a:prstGeom>
          <a:noFill/>
        </p:spPr>
        <p:txBody>
          <a:bodyPr wrap="square">
            <a:spAutoFit/>
          </a:bodyPr>
          <a:lstStyle/>
          <a:p>
            <a:r>
              <a:rPr lang="en-US" sz="1400" dirty="0">
                <a:solidFill>
                  <a:schemeClr val="bg1"/>
                </a:solidFill>
              </a:rPr>
              <a:t>-More than 63% of all clients were contacted through cellular phone.</a:t>
            </a:r>
          </a:p>
          <a:p>
            <a:r>
              <a:rPr lang="en-US" sz="1400" dirty="0">
                <a:solidFill>
                  <a:schemeClr val="bg1"/>
                </a:solidFill>
              </a:rPr>
              <a:t>-Most of the clients were contacted in the month of May 33%.</a:t>
            </a:r>
          </a:p>
          <a:p>
            <a:r>
              <a:rPr lang="en-US" sz="1400" dirty="0">
                <a:solidFill>
                  <a:schemeClr val="bg1"/>
                </a:solidFill>
              </a:rPr>
              <a:t>-Here we see equal distribution of the data in the graph and the % amongst the days. So, there is no significant day which shows more activity than others.</a:t>
            </a:r>
          </a:p>
          <a:p>
            <a:r>
              <a:rPr lang="en-US" sz="1400" dirty="0">
                <a:solidFill>
                  <a:schemeClr val="bg1"/>
                </a:solidFill>
              </a:rPr>
              <a:t>-More than 86% of clients were never covered by previous marketing campaigns. </a:t>
            </a:r>
          </a:p>
          <a:p>
            <a:r>
              <a:rPr lang="en-US" sz="1400" dirty="0">
                <a:solidFill>
                  <a:schemeClr val="bg1"/>
                </a:solidFill>
              </a:rPr>
              <a:t>-We see there is imbalance in data. only 11.70% clients have subscribed to a term deposit.</a:t>
            </a:r>
          </a:p>
        </p:txBody>
      </p:sp>
      <p:graphicFrame>
        <p:nvGraphicFramePr>
          <p:cNvPr id="5" name="Object 4">
            <a:extLst>
              <a:ext uri="{FF2B5EF4-FFF2-40B4-BE49-F238E27FC236}">
                <a16:creationId xmlns:a16="http://schemas.microsoft.com/office/drawing/2014/main" id="{DECA0104-15B6-7533-3526-C37B12F84566}"/>
              </a:ext>
            </a:extLst>
          </p:cNvPr>
          <p:cNvGraphicFramePr>
            <a:graphicFrameLocks noChangeAspect="1"/>
          </p:cNvGraphicFramePr>
          <p:nvPr>
            <p:extLst>
              <p:ext uri="{D42A27DB-BD31-4B8C-83A1-F6EECF244321}">
                <p14:modId xmlns:p14="http://schemas.microsoft.com/office/powerpoint/2010/main" val="3387099928"/>
              </p:ext>
            </p:extLst>
          </p:nvPr>
        </p:nvGraphicFramePr>
        <p:xfrm>
          <a:off x="206902" y="756362"/>
          <a:ext cx="3649663" cy="2225675"/>
        </p:xfrm>
        <a:graphic>
          <a:graphicData uri="http://schemas.openxmlformats.org/presentationml/2006/ole">
            <mc:AlternateContent xmlns:mc="http://schemas.openxmlformats.org/markup-compatibility/2006">
              <mc:Choice xmlns:v="urn:schemas-microsoft-com:vml" Requires="v">
                <p:oleObj name="Bitmap Image" r:id="rId2" imgW="3650040" imgH="2225160" progId="PBrush">
                  <p:embed/>
                </p:oleObj>
              </mc:Choice>
              <mc:Fallback>
                <p:oleObj name="Bitmap Image" r:id="rId2" imgW="3650040" imgH="2225160" progId="PBrush">
                  <p:embed/>
                  <p:pic>
                    <p:nvPicPr>
                      <p:cNvPr id="0" name=""/>
                      <p:cNvPicPr/>
                      <p:nvPr/>
                    </p:nvPicPr>
                    <p:blipFill>
                      <a:blip r:embed="rId3"/>
                      <a:stretch>
                        <a:fillRect/>
                      </a:stretch>
                    </p:blipFill>
                    <p:spPr>
                      <a:xfrm>
                        <a:off x="206902" y="756362"/>
                        <a:ext cx="3649663" cy="222567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477B17D-7D12-DE6D-D74F-ECA989B41C8F}"/>
              </a:ext>
            </a:extLst>
          </p:cNvPr>
          <p:cNvGraphicFramePr>
            <a:graphicFrameLocks noChangeAspect="1"/>
          </p:cNvGraphicFramePr>
          <p:nvPr>
            <p:extLst>
              <p:ext uri="{D42A27DB-BD31-4B8C-83A1-F6EECF244321}">
                <p14:modId xmlns:p14="http://schemas.microsoft.com/office/powerpoint/2010/main" val="2301850363"/>
              </p:ext>
            </p:extLst>
          </p:nvPr>
        </p:nvGraphicFramePr>
        <p:xfrm>
          <a:off x="3935866" y="673770"/>
          <a:ext cx="3421063" cy="2263775"/>
        </p:xfrm>
        <a:graphic>
          <a:graphicData uri="http://schemas.openxmlformats.org/presentationml/2006/ole">
            <mc:AlternateContent xmlns:mc="http://schemas.openxmlformats.org/markup-compatibility/2006">
              <mc:Choice xmlns:v="urn:schemas-microsoft-com:vml" Requires="v">
                <p:oleObj name="Bitmap Image" r:id="rId4" imgW="3421440" imgH="2263320" progId="PBrush">
                  <p:embed/>
                </p:oleObj>
              </mc:Choice>
              <mc:Fallback>
                <p:oleObj name="Bitmap Image" r:id="rId4" imgW="3421440" imgH="2263320" progId="PBrush">
                  <p:embed/>
                  <p:pic>
                    <p:nvPicPr>
                      <p:cNvPr id="0" name=""/>
                      <p:cNvPicPr/>
                      <p:nvPr/>
                    </p:nvPicPr>
                    <p:blipFill>
                      <a:blip r:embed="rId5"/>
                      <a:stretch>
                        <a:fillRect/>
                      </a:stretch>
                    </p:blipFill>
                    <p:spPr>
                      <a:xfrm>
                        <a:off x="3935866" y="673770"/>
                        <a:ext cx="3421063" cy="22637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B666989-FCB3-A5A5-10AA-E0DF08216999}"/>
              </a:ext>
            </a:extLst>
          </p:cNvPr>
          <p:cNvGraphicFramePr>
            <a:graphicFrameLocks noChangeAspect="1"/>
          </p:cNvGraphicFramePr>
          <p:nvPr>
            <p:extLst>
              <p:ext uri="{D42A27DB-BD31-4B8C-83A1-F6EECF244321}">
                <p14:modId xmlns:p14="http://schemas.microsoft.com/office/powerpoint/2010/main" val="1126665390"/>
              </p:ext>
            </p:extLst>
          </p:nvPr>
        </p:nvGraphicFramePr>
        <p:xfrm>
          <a:off x="7572756" y="673770"/>
          <a:ext cx="3513137" cy="2225675"/>
        </p:xfrm>
        <a:graphic>
          <a:graphicData uri="http://schemas.openxmlformats.org/presentationml/2006/ole">
            <mc:AlternateContent xmlns:mc="http://schemas.openxmlformats.org/markup-compatibility/2006">
              <mc:Choice xmlns:v="urn:schemas-microsoft-com:vml" Requires="v">
                <p:oleObj name="Bitmap Image" r:id="rId6" imgW="3512880" imgH="2225160" progId="PBrush">
                  <p:embed/>
                </p:oleObj>
              </mc:Choice>
              <mc:Fallback>
                <p:oleObj name="Bitmap Image" r:id="rId6" imgW="3512880" imgH="2225160" progId="PBrush">
                  <p:embed/>
                  <p:pic>
                    <p:nvPicPr>
                      <p:cNvPr id="0" name=""/>
                      <p:cNvPicPr/>
                      <p:nvPr/>
                    </p:nvPicPr>
                    <p:blipFill>
                      <a:blip r:embed="rId7"/>
                      <a:stretch>
                        <a:fillRect/>
                      </a:stretch>
                    </p:blipFill>
                    <p:spPr>
                      <a:xfrm>
                        <a:off x="7572756" y="673770"/>
                        <a:ext cx="3513137" cy="222567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2FF865B-A521-E32E-D5F8-8A242EC1FA52}"/>
              </a:ext>
            </a:extLst>
          </p:cNvPr>
          <p:cNvGraphicFramePr>
            <a:graphicFrameLocks noChangeAspect="1"/>
          </p:cNvGraphicFramePr>
          <p:nvPr>
            <p:extLst>
              <p:ext uri="{D42A27DB-BD31-4B8C-83A1-F6EECF244321}">
                <p14:modId xmlns:p14="http://schemas.microsoft.com/office/powerpoint/2010/main" val="1265394138"/>
              </p:ext>
            </p:extLst>
          </p:nvPr>
        </p:nvGraphicFramePr>
        <p:xfrm>
          <a:off x="104265" y="3064629"/>
          <a:ext cx="3787775" cy="2193925"/>
        </p:xfrm>
        <a:graphic>
          <a:graphicData uri="http://schemas.openxmlformats.org/presentationml/2006/ole">
            <mc:AlternateContent xmlns:mc="http://schemas.openxmlformats.org/markup-compatibility/2006">
              <mc:Choice xmlns:v="urn:schemas-microsoft-com:vml" Requires="v">
                <p:oleObj name="Bitmap Image" r:id="rId8" imgW="3787200" imgH="2194560" progId="PBrush">
                  <p:embed/>
                </p:oleObj>
              </mc:Choice>
              <mc:Fallback>
                <p:oleObj name="Bitmap Image" r:id="rId8" imgW="3787200" imgH="2194560" progId="PBrush">
                  <p:embed/>
                  <p:pic>
                    <p:nvPicPr>
                      <p:cNvPr id="0" name=""/>
                      <p:cNvPicPr/>
                      <p:nvPr/>
                    </p:nvPicPr>
                    <p:blipFill>
                      <a:blip r:embed="rId9"/>
                      <a:stretch>
                        <a:fillRect/>
                      </a:stretch>
                    </p:blipFill>
                    <p:spPr>
                      <a:xfrm>
                        <a:off x="104265" y="3064629"/>
                        <a:ext cx="3787775" cy="21939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B4E23E4-A691-6361-36FF-46BEA5E40C8D}"/>
              </a:ext>
            </a:extLst>
          </p:cNvPr>
          <p:cNvGraphicFramePr>
            <a:graphicFrameLocks noChangeAspect="1"/>
          </p:cNvGraphicFramePr>
          <p:nvPr>
            <p:extLst>
              <p:ext uri="{D42A27DB-BD31-4B8C-83A1-F6EECF244321}">
                <p14:modId xmlns:p14="http://schemas.microsoft.com/office/powerpoint/2010/main" val="1543464225"/>
              </p:ext>
            </p:extLst>
          </p:nvPr>
        </p:nvGraphicFramePr>
        <p:xfrm>
          <a:off x="4593026" y="2972692"/>
          <a:ext cx="2767013" cy="2538413"/>
        </p:xfrm>
        <a:graphic>
          <a:graphicData uri="http://schemas.openxmlformats.org/presentationml/2006/ole">
            <mc:AlternateContent xmlns:mc="http://schemas.openxmlformats.org/markup-compatibility/2006">
              <mc:Choice xmlns:v="urn:schemas-microsoft-com:vml" Requires="v">
                <p:oleObj name="Bitmap Image" r:id="rId10" imgW="2766240" imgH="2537640" progId="PBrush">
                  <p:embed/>
                </p:oleObj>
              </mc:Choice>
              <mc:Fallback>
                <p:oleObj name="Bitmap Image" r:id="rId10" imgW="2766240" imgH="2537640" progId="PBrush">
                  <p:embed/>
                  <p:pic>
                    <p:nvPicPr>
                      <p:cNvPr id="0" name=""/>
                      <p:cNvPicPr/>
                      <p:nvPr/>
                    </p:nvPicPr>
                    <p:blipFill>
                      <a:blip r:embed="rId11"/>
                      <a:stretch>
                        <a:fillRect/>
                      </a:stretch>
                    </p:blipFill>
                    <p:spPr>
                      <a:xfrm>
                        <a:off x="4593026" y="2972692"/>
                        <a:ext cx="2767013" cy="2538413"/>
                      </a:xfrm>
                      <a:prstGeom prst="rect">
                        <a:avLst/>
                      </a:prstGeom>
                    </p:spPr>
                  </p:pic>
                </p:oleObj>
              </mc:Fallback>
            </mc:AlternateContent>
          </a:graphicData>
        </a:graphic>
      </p:graphicFrame>
    </p:spTree>
    <p:extLst>
      <p:ext uri="{BB962C8B-B14F-4D97-AF65-F5344CB8AC3E}">
        <p14:creationId xmlns:p14="http://schemas.microsoft.com/office/powerpoint/2010/main" val="155845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BC986ABA-0A32-550C-E42C-F7C63DAB3A72}"/>
              </a:ext>
            </a:extLst>
          </p:cNvPr>
          <p:cNvGraphicFramePr>
            <a:graphicFrameLocks noChangeAspect="1"/>
          </p:cNvGraphicFramePr>
          <p:nvPr>
            <p:extLst>
              <p:ext uri="{D42A27DB-BD31-4B8C-83A1-F6EECF244321}">
                <p14:modId xmlns:p14="http://schemas.microsoft.com/office/powerpoint/2010/main" val="2165573776"/>
              </p:ext>
            </p:extLst>
          </p:nvPr>
        </p:nvGraphicFramePr>
        <p:xfrm>
          <a:off x="208610" y="1676400"/>
          <a:ext cx="5616575" cy="5181600"/>
        </p:xfrm>
        <a:graphic>
          <a:graphicData uri="http://schemas.openxmlformats.org/presentationml/2006/ole">
            <mc:AlternateContent xmlns:mc="http://schemas.openxmlformats.org/markup-compatibility/2006">
              <mc:Choice xmlns:v="urn:schemas-microsoft-com:vml" Requires="v">
                <p:oleObj name="Bitmap Image" r:id="rId2" imgW="5616000" imgH="5181480" progId="PBrush">
                  <p:embed/>
                </p:oleObj>
              </mc:Choice>
              <mc:Fallback>
                <p:oleObj name="Bitmap Image" r:id="rId2" imgW="5616000" imgH="5181480" progId="PBrush">
                  <p:embed/>
                  <p:pic>
                    <p:nvPicPr>
                      <p:cNvPr id="0" name=""/>
                      <p:cNvPicPr/>
                      <p:nvPr/>
                    </p:nvPicPr>
                    <p:blipFill>
                      <a:blip r:embed="rId3"/>
                      <a:stretch>
                        <a:fillRect/>
                      </a:stretch>
                    </p:blipFill>
                    <p:spPr>
                      <a:xfrm>
                        <a:off x="208610" y="1676400"/>
                        <a:ext cx="5616575" cy="5181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2D479DBE-D384-062C-AA31-67CA6E7305F6}"/>
              </a:ext>
            </a:extLst>
          </p:cNvPr>
          <p:cNvSpPr txBox="1"/>
          <p:nvPr/>
        </p:nvSpPr>
        <p:spPr>
          <a:xfrm>
            <a:off x="5980921" y="1878000"/>
            <a:ext cx="5479870" cy="2677656"/>
          </a:xfrm>
          <a:prstGeom prst="rect">
            <a:avLst/>
          </a:prstGeom>
          <a:noFill/>
        </p:spPr>
        <p:txBody>
          <a:bodyPr wrap="square">
            <a:spAutoFit/>
          </a:bodyPr>
          <a:lstStyle/>
          <a:p>
            <a:r>
              <a:rPr lang="en-US" sz="1400" dirty="0">
                <a:solidFill>
                  <a:schemeClr val="bg1"/>
                </a:solidFill>
              </a:rPr>
              <a:t>- The graph of age shows normal distribution.</a:t>
            </a:r>
          </a:p>
          <a:p>
            <a:r>
              <a:rPr lang="en-US" sz="1400" dirty="0">
                <a:solidFill>
                  <a:schemeClr val="bg1"/>
                </a:solidFill>
              </a:rPr>
              <a:t>- The graph of </a:t>
            </a:r>
            <a:r>
              <a:rPr lang="en-US" sz="1400" dirty="0" err="1">
                <a:solidFill>
                  <a:schemeClr val="bg1"/>
                </a:solidFill>
              </a:rPr>
              <a:t>pdays</a:t>
            </a:r>
            <a:r>
              <a:rPr lang="en-US" sz="1400" dirty="0">
                <a:solidFill>
                  <a:schemeClr val="bg1"/>
                </a:solidFill>
              </a:rPr>
              <a:t>, previous, duration, campaign shows skewness. </a:t>
            </a:r>
          </a:p>
          <a:p>
            <a:r>
              <a:rPr lang="en-US" sz="1400" dirty="0" err="1">
                <a:solidFill>
                  <a:schemeClr val="bg1"/>
                </a:solidFill>
              </a:rPr>
              <a:t>pdays</a:t>
            </a:r>
            <a:r>
              <a:rPr lang="en-US" sz="1400" dirty="0">
                <a:solidFill>
                  <a:schemeClr val="bg1"/>
                </a:solidFill>
              </a:rPr>
              <a:t>: number of days that passed by after the client was last contacted from a previous campaign (numeric; 999 means client was not previously contacted).</a:t>
            </a:r>
          </a:p>
          <a:p>
            <a:r>
              <a:rPr lang="en-US" sz="1400" dirty="0">
                <a:solidFill>
                  <a:schemeClr val="bg1"/>
                </a:solidFill>
              </a:rPr>
              <a:t>- </a:t>
            </a:r>
            <a:r>
              <a:rPr lang="en-US" sz="1400" dirty="0" err="1">
                <a:solidFill>
                  <a:schemeClr val="bg1"/>
                </a:solidFill>
              </a:rPr>
              <a:t>pdays</a:t>
            </a:r>
            <a:r>
              <a:rPr lang="en-US" sz="1400" dirty="0">
                <a:solidFill>
                  <a:schemeClr val="bg1"/>
                </a:solidFill>
              </a:rPr>
              <a:t> columns shows above 96% values are having 999 value. So, this column should be </a:t>
            </a:r>
            <a:r>
              <a:rPr lang="en-US" sz="1400">
                <a:solidFill>
                  <a:schemeClr val="bg1"/>
                </a:solidFill>
              </a:rPr>
              <a:t>removed.</a:t>
            </a:r>
            <a:endParaRPr lang="en-US" sz="1400" dirty="0">
              <a:solidFill>
                <a:schemeClr val="bg1"/>
              </a:solidFill>
            </a:endParaRPr>
          </a:p>
          <a:p>
            <a:r>
              <a:rPr lang="en-US" sz="1400" dirty="0">
                <a:solidFill>
                  <a:schemeClr val="bg1"/>
                </a:solidFill>
              </a:rPr>
              <a:t>- The variable “duration” will need to be dropped before we start building a predictive model because it highly affects the output target (e.g., if duration=0 then y=”no”). Yet, the duration is not known before a call is performed.</a:t>
            </a:r>
          </a:p>
          <a:p>
            <a:r>
              <a:rPr lang="en-US" sz="1400" dirty="0">
                <a:solidFill>
                  <a:schemeClr val="bg1"/>
                </a:solidFill>
              </a:rPr>
              <a:t>- Other graphs shows </a:t>
            </a:r>
            <a:r>
              <a:rPr lang="en-US" sz="1400" dirty="0" err="1">
                <a:solidFill>
                  <a:schemeClr val="bg1"/>
                </a:solidFill>
              </a:rPr>
              <a:t>sevral</a:t>
            </a:r>
            <a:r>
              <a:rPr lang="en-US" sz="1400" dirty="0">
                <a:solidFill>
                  <a:schemeClr val="bg1"/>
                </a:solidFill>
              </a:rPr>
              <a:t> spikes in the data.</a:t>
            </a:r>
          </a:p>
        </p:txBody>
      </p:sp>
      <p:sp>
        <p:nvSpPr>
          <p:cNvPr id="11" name="Title 1">
            <a:extLst>
              <a:ext uri="{FF2B5EF4-FFF2-40B4-BE49-F238E27FC236}">
                <a16:creationId xmlns:a16="http://schemas.microsoft.com/office/drawing/2014/main" id="{6C1AB5A6-B35D-C10C-AFD9-6E08DFD27552}"/>
              </a:ext>
            </a:extLst>
          </p:cNvPr>
          <p:cNvSpPr txBox="1">
            <a:spLocks/>
          </p:cNvSpPr>
          <p:nvPr/>
        </p:nvSpPr>
        <p:spPr>
          <a:xfrm>
            <a:off x="206902" y="216756"/>
            <a:ext cx="11708289" cy="457014"/>
          </a:xfrm>
          <a:prstGeom prst="rect">
            <a:avLst/>
          </a:prstGeom>
        </p:spPr>
        <p:txBody>
          <a:bodyPr vert="horz" wrap="square" lIns="0" tIns="0" rIns="0" bIns="0" rtlCol="0" anchor="t">
            <a:normAutofit fontScale="62500" lnSpcReduction="20000"/>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r>
              <a:rPr lang="en-US" sz="6000" b="1" dirty="0">
                <a:solidFill>
                  <a:schemeClr val="bg1"/>
                </a:solidFill>
              </a:rPr>
              <a:t>Exploratory Data Analysis – Numerical Features</a:t>
            </a:r>
            <a:endParaRPr lang="en-US" sz="6000" dirty="0">
              <a:solidFill>
                <a:schemeClr val="bg1"/>
              </a:solidFill>
            </a:endParaRPr>
          </a:p>
        </p:txBody>
      </p:sp>
    </p:spTree>
    <p:extLst>
      <p:ext uri="{BB962C8B-B14F-4D97-AF65-F5344CB8AC3E}">
        <p14:creationId xmlns:p14="http://schemas.microsoft.com/office/powerpoint/2010/main" val="322175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17CDFF-EAF5-B995-34B2-32E25CD8C7C7}"/>
              </a:ext>
            </a:extLst>
          </p:cNvPr>
          <p:cNvSpPr txBox="1"/>
          <p:nvPr/>
        </p:nvSpPr>
        <p:spPr>
          <a:xfrm>
            <a:off x="6802016" y="718457"/>
            <a:ext cx="4823927" cy="3323987"/>
          </a:xfrm>
          <a:prstGeom prst="rect">
            <a:avLst/>
          </a:prstGeom>
          <a:noFill/>
        </p:spPr>
        <p:txBody>
          <a:bodyPr wrap="square">
            <a:spAutoFit/>
          </a:bodyPr>
          <a:lstStyle/>
          <a:p>
            <a:pPr marL="285750" indent="-285750">
              <a:buFontTx/>
              <a:buChar char="-"/>
            </a:pPr>
            <a:r>
              <a:rPr lang="en-US" sz="1400" dirty="0">
                <a:solidFill>
                  <a:schemeClr val="bg1"/>
                </a:solidFill>
              </a:rPr>
              <a:t>The % of clients showing interest in 'term deposit' is more when they are married, holds university degree and no defaulted to credit.</a:t>
            </a:r>
          </a:p>
          <a:p>
            <a:pPr marL="285750" indent="-285750">
              <a:buFontTx/>
              <a:buChar char="-"/>
            </a:pPr>
            <a:r>
              <a:rPr lang="en-US" sz="1400" dirty="0">
                <a:solidFill>
                  <a:schemeClr val="bg1"/>
                </a:solidFill>
              </a:rPr>
              <a:t>The retired people seem to have higher % of 'Yes' for term deposit than other job category clients.</a:t>
            </a:r>
          </a:p>
          <a:p>
            <a:pPr marL="285750" indent="-285750">
              <a:buFontTx/>
              <a:buChar char="-"/>
            </a:pPr>
            <a:r>
              <a:rPr lang="en-US" sz="1400" dirty="0">
                <a:solidFill>
                  <a:schemeClr val="bg1"/>
                </a:solidFill>
              </a:rPr>
              <a:t>The clients having housing, loan have higher % or saying no to term deposit.</a:t>
            </a:r>
          </a:p>
          <a:p>
            <a:pPr marL="285750" indent="-285750">
              <a:buFontTx/>
              <a:buChar char="-"/>
            </a:pPr>
            <a:r>
              <a:rPr lang="en-US" sz="1400" dirty="0">
                <a:solidFill>
                  <a:schemeClr val="bg1"/>
                </a:solidFill>
              </a:rPr>
              <a:t>The months may, </a:t>
            </a:r>
            <a:r>
              <a:rPr lang="en-US" sz="1400" dirty="0" err="1">
                <a:solidFill>
                  <a:schemeClr val="bg1"/>
                </a:solidFill>
              </a:rPr>
              <a:t>jun</a:t>
            </a:r>
            <a:r>
              <a:rPr lang="en-US" sz="1400" dirty="0">
                <a:solidFill>
                  <a:schemeClr val="bg1"/>
                </a:solidFill>
              </a:rPr>
              <a:t>, </a:t>
            </a:r>
            <a:r>
              <a:rPr lang="en-US" sz="1400" dirty="0" err="1">
                <a:solidFill>
                  <a:schemeClr val="bg1"/>
                </a:solidFill>
              </a:rPr>
              <a:t>juy</a:t>
            </a:r>
            <a:r>
              <a:rPr lang="en-US" sz="1400" dirty="0">
                <a:solidFill>
                  <a:schemeClr val="bg1"/>
                </a:solidFill>
              </a:rPr>
              <a:t>, </a:t>
            </a:r>
            <a:r>
              <a:rPr lang="en-US" sz="1400" dirty="0" err="1">
                <a:solidFill>
                  <a:schemeClr val="bg1"/>
                </a:solidFill>
              </a:rPr>
              <a:t>aug</a:t>
            </a:r>
            <a:r>
              <a:rPr lang="en-US" sz="1400" dirty="0">
                <a:solidFill>
                  <a:schemeClr val="bg1"/>
                </a:solidFill>
              </a:rPr>
              <a:t> shows more clients responding to term deposit</a:t>
            </a:r>
          </a:p>
          <a:p>
            <a:pPr marL="285750" indent="-285750">
              <a:buFontTx/>
              <a:buChar char="-"/>
            </a:pPr>
            <a:r>
              <a:rPr lang="en-US" sz="1400" dirty="0">
                <a:solidFill>
                  <a:schemeClr val="bg1"/>
                </a:solidFill>
              </a:rPr>
              <a:t>If </a:t>
            </a:r>
            <a:r>
              <a:rPr lang="en-US" sz="1400" dirty="0" err="1">
                <a:solidFill>
                  <a:schemeClr val="bg1"/>
                </a:solidFill>
              </a:rPr>
              <a:t>poutcome</a:t>
            </a:r>
            <a:r>
              <a:rPr lang="en-US" sz="1400" dirty="0">
                <a:solidFill>
                  <a:schemeClr val="bg1"/>
                </a:solidFill>
              </a:rPr>
              <a:t> = success then the % of 'yes' to term deposit is high</a:t>
            </a:r>
          </a:p>
          <a:p>
            <a:pPr marL="285750" indent="-285750">
              <a:buFontTx/>
              <a:buChar char="-"/>
            </a:pPr>
            <a:r>
              <a:rPr lang="en-US" sz="1400" dirty="0">
                <a:solidFill>
                  <a:schemeClr val="bg1"/>
                </a:solidFill>
              </a:rPr>
              <a:t>% of interest in 'Deposit’ is more when clients are contacted via cellular mode.</a:t>
            </a:r>
          </a:p>
          <a:p>
            <a:pPr marL="285750" indent="-285750">
              <a:buFontTx/>
              <a:buChar char="-"/>
            </a:pPr>
            <a:r>
              <a:rPr lang="en-US" sz="1400" dirty="0">
                <a:solidFill>
                  <a:schemeClr val="bg1"/>
                </a:solidFill>
              </a:rPr>
              <a:t>Clients having longer durations shows more interest in term deposit</a:t>
            </a:r>
          </a:p>
        </p:txBody>
      </p:sp>
      <p:graphicFrame>
        <p:nvGraphicFramePr>
          <p:cNvPr id="4" name="Object 3">
            <a:extLst>
              <a:ext uri="{FF2B5EF4-FFF2-40B4-BE49-F238E27FC236}">
                <a16:creationId xmlns:a16="http://schemas.microsoft.com/office/drawing/2014/main" id="{778C4596-17B4-B56C-F562-128686091AB6}"/>
              </a:ext>
            </a:extLst>
          </p:cNvPr>
          <p:cNvGraphicFramePr>
            <a:graphicFrameLocks noChangeAspect="1"/>
          </p:cNvGraphicFramePr>
          <p:nvPr>
            <p:extLst>
              <p:ext uri="{D42A27DB-BD31-4B8C-83A1-F6EECF244321}">
                <p14:modId xmlns:p14="http://schemas.microsoft.com/office/powerpoint/2010/main" val="1746825217"/>
              </p:ext>
            </p:extLst>
          </p:nvPr>
        </p:nvGraphicFramePr>
        <p:xfrm>
          <a:off x="170025" y="718457"/>
          <a:ext cx="6510693" cy="5878286"/>
        </p:xfrm>
        <a:graphic>
          <a:graphicData uri="http://schemas.openxmlformats.org/presentationml/2006/ole">
            <mc:AlternateContent xmlns:mc="http://schemas.openxmlformats.org/markup-compatibility/2006">
              <mc:Choice xmlns:v="urn:schemas-microsoft-com:vml" Requires="v">
                <p:oleObj name="Bitmap Image" r:id="rId2" imgW="6195240" imgH="4945320" progId="PBrush">
                  <p:embed/>
                </p:oleObj>
              </mc:Choice>
              <mc:Fallback>
                <p:oleObj name="Bitmap Image" r:id="rId2" imgW="6195240" imgH="4945320" progId="PBrush">
                  <p:embed/>
                  <p:pic>
                    <p:nvPicPr>
                      <p:cNvPr id="0" name=""/>
                      <p:cNvPicPr/>
                      <p:nvPr/>
                    </p:nvPicPr>
                    <p:blipFill>
                      <a:blip r:embed="rId3"/>
                      <a:stretch>
                        <a:fillRect/>
                      </a:stretch>
                    </p:blipFill>
                    <p:spPr>
                      <a:xfrm>
                        <a:off x="170025" y="718457"/>
                        <a:ext cx="6510693" cy="5878286"/>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B81E9D23-2450-33BF-6C13-940137E2D7E8}"/>
              </a:ext>
            </a:extLst>
          </p:cNvPr>
          <p:cNvSpPr txBox="1">
            <a:spLocks/>
          </p:cNvSpPr>
          <p:nvPr/>
        </p:nvSpPr>
        <p:spPr>
          <a:xfrm>
            <a:off x="206902" y="216756"/>
            <a:ext cx="11708289" cy="457014"/>
          </a:xfrm>
          <a:prstGeom prst="rect">
            <a:avLst/>
          </a:prstGeom>
        </p:spPr>
        <p:txBody>
          <a:bodyPr vert="horz" wrap="square" lIns="0" tIns="0" rIns="0" bIns="0" rtlCol="0" anchor="t">
            <a:normAutofit fontScale="62500" lnSpcReduction="20000"/>
          </a:bodyPr>
          <a:lst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a:lstStyle>
          <a:p>
            <a:r>
              <a:rPr lang="en-US" sz="6000" b="1" dirty="0">
                <a:solidFill>
                  <a:schemeClr val="bg1"/>
                </a:solidFill>
              </a:rPr>
              <a:t>Exploratory Data Analysis – Bivariate Analysis</a:t>
            </a:r>
            <a:endParaRPr lang="en-US" sz="6000" dirty="0">
              <a:solidFill>
                <a:schemeClr val="bg1"/>
              </a:solidFill>
            </a:endParaRPr>
          </a:p>
        </p:txBody>
      </p:sp>
    </p:spTree>
    <p:extLst>
      <p:ext uri="{BB962C8B-B14F-4D97-AF65-F5344CB8AC3E}">
        <p14:creationId xmlns:p14="http://schemas.microsoft.com/office/powerpoint/2010/main" val="7041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C45C672-6849-B1CD-7972-92F1D70DA0CA}"/>
              </a:ext>
            </a:extLst>
          </p:cNvPr>
          <p:cNvGraphicFramePr>
            <a:graphicFrameLocks noChangeAspect="1"/>
          </p:cNvGraphicFramePr>
          <p:nvPr>
            <p:extLst>
              <p:ext uri="{D42A27DB-BD31-4B8C-83A1-F6EECF244321}">
                <p14:modId xmlns:p14="http://schemas.microsoft.com/office/powerpoint/2010/main" val="1163154897"/>
              </p:ext>
            </p:extLst>
          </p:nvPr>
        </p:nvGraphicFramePr>
        <p:xfrm>
          <a:off x="0" y="5211763"/>
          <a:ext cx="6088063" cy="1646237"/>
        </p:xfrm>
        <a:graphic>
          <a:graphicData uri="http://schemas.openxmlformats.org/presentationml/2006/ole">
            <mc:AlternateContent xmlns:mc="http://schemas.openxmlformats.org/markup-compatibility/2006">
              <mc:Choice xmlns:v="urn:schemas-microsoft-com:vml" Requires="v">
                <p:oleObj name="Bitmap Image" r:id="rId2" imgW="6088320" imgH="1645920" progId="PBrush">
                  <p:embed/>
                </p:oleObj>
              </mc:Choice>
              <mc:Fallback>
                <p:oleObj name="Bitmap Image" r:id="rId2" imgW="6088320" imgH="1645920" progId="PBrush">
                  <p:embed/>
                  <p:pic>
                    <p:nvPicPr>
                      <p:cNvPr id="0" name=""/>
                      <p:cNvPicPr/>
                      <p:nvPr/>
                    </p:nvPicPr>
                    <p:blipFill>
                      <a:blip r:embed="rId3"/>
                      <a:stretch>
                        <a:fillRect/>
                      </a:stretch>
                    </p:blipFill>
                    <p:spPr>
                      <a:xfrm>
                        <a:off x="0" y="5211763"/>
                        <a:ext cx="6088063" cy="16462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718D77E2-688D-C69F-0830-5DACFA48EAA1}"/>
              </a:ext>
            </a:extLst>
          </p:cNvPr>
          <p:cNvGraphicFramePr>
            <a:graphicFrameLocks noChangeAspect="1"/>
          </p:cNvGraphicFramePr>
          <p:nvPr>
            <p:extLst>
              <p:ext uri="{D42A27DB-BD31-4B8C-83A1-F6EECF244321}">
                <p14:modId xmlns:p14="http://schemas.microsoft.com/office/powerpoint/2010/main" val="2009907239"/>
              </p:ext>
            </p:extLst>
          </p:nvPr>
        </p:nvGraphicFramePr>
        <p:xfrm>
          <a:off x="7937" y="197790"/>
          <a:ext cx="6088063" cy="4975225"/>
        </p:xfrm>
        <a:graphic>
          <a:graphicData uri="http://schemas.openxmlformats.org/presentationml/2006/ole">
            <mc:AlternateContent xmlns:mc="http://schemas.openxmlformats.org/markup-compatibility/2006">
              <mc:Choice xmlns:v="urn:schemas-microsoft-com:vml" Requires="v">
                <p:oleObj name="Bitmap Image" r:id="rId4" imgW="6088320" imgH="4975920" progId="PBrush">
                  <p:embed/>
                </p:oleObj>
              </mc:Choice>
              <mc:Fallback>
                <p:oleObj name="Bitmap Image" r:id="rId4" imgW="6088320" imgH="4975920" progId="PBrush">
                  <p:embed/>
                  <p:pic>
                    <p:nvPicPr>
                      <p:cNvPr id="0" name=""/>
                      <p:cNvPicPr/>
                      <p:nvPr/>
                    </p:nvPicPr>
                    <p:blipFill>
                      <a:blip r:embed="rId5"/>
                      <a:stretch>
                        <a:fillRect/>
                      </a:stretch>
                    </p:blipFill>
                    <p:spPr>
                      <a:xfrm>
                        <a:off x="7937" y="197790"/>
                        <a:ext cx="6088063" cy="49752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7FE51B3-E7FC-04F7-852E-3AAE0059AC88}"/>
              </a:ext>
            </a:extLst>
          </p:cNvPr>
          <p:cNvGraphicFramePr>
            <a:graphicFrameLocks noChangeAspect="1"/>
          </p:cNvGraphicFramePr>
          <p:nvPr>
            <p:extLst>
              <p:ext uri="{D42A27DB-BD31-4B8C-83A1-F6EECF244321}">
                <p14:modId xmlns:p14="http://schemas.microsoft.com/office/powerpoint/2010/main" val="2637490710"/>
              </p:ext>
            </p:extLst>
          </p:nvPr>
        </p:nvGraphicFramePr>
        <p:xfrm>
          <a:off x="6096000" y="273990"/>
          <a:ext cx="6088063" cy="4899025"/>
        </p:xfrm>
        <a:graphic>
          <a:graphicData uri="http://schemas.openxmlformats.org/presentationml/2006/ole">
            <mc:AlternateContent xmlns:mc="http://schemas.openxmlformats.org/markup-compatibility/2006">
              <mc:Choice xmlns:v="urn:schemas-microsoft-com:vml" Requires="v">
                <p:oleObj name="Bitmap Image" r:id="rId6" imgW="6157080" imgH="4899600" progId="PBrush">
                  <p:embed/>
                </p:oleObj>
              </mc:Choice>
              <mc:Fallback>
                <p:oleObj name="Bitmap Image" r:id="rId6" imgW="6157080" imgH="4899600" progId="PBrush">
                  <p:embed/>
                  <p:pic>
                    <p:nvPicPr>
                      <p:cNvPr id="0" name=""/>
                      <p:cNvPicPr/>
                      <p:nvPr/>
                    </p:nvPicPr>
                    <p:blipFill>
                      <a:blip r:embed="rId7"/>
                      <a:stretch>
                        <a:fillRect/>
                      </a:stretch>
                    </p:blipFill>
                    <p:spPr>
                      <a:xfrm>
                        <a:off x="6096000" y="273990"/>
                        <a:ext cx="6088063" cy="4899025"/>
                      </a:xfrm>
                      <a:prstGeom prst="rect">
                        <a:avLst/>
                      </a:prstGeom>
                    </p:spPr>
                  </p:pic>
                </p:oleObj>
              </mc:Fallback>
            </mc:AlternateContent>
          </a:graphicData>
        </a:graphic>
      </p:graphicFrame>
    </p:spTree>
    <p:extLst>
      <p:ext uri="{BB962C8B-B14F-4D97-AF65-F5344CB8AC3E}">
        <p14:creationId xmlns:p14="http://schemas.microsoft.com/office/powerpoint/2010/main" val="2220949268"/>
      </p:ext>
    </p:extLst>
  </p:cSld>
  <p:clrMapOvr>
    <a:masterClrMapping/>
  </p:clrMapOvr>
</p:sld>
</file>

<file path=ppt/theme/theme1.xml><?xml version="1.0" encoding="utf-8"?>
<a:theme xmlns:a="http://schemas.openxmlformats.org/drawingml/2006/main" name="ThinL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365</TotalTime>
  <Words>1512</Words>
  <Application>Microsoft Office PowerPoint</Application>
  <PresentationFormat>Widescreen</PresentationFormat>
  <Paragraphs>100</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Bell MT</vt:lpstr>
      <vt:lpstr>Calibri Light</vt:lpstr>
      <vt:lpstr>ThinLineVTI</vt:lpstr>
      <vt:lpstr>Bitmap Image</vt:lpstr>
      <vt:lpstr>Bank Marketing (Campaign)</vt:lpstr>
      <vt:lpstr>Problem Statement:</vt:lpstr>
      <vt:lpstr>Dataset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Gaurav Verma</dc:creator>
  <cp:lastModifiedBy>Gaurav Verma</cp:lastModifiedBy>
  <cp:revision>61</cp:revision>
  <dcterms:created xsi:type="dcterms:W3CDTF">2022-09-19T16:50:53Z</dcterms:created>
  <dcterms:modified xsi:type="dcterms:W3CDTF">2022-09-21T22:38:00Z</dcterms:modified>
</cp:coreProperties>
</file>