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9" r:id="rId4"/>
    <p:sldId id="260" r:id="rId5"/>
    <p:sldId id="261" r:id="rId6"/>
    <p:sldId id="262" r:id="rId7"/>
    <p:sldId id="263" r:id="rId8"/>
    <p:sldId id="264" r:id="rId9"/>
    <p:sldId id="266"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7/18/2022</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40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7/18/2022</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65566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7/18/2022</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084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7/18/2022</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5413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7/18/2022</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06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7/18/2022</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1575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7/18/2022</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801078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7/18/2022</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320950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7/18/2022</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487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7/18/2022</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21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7/18/2022</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30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7/18/2022</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0457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7.xml"/><Relationship Id="rId6" Type="http://schemas.openxmlformats.org/officeDocument/2006/relationships/oleObject" Target="../embeddings/oleObject14.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8.wmf"/></Relationships>
</file>

<file path=ppt/slides/_rels/slide1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7.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0.bin"/><Relationship Id="rId1" Type="http://schemas.openxmlformats.org/officeDocument/2006/relationships/slideLayout" Target="../slideLayouts/slideLayout7.xml"/><Relationship Id="rId5" Type="http://schemas.openxmlformats.org/officeDocument/2006/relationships/image" Target="../media/image14.w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5CC50F2E-EF04-4D7A-A09C-5AEF6E5EA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95" cy="3429000"/>
          </a:xfrm>
          <a:prstGeom prst="rect">
            <a:avLst/>
          </a:prstGeom>
          <a:ln>
            <a:noFill/>
          </a:ln>
          <a:effectLst>
            <a:outerShdw blurRad="342900" dist="2286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D4F79E-EDA0-C5DA-17CE-F7822CA6D915}"/>
              </a:ext>
            </a:extLst>
          </p:cNvPr>
          <p:cNvSpPr>
            <a:spLocks noGrp="1"/>
          </p:cNvSpPr>
          <p:nvPr>
            <p:ph type="ctrTitle"/>
          </p:nvPr>
        </p:nvSpPr>
        <p:spPr>
          <a:xfrm>
            <a:off x="6575305" y="235881"/>
            <a:ext cx="4569006" cy="2884247"/>
          </a:xfrm>
        </p:spPr>
        <p:txBody>
          <a:bodyPr anchor="ctr">
            <a:normAutofit/>
          </a:bodyPr>
          <a:lstStyle/>
          <a:p>
            <a:r>
              <a:rPr lang="en-US" b="0" i="0" dirty="0">
                <a:effectLst/>
                <a:latin typeface="Lato Extended"/>
              </a:rPr>
              <a:t>G2M insight for Cab Investment firm - EDA</a:t>
            </a:r>
            <a:endParaRPr lang="en-US" dirty="0"/>
          </a:p>
        </p:txBody>
      </p:sp>
      <p:sp>
        <p:nvSpPr>
          <p:cNvPr id="3" name="Subtitle 2">
            <a:extLst>
              <a:ext uri="{FF2B5EF4-FFF2-40B4-BE49-F238E27FC236}">
                <a16:creationId xmlns:a16="http://schemas.microsoft.com/office/drawing/2014/main" id="{6E9A6227-DE1F-A81C-2563-3D9B9D357550}"/>
              </a:ext>
            </a:extLst>
          </p:cNvPr>
          <p:cNvSpPr>
            <a:spLocks noGrp="1"/>
          </p:cNvSpPr>
          <p:nvPr>
            <p:ph type="subTitle" idx="1"/>
          </p:nvPr>
        </p:nvSpPr>
        <p:spPr>
          <a:xfrm>
            <a:off x="6575305" y="3880965"/>
            <a:ext cx="4569006" cy="2359114"/>
          </a:xfrm>
        </p:spPr>
        <p:txBody>
          <a:bodyPr anchor="b">
            <a:normAutofit/>
          </a:bodyPr>
          <a:lstStyle/>
          <a:p>
            <a:r>
              <a:rPr lang="en-US" dirty="0"/>
              <a:t>Data Glacier Internship</a:t>
            </a:r>
          </a:p>
          <a:p>
            <a:r>
              <a:rPr lang="en-US" dirty="0"/>
              <a:t>Sep 2022</a:t>
            </a:r>
          </a:p>
        </p:txBody>
      </p:sp>
      <p:pic>
        <p:nvPicPr>
          <p:cNvPr id="4" name="Picture 3" descr="A taxi cab sign">
            <a:extLst>
              <a:ext uri="{FF2B5EF4-FFF2-40B4-BE49-F238E27FC236}">
                <a16:creationId xmlns:a16="http://schemas.microsoft.com/office/drawing/2014/main" id="{F2C8AC74-08BF-43C3-62F7-3A4C98968AB3}"/>
              </a:ext>
            </a:extLst>
          </p:cNvPr>
          <p:cNvPicPr>
            <a:picLocks noChangeAspect="1"/>
          </p:cNvPicPr>
          <p:nvPr/>
        </p:nvPicPr>
        <p:blipFill rotWithShape="1">
          <a:blip r:embed="rId2"/>
          <a:srcRect l="8107" r="32559" b="-1"/>
          <a:stretch/>
        </p:blipFill>
        <p:spPr>
          <a:xfrm>
            <a:off x="20" y="10"/>
            <a:ext cx="6095978" cy="6857989"/>
          </a:xfrm>
          <a:prstGeom prst="rect">
            <a:avLst/>
          </a:prstGeom>
        </p:spPr>
      </p:pic>
      <p:cxnSp>
        <p:nvCxnSpPr>
          <p:cNvPr id="13" name="Straight Connector 12">
            <a:extLst>
              <a:ext uri="{FF2B5EF4-FFF2-40B4-BE49-F238E27FC236}">
                <a16:creationId xmlns:a16="http://schemas.microsoft.com/office/drawing/2014/main" id="{1D7AD51E-A168-490B-B8A6-8AFE86E0F2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44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3FB321-6CD2-A1F5-8CA6-F3EE9EF4E114}"/>
              </a:ext>
            </a:extLst>
          </p:cNvPr>
          <p:cNvSpPr txBox="1"/>
          <p:nvPr/>
        </p:nvSpPr>
        <p:spPr>
          <a:xfrm>
            <a:off x="501520" y="461846"/>
            <a:ext cx="7597451" cy="523220"/>
          </a:xfrm>
          <a:prstGeom prst="rect">
            <a:avLst/>
          </a:prstGeom>
          <a:noFill/>
        </p:spPr>
        <p:txBody>
          <a:bodyPr wrap="square">
            <a:spAutoFit/>
          </a:bodyPr>
          <a:lstStyle/>
          <a:p>
            <a:pPr algn="l"/>
            <a:r>
              <a:rPr lang="en-US" sz="1600" b="1" i="0" dirty="0">
                <a:solidFill>
                  <a:srgbClr val="000000"/>
                </a:solidFill>
                <a:effectLst/>
                <a:latin typeface="Kigelia" panose="020B0503040502020203" pitchFamily="34" charset="0"/>
                <a:ea typeface="Kigelia" panose="020B0503040502020203" pitchFamily="34" charset="0"/>
                <a:cs typeface="Kigelia" panose="020B0503040502020203" pitchFamily="34" charset="0"/>
              </a:rPr>
              <a:t>Price Distribution :</a:t>
            </a:r>
          </a:p>
          <a:p>
            <a:pPr algn="l"/>
            <a:r>
              <a:rPr lang="en-US" sz="1200" dirty="0">
                <a:solidFill>
                  <a:srgbClr val="000000"/>
                </a:solidFill>
                <a:latin typeface="Kigelia" panose="020B0503040502020203" pitchFamily="34" charset="0"/>
                <a:ea typeface="Kigelia" panose="020B0503040502020203" pitchFamily="34" charset="0"/>
                <a:cs typeface="Kigelia" panose="020B0503040502020203" pitchFamily="34" charset="0"/>
              </a:rPr>
              <a:t>Ye</a:t>
            </a:r>
            <a:r>
              <a:rPr lang="en-US" sz="1200" b="0" i="0" dirty="0">
                <a:solidFill>
                  <a:srgbClr val="000000"/>
                </a:solidFill>
                <a:effectLst/>
                <a:latin typeface="Kigelia" panose="020B0503040502020203" pitchFamily="34" charset="0"/>
                <a:ea typeface="Kigelia" panose="020B0503040502020203" pitchFamily="34" charset="0"/>
                <a:cs typeface="Kigelia" panose="020B0503040502020203" pitchFamily="34" charset="0"/>
              </a:rPr>
              <a:t>llow Cab shows more profit than Pink Cab</a:t>
            </a:r>
            <a:endParaRPr lang="en-US" sz="1200" b="1" i="0" dirty="0">
              <a:solidFill>
                <a:srgbClr val="000000"/>
              </a:solidFill>
              <a:effectLst/>
              <a:latin typeface="Kigelia" panose="020B0503040502020203" pitchFamily="34" charset="0"/>
              <a:ea typeface="Kigelia" panose="020B0503040502020203" pitchFamily="34" charset="0"/>
              <a:cs typeface="Kigelia" panose="020B0503040502020203" pitchFamily="34" charset="0"/>
            </a:endParaRPr>
          </a:p>
        </p:txBody>
      </p:sp>
      <p:graphicFrame>
        <p:nvGraphicFramePr>
          <p:cNvPr id="4" name="Object 3">
            <a:extLst>
              <a:ext uri="{FF2B5EF4-FFF2-40B4-BE49-F238E27FC236}">
                <a16:creationId xmlns:a16="http://schemas.microsoft.com/office/drawing/2014/main" id="{A2629DAD-35DF-41B6-6FDF-198F28486BCF}"/>
              </a:ext>
            </a:extLst>
          </p:cNvPr>
          <p:cNvGraphicFramePr>
            <a:graphicFrameLocks noChangeAspect="1"/>
          </p:cNvGraphicFramePr>
          <p:nvPr>
            <p:extLst>
              <p:ext uri="{D42A27DB-BD31-4B8C-83A1-F6EECF244321}">
                <p14:modId xmlns:p14="http://schemas.microsoft.com/office/powerpoint/2010/main" val="1094684031"/>
              </p:ext>
            </p:extLst>
          </p:nvPr>
        </p:nvGraphicFramePr>
        <p:xfrm>
          <a:off x="324238" y="1227656"/>
          <a:ext cx="3426668" cy="2602852"/>
        </p:xfrm>
        <a:graphic>
          <a:graphicData uri="http://schemas.openxmlformats.org/presentationml/2006/ole">
            <mc:AlternateContent xmlns:mc="http://schemas.openxmlformats.org/markup-compatibility/2006">
              <mc:Choice xmlns:v="urn:schemas-microsoft-com:vml" Requires="v">
                <p:oleObj name="Bitmap Image" r:id="rId2" imgW="2072520" imgH="1333440" progId="PBrush">
                  <p:embed/>
                </p:oleObj>
              </mc:Choice>
              <mc:Fallback>
                <p:oleObj name="Bitmap Image" r:id="rId2" imgW="2072520" imgH="1333440" progId="PBrush">
                  <p:embed/>
                  <p:pic>
                    <p:nvPicPr>
                      <p:cNvPr id="0" name=""/>
                      <p:cNvPicPr/>
                      <p:nvPr/>
                    </p:nvPicPr>
                    <p:blipFill>
                      <a:blip r:embed="rId3"/>
                      <a:stretch>
                        <a:fillRect/>
                      </a:stretch>
                    </p:blipFill>
                    <p:spPr>
                      <a:xfrm>
                        <a:off x="324238" y="1227656"/>
                        <a:ext cx="3426668" cy="2602852"/>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7F44EE67-7AA6-01F7-0A37-BDF3848B4FA4}"/>
              </a:ext>
            </a:extLst>
          </p:cNvPr>
          <p:cNvGraphicFramePr>
            <a:graphicFrameLocks noChangeAspect="1"/>
          </p:cNvGraphicFramePr>
          <p:nvPr>
            <p:extLst>
              <p:ext uri="{D42A27DB-BD31-4B8C-83A1-F6EECF244321}">
                <p14:modId xmlns:p14="http://schemas.microsoft.com/office/powerpoint/2010/main" val="3178792975"/>
              </p:ext>
            </p:extLst>
          </p:nvPr>
        </p:nvGraphicFramePr>
        <p:xfrm>
          <a:off x="3650439" y="1325919"/>
          <a:ext cx="3559324" cy="2406326"/>
        </p:xfrm>
        <a:graphic>
          <a:graphicData uri="http://schemas.openxmlformats.org/presentationml/2006/ole">
            <mc:AlternateContent xmlns:mc="http://schemas.openxmlformats.org/markup-compatibility/2006">
              <mc:Choice xmlns:v="urn:schemas-microsoft-com:vml" Requires="v">
                <p:oleObj name="Bitmap Image" r:id="rId4" imgW="2103120" imgH="1272600" progId="PBrush">
                  <p:embed/>
                </p:oleObj>
              </mc:Choice>
              <mc:Fallback>
                <p:oleObj name="Bitmap Image" r:id="rId4" imgW="2103120" imgH="1272600" progId="PBrush">
                  <p:embed/>
                  <p:pic>
                    <p:nvPicPr>
                      <p:cNvPr id="0" name=""/>
                      <p:cNvPicPr/>
                      <p:nvPr/>
                    </p:nvPicPr>
                    <p:blipFill>
                      <a:blip r:embed="rId5"/>
                      <a:stretch>
                        <a:fillRect/>
                      </a:stretch>
                    </p:blipFill>
                    <p:spPr>
                      <a:xfrm>
                        <a:off x="3650439" y="1325919"/>
                        <a:ext cx="3559324" cy="2406326"/>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FED191CD-FBC6-B9E8-8101-CD955E369689}"/>
              </a:ext>
            </a:extLst>
          </p:cNvPr>
          <p:cNvGraphicFramePr>
            <a:graphicFrameLocks noChangeAspect="1"/>
          </p:cNvGraphicFramePr>
          <p:nvPr>
            <p:extLst>
              <p:ext uri="{D42A27DB-BD31-4B8C-83A1-F6EECF244321}">
                <p14:modId xmlns:p14="http://schemas.microsoft.com/office/powerpoint/2010/main" val="373103095"/>
              </p:ext>
            </p:extLst>
          </p:nvPr>
        </p:nvGraphicFramePr>
        <p:xfrm>
          <a:off x="7209763" y="1241944"/>
          <a:ext cx="4139218" cy="2406326"/>
        </p:xfrm>
        <a:graphic>
          <a:graphicData uri="http://schemas.openxmlformats.org/presentationml/2006/ole">
            <mc:AlternateContent xmlns:mc="http://schemas.openxmlformats.org/markup-compatibility/2006">
              <mc:Choice xmlns:v="urn:schemas-microsoft-com:vml" Requires="v">
                <p:oleObj name="Bitmap Image" r:id="rId6" imgW="2331720" imgH="1356480" progId="PBrush">
                  <p:embed/>
                </p:oleObj>
              </mc:Choice>
              <mc:Fallback>
                <p:oleObj name="Bitmap Image" r:id="rId6" imgW="2331720" imgH="1356480" progId="PBrush">
                  <p:embed/>
                  <p:pic>
                    <p:nvPicPr>
                      <p:cNvPr id="0" name=""/>
                      <p:cNvPicPr/>
                      <p:nvPr/>
                    </p:nvPicPr>
                    <p:blipFill>
                      <a:blip r:embed="rId7"/>
                      <a:stretch>
                        <a:fillRect/>
                      </a:stretch>
                    </p:blipFill>
                    <p:spPr>
                      <a:xfrm>
                        <a:off x="7209763" y="1241944"/>
                        <a:ext cx="4139218" cy="2406326"/>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738415BD-5A4F-2844-6000-9EE85306CCEB}"/>
              </a:ext>
            </a:extLst>
          </p:cNvPr>
          <p:cNvGraphicFramePr>
            <a:graphicFrameLocks noChangeAspect="1"/>
          </p:cNvGraphicFramePr>
          <p:nvPr>
            <p:extLst>
              <p:ext uri="{D42A27DB-BD31-4B8C-83A1-F6EECF244321}">
                <p14:modId xmlns:p14="http://schemas.microsoft.com/office/powerpoint/2010/main" val="3034190009"/>
              </p:ext>
            </p:extLst>
          </p:nvPr>
        </p:nvGraphicFramePr>
        <p:xfrm>
          <a:off x="696620" y="3643605"/>
          <a:ext cx="3603625" cy="3200400"/>
        </p:xfrm>
        <a:graphic>
          <a:graphicData uri="http://schemas.openxmlformats.org/presentationml/2006/ole">
            <mc:AlternateContent xmlns:mc="http://schemas.openxmlformats.org/markup-compatibility/2006">
              <mc:Choice xmlns:v="urn:schemas-microsoft-com:vml" Requires="v">
                <p:oleObj name="Bitmap Image" r:id="rId8" imgW="3604320" imgH="3200400" progId="PBrush">
                  <p:embed/>
                </p:oleObj>
              </mc:Choice>
              <mc:Fallback>
                <p:oleObj name="Bitmap Image" r:id="rId8" imgW="3604320" imgH="3200400" progId="PBrush">
                  <p:embed/>
                  <p:pic>
                    <p:nvPicPr>
                      <p:cNvPr id="0" name=""/>
                      <p:cNvPicPr/>
                      <p:nvPr/>
                    </p:nvPicPr>
                    <p:blipFill>
                      <a:blip r:embed="rId9"/>
                      <a:stretch>
                        <a:fillRect/>
                      </a:stretch>
                    </p:blipFill>
                    <p:spPr>
                      <a:xfrm>
                        <a:off x="696620" y="3643605"/>
                        <a:ext cx="3603625" cy="32004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0950A436-84F2-9588-7CE5-AB4B7122AA08}"/>
              </a:ext>
            </a:extLst>
          </p:cNvPr>
          <p:cNvGraphicFramePr>
            <a:graphicFrameLocks noChangeAspect="1"/>
          </p:cNvGraphicFramePr>
          <p:nvPr>
            <p:extLst>
              <p:ext uri="{D42A27DB-BD31-4B8C-83A1-F6EECF244321}">
                <p14:modId xmlns:p14="http://schemas.microsoft.com/office/powerpoint/2010/main" val="2399524148"/>
              </p:ext>
            </p:extLst>
          </p:nvPr>
        </p:nvGraphicFramePr>
        <p:xfrm>
          <a:off x="4737598" y="3732245"/>
          <a:ext cx="5255487" cy="3159352"/>
        </p:xfrm>
        <a:graphic>
          <a:graphicData uri="http://schemas.openxmlformats.org/presentationml/2006/ole">
            <mc:AlternateContent xmlns:mc="http://schemas.openxmlformats.org/markup-compatibility/2006">
              <mc:Choice xmlns:v="urn:schemas-microsoft-com:vml" Requires="v">
                <p:oleObj name="Bitmap Image" r:id="rId10" imgW="6058080" imgH="3642480" progId="PBrush">
                  <p:embed/>
                </p:oleObj>
              </mc:Choice>
              <mc:Fallback>
                <p:oleObj name="Bitmap Image" r:id="rId10" imgW="6058080" imgH="3642480" progId="PBrush">
                  <p:embed/>
                  <p:pic>
                    <p:nvPicPr>
                      <p:cNvPr id="0" name=""/>
                      <p:cNvPicPr/>
                      <p:nvPr/>
                    </p:nvPicPr>
                    <p:blipFill>
                      <a:blip r:embed="rId11"/>
                      <a:stretch>
                        <a:fillRect/>
                      </a:stretch>
                    </p:blipFill>
                    <p:spPr>
                      <a:xfrm>
                        <a:off x="4737598" y="3732245"/>
                        <a:ext cx="5255487" cy="3159352"/>
                      </a:xfrm>
                      <a:prstGeom prst="rect">
                        <a:avLst/>
                      </a:prstGeom>
                    </p:spPr>
                  </p:pic>
                </p:oleObj>
              </mc:Fallback>
            </mc:AlternateContent>
          </a:graphicData>
        </a:graphic>
      </p:graphicFrame>
    </p:spTree>
    <p:extLst>
      <p:ext uri="{BB962C8B-B14F-4D97-AF65-F5344CB8AC3E}">
        <p14:creationId xmlns:p14="http://schemas.microsoft.com/office/powerpoint/2010/main" val="67773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4BE7B8C4-50F4-511A-BDB7-BF15D9C72386}"/>
              </a:ext>
            </a:extLst>
          </p:cNvPr>
          <p:cNvGraphicFramePr>
            <a:graphicFrameLocks noChangeAspect="1"/>
          </p:cNvGraphicFramePr>
          <p:nvPr>
            <p:extLst>
              <p:ext uri="{D42A27DB-BD31-4B8C-83A1-F6EECF244321}">
                <p14:modId xmlns:p14="http://schemas.microsoft.com/office/powerpoint/2010/main" val="3927477838"/>
              </p:ext>
            </p:extLst>
          </p:nvPr>
        </p:nvGraphicFramePr>
        <p:xfrm>
          <a:off x="662475" y="1668631"/>
          <a:ext cx="5517794" cy="3520737"/>
        </p:xfrm>
        <a:graphic>
          <a:graphicData uri="http://schemas.openxmlformats.org/presentationml/2006/ole">
            <mc:AlternateContent xmlns:mc="http://schemas.openxmlformats.org/markup-compatibility/2006">
              <mc:Choice xmlns:v="urn:schemas-microsoft-com:vml" Requires="v">
                <p:oleObj name="Bitmap Image" r:id="rId2" imgW="4145400" imgH="2644200" progId="PBrush">
                  <p:embed/>
                </p:oleObj>
              </mc:Choice>
              <mc:Fallback>
                <p:oleObj name="Bitmap Image" r:id="rId2" imgW="4145400" imgH="2644200" progId="PBrush">
                  <p:embed/>
                  <p:pic>
                    <p:nvPicPr>
                      <p:cNvPr id="0" name=""/>
                      <p:cNvPicPr/>
                      <p:nvPr/>
                    </p:nvPicPr>
                    <p:blipFill>
                      <a:blip r:embed="rId3"/>
                      <a:stretch>
                        <a:fillRect/>
                      </a:stretch>
                    </p:blipFill>
                    <p:spPr>
                      <a:xfrm>
                        <a:off x="662475" y="1668631"/>
                        <a:ext cx="5517794" cy="3520737"/>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5801BB57-9A7E-C1AF-5A92-3EB5AB887590}"/>
              </a:ext>
            </a:extLst>
          </p:cNvPr>
          <p:cNvSpPr txBox="1"/>
          <p:nvPr/>
        </p:nvSpPr>
        <p:spPr>
          <a:xfrm>
            <a:off x="380223" y="5785180"/>
            <a:ext cx="10517932" cy="523220"/>
          </a:xfrm>
          <a:prstGeom prst="rect">
            <a:avLst/>
          </a:prstGeom>
          <a:noFill/>
        </p:spPr>
        <p:txBody>
          <a:bodyPr wrap="square">
            <a:spAutoFit/>
          </a:bodyPr>
          <a:lstStyle/>
          <a:p>
            <a:r>
              <a:rPr lang="en-US" sz="1400" b="0" i="0" dirty="0">
                <a:effectLst/>
                <a:latin typeface="Kalinga" panose="020B0502040204020203" pitchFamily="34" charset="0"/>
                <a:cs typeface="Kalinga" panose="020B0502040204020203" pitchFamily="34" charset="0"/>
              </a:rPr>
              <a:t>When we consider for both Cab Firms in terms of </a:t>
            </a:r>
            <a:r>
              <a:rPr lang="en-US" sz="1400" b="1" i="0" dirty="0">
                <a:effectLst/>
                <a:latin typeface="Kalinga" panose="020B0502040204020203" pitchFamily="34" charset="0"/>
                <a:cs typeface="Kalinga" panose="020B0502040204020203" pitchFamily="34" charset="0"/>
              </a:rPr>
              <a:t>market profit,</a:t>
            </a:r>
            <a:r>
              <a:rPr lang="en-US" sz="1400" b="0" i="0" dirty="0">
                <a:effectLst/>
                <a:latin typeface="Kalinga" panose="020B0502040204020203" pitchFamily="34" charset="0"/>
                <a:cs typeface="Kalinga" panose="020B0502040204020203" pitchFamily="34" charset="0"/>
              </a:rPr>
              <a:t> </a:t>
            </a:r>
            <a:r>
              <a:rPr lang="en-US" sz="1400" b="1" i="0" dirty="0">
                <a:effectLst/>
                <a:latin typeface="Kalinga" panose="020B0502040204020203" pitchFamily="34" charset="0"/>
                <a:cs typeface="Kalinga" panose="020B0502040204020203" pitchFamily="34" charset="0"/>
              </a:rPr>
              <a:t>yearly market profit distribution</a:t>
            </a:r>
            <a:r>
              <a:rPr lang="en-US" sz="1400" b="0" i="0" dirty="0">
                <a:effectLst/>
                <a:latin typeface="Kalinga" panose="020B0502040204020203" pitchFamily="34" charset="0"/>
                <a:cs typeface="Kalinga" panose="020B0502040204020203" pitchFamily="34" charset="0"/>
              </a:rPr>
              <a:t>, </a:t>
            </a:r>
            <a:r>
              <a:rPr lang="en-US" sz="1400" b="1" i="0" dirty="0">
                <a:effectLst/>
                <a:latin typeface="Kalinga" panose="020B0502040204020203" pitchFamily="34" charset="0"/>
                <a:cs typeface="Kalinga" panose="020B0502040204020203" pitchFamily="34" charset="0"/>
              </a:rPr>
              <a:t>total travelled in KM by Users</a:t>
            </a:r>
            <a:r>
              <a:rPr lang="en-US" sz="1400" dirty="0">
                <a:latin typeface="Kalinga" panose="020B0502040204020203" pitchFamily="34" charset="0"/>
                <a:cs typeface="Kalinga" panose="020B0502040204020203" pitchFamily="34" charset="0"/>
              </a:rPr>
              <a:t>,</a:t>
            </a:r>
            <a:r>
              <a:rPr lang="en-US" sz="1400" b="0" i="0" dirty="0">
                <a:effectLst/>
                <a:latin typeface="Kalinga" panose="020B0502040204020203" pitchFamily="34" charset="0"/>
                <a:cs typeface="Kalinga" panose="020B0502040204020203" pitchFamily="34" charset="0"/>
              </a:rPr>
              <a:t> we will recommend </a:t>
            </a:r>
            <a:r>
              <a:rPr lang="en-US" sz="1400" b="1" i="0" dirty="0">
                <a:effectLst/>
                <a:latin typeface="Kalinga" panose="020B0502040204020203" pitchFamily="34" charset="0"/>
                <a:cs typeface="Kalinga" panose="020B0502040204020203" pitchFamily="34" charset="0"/>
              </a:rPr>
              <a:t>Yellow Cab Firm</a:t>
            </a:r>
            <a:r>
              <a:rPr lang="en-US" sz="1400" b="0" i="0" dirty="0">
                <a:effectLst/>
                <a:latin typeface="Kalinga" panose="020B0502040204020203" pitchFamily="34" charset="0"/>
                <a:cs typeface="Kalinga" panose="020B0502040204020203" pitchFamily="34" charset="0"/>
              </a:rPr>
              <a:t> for investment.</a:t>
            </a:r>
            <a:endParaRPr lang="en-US" sz="1400" dirty="0">
              <a:latin typeface="Kalinga" panose="020B0502040204020203" pitchFamily="34" charset="0"/>
              <a:cs typeface="Kalinga" panose="020B0502040204020203" pitchFamily="34" charset="0"/>
            </a:endParaRPr>
          </a:p>
        </p:txBody>
      </p:sp>
      <p:sp>
        <p:nvSpPr>
          <p:cNvPr id="6" name="TextBox 5">
            <a:extLst>
              <a:ext uri="{FF2B5EF4-FFF2-40B4-BE49-F238E27FC236}">
                <a16:creationId xmlns:a16="http://schemas.microsoft.com/office/drawing/2014/main" id="{B948844D-F973-E437-C552-18189F82DE04}"/>
              </a:ext>
            </a:extLst>
          </p:cNvPr>
          <p:cNvSpPr txBox="1"/>
          <p:nvPr/>
        </p:nvSpPr>
        <p:spPr>
          <a:xfrm>
            <a:off x="662475" y="549600"/>
            <a:ext cx="6097554" cy="369332"/>
          </a:xfrm>
          <a:prstGeom prst="rect">
            <a:avLst/>
          </a:prstGeom>
          <a:noFill/>
        </p:spPr>
        <p:txBody>
          <a:bodyPr wrap="square">
            <a:spAutoFit/>
          </a:bodyPr>
          <a:lstStyle/>
          <a:p>
            <a:r>
              <a:rPr lang="en-US" sz="1800" b="0" i="0" dirty="0">
                <a:effectLst/>
                <a:latin typeface="Kalinga" panose="020B0502040204020203" pitchFamily="34" charset="0"/>
                <a:cs typeface="Kalinga" panose="020B0502040204020203" pitchFamily="34" charset="0"/>
              </a:rPr>
              <a:t>Profits per year : </a:t>
            </a:r>
            <a:endParaRPr lang="en-US" dirty="0"/>
          </a:p>
        </p:txBody>
      </p:sp>
    </p:spTree>
    <p:extLst>
      <p:ext uri="{BB962C8B-B14F-4D97-AF65-F5344CB8AC3E}">
        <p14:creationId xmlns:p14="http://schemas.microsoft.com/office/powerpoint/2010/main" val="12261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5" name="Rectangle 24">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4378" y="2727729"/>
            <a:ext cx="6057620" cy="4130271"/>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ACBACFA-4FDE-1D9B-674B-A460EC67590A}"/>
              </a:ext>
            </a:extLst>
          </p:cNvPr>
          <p:cNvSpPr txBox="1"/>
          <p:nvPr/>
        </p:nvSpPr>
        <p:spPr>
          <a:xfrm>
            <a:off x="761801" y="2980525"/>
            <a:ext cx="4880343" cy="3031390"/>
          </a:xfrm>
          <a:prstGeom prst="rect">
            <a:avLst/>
          </a:prstGeom>
        </p:spPr>
        <p:txBody>
          <a:bodyPr vert="horz" lIns="91440" tIns="45720" rIns="91440" bIns="45720" rtlCol="0">
            <a:normAutofit/>
          </a:bodyPr>
          <a:lstStyle/>
          <a:p>
            <a:pPr>
              <a:spcAft>
                <a:spcPts val="600"/>
              </a:spcAft>
            </a:pPr>
            <a:r>
              <a:rPr lang="en-US" sz="1700" b="0" i="0" dirty="0">
                <a:effectLs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US" sz="1700" dirty="0"/>
          </a:p>
          <a:p>
            <a:pPr>
              <a:spcAft>
                <a:spcPts val="600"/>
              </a:spcAft>
            </a:pPr>
            <a:endParaRPr lang="en-US" sz="1700" b="0" i="0" dirty="0">
              <a:effectLst/>
            </a:endParaRPr>
          </a:p>
          <a:p>
            <a:pPr>
              <a:spcAft>
                <a:spcPts val="600"/>
              </a:spcAft>
            </a:pPr>
            <a:r>
              <a:rPr lang="en-US" sz="1700" dirty="0"/>
              <a:t>Objective : To provide </a:t>
            </a:r>
            <a:r>
              <a:rPr lang="en-US" sz="1700" b="0" i="0" dirty="0">
                <a:effectLst/>
              </a:rPr>
              <a:t>insights to help XYZ identify the right company to make their investment.</a:t>
            </a:r>
          </a:p>
        </p:txBody>
      </p:sp>
      <p:pic>
        <p:nvPicPr>
          <p:cNvPr id="8" name="Graphic 7" descr="Taxi">
            <a:extLst>
              <a:ext uri="{FF2B5EF4-FFF2-40B4-BE49-F238E27FC236}">
                <a16:creationId xmlns:a16="http://schemas.microsoft.com/office/drawing/2014/main" id="{A86E1163-1202-5A6E-C9E5-9DA93843F4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2429" y="3020916"/>
            <a:ext cx="3219163" cy="3219163"/>
          </a:xfrm>
          <a:prstGeom prst="rect">
            <a:avLst/>
          </a:prstGeom>
        </p:spPr>
      </p:pic>
      <p:cxnSp>
        <p:nvCxnSpPr>
          <p:cNvPr id="29" name="Straight Connector 28">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5DBCBBA-DFFF-94ED-8E8D-D55EC83BF612}"/>
              </a:ext>
            </a:extLst>
          </p:cNvPr>
          <p:cNvSpPr txBox="1"/>
          <p:nvPr/>
        </p:nvSpPr>
        <p:spPr>
          <a:xfrm>
            <a:off x="640509" y="2082073"/>
            <a:ext cx="2205133" cy="369332"/>
          </a:xfrm>
          <a:prstGeom prst="rect">
            <a:avLst/>
          </a:prstGeom>
          <a:noFill/>
        </p:spPr>
        <p:txBody>
          <a:bodyPr wrap="square">
            <a:spAutoFit/>
          </a:bodyPr>
          <a:lstStyle/>
          <a:p>
            <a:pPr>
              <a:spcAft>
                <a:spcPts val="600"/>
              </a:spcAft>
            </a:pPr>
            <a:r>
              <a:rPr lang="en-US" b="0" i="0" dirty="0">
                <a:solidFill>
                  <a:srgbClr val="2D3B45"/>
                </a:solidFill>
                <a:effectLst/>
                <a:latin typeface="Lato Extended"/>
              </a:rPr>
              <a:t> </a:t>
            </a:r>
            <a:r>
              <a:rPr lang="en-US" b="1" i="0" dirty="0">
                <a:solidFill>
                  <a:srgbClr val="2D3B45"/>
                </a:solidFill>
                <a:effectLst/>
                <a:latin typeface="Kigelia" panose="020B0502040204020203" pitchFamily="34" charset="0"/>
                <a:ea typeface="Kigelia" panose="020B0502040204020203" pitchFamily="34" charset="0"/>
                <a:cs typeface="Kigelia" panose="020B0502040204020203" pitchFamily="34" charset="0"/>
              </a:rPr>
              <a:t>Data Exploration :</a:t>
            </a:r>
          </a:p>
        </p:txBody>
      </p:sp>
    </p:spTree>
    <p:extLst>
      <p:ext uri="{BB962C8B-B14F-4D97-AF65-F5344CB8AC3E}">
        <p14:creationId xmlns:p14="http://schemas.microsoft.com/office/powerpoint/2010/main" val="100319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CBACFA-4FDE-1D9B-674B-A460EC67590A}"/>
              </a:ext>
            </a:extLst>
          </p:cNvPr>
          <p:cNvSpPr txBox="1"/>
          <p:nvPr/>
        </p:nvSpPr>
        <p:spPr>
          <a:xfrm>
            <a:off x="761801" y="2980525"/>
            <a:ext cx="4880343" cy="3031390"/>
          </a:xfrm>
          <a:prstGeom prst="rect">
            <a:avLst/>
          </a:prstGeom>
        </p:spPr>
        <p:txBody>
          <a:bodyPr vert="horz" lIns="91440" tIns="45720" rIns="91440" bIns="45720" rtlCol="0">
            <a:normAutofit fontScale="92500" lnSpcReduction="20000"/>
          </a:bodyPr>
          <a:lstStyle/>
          <a:p>
            <a:pPr algn="l"/>
            <a:r>
              <a:rPr lang="en-US" sz="1700" b="0" i="0" dirty="0">
                <a:effectLst/>
                <a:latin typeface="Kigelia" panose="020B0503040502020203" pitchFamily="34" charset="0"/>
                <a:ea typeface="Kigelia" panose="020B0503040502020203" pitchFamily="34" charset="0"/>
                <a:cs typeface="Kigelia" panose="020B0503040502020203" pitchFamily="34" charset="0"/>
              </a:rPr>
              <a:t>There are </a:t>
            </a:r>
            <a:r>
              <a:rPr lang="en-US" sz="1600" dirty="0">
                <a:solidFill>
                  <a:srgbClr val="2D3B45"/>
                </a:solidFill>
                <a:latin typeface="Kigelia" panose="020B0503040502020203" pitchFamily="34" charset="0"/>
                <a:ea typeface="Kigelia" panose="020B0503040502020203" pitchFamily="34" charset="0"/>
                <a:cs typeface="Kigelia" panose="020B0503040502020203" pitchFamily="34" charset="0"/>
              </a:rPr>
              <a:t>4 </a:t>
            </a:r>
            <a:r>
              <a:rPr lang="en-US" sz="1600" b="0" i="0" dirty="0">
                <a:solidFill>
                  <a:srgbClr val="2D3B45"/>
                </a:solidFill>
                <a:effectLst/>
                <a:latin typeface="Kigelia" panose="020B0503040502020203" pitchFamily="34" charset="0"/>
                <a:ea typeface="Kigelia" panose="020B0503040502020203" pitchFamily="34" charset="0"/>
                <a:cs typeface="Kigelia" panose="020B0503040502020203" pitchFamily="34" charset="0"/>
              </a:rPr>
              <a:t>individual data sets. </a:t>
            </a:r>
            <a:r>
              <a:rPr lang="en-US" sz="1600" i="0" dirty="0">
                <a:solidFill>
                  <a:srgbClr val="2D3B45"/>
                </a:solidFill>
                <a:effectLst/>
                <a:latin typeface="Kigelia" panose="020B0503040502020203" pitchFamily="34" charset="0"/>
                <a:ea typeface="Kigelia" panose="020B0503040502020203" pitchFamily="34" charset="0"/>
                <a:cs typeface="Kigelia" panose="020B0503040502020203" pitchFamily="34" charset="0"/>
              </a:rPr>
              <a:t>Having Time period of data from 31/01/2016 to 31/12/2018</a:t>
            </a:r>
            <a:r>
              <a:rPr lang="en-US" sz="1600" b="1" i="0" dirty="0">
                <a:solidFill>
                  <a:srgbClr val="2D3B45"/>
                </a:solidFill>
                <a:effectLst/>
                <a:latin typeface="Lato Extended"/>
              </a:rPr>
              <a:t> </a:t>
            </a:r>
            <a:r>
              <a:rPr lang="en-US" sz="1600" b="1" i="0" dirty="0">
                <a:solidFill>
                  <a:srgbClr val="2D3B45"/>
                </a:solidFill>
                <a:effectLst/>
                <a:latin typeface="Kalinga" panose="020B0502040204020203" pitchFamily="34" charset="0"/>
                <a:cs typeface="Kalinga" panose="020B0502040204020203" pitchFamily="34" charset="0"/>
              </a:rPr>
              <a:t>Cab_Data.csv – </a:t>
            </a:r>
            <a:r>
              <a:rPr lang="en-US" sz="1600" b="0" i="0" dirty="0">
                <a:solidFill>
                  <a:srgbClr val="2D3B45"/>
                </a:solidFill>
                <a:effectLst/>
                <a:latin typeface="Kalinga" panose="020B0502040204020203" pitchFamily="34" charset="0"/>
                <a:cs typeface="Kalinga" panose="020B0502040204020203" pitchFamily="34" charset="0"/>
              </a:rPr>
              <a:t>this file includes details of transaction for 2 cab companies</a:t>
            </a:r>
          </a:p>
          <a:p>
            <a:pPr algn="l"/>
            <a:r>
              <a:rPr lang="en-US" sz="1600" b="1" i="0" dirty="0">
                <a:solidFill>
                  <a:srgbClr val="2D3B45"/>
                </a:solidFill>
                <a:effectLst/>
                <a:latin typeface="Kalinga" panose="020B0502040204020203" pitchFamily="34" charset="0"/>
                <a:cs typeface="Kalinga" panose="020B0502040204020203" pitchFamily="34" charset="0"/>
              </a:rPr>
              <a:t>Customer_ID.csv</a:t>
            </a:r>
            <a:r>
              <a:rPr lang="en-US" sz="1600" b="0" i="0" dirty="0">
                <a:solidFill>
                  <a:srgbClr val="2D3B45"/>
                </a:solidFill>
                <a:effectLst/>
                <a:latin typeface="Kalinga" panose="020B0502040204020203" pitchFamily="34" charset="0"/>
                <a:cs typeface="Kalinga" panose="020B0502040204020203" pitchFamily="34" charset="0"/>
              </a:rPr>
              <a:t> – this is a mapping table that contains a unique identifier which links the customer’s demographic details</a:t>
            </a:r>
          </a:p>
          <a:p>
            <a:pPr algn="l"/>
            <a:r>
              <a:rPr lang="en-US" sz="1600" b="1" i="0" dirty="0">
                <a:solidFill>
                  <a:srgbClr val="2D3B45"/>
                </a:solidFill>
                <a:effectLst/>
                <a:latin typeface="Kalinga" panose="020B0502040204020203" pitchFamily="34" charset="0"/>
                <a:cs typeface="Kalinga" panose="020B0502040204020203" pitchFamily="34" charset="0"/>
              </a:rPr>
              <a:t>Transaction_ID.csv – </a:t>
            </a:r>
            <a:r>
              <a:rPr lang="en-US" sz="1600" b="0" i="0" dirty="0">
                <a:solidFill>
                  <a:srgbClr val="2D3B45"/>
                </a:solidFill>
                <a:effectLst/>
                <a:latin typeface="Kalinga" panose="020B0502040204020203" pitchFamily="34" charset="0"/>
                <a:cs typeface="Kalinga" panose="020B0502040204020203" pitchFamily="34" charset="0"/>
              </a:rPr>
              <a:t>this is a mapping table that contains transaction to customer mapping and payment mode</a:t>
            </a:r>
          </a:p>
          <a:p>
            <a:pPr algn="l"/>
            <a:r>
              <a:rPr lang="en-US" sz="1600" b="1" i="0" dirty="0">
                <a:solidFill>
                  <a:srgbClr val="2D3B45"/>
                </a:solidFill>
                <a:effectLst/>
                <a:latin typeface="Kalinga" panose="020B0502040204020203" pitchFamily="34" charset="0"/>
                <a:cs typeface="Kalinga" panose="020B0502040204020203" pitchFamily="34" charset="0"/>
              </a:rPr>
              <a:t>City.csv – </a:t>
            </a:r>
            <a:r>
              <a:rPr lang="en-US" sz="1600" b="0" i="0" dirty="0">
                <a:solidFill>
                  <a:srgbClr val="2D3B45"/>
                </a:solidFill>
                <a:effectLst/>
                <a:latin typeface="Kalinga" panose="020B0502040204020203" pitchFamily="34" charset="0"/>
                <a:cs typeface="Kalinga" panose="020B0502040204020203" pitchFamily="34" charset="0"/>
              </a:rPr>
              <a:t>this file contains list of US cities, their population and number of cab users</a:t>
            </a:r>
          </a:p>
          <a:p>
            <a:pPr algn="l"/>
            <a:endParaRPr lang="en-US" sz="1600" b="0" i="0" dirty="0">
              <a:solidFill>
                <a:srgbClr val="2D3B45"/>
              </a:solidFill>
              <a:effectLst/>
              <a:latin typeface="Kalinga" panose="020B0502040204020203" pitchFamily="34" charset="0"/>
              <a:cs typeface="Kalinga" panose="020B0502040204020203" pitchFamily="34" charset="0"/>
            </a:endParaRPr>
          </a:p>
          <a:p>
            <a:pPr algn="l"/>
            <a:r>
              <a:rPr lang="en-US" sz="1600" dirty="0">
                <a:solidFill>
                  <a:srgbClr val="2D3B45"/>
                </a:solidFill>
                <a:latin typeface="Kalinga" panose="020B0502040204020203" pitchFamily="34" charset="0"/>
                <a:cs typeface="Kalinga" panose="020B0502040204020203" pitchFamily="34" charset="0"/>
              </a:rPr>
              <a:t>We will analyze these 4 files and find insights about cabs, profit, customer etc.</a:t>
            </a:r>
            <a:endParaRPr lang="en-US" sz="1600" b="0" i="0" dirty="0">
              <a:solidFill>
                <a:srgbClr val="2D3B45"/>
              </a:solidFill>
              <a:effectLst/>
              <a:latin typeface="Kalinga" panose="020B0502040204020203" pitchFamily="34" charset="0"/>
              <a:cs typeface="Kalinga" panose="020B0502040204020203" pitchFamily="34" charset="0"/>
            </a:endParaRPr>
          </a:p>
          <a:p>
            <a:pPr>
              <a:spcAft>
                <a:spcPts val="600"/>
              </a:spcAft>
            </a:pPr>
            <a:endParaRPr lang="en-US" sz="1700" i="0" dirty="0">
              <a:effectLst/>
              <a:latin typeface="Kigelia" panose="020B0503040502020203" pitchFamily="34" charset="0"/>
              <a:ea typeface="Kigelia" panose="020B0503040502020203" pitchFamily="34" charset="0"/>
              <a:cs typeface="Kigelia" panose="020B0503040502020203" pitchFamily="34" charset="0"/>
            </a:endParaRPr>
          </a:p>
        </p:txBody>
      </p:sp>
      <p:pic>
        <p:nvPicPr>
          <p:cNvPr id="8" name="Graphic 7" descr="Taxi">
            <a:extLst>
              <a:ext uri="{FF2B5EF4-FFF2-40B4-BE49-F238E27FC236}">
                <a16:creationId xmlns:a16="http://schemas.microsoft.com/office/drawing/2014/main" id="{A86E1163-1202-5A6E-C9E5-9DA93843F4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2429" y="3020916"/>
            <a:ext cx="3219163" cy="3219163"/>
          </a:xfrm>
          <a:prstGeom prst="rect">
            <a:avLst/>
          </a:prstGeom>
        </p:spPr>
      </p:pic>
      <p:sp>
        <p:nvSpPr>
          <p:cNvPr id="4" name="TextBox 3">
            <a:extLst>
              <a:ext uri="{FF2B5EF4-FFF2-40B4-BE49-F238E27FC236}">
                <a16:creationId xmlns:a16="http://schemas.microsoft.com/office/drawing/2014/main" id="{25DBCBBA-DFFF-94ED-8E8D-D55EC83BF612}"/>
              </a:ext>
            </a:extLst>
          </p:cNvPr>
          <p:cNvSpPr txBox="1"/>
          <p:nvPr/>
        </p:nvSpPr>
        <p:spPr>
          <a:xfrm>
            <a:off x="640509" y="2082073"/>
            <a:ext cx="2205133" cy="369332"/>
          </a:xfrm>
          <a:prstGeom prst="rect">
            <a:avLst/>
          </a:prstGeom>
          <a:noFill/>
        </p:spPr>
        <p:txBody>
          <a:bodyPr wrap="square">
            <a:spAutoFit/>
          </a:bodyPr>
          <a:lstStyle/>
          <a:p>
            <a:pPr>
              <a:spcAft>
                <a:spcPts val="600"/>
              </a:spcAft>
            </a:pPr>
            <a:r>
              <a:rPr lang="en-US" b="0" i="0" dirty="0">
                <a:solidFill>
                  <a:srgbClr val="2D3B45"/>
                </a:solidFill>
                <a:effectLst/>
                <a:latin typeface="Lato Extended"/>
              </a:rPr>
              <a:t> </a:t>
            </a:r>
            <a:r>
              <a:rPr lang="en-US" b="1" i="0" dirty="0">
                <a:solidFill>
                  <a:srgbClr val="2D3B45"/>
                </a:solidFill>
                <a:effectLst/>
                <a:latin typeface="Kigelia" panose="020B0502040204020203" pitchFamily="34" charset="0"/>
                <a:ea typeface="Kigelia" panose="020B0502040204020203" pitchFamily="34" charset="0"/>
                <a:cs typeface="Kigelia" panose="020B0502040204020203" pitchFamily="34" charset="0"/>
              </a:rPr>
              <a:t>Data Set :</a:t>
            </a:r>
          </a:p>
        </p:txBody>
      </p:sp>
    </p:spTree>
    <p:extLst>
      <p:ext uri="{BB962C8B-B14F-4D97-AF65-F5344CB8AC3E}">
        <p14:creationId xmlns:p14="http://schemas.microsoft.com/office/powerpoint/2010/main" val="49556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A6CC7-9DCE-E757-1F39-1FE3D03159F0}"/>
              </a:ext>
            </a:extLst>
          </p:cNvPr>
          <p:cNvSpPr txBox="1"/>
          <p:nvPr/>
        </p:nvSpPr>
        <p:spPr>
          <a:xfrm>
            <a:off x="659171" y="757127"/>
            <a:ext cx="3119728" cy="369332"/>
          </a:xfrm>
          <a:prstGeom prst="rect">
            <a:avLst/>
          </a:prstGeom>
          <a:noFill/>
        </p:spPr>
        <p:txBody>
          <a:bodyPr wrap="square">
            <a:spAutoFit/>
          </a:bodyPr>
          <a:lstStyle/>
          <a:p>
            <a:pPr>
              <a:spcAft>
                <a:spcPts val="600"/>
              </a:spcAft>
            </a:pPr>
            <a:r>
              <a:rPr lang="en-US" b="0" i="0" dirty="0">
                <a:solidFill>
                  <a:srgbClr val="2D3B45"/>
                </a:solidFill>
                <a:effectLst/>
                <a:latin typeface="Lato Extended"/>
              </a:rPr>
              <a:t> </a:t>
            </a:r>
            <a:r>
              <a:rPr lang="en-US" b="1" i="0" dirty="0">
                <a:solidFill>
                  <a:srgbClr val="2D3B45"/>
                </a:solidFill>
                <a:effectLst/>
                <a:latin typeface="Kigelia" panose="020B0502040204020203" pitchFamily="34" charset="0"/>
                <a:ea typeface="Kigelia" panose="020B0502040204020203" pitchFamily="34" charset="0"/>
                <a:cs typeface="Kigelia" panose="020B0502040204020203" pitchFamily="34" charset="0"/>
              </a:rPr>
              <a:t>Exploratory Data Analysis</a:t>
            </a:r>
          </a:p>
        </p:txBody>
      </p:sp>
      <p:sp>
        <p:nvSpPr>
          <p:cNvPr id="3" name="TextBox 2">
            <a:extLst>
              <a:ext uri="{FF2B5EF4-FFF2-40B4-BE49-F238E27FC236}">
                <a16:creationId xmlns:a16="http://schemas.microsoft.com/office/drawing/2014/main" id="{5A7EB022-D73A-4BC5-071F-BF1CFD7013D1}"/>
              </a:ext>
            </a:extLst>
          </p:cNvPr>
          <p:cNvSpPr txBox="1"/>
          <p:nvPr/>
        </p:nvSpPr>
        <p:spPr>
          <a:xfrm>
            <a:off x="743146" y="1280805"/>
            <a:ext cx="10397605" cy="538609"/>
          </a:xfrm>
          <a:prstGeom prst="rect">
            <a:avLst/>
          </a:prstGeom>
          <a:noFill/>
        </p:spPr>
        <p:txBody>
          <a:bodyPr wrap="square">
            <a:spAutoFit/>
          </a:bodyPr>
          <a:lstStyle/>
          <a:p>
            <a:pPr>
              <a:spcAft>
                <a:spcPts val="600"/>
              </a:spcAft>
            </a:pPr>
            <a:r>
              <a:rPr lang="en-US" sz="1200" dirty="0">
                <a:solidFill>
                  <a:srgbClr val="000000"/>
                </a:solidFill>
                <a:effectLst/>
                <a:latin typeface="Kigelia" panose="020B0503040502020203" pitchFamily="34" charset="0"/>
                <a:ea typeface="Kigelia" panose="020B0503040502020203" pitchFamily="34" charset="0"/>
                <a:cs typeface="Kigelia" panose="020B0503040502020203" pitchFamily="34" charset="0"/>
              </a:rPr>
              <a:t>People seems to use yellow cab more than pink cab. Cab dataset has 76.42% of transactions for yellow cab.</a:t>
            </a:r>
          </a:p>
          <a:p>
            <a:pPr>
              <a:spcAft>
                <a:spcPts val="600"/>
              </a:spcAft>
            </a:pPr>
            <a:r>
              <a:rPr lang="en-US" sz="1200" dirty="0" err="1">
                <a:solidFill>
                  <a:srgbClr val="000000"/>
                </a:solidFill>
                <a:effectLst/>
                <a:latin typeface="Kigelia" panose="020B0503040502020203" pitchFamily="34" charset="0"/>
                <a:ea typeface="Kigelia" panose="020B0503040502020203" pitchFamily="34" charset="0"/>
                <a:cs typeface="Kigelia" panose="020B0503040502020203" pitchFamily="34" charset="0"/>
              </a:rPr>
              <a:t>Newyork</a:t>
            </a:r>
            <a:r>
              <a:rPr lang="en-US" sz="1200" dirty="0">
                <a:solidFill>
                  <a:srgbClr val="000000"/>
                </a:solidFill>
                <a:effectLst/>
                <a:latin typeface="Kigelia" panose="020B0503040502020203" pitchFamily="34" charset="0"/>
                <a:ea typeface="Kigelia" panose="020B0503040502020203" pitchFamily="34" charset="0"/>
                <a:cs typeface="Kigelia" panose="020B0503040502020203" pitchFamily="34" charset="0"/>
              </a:rPr>
              <a:t> city shows more rides and Pittsburgh shows lowest. </a:t>
            </a:r>
          </a:p>
        </p:txBody>
      </p:sp>
      <p:graphicFrame>
        <p:nvGraphicFramePr>
          <p:cNvPr id="4" name="Object 3">
            <a:extLst>
              <a:ext uri="{FF2B5EF4-FFF2-40B4-BE49-F238E27FC236}">
                <a16:creationId xmlns:a16="http://schemas.microsoft.com/office/drawing/2014/main" id="{6D581D86-1FEC-33C3-D85D-DDF16F339963}"/>
              </a:ext>
            </a:extLst>
          </p:cNvPr>
          <p:cNvGraphicFramePr>
            <a:graphicFrameLocks noChangeAspect="1"/>
          </p:cNvGraphicFramePr>
          <p:nvPr>
            <p:extLst>
              <p:ext uri="{D42A27DB-BD31-4B8C-83A1-F6EECF244321}">
                <p14:modId xmlns:p14="http://schemas.microsoft.com/office/powerpoint/2010/main" val="3771282644"/>
              </p:ext>
            </p:extLst>
          </p:nvPr>
        </p:nvGraphicFramePr>
        <p:xfrm>
          <a:off x="658813" y="1895475"/>
          <a:ext cx="4486275" cy="2592388"/>
        </p:xfrm>
        <a:graphic>
          <a:graphicData uri="http://schemas.openxmlformats.org/presentationml/2006/ole">
            <mc:AlternateContent xmlns:mc="http://schemas.openxmlformats.org/markup-compatibility/2006">
              <mc:Choice xmlns:v="urn:schemas-microsoft-com:vml" Requires="v">
                <p:oleObj name="Bitmap Image" r:id="rId2" imgW="2979360" imgH="1722240" progId="PBrush">
                  <p:embed/>
                </p:oleObj>
              </mc:Choice>
              <mc:Fallback>
                <p:oleObj name="Bitmap Image" r:id="rId2" imgW="2979360" imgH="1722240" progId="PBrush">
                  <p:embed/>
                  <p:pic>
                    <p:nvPicPr>
                      <p:cNvPr id="0" name=""/>
                      <p:cNvPicPr/>
                      <p:nvPr/>
                    </p:nvPicPr>
                    <p:blipFill>
                      <a:blip r:embed="rId3"/>
                      <a:stretch>
                        <a:fillRect/>
                      </a:stretch>
                    </p:blipFill>
                    <p:spPr>
                      <a:xfrm>
                        <a:off x="658813" y="1895475"/>
                        <a:ext cx="4486275" cy="2592388"/>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038D3CAC-493A-D767-B2DA-CA298C13CDDA}"/>
              </a:ext>
            </a:extLst>
          </p:cNvPr>
          <p:cNvGraphicFramePr>
            <a:graphicFrameLocks noChangeAspect="1"/>
          </p:cNvGraphicFramePr>
          <p:nvPr>
            <p:extLst>
              <p:ext uri="{D42A27DB-BD31-4B8C-83A1-F6EECF244321}">
                <p14:modId xmlns:p14="http://schemas.microsoft.com/office/powerpoint/2010/main" val="4211995865"/>
              </p:ext>
            </p:extLst>
          </p:nvPr>
        </p:nvGraphicFramePr>
        <p:xfrm>
          <a:off x="5828911" y="1895475"/>
          <a:ext cx="5311839" cy="4440491"/>
        </p:xfrm>
        <a:graphic>
          <a:graphicData uri="http://schemas.openxmlformats.org/presentationml/2006/ole">
            <mc:AlternateContent xmlns:mc="http://schemas.openxmlformats.org/markup-compatibility/2006">
              <mc:Choice xmlns:v="urn:schemas-microsoft-com:vml" Requires="v">
                <p:oleObj name="Bitmap Image" r:id="rId4" imgW="4229280" imgH="3535560" progId="PBrush">
                  <p:embed/>
                </p:oleObj>
              </mc:Choice>
              <mc:Fallback>
                <p:oleObj name="Bitmap Image" r:id="rId4" imgW="4229280" imgH="3535560" progId="PBrush">
                  <p:embed/>
                  <p:pic>
                    <p:nvPicPr>
                      <p:cNvPr id="0" name=""/>
                      <p:cNvPicPr/>
                      <p:nvPr/>
                    </p:nvPicPr>
                    <p:blipFill>
                      <a:blip r:embed="rId5"/>
                      <a:stretch>
                        <a:fillRect/>
                      </a:stretch>
                    </p:blipFill>
                    <p:spPr>
                      <a:xfrm>
                        <a:off x="5828911" y="1895475"/>
                        <a:ext cx="5311839" cy="4440491"/>
                      </a:xfrm>
                      <a:prstGeom prst="rect">
                        <a:avLst/>
                      </a:prstGeom>
                    </p:spPr>
                  </p:pic>
                </p:oleObj>
              </mc:Fallback>
            </mc:AlternateContent>
          </a:graphicData>
        </a:graphic>
      </p:graphicFrame>
    </p:spTree>
    <p:extLst>
      <p:ext uri="{BB962C8B-B14F-4D97-AF65-F5344CB8AC3E}">
        <p14:creationId xmlns:p14="http://schemas.microsoft.com/office/powerpoint/2010/main" val="219838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269BF0-FC26-FE0D-6149-192B17AA2DAE}"/>
              </a:ext>
            </a:extLst>
          </p:cNvPr>
          <p:cNvSpPr txBox="1"/>
          <p:nvPr/>
        </p:nvSpPr>
        <p:spPr>
          <a:xfrm>
            <a:off x="548174" y="734400"/>
            <a:ext cx="6097554" cy="461665"/>
          </a:xfrm>
          <a:prstGeom prst="rect">
            <a:avLst/>
          </a:prstGeom>
          <a:noFill/>
        </p:spPr>
        <p:txBody>
          <a:bodyPr wrap="square">
            <a:spAutoFit/>
          </a:bodyPr>
          <a:lstStyle/>
          <a:p>
            <a:pPr marL="171450" indent="-171450">
              <a:buFont typeface="Arial" panose="020B0604020202020204" pitchFamily="34" charset="0"/>
              <a:buChar char="•"/>
            </a:pPr>
            <a:r>
              <a:rPr lang="en-US" sz="1200" dirty="0">
                <a:solidFill>
                  <a:srgbClr val="000000"/>
                </a:solidFill>
                <a:latin typeface="Kigelia" panose="020B0503040502020203" pitchFamily="34" charset="0"/>
                <a:ea typeface="Kigelia" panose="020B0503040502020203" pitchFamily="34" charset="0"/>
                <a:cs typeface="Kigelia" panose="020B0503040502020203" pitchFamily="34" charset="0"/>
              </a:rPr>
              <a:t>More cab transactions are seen during the end of the year.</a:t>
            </a:r>
          </a:p>
          <a:p>
            <a:pPr marL="171450" indent="-171450">
              <a:buFont typeface="Arial" panose="020B0604020202020204" pitchFamily="34" charset="0"/>
              <a:buChar char="•"/>
            </a:pPr>
            <a:r>
              <a:rPr lang="en-US" sz="1200" dirty="0">
                <a:solidFill>
                  <a:srgbClr val="000000"/>
                </a:solidFill>
                <a:latin typeface="Kigelia" panose="020B0503040502020203" pitchFamily="34" charset="0"/>
                <a:ea typeface="Kigelia" panose="020B0503040502020203" pitchFamily="34" charset="0"/>
                <a:cs typeface="Kigelia" panose="020B0503040502020203" pitchFamily="34" charset="0"/>
              </a:rPr>
              <a:t>Male travelers are more than Female</a:t>
            </a:r>
          </a:p>
        </p:txBody>
      </p:sp>
      <p:graphicFrame>
        <p:nvGraphicFramePr>
          <p:cNvPr id="4" name="Object 3">
            <a:extLst>
              <a:ext uri="{FF2B5EF4-FFF2-40B4-BE49-F238E27FC236}">
                <a16:creationId xmlns:a16="http://schemas.microsoft.com/office/drawing/2014/main" id="{5C4A5953-7637-D155-3A5D-8C681609CFB9}"/>
              </a:ext>
            </a:extLst>
          </p:cNvPr>
          <p:cNvGraphicFramePr>
            <a:graphicFrameLocks noChangeAspect="1"/>
          </p:cNvGraphicFramePr>
          <p:nvPr>
            <p:extLst>
              <p:ext uri="{D42A27DB-BD31-4B8C-83A1-F6EECF244321}">
                <p14:modId xmlns:p14="http://schemas.microsoft.com/office/powerpoint/2010/main" val="483134559"/>
              </p:ext>
            </p:extLst>
          </p:nvPr>
        </p:nvGraphicFramePr>
        <p:xfrm>
          <a:off x="230933" y="1458426"/>
          <a:ext cx="5630234" cy="4755762"/>
        </p:xfrm>
        <a:graphic>
          <a:graphicData uri="http://schemas.openxmlformats.org/presentationml/2006/ole">
            <mc:AlternateContent xmlns:mc="http://schemas.openxmlformats.org/markup-compatibility/2006">
              <mc:Choice xmlns:v="urn:schemas-microsoft-com:vml" Requires="v">
                <p:oleObj name="Bitmap Image" r:id="rId2" imgW="2720520" imgH="1699200" progId="PBrush">
                  <p:embed/>
                </p:oleObj>
              </mc:Choice>
              <mc:Fallback>
                <p:oleObj name="Bitmap Image" r:id="rId2" imgW="2720520" imgH="1699200" progId="PBrush">
                  <p:embed/>
                  <p:pic>
                    <p:nvPicPr>
                      <p:cNvPr id="0" name=""/>
                      <p:cNvPicPr/>
                      <p:nvPr/>
                    </p:nvPicPr>
                    <p:blipFill>
                      <a:blip r:embed="rId3"/>
                      <a:stretch>
                        <a:fillRect/>
                      </a:stretch>
                    </p:blipFill>
                    <p:spPr>
                      <a:xfrm>
                        <a:off x="230933" y="1458426"/>
                        <a:ext cx="5630234" cy="4755762"/>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AF188E7A-2671-1D77-00C9-B2318BD454C1}"/>
              </a:ext>
            </a:extLst>
          </p:cNvPr>
          <p:cNvGraphicFramePr>
            <a:graphicFrameLocks noChangeAspect="1"/>
          </p:cNvGraphicFramePr>
          <p:nvPr>
            <p:extLst>
              <p:ext uri="{D42A27DB-BD31-4B8C-83A1-F6EECF244321}">
                <p14:modId xmlns:p14="http://schemas.microsoft.com/office/powerpoint/2010/main" val="240407316"/>
              </p:ext>
            </p:extLst>
          </p:nvPr>
        </p:nvGraphicFramePr>
        <p:xfrm>
          <a:off x="6330835" y="1597547"/>
          <a:ext cx="5069736" cy="3814208"/>
        </p:xfrm>
        <a:graphic>
          <a:graphicData uri="http://schemas.openxmlformats.org/presentationml/2006/ole">
            <mc:AlternateContent xmlns:mc="http://schemas.openxmlformats.org/markup-compatibility/2006">
              <mc:Choice xmlns:v="urn:schemas-microsoft-com:vml" Requires="v">
                <p:oleObj name="Bitmap Image" r:id="rId4" imgW="3718440" imgH="2796480" progId="PBrush">
                  <p:embed/>
                </p:oleObj>
              </mc:Choice>
              <mc:Fallback>
                <p:oleObj name="Bitmap Image" r:id="rId4" imgW="3718440" imgH="2796480" progId="PBrush">
                  <p:embed/>
                  <p:pic>
                    <p:nvPicPr>
                      <p:cNvPr id="0" name=""/>
                      <p:cNvPicPr/>
                      <p:nvPr/>
                    </p:nvPicPr>
                    <p:blipFill>
                      <a:blip r:embed="rId5"/>
                      <a:stretch>
                        <a:fillRect/>
                      </a:stretch>
                    </p:blipFill>
                    <p:spPr>
                      <a:xfrm>
                        <a:off x="6330835" y="1597547"/>
                        <a:ext cx="5069736" cy="3814208"/>
                      </a:xfrm>
                      <a:prstGeom prst="rect">
                        <a:avLst/>
                      </a:prstGeom>
                    </p:spPr>
                  </p:pic>
                </p:oleObj>
              </mc:Fallback>
            </mc:AlternateContent>
          </a:graphicData>
        </a:graphic>
      </p:graphicFrame>
    </p:spTree>
    <p:extLst>
      <p:ext uri="{BB962C8B-B14F-4D97-AF65-F5344CB8AC3E}">
        <p14:creationId xmlns:p14="http://schemas.microsoft.com/office/powerpoint/2010/main" val="342770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EF4ECF30-E096-842F-4687-3B8443EF7105}"/>
              </a:ext>
            </a:extLst>
          </p:cNvPr>
          <p:cNvGraphicFramePr>
            <a:graphicFrameLocks noChangeAspect="1"/>
          </p:cNvGraphicFramePr>
          <p:nvPr>
            <p:extLst>
              <p:ext uri="{D42A27DB-BD31-4B8C-83A1-F6EECF244321}">
                <p14:modId xmlns:p14="http://schemas.microsoft.com/office/powerpoint/2010/main" val="2163394137"/>
              </p:ext>
            </p:extLst>
          </p:nvPr>
        </p:nvGraphicFramePr>
        <p:xfrm>
          <a:off x="514414" y="1704846"/>
          <a:ext cx="6111386" cy="4201432"/>
        </p:xfrm>
        <a:graphic>
          <a:graphicData uri="http://schemas.openxmlformats.org/presentationml/2006/ole">
            <mc:AlternateContent xmlns:mc="http://schemas.openxmlformats.org/markup-compatibility/2006">
              <mc:Choice xmlns:v="urn:schemas-microsoft-com:vml" Requires="v">
                <p:oleObj name="Bitmap Image" r:id="rId2" imgW="4145400" imgH="2849760" progId="PBrush">
                  <p:embed/>
                </p:oleObj>
              </mc:Choice>
              <mc:Fallback>
                <p:oleObj name="Bitmap Image" r:id="rId2" imgW="4145400" imgH="2849760" progId="PBrush">
                  <p:embed/>
                  <p:pic>
                    <p:nvPicPr>
                      <p:cNvPr id="0" name=""/>
                      <p:cNvPicPr/>
                      <p:nvPr/>
                    </p:nvPicPr>
                    <p:blipFill>
                      <a:blip r:embed="rId3"/>
                      <a:stretch>
                        <a:fillRect/>
                      </a:stretch>
                    </p:blipFill>
                    <p:spPr>
                      <a:xfrm>
                        <a:off x="514414" y="1704846"/>
                        <a:ext cx="6111386" cy="4201432"/>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87406F1B-C5C2-763E-8A43-CE898B0A0D01}"/>
              </a:ext>
            </a:extLst>
          </p:cNvPr>
          <p:cNvSpPr txBox="1"/>
          <p:nvPr/>
        </p:nvSpPr>
        <p:spPr>
          <a:xfrm>
            <a:off x="548174" y="734400"/>
            <a:ext cx="6097554" cy="646331"/>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000000"/>
                </a:solidFill>
                <a:effectLst/>
                <a:latin typeface="Kalinga" panose="020B0502040204020203" pitchFamily="34" charset="0"/>
                <a:cs typeface="Kalinga" panose="020B0502040204020203" pitchFamily="34" charset="0"/>
              </a:rPr>
              <a:t>As seen below, middle aged people between 25 to 40 years , use the cab service more</a:t>
            </a:r>
            <a:r>
              <a:rPr lang="en-US" sz="1200" dirty="0">
                <a:solidFill>
                  <a:srgbClr val="000000"/>
                </a:solidFill>
                <a:latin typeface="Kalinga" panose="020B0502040204020203" pitchFamily="34" charset="0"/>
                <a:ea typeface="Kigelia" panose="020B0503040502020203" pitchFamily="34" charset="0"/>
                <a:cs typeface="Kalinga" panose="020B0502040204020203" pitchFamily="34" charset="0"/>
              </a:rPr>
              <a:t>.</a:t>
            </a:r>
          </a:p>
          <a:p>
            <a:pPr marL="171450" indent="-171450">
              <a:buFont typeface="Arial" panose="020B0604020202020204" pitchFamily="34" charset="0"/>
              <a:buChar char="•"/>
            </a:pPr>
            <a:r>
              <a:rPr lang="en-US" sz="1200" dirty="0">
                <a:solidFill>
                  <a:srgbClr val="000000"/>
                </a:solidFill>
                <a:latin typeface="Kalinga" panose="020B0502040204020203" pitchFamily="34" charset="0"/>
                <a:ea typeface="Kigelia" panose="020B0503040502020203" pitchFamily="34" charset="0"/>
                <a:cs typeface="Kalinga" panose="020B0502040204020203" pitchFamily="34" charset="0"/>
              </a:rPr>
              <a:t>People prefer to pay by card than cash</a:t>
            </a:r>
          </a:p>
        </p:txBody>
      </p:sp>
      <p:graphicFrame>
        <p:nvGraphicFramePr>
          <p:cNvPr id="5" name="Object 4">
            <a:extLst>
              <a:ext uri="{FF2B5EF4-FFF2-40B4-BE49-F238E27FC236}">
                <a16:creationId xmlns:a16="http://schemas.microsoft.com/office/drawing/2014/main" id="{3F4135E5-C77C-3722-960E-09198E67ACF5}"/>
              </a:ext>
            </a:extLst>
          </p:cNvPr>
          <p:cNvGraphicFramePr>
            <a:graphicFrameLocks noChangeAspect="1"/>
          </p:cNvGraphicFramePr>
          <p:nvPr>
            <p:extLst>
              <p:ext uri="{D42A27DB-BD31-4B8C-83A1-F6EECF244321}">
                <p14:modId xmlns:p14="http://schemas.microsoft.com/office/powerpoint/2010/main" val="4017063373"/>
              </p:ext>
            </p:extLst>
          </p:nvPr>
        </p:nvGraphicFramePr>
        <p:xfrm>
          <a:off x="6174048" y="2071461"/>
          <a:ext cx="5448217" cy="3172343"/>
        </p:xfrm>
        <a:graphic>
          <a:graphicData uri="http://schemas.openxmlformats.org/presentationml/2006/ole">
            <mc:AlternateContent xmlns:mc="http://schemas.openxmlformats.org/markup-compatibility/2006">
              <mc:Choice xmlns:v="urn:schemas-microsoft-com:vml" Requires="v">
                <p:oleObj name="Bitmap Image" r:id="rId4" imgW="2865240" imgH="1668960" progId="PBrush">
                  <p:embed/>
                </p:oleObj>
              </mc:Choice>
              <mc:Fallback>
                <p:oleObj name="Bitmap Image" r:id="rId4" imgW="2865240" imgH="1668960" progId="PBrush">
                  <p:embed/>
                  <p:pic>
                    <p:nvPicPr>
                      <p:cNvPr id="0" name=""/>
                      <p:cNvPicPr/>
                      <p:nvPr/>
                    </p:nvPicPr>
                    <p:blipFill>
                      <a:blip r:embed="rId5"/>
                      <a:stretch>
                        <a:fillRect/>
                      </a:stretch>
                    </p:blipFill>
                    <p:spPr>
                      <a:xfrm>
                        <a:off x="6174048" y="2071461"/>
                        <a:ext cx="5448217" cy="3172343"/>
                      </a:xfrm>
                      <a:prstGeom prst="rect">
                        <a:avLst/>
                      </a:prstGeom>
                    </p:spPr>
                  </p:pic>
                </p:oleObj>
              </mc:Fallback>
            </mc:AlternateContent>
          </a:graphicData>
        </a:graphic>
      </p:graphicFrame>
    </p:spTree>
    <p:extLst>
      <p:ext uri="{BB962C8B-B14F-4D97-AF65-F5344CB8AC3E}">
        <p14:creationId xmlns:p14="http://schemas.microsoft.com/office/powerpoint/2010/main" val="323132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2C9E3C1-E597-4C33-1D89-192887589D04}"/>
              </a:ext>
            </a:extLst>
          </p:cNvPr>
          <p:cNvGraphicFramePr>
            <a:graphicFrameLocks noChangeAspect="1"/>
          </p:cNvGraphicFramePr>
          <p:nvPr>
            <p:extLst>
              <p:ext uri="{D42A27DB-BD31-4B8C-83A1-F6EECF244321}">
                <p14:modId xmlns:p14="http://schemas.microsoft.com/office/powerpoint/2010/main" val="4158328740"/>
              </p:ext>
            </p:extLst>
          </p:nvPr>
        </p:nvGraphicFramePr>
        <p:xfrm>
          <a:off x="1875453" y="1462963"/>
          <a:ext cx="7987004" cy="5103124"/>
        </p:xfrm>
        <a:graphic>
          <a:graphicData uri="http://schemas.openxmlformats.org/presentationml/2006/ole">
            <mc:AlternateContent xmlns:mc="http://schemas.openxmlformats.org/markup-compatibility/2006">
              <mc:Choice xmlns:v="urn:schemas-microsoft-com:vml" Requires="v">
                <p:oleObj name="Bitmap Image" r:id="rId2" imgW="5570280" imgH="3558600" progId="PBrush">
                  <p:embed/>
                </p:oleObj>
              </mc:Choice>
              <mc:Fallback>
                <p:oleObj name="Bitmap Image" r:id="rId2" imgW="5570280" imgH="3558600" progId="PBrush">
                  <p:embed/>
                  <p:pic>
                    <p:nvPicPr>
                      <p:cNvPr id="0" name=""/>
                      <p:cNvPicPr/>
                      <p:nvPr/>
                    </p:nvPicPr>
                    <p:blipFill>
                      <a:blip r:embed="rId3"/>
                      <a:stretch>
                        <a:fillRect/>
                      </a:stretch>
                    </p:blipFill>
                    <p:spPr>
                      <a:xfrm>
                        <a:off x="1875453" y="1462963"/>
                        <a:ext cx="7987004" cy="5103124"/>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335A5A25-CDDE-A566-546C-C44A15D3AB69}"/>
              </a:ext>
            </a:extLst>
          </p:cNvPr>
          <p:cNvSpPr txBox="1"/>
          <p:nvPr/>
        </p:nvSpPr>
        <p:spPr>
          <a:xfrm>
            <a:off x="1117342" y="623892"/>
            <a:ext cx="7784062" cy="369332"/>
          </a:xfrm>
          <a:prstGeom prst="rect">
            <a:avLst/>
          </a:prstGeom>
          <a:noFill/>
        </p:spPr>
        <p:txBody>
          <a:bodyPr wrap="square">
            <a:spAutoFit/>
          </a:bodyPr>
          <a:lstStyle/>
          <a:p>
            <a:r>
              <a:rPr lang="en-US" dirty="0">
                <a:latin typeface="Kigelia" panose="020B0503040502020203" pitchFamily="34" charset="0"/>
                <a:ea typeface="Kigelia" panose="020B0503040502020203" pitchFamily="34" charset="0"/>
                <a:cs typeface="Kigelia" panose="020B0503040502020203" pitchFamily="34" charset="0"/>
              </a:rPr>
              <a:t>More transactions/rides are seen for Yellow cabs in most of the cities.</a:t>
            </a:r>
          </a:p>
        </p:txBody>
      </p:sp>
    </p:spTree>
    <p:extLst>
      <p:ext uri="{BB962C8B-B14F-4D97-AF65-F5344CB8AC3E}">
        <p14:creationId xmlns:p14="http://schemas.microsoft.com/office/powerpoint/2010/main" val="3700358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7A30D-4772-3A84-36A2-D96F841D7525}"/>
              </a:ext>
            </a:extLst>
          </p:cNvPr>
          <p:cNvSpPr txBox="1"/>
          <p:nvPr/>
        </p:nvSpPr>
        <p:spPr>
          <a:xfrm>
            <a:off x="818762" y="715738"/>
            <a:ext cx="6097554" cy="369332"/>
          </a:xfrm>
          <a:prstGeom prst="rect">
            <a:avLst/>
          </a:prstGeom>
          <a:noFill/>
        </p:spPr>
        <p:txBody>
          <a:bodyPr wrap="square">
            <a:spAutoFit/>
          </a:bodyPr>
          <a:lstStyle/>
          <a:p>
            <a:pPr algn="l"/>
            <a:r>
              <a:rPr lang="en-US" dirty="0">
                <a:solidFill>
                  <a:srgbClr val="000000"/>
                </a:solidFill>
                <a:effectLst/>
                <a:latin typeface="Kalinga" panose="020B0502040204020203" pitchFamily="34" charset="0"/>
                <a:cs typeface="Kalinga" panose="020B0502040204020203" pitchFamily="34" charset="0"/>
              </a:rPr>
              <a:t>Customer </a:t>
            </a:r>
            <a:r>
              <a:rPr lang="en-US" dirty="0">
                <a:solidFill>
                  <a:srgbClr val="000000"/>
                </a:solidFill>
                <a:latin typeface="Kalinga" panose="020B0502040204020203" pitchFamily="34" charset="0"/>
                <a:cs typeface="Kalinga" panose="020B0502040204020203" pitchFamily="34" charset="0"/>
              </a:rPr>
              <a:t>D</a:t>
            </a:r>
            <a:r>
              <a:rPr lang="en-US" dirty="0">
                <a:solidFill>
                  <a:srgbClr val="000000"/>
                </a:solidFill>
                <a:effectLst/>
                <a:latin typeface="Kalinga" panose="020B0502040204020203" pitchFamily="34" charset="0"/>
                <a:cs typeface="Kalinga" panose="020B0502040204020203" pitchFamily="34" charset="0"/>
              </a:rPr>
              <a:t>istribution : </a:t>
            </a:r>
          </a:p>
        </p:txBody>
      </p:sp>
      <p:graphicFrame>
        <p:nvGraphicFramePr>
          <p:cNvPr id="4" name="Object 3">
            <a:extLst>
              <a:ext uri="{FF2B5EF4-FFF2-40B4-BE49-F238E27FC236}">
                <a16:creationId xmlns:a16="http://schemas.microsoft.com/office/drawing/2014/main" id="{0186AAF9-F238-B64A-740E-7508AA8FD82B}"/>
              </a:ext>
            </a:extLst>
          </p:cNvPr>
          <p:cNvGraphicFramePr>
            <a:graphicFrameLocks noChangeAspect="1"/>
          </p:cNvGraphicFramePr>
          <p:nvPr>
            <p:extLst>
              <p:ext uri="{D42A27DB-BD31-4B8C-83A1-F6EECF244321}">
                <p14:modId xmlns:p14="http://schemas.microsoft.com/office/powerpoint/2010/main" val="2559623606"/>
              </p:ext>
            </p:extLst>
          </p:nvPr>
        </p:nvGraphicFramePr>
        <p:xfrm>
          <a:off x="551965" y="1393826"/>
          <a:ext cx="5219907" cy="3672696"/>
        </p:xfrm>
        <a:graphic>
          <a:graphicData uri="http://schemas.openxmlformats.org/presentationml/2006/ole">
            <mc:AlternateContent xmlns:mc="http://schemas.openxmlformats.org/markup-compatibility/2006">
              <mc:Choice xmlns:v="urn:schemas-microsoft-com:vml" Requires="v">
                <p:oleObj name="Bitmap Image" r:id="rId2" imgW="5189400" imgH="3154680" progId="PBrush">
                  <p:embed/>
                </p:oleObj>
              </mc:Choice>
              <mc:Fallback>
                <p:oleObj name="Bitmap Image" r:id="rId2" imgW="5189400" imgH="3154680" progId="PBrush">
                  <p:embed/>
                  <p:pic>
                    <p:nvPicPr>
                      <p:cNvPr id="0" name=""/>
                      <p:cNvPicPr/>
                      <p:nvPr/>
                    </p:nvPicPr>
                    <p:blipFill>
                      <a:blip r:embed="rId3"/>
                      <a:stretch>
                        <a:fillRect/>
                      </a:stretch>
                    </p:blipFill>
                    <p:spPr>
                      <a:xfrm>
                        <a:off x="551965" y="1393826"/>
                        <a:ext cx="5219907" cy="3672696"/>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311B46CD-938C-F389-FB4C-48B96F4F4ADB}"/>
              </a:ext>
            </a:extLst>
          </p:cNvPr>
          <p:cNvGraphicFramePr>
            <a:graphicFrameLocks noChangeAspect="1"/>
          </p:cNvGraphicFramePr>
          <p:nvPr>
            <p:extLst>
              <p:ext uri="{D42A27DB-BD31-4B8C-83A1-F6EECF244321}">
                <p14:modId xmlns:p14="http://schemas.microsoft.com/office/powerpoint/2010/main" val="2399247201"/>
              </p:ext>
            </p:extLst>
          </p:nvPr>
        </p:nvGraphicFramePr>
        <p:xfrm>
          <a:off x="5589185" y="1292873"/>
          <a:ext cx="6386560" cy="3773649"/>
        </p:xfrm>
        <a:graphic>
          <a:graphicData uri="http://schemas.openxmlformats.org/presentationml/2006/ole">
            <mc:AlternateContent xmlns:mc="http://schemas.openxmlformats.org/markup-compatibility/2006">
              <mc:Choice xmlns:v="urn:schemas-microsoft-com:vml" Requires="v">
                <p:oleObj name="Bitmap Image" r:id="rId4" imgW="6088320" imgH="3596760" progId="PBrush">
                  <p:embed/>
                </p:oleObj>
              </mc:Choice>
              <mc:Fallback>
                <p:oleObj name="Bitmap Image" r:id="rId4" imgW="6088320" imgH="3596760" progId="PBrush">
                  <p:embed/>
                  <p:pic>
                    <p:nvPicPr>
                      <p:cNvPr id="0" name=""/>
                      <p:cNvPicPr/>
                      <p:nvPr/>
                    </p:nvPicPr>
                    <p:blipFill>
                      <a:blip r:embed="rId5"/>
                      <a:stretch>
                        <a:fillRect/>
                      </a:stretch>
                    </p:blipFill>
                    <p:spPr>
                      <a:xfrm>
                        <a:off x="5589185" y="1292873"/>
                        <a:ext cx="6386560" cy="3773649"/>
                      </a:xfrm>
                      <a:prstGeom prst="rect">
                        <a:avLst/>
                      </a:prstGeom>
                    </p:spPr>
                  </p:pic>
                </p:oleObj>
              </mc:Fallback>
            </mc:AlternateContent>
          </a:graphicData>
        </a:graphic>
      </p:graphicFrame>
    </p:spTree>
    <p:extLst>
      <p:ext uri="{BB962C8B-B14F-4D97-AF65-F5344CB8AC3E}">
        <p14:creationId xmlns:p14="http://schemas.microsoft.com/office/powerpoint/2010/main" val="427279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F7882AE-59E3-5C99-9CC2-E28BEC104867}"/>
              </a:ext>
            </a:extLst>
          </p:cNvPr>
          <p:cNvGraphicFramePr>
            <a:graphicFrameLocks noChangeAspect="1"/>
          </p:cNvGraphicFramePr>
          <p:nvPr>
            <p:extLst>
              <p:ext uri="{D42A27DB-BD31-4B8C-83A1-F6EECF244321}">
                <p14:modId xmlns:p14="http://schemas.microsoft.com/office/powerpoint/2010/main" val="1321846402"/>
              </p:ext>
            </p:extLst>
          </p:nvPr>
        </p:nvGraphicFramePr>
        <p:xfrm>
          <a:off x="453449" y="1478062"/>
          <a:ext cx="5366044" cy="3633653"/>
        </p:xfrm>
        <a:graphic>
          <a:graphicData uri="http://schemas.openxmlformats.org/presentationml/2006/ole">
            <mc:AlternateContent xmlns:mc="http://schemas.openxmlformats.org/markup-compatibility/2006">
              <mc:Choice xmlns:v="urn:schemas-microsoft-com:vml" Requires="v">
                <p:oleObj name="Bitmap Image" r:id="rId2" imgW="5852160" imgH="3962520" progId="PBrush">
                  <p:embed/>
                </p:oleObj>
              </mc:Choice>
              <mc:Fallback>
                <p:oleObj name="Bitmap Image" r:id="rId2" imgW="5852160" imgH="3962520" progId="PBrush">
                  <p:embed/>
                  <p:pic>
                    <p:nvPicPr>
                      <p:cNvPr id="7" name="Object 6">
                        <a:extLst>
                          <a:ext uri="{FF2B5EF4-FFF2-40B4-BE49-F238E27FC236}">
                            <a16:creationId xmlns:a16="http://schemas.microsoft.com/office/drawing/2014/main" id="{5C71448C-F3B1-B1FC-C51D-CAA7B027B756}"/>
                          </a:ext>
                        </a:extLst>
                      </p:cNvPr>
                      <p:cNvPicPr/>
                      <p:nvPr/>
                    </p:nvPicPr>
                    <p:blipFill>
                      <a:blip r:embed="rId3"/>
                      <a:stretch>
                        <a:fillRect/>
                      </a:stretch>
                    </p:blipFill>
                    <p:spPr>
                      <a:xfrm>
                        <a:off x="453449" y="1478062"/>
                        <a:ext cx="5366044" cy="363365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E984413A-048C-8B27-8F70-8E4881D507B9}"/>
              </a:ext>
            </a:extLst>
          </p:cNvPr>
          <p:cNvGraphicFramePr>
            <a:graphicFrameLocks noChangeAspect="1"/>
          </p:cNvGraphicFramePr>
          <p:nvPr>
            <p:extLst>
              <p:ext uri="{D42A27DB-BD31-4B8C-83A1-F6EECF244321}">
                <p14:modId xmlns:p14="http://schemas.microsoft.com/office/powerpoint/2010/main" val="4007505335"/>
              </p:ext>
            </p:extLst>
          </p:nvPr>
        </p:nvGraphicFramePr>
        <p:xfrm>
          <a:off x="6223518" y="1332048"/>
          <a:ext cx="4704449" cy="3633653"/>
        </p:xfrm>
        <a:graphic>
          <a:graphicData uri="http://schemas.openxmlformats.org/presentationml/2006/ole">
            <mc:AlternateContent xmlns:mc="http://schemas.openxmlformats.org/markup-compatibility/2006">
              <mc:Choice xmlns:v="urn:schemas-microsoft-com:vml" Requires="v">
                <p:oleObj name="Bitmap Image" r:id="rId4" imgW="4449960" imgH="3436560" progId="PBrush">
                  <p:embed/>
                </p:oleObj>
              </mc:Choice>
              <mc:Fallback>
                <p:oleObj name="Bitmap Image" r:id="rId4" imgW="4449960" imgH="3436560" progId="PBrush">
                  <p:embed/>
                  <p:pic>
                    <p:nvPicPr>
                      <p:cNvPr id="8" name="Object 7">
                        <a:extLst>
                          <a:ext uri="{FF2B5EF4-FFF2-40B4-BE49-F238E27FC236}">
                            <a16:creationId xmlns:a16="http://schemas.microsoft.com/office/drawing/2014/main" id="{9A991770-C2EB-0642-9A99-940043F37D06}"/>
                          </a:ext>
                        </a:extLst>
                      </p:cNvPr>
                      <p:cNvPicPr/>
                      <p:nvPr/>
                    </p:nvPicPr>
                    <p:blipFill>
                      <a:blip r:embed="rId5"/>
                      <a:stretch>
                        <a:fillRect/>
                      </a:stretch>
                    </p:blipFill>
                    <p:spPr>
                      <a:xfrm>
                        <a:off x="6223518" y="1332048"/>
                        <a:ext cx="4704449" cy="3633653"/>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D6CDC48A-1C7E-1F05-4483-17065AAC5F1D}"/>
              </a:ext>
            </a:extLst>
          </p:cNvPr>
          <p:cNvSpPr txBox="1"/>
          <p:nvPr/>
        </p:nvSpPr>
        <p:spPr>
          <a:xfrm>
            <a:off x="622817" y="514844"/>
            <a:ext cx="9818137" cy="646331"/>
          </a:xfrm>
          <a:prstGeom prst="rect">
            <a:avLst/>
          </a:prstGeom>
          <a:noFill/>
        </p:spPr>
        <p:txBody>
          <a:bodyPr wrap="square">
            <a:spAutoFit/>
          </a:bodyPr>
          <a:lstStyle/>
          <a:p>
            <a:pPr algn="l"/>
            <a:r>
              <a:rPr lang="en-US" sz="1800" dirty="0">
                <a:solidFill>
                  <a:srgbClr val="000000"/>
                </a:solidFill>
                <a:effectLst/>
                <a:latin typeface="Kalinga" panose="020B0502040204020203" pitchFamily="34" charset="0"/>
                <a:cs typeface="Kalinga" panose="020B0502040204020203" pitchFamily="34" charset="0"/>
              </a:rPr>
              <a:t>New York City shows maximum profit for cab business. </a:t>
            </a:r>
          </a:p>
          <a:p>
            <a:pPr algn="l"/>
            <a:r>
              <a:rPr lang="en-US" sz="1800" dirty="0">
                <a:solidFill>
                  <a:srgbClr val="000000"/>
                </a:solidFill>
                <a:effectLst/>
                <a:latin typeface="Kalinga" panose="020B0502040204020203" pitchFamily="34" charset="0"/>
                <a:cs typeface="Kalinga" panose="020B0502040204020203" pitchFamily="34" charset="0"/>
              </a:rPr>
              <a:t>14.54% cab market is occupied by New York. Silicon Valley is on second number</a:t>
            </a:r>
            <a:endParaRPr lang="en-US" sz="1800" dirty="0">
              <a:solidFill>
                <a:srgbClr val="000000"/>
              </a:solidFill>
              <a:effectLst/>
              <a:latin typeface="Kalinga" panose="020B0502040204020203" pitchFamily="34" charset="0"/>
              <a:ea typeface="Kigelia" panose="020B0503040502020203" pitchFamily="34" charset="0"/>
              <a:cs typeface="Kalinga" panose="020B0502040204020203" pitchFamily="34" charset="0"/>
            </a:endParaRPr>
          </a:p>
        </p:txBody>
      </p:sp>
    </p:spTree>
    <p:extLst>
      <p:ext uri="{BB962C8B-B14F-4D97-AF65-F5344CB8AC3E}">
        <p14:creationId xmlns:p14="http://schemas.microsoft.com/office/powerpoint/2010/main" val="3777995250"/>
      </p:ext>
    </p:extLst>
  </p:cSld>
  <p:clrMapOvr>
    <a:masterClrMapping/>
  </p:clrMapOvr>
</p:sld>
</file>

<file path=ppt/theme/theme1.xml><?xml version="1.0" encoding="utf-8"?>
<a:theme xmlns:a="http://schemas.openxmlformats.org/drawingml/2006/main" name="BevelVTI">
  <a:themeElements>
    <a:clrScheme name="AnalogousFromLightSeed_2SEEDS">
      <a:dk1>
        <a:srgbClr val="000000"/>
      </a:dk1>
      <a:lt1>
        <a:srgbClr val="FFFFFF"/>
      </a:lt1>
      <a:dk2>
        <a:srgbClr val="412F24"/>
      </a:dk2>
      <a:lt2>
        <a:srgbClr val="E2E5E8"/>
      </a:lt2>
      <a:accent1>
        <a:srgbClr val="C29B71"/>
      </a:accent1>
      <a:accent2>
        <a:srgbClr val="CD918B"/>
      </a:accent2>
      <a:accent3>
        <a:srgbClr val="A6A373"/>
      </a:accent3>
      <a:accent4>
        <a:srgbClr val="68AE9B"/>
      </a:accent4>
      <a:accent5>
        <a:srgbClr val="71ACB6"/>
      </a:accent5>
      <a:accent6>
        <a:srgbClr val="7598C3"/>
      </a:accent6>
      <a:hlink>
        <a:srgbClr val="6184A9"/>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59</TotalTime>
  <Words>379</Words>
  <Application>Microsoft Office PowerPoint</Application>
  <PresentationFormat>Widescreen</PresentationFormat>
  <Paragraphs>29</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Bierstadt</vt:lpstr>
      <vt:lpstr>Kalinga</vt:lpstr>
      <vt:lpstr>Kigelia</vt:lpstr>
      <vt:lpstr>Lato Extended</vt:lpstr>
      <vt:lpstr>BevelVTI</vt:lpstr>
      <vt:lpstr>Bitmap Image</vt:lpstr>
      <vt:lpstr>G2M insight for Cab Investment firm -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insight for Cab Investment firm</dc:title>
  <dc:creator>Gaurav Verma</dc:creator>
  <cp:lastModifiedBy>Gaurav Verma</cp:lastModifiedBy>
  <cp:revision>33</cp:revision>
  <dcterms:created xsi:type="dcterms:W3CDTF">2022-07-18T22:05:25Z</dcterms:created>
  <dcterms:modified xsi:type="dcterms:W3CDTF">2022-07-18T23:04:36Z</dcterms:modified>
</cp:coreProperties>
</file>