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1" r:id="rId5"/>
    <p:sldId id="262" r:id="rId6"/>
    <p:sldId id="263" r:id="rId7"/>
    <p:sldId id="264" r:id="rId8"/>
    <p:sldId id="265" r:id="rId9"/>
    <p:sldId id="271" r:id="rId10"/>
    <p:sldId id="273" r:id="rId11"/>
    <p:sldId id="266" r:id="rId12"/>
    <p:sldId id="274" r:id="rId13"/>
    <p:sldId id="275" r:id="rId14"/>
    <p:sldId id="269"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287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090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110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020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127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142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140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5461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182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876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3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4506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elitedaily.com/p/the-strongest-cold-brew-drinks-at-starbucks-for-when-you-want-a-boost-6542172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text, restaurant&#10;&#10;Description automatically generated">
            <a:extLst>
              <a:ext uri="{FF2B5EF4-FFF2-40B4-BE49-F238E27FC236}">
                <a16:creationId xmlns:a16="http://schemas.microsoft.com/office/drawing/2014/main" id="{A8D50754-7EF6-74DF-0D52-493C2F55EA57}"/>
              </a:ext>
            </a:extLst>
          </p:cNvPr>
          <p:cNvPicPr>
            <a:picLocks noChangeAspect="1"/>
          </p:cNvPicPr>
          <p:nvPr/>
        </p:nvPicPr>
        <p:blipFill rotWithShape="1">
          <a:blip r:embed="rId2">
            <a:extLst>
              <a:ext uri="{28A0092B-C50C-407E-A947-70E740481C1C}">
                <a14:useLocalDpi xmlns:a14="http://schemas.microsoft.com/office/drawing/2010/main" val="0"/>
              </a:ext>
            </a:extLst>
          </a:blip>
          <a:srcRect l="8724" r="17722" b="-1"/>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E865E7-E68D-1654-35FA-5CFD2ACDAF06}"/>
              </a:ext>
            </a:extLst>
          </p:cNvPr>
          <p:cNvSpPr>
            <a:spLocks noGrp="1"/>
          </p:cNvSpPr>
          <p:nvPr>
            <p:ph type="ctrTitle"/>
          </p:nvPr>
        </p:nvSpPr>
        <p:spPr>
          <a:xfrm>
            <a:off x="8047939" y="640080"/>
            <a:ext cx="3659246" cy="2850320"/>
          </a:xfrm>
        </p:spPr>
        <p:txBody>
          <a:bodyPr>
            <a:normAutofit/>
          </a:bodyPr>
          <a:lstStyle/>
          <a:p>
            <a:r>
              <a:rPr lang="en-US" sz="5400" b="1">
                <a:solidFill>
                  <a:srgbClr val="FFFFFF"/>
                </a:solidFill>
                <a:latin typeface="+mn-lt"/>
              </a:rPr>
              <a:t>Starbucks Nutrition facts</a:t>
            </a:r>
            <a:endParaRPr lang="en-US" sz="5400">
              <a:solidFill>
                <a:srgbClr val="FFFFFF"/>
              </a:solidFill>
            </a:endParaRP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3703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E384F43E-87D0-9ECC-6598-27FCF1114B5E}"/>
              </a:ext>
            </a:extLst>
          </p:cNvPr>
          <p:cNvGraphicFramePr>
            <a:graphicFrameLocks noChangeAspect="1"/>
          </p:cNvGraphicFramePr>
          <p:nvPr>
            <p:extLst>
              <p:ext uri="{D42A27DB-BD31-4B8C-83A1-F6EECF244321}">
                <p14:modId xmlns:p14="http://schemas.microsoft.com/office/powerpoint/2010/main" val="515284498"/>
              </p:ext>
            </p:extLst>
          </p:nvPr>
        </p:nvGraphicFramePr>
        <p:xfrm>
          <a:off x="926970" y="852340"/>
          <a:ext cx="9611360" cy="5153319"/>
        </p:xfrm>
        <a:graphic>
          <a:graphicData uri="http://schemas.openxmlformats.org/presentationml/2006/ole">
            <mc:AlternateContent xmlns:mc="http://schemas.openxmlformats.org/markup-compatibility/2006">
              <mc:Choice xmlns:v="urn:schemas-microsoft-com:vml" Requires="v">
                <p:oleObj spid="_x0000_s8198" name="Bitmap Image" r:id="rId3" imgW="8031600" imgH="4076640" progId="Paint.Picture">
                  <p:embed/>
                </p:oleObj>
              </mc:Choice>
              <mc:Fallback>
                <p:oleObj name="Bitmap Image" r:id="rId3" imgW="8031600" imgH="4076640" progId="Paint.Picture">
                  <p:embed/>
                  <p:pic>
                    <p:nvPicPr>
                      <p:cNvPr id="2" name="Object 1">
                        <a:extLst>
                          <a:ext uri="{FF2B5EF4-FFF2-40B4-BE49-F238E27FC236}">
                            <a16:creationId xmlns:a16="http://schemas.microsoft.com/office/drawing/2014/main" id="{49BF1D92-3AE4-5616-30D4-CBD3FF384B58}"/>
                          </a:ext>
                        </a:extLst>
                      </p:cNvPr>
                      <p:cNvPicPr/>
                      <p:nvPr/>
                    </p:nvPicPr>
                    <p:blipFill>
                      <a:blip r:embed="rId4"/>
                      <a:stretch>
                        <a:fillRect/>
                      </a:stretch>
                    </p:blipFill>
                    <p:spPr>
                      <a:xfrm>
                        <a:off x="926970" y="852340"/>
                        <a:ext cx="9611360" cy="5153319"/>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A38712DB-A838-4158-5DA4-63763FE99791}"/>
              </a:ext>
            </a:extLst>
          </p:cNvPr>
          <p:cNvSpPr txBox="1"/>
          <p:nvPr/>
        </p:nvSpPr>
        <p:spPr>
          <a:xfrm>
            <a:off x="4075145" y="267869"/>
            <a:ext cx="6097554" cy="369332"/>
          </a:xfrm>
          <a:prstGeom prst="rect">
            <a:avLst/>
          </a:prstGeom>
          <a:noFill/>
        </p:spPr>
        <p:txBody>
          <a:bodyPr wrap="square">
            <a:spAutoFit/>
          </a:bodyPr>
          <a:lstStyle/>
          <a:p>
            <a:r>
              <a:rPr lang="en-US" sz="1800" dirty="0"/>
              <a:t>Calories vs Cholesterol (mg)</a:t>
            </a:r>
          </a:p>
        </p:txBody>
      </p:sp>
    </p:spTree>
    <p:extLst>
      <p:ext uri="{BB962C8B-B14F-4D97-AF65-F5344CB8AC3E}">
        <p14:creationId xmlns:p14="http://schemas.microsoft.com/office/powerpoint/2010/main" val="161647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
            <a:extLst>
              <a:ext uri="{FF2B5EF4-FFF2-40B4-BE49-F238E27FC236}">
                <a16:creationId xmlns:a16="http://schemas.microsoft.com/office/drawing/2014/main" id="{728FEE85-F762-F539-6C13-14CA9D0D7DCF}"/>
              </a:ext>
            </a:extLst>
          </p:cNvPr>
          <p:cNvSpPr txBox="1"/>
          <p:nvPr/>
        </p:nvSpPr>
        <p:spPr>
          <a:xfrm>
            <a:off x="4713512" y="642258"/>
            <a:ext cx="6847117" cy="2537672"/>
          </a:xfrm>
          <a:prstGeom prst="rect">
            <a:avLst/>
          </a:prstGeom>
        </p:spPr>
        <p:txBody>
          <a:bodyPr vert="horz" lIns="0" tIns="45720" rIns="0" bIns="45720" rtlCol="0">
            <a:normAutofit/>
          </a:bodyPr>
          <a:lstStyle/>
          <a:p>
            <a:pPr algn="l"/>
            <a:endParaRPr lang="en-US" sz="1800" b="0" i="0" dirty="0">
              <a:solidFill>
                <a:srgbClr val="000000"/>
              </a:solidFill>
              <a:effectLst/>
            </a:endParaRPr>
          </a:p>
          <a:p>
            <a:pPr algn="l"/>
            <a:endParaRPr lang="en-US" dirty="0">
              <a:solidFill>
                <a:srgbClr val="000000"/>
              </a:solidFill>
            </a:endParaRPr>
          </a:p>
          <a:p>
            <a:pPr algn="l"/>
            <a:endParaRPr lang="en-US" sz="1800" b="0" i="0" dirty="0">
              <a:solidFill>
                <a:srgbClr val="000000"/>
              </a:solidFill>
              <a:effectLst/>
            </a:endParaRPr>
          </a:p>
          <a:p>
            <a:pPr algn="l"/>
            <a:r>
              <a:rPr lang="en-US" sz="1800" b="0" i="0" dirty="0">
                <a:solidFill>
                  <a:srgbClr val="000000"/>
                </a:solidFill>
                <a:effectLst/>
              </a:rPr>
              <a:t>Let’s find which beverages have more sugar, Total carbohydrates and cholesterol.</a:t>
            </a:r>
            <a:endParaRPr lang="en-US" sz="1800" dirty="0"/>
          </a:p>
        </p:txBody>
      </p:sp>
      <p:pic>
        <p:nvPicPr>
          <p:cNvPr id="35" name="Graphic 34" descr="Coffee">
            <a:extLst>
              <a:ext uri="{FF2B5EF4-FFF2-40B4-BE49-F238E27FC236}">
                <a16:creationId xmlns:a16="http://schemas.microsoft.com/office/drawing/2014/main" id="{ABCE5F96-010D-9E79-1C34-D0EF3CC474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3512" y="3609834"/>
            <a:ext cx="2361062" cy="2361062"/>
          </a:xfrm>
          <a:prstGeom prst="rect">
            <a:avLst/>
          </a:prstGeom>
        </p:spPr>
      </p:pic>
      <p:sp>
        <p:nvSpPr>
          <p:cNvPr id="44" name="Rectangle 43">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031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8712DB-A838-4158-5DA4-63763FE99791}"/>
              </a:ext>
            </a:extLst>
          </p:cNvPr>
          <p:cNvSpPr txBox="1"/>
          <p:nvPr/>
        </p:nvSpPr>
        <p:spPr>
          <a:xfrm>
            <a:off x="1803918" y="398498"/>
            <a:ext cx="8584163" cy="369332"/>
          </a:xfrm>
          <a:prstGeom prst="rect">
            <a:avLst/>
          </a:prstGeom>
          <a:noFill/>
        </p:spPr>
        <p:txBody>
          <a:bodyPr wrap="square">
            <a:spAutoFit/>
          </a:bodyPr>
          <a:lstStyle/>
          <a:p>
            <a:r>
              <a:rPr lang="en-US" sz="1800" dirty="0">
                <a:solidFill>
                  <a:srgbClr val="000000"/>
                </a:solidFill>
              </a:rPr>
              <a:t>Avg Sugar for Beverage: Java Chip Beverage shows highest Sugar.</a:t>
            </a:r>
            <a:endParaRPr lang="en-US" sz="1800" dirty="0"/>
          </a:p>
        </p:txBody>
      </p:sp>
      <p:graphicFrame>
        <p:nvGraphicFramePr>
          <p:cNvPr id="5" name="Object 4">
            <a:extLst>
              <a:ext uri="{FF2B5EF4-FFF2-40B4-BE49-F238E27FC236}">
                <a16:creationId xmlns:a16="http://schemas.microsoft.com/office/drawing/2014/main" id="{F19AB62D-66D0-4DCE-8180-37BFA33838BA}"/>
              </a:ext>
            </a:extLst>
          </p:cNvPr>
          <p:cNvGraphicFramePr>
            <a:graphicFrameLocks noChangeAspect="1"/>
          </p:cNvGraphicFramePr>
          <p:nvPr>
            <p:extLst>
              <p:ext uri="{D42A27DB-BD31-4B8C-83A1-F6EECF244321}">
                <p14:modId xmlns:p14="http://schemas.microsoft.com/office/powerpoint/2010/main" val="3866851677"/>
              </p:ext>
            </p:extLst>
          </p:nvPr>
        </p:nvGraphicFramePr>
        <p:xfrm>
          <a:off x="464883" y="913992"/>
          <a:ext cx="10613535" cy="5191760"/>
        </p:xfrm>
        <a:graphic>
          <a:graphicData uri="http://schemas.openxmlformats.org/presentationml/2006/ole">
            <mc:AlternateContent xmlns:mc="http://schemas.openxmlformats.org/markup-compatibility/2006">
              <mc:Choice xmlns:v="urn:schemas-microsoft-com:vml" Requires="v">
                <p:oleObj spid="_x0000_s9222" name="Bitmap Image" r:id="rId3" imgW="8801280" imgH="3589200" progId="Paint.Picture">
                  <p:embed/>
                </p:oleObj>
              </mc:Choice>
              <mc:Fallback>
                <p:oleObj name="Bitmap Image" r:id="rId3" imgW="8801280" imgH="3589200" progId="Paint.Picture">
                  <p:embed/>
                  <p:pic>
                    <p:nvPicPr>
                      <p:cNvPr id="2" name="Object 1">
                        <a:extLst>
                          <a:ext uri="{FF2B5EF4-FFF2-40B4-BE49-F238E27FC236}">
                            <a16:creationId xmlns:a16="http://schemas.microsoft.com/office/drawing/2014/main" id="{C8E44B0B-8259-C787-6476-EAF1E7B0C445}"/>
                          </a:ext>
                        </a:extLst>
                      </p:cNvPr>
                      <p:cNvPicPr/>
                      <p:nvPr/>
                    </p:nvPicPr>
                    <p:blipFill>
                      <a:blip r:embed="rId4"/>
                      <a:stretch>
                        <a:fillRect/>
                      </a:stretch>
                    </p:blipFill>
                    <p:spPr>
                      <a:xfrm>
                        <a:off x="464883" y="913992"/>
                        <a:ext cx="10613535" cy="5191760"/>
                      </a:xfrm>
                      <a:prstGeom prst="rect">
                        <a:avLst/>
                      </a:prstGeom>
                    </p:spPr>
                  </p:pic>
                </p:oleObj>
              </mc:Fallback>
            </mc:AlternateContent>
          </a:graphicData>
        </a:graphic>
      </p:graphicFrame>
    </p:spTree>
    <p:extLst>
      <p:ext uri="{BB962C8B-B14F-4D97-AF65-F5344CB8AC3E}">
        <p14:creationId xmlns:p14="http://schemas.microsoft.com/office/powerpoint/2010/main" val="90429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8D4E63-D668-BCAB-BB87-F984CBA2EBF3}"/>
              </a:ext>
            </a:extLst>
          </p:cNvPr>
          <p:cNvSpPr txBox="1"/>
          <p:nvPr/>
        </p:nvSpPr>
        <p:spPr>
          <a:xfrm>
            <a:off x="1754155" y="483933"/>
            <a:ext cx="8643879" cy="369332"/>
          </a:xfrm>
          <a:prstGeom prst="rect">
            <a:avLst/>
          </a:prstGeom>
          <a:noFill/>
        </p:spPr>
        <p:txBody>
          <a:bodyPr wrap="square">
            <a:spAutoFit/>
          </a:bodyPr>
          <a:lstStyle/>
          <a:p>
            <a:r>
              <a:rPr lang="en-US" sz="1800" dirty="0">
                <a:solidFill>
                  <a:srgbClr val="000000"/>
                </a:solidFill>
              </a:rPr>
              <a:t>Avg Cholesterol for Beverage: Java Chip Beverage shows highest Cholesterol</a:t>
            </a:r>
            <a:endParaRPr lang="en-US" dirty="0"/>
          </a:p>
        </p:txBody>
      </p:sp>
      <p:graphicFrame>
        <p:nvGraphicFramePr>
          <p:cNvPr id="9" name="Object 8">
            <a:extLst>
              <a:ext uri="{FF2B5EF4-FFF2-40B4-BE49-F238E27FC236}">
                <a16:creationId xmlns:a16="http://schemas.microsoft.com/office/drawing/2014/main" id="{DE3BB6FC-DF02-DAF8-F816-B7F2781AA1EE}"/>
              </a:ext>
            </a:extLst>
          </p:cNvPr>
          <p:cNvGraphicFramePr>
            <a:graphicFrameLocks noChangeAspect="1"/>
          </p:cNvGraphicFramePr>
          <p:nvPr>
            <p:extLst>
              <p:ext uri="{D42A27DB-BD31-4B8C-83A1-F6EECF244321}">
                <p14:modId xmlns:p14="http://schemas.microsoft.com/office/powerpoint/2010/main" val="3140526643"/>
              </p:ext>
            </p:extLst>
          </p:nvPr>
        </p:nvGraphicFramePr>
        <p:xfrm>
          <a:off x="1040674" y="1414936"/>
          <a:ext cx="9357360" cy="4389120"/>
        </p:xfrm>
        <a:graphic>
          <a:graphicData uri="http://schemas.openxmlformats.org/presentationml/2006/ole">
            <mc:AlternateContent xmlns:mc="http://schemas.openxmlformats.org/markup-compatibility/2006">
              <mc:Choice xmlns:v="urn:schemas-microsoft-com:vml" Requires="v">
                <p:oleObj spid="_x0000_s10246" name="Bitmap Image" r:id="rId3" imgW="8694360" imgH="3589200" progId="Paint.Picture">
                  <p:embed/>
                </p:oleObj>
              </mc:Choice>
              <mc:Fallback>
                <p:oleObj name="Bitmap Image" r:id="rId3" imgW="8694360" imgH="3589200" progId="Paint.Picture">
                  <p:embed/>
                  <p:pic>
                    <p:nvPicPr>
                      <p:cNvPr id="5" name="Object 4">
                        <a:extLst>
                          <a:ext uri="{FF2B5EF4-FFF2-40B4-BE49-F238E27FC236}">
                            <a16:creationId xmlns:a16="http://schemas.microsoft.com/office/drawing/2014/main" id="{4B5EDD2B-CCA6-B58A-6E14-AA9572679ADE}"/>
                          </a:ext>
                        </a:extLst>
                      </p:cNvPr>
                      <p:cNvPicPr/>
                      <p:nvPr/>
                    </p:nvPicPr>
                    <p:blipFill>
                      <a:blip r:embed="rId4"/>
                      <a:stretch>
                        <a:fillRect/>
                      </a:stretch>
                    </p:blipFill>
                    <p:spPr>
                      <a:xfrm>
                        <a:off x="1040674" y="1414936"/>
                        <a:ext cx="9357360" cy="4389120"/>
                      </a:xfrm>
                      <a:prstGeom prst="rect">
                        <a:avLst/>
                      </a:prstGeom>
                    </p:spPr>
                  </p:pic>
                </p:oleObj>
              </mc:Fallback>
            </mc:AlternateContent>
          </a:graphicData>
        </a:graphic>
      </p:graphicFrame>
    </p:spTree>
    <p:extLst>
      <p:ext uri="{BB962C8B-B14F-4D97-AF65-F5344CB8AC3E}">
        <p14:creationId xmlns:p14="http://schemas.microsoft.com/office/powerpoint/2010/main" val="12853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F2EEE249-09F9-20AA-2462-1B86E002B146}"/>
              </a:ext>
            </a:extLst>
          </p:cNvPr>
          <p:cNvGraphicFramePr>
            <a:graphicFrameLocks noChangeAspect="1"/>
          </p:cNvGraphicFramePr>
          <p:nvPr>
            <p:extLst>
              <p:ext uri="{D42A27DB-BD31-4B8C-83A1-F6EECF244321}">
                <p14:modId xmlns:p14="http://schemas.microsoft.com/office/powerpoint/2010/main" val="3153724504"/>
              </p:ext>
            </p:extLst>
          </p:nvPr>
        </p:nvGraphicFramePr>
        <p:xfrm>
          <a:off x="1361440" y="1391920"/>
          <a:ext cx="9550399" cy="4582160"/>
        </p:xfrm>
        <a:graphic>
          <a:graphicData uri="http://schemas.openxmlformats.org/presentationml/2006/ole">
            <mc:AlternateContent xmlns:mc="http://schemas.openxmlformats.org/markup-compatibility/2006">
              <mc:Choice xmlns:v="urn:schemas-microsoft-com:vml" Requires="v">
                <p:oleObj spid="_x0000_s11270" name="Bitmap Image" r:id="rId3" imgW="8488800" imgH="3642480" progId="Paint.Picture">
                  <p:embed/>
                </p:oleObj>
              </mc:Choice>
              <mc:Fallback>
                <p:oleObj name="Bitmap Image" r:id="rId3" imgW="8488800" imgH="3642480" progId="Paint.Picture">
                  <p:embed/>
                  <p:pic>
                    <p:nvPicPr>
                      <p:cNvPr id="2" name="Object 1">
                        <a:extLst>
                          <a:ext uri="{FF2B5EF4-FFF2-40B4-BE49-F238E27FC236}">
                            <a16:creationId xmlns:a16="http://schemas.microsoft.com/office/drawing/2014/main" id="{F90ECD59-1A49-6271-8825-F1617B0DF5C6}"/>
                          </a:ext>
                        </a:extLst>
                      </p:cNvPr>
                      <p:cNvPicPr/>
                      <p:nvPr/>
                    </p:nvPicPr>
                    <p:blipFill>
                      <a:blip r:embed="rId4"/>
                      <a:stretch>
                        <a:fillRect/>
                      </a:stretch>
                    </p:blipFill>
                    <p:spPr>
                      <a:xfrm>
                        <a:off x="1361440" y="1391920"/>
                        <a:ext cx="9550399" cy="4582160"/>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71677FFE-88CB-548B-4145-B183C084BD0E}"/>
              </a:ext>
            </a:extLst>
          </p:cNvPr>
          <p:cNvSpPr txBox="1"/>
          <p:nvPr/>
        </p:nvSpPr>
        <p:spPr>
          <a:xfrm>
            <a:off x="2348982" y="560754"/>
            <a:ext cx="8409214" cy="369332"/>
          </a:xfrm>
          <a:prstGeom prst="rect">
            <a:avLst/>
          </a:prstGeom>
          <a:noFill/>
        </p:spPr>
        <p:txBody>
          <a:bodyPr wrap="square">
            <a:spAutoFit/>
          </a:bodyPr>
          <a:lstStyle/>
          <a:p>
            <a:r>
              <a:rPr lang="en-US" sz="1800" dirty="0">
                <a:solidFill>
                  <a:srgbClr val="000000"/>
                </a:solidFill>
              </a:rPr>
              <a:t>Avg Carbs for Beverage: Java Chip Beverage shows highest Carbohydrates.</a:t>
            </a:r>
          </a:p>
        </p:txBody>
      </p:sp>
    </p:spTree>
    <p:extLst>
      <p:ext uri="{BB962C8B-B14F-4D97-AF65-F5344CB8AC3E}">
        <p14:creationId xmlns:p14="http://schemas.microsoft.com/office/powerpoint/2010/main" val="203515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2">
            <a:extLst>
              <a:ext uri="{FF2B5EF4-FFF2-40B4-BE49-F238E27FC236}">
                <a16:creationId xmlns:a16="http://schemas.microsoft.com/office/drawing/2014/main" id="{FFA787BC-68B7-5A5A-B37A-2F2891D58FD4}"/>
              </a:ext>
            </a:extLst>
          </p:cNvPr>
          <p:cNvSpPr txBox="1"/>
          <p:nvPr/>
        </p:nvSpPr>
        <p:spPr>
          <a:xfrm>
            <a:off x="5301798" y="963507"/>
            <a:ext cx="5968181" cy="4938851"/>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b="1" dirty="0">
                <a:solidFill>
                  <a:schemeClr val="tx1">
                    <a:lumMod val="75000"/>
                    <a:lumOff val="25000"/>
                  </a:schemeClr>
                </a:solidFill>
              </a:rPr>
              <a:t>Conclusion:</a:t>
            </a:r>
          </a:p>
          <a:p>
            <a:pPr>
              <a:spcAft>
                <a:spcPts val="600"/>
              </a:spcAft>
              <a:buFont typeface="Calibri" panose="020F0502020204030204" pitchFamily="34" charset="0"/>
            </a:pPr>
            <a:endParaRPr lang="en-US" b="1" dirty="0">
              <a:solidFill>
                <a:schemeClr val="tx1">
                  <a:lumMod val="75000"/>
                  <a:lumOff val="25000"/>
                </a:schemeClr>
              </a:solidFill>
            </a:endParaRPr>
          </a:p>
          <a:p>
            <a:pPr marL="285750" indent="-285750">
              <a:spcAft>
                <a:spcPts val="600"/>
              </a:spcAft>
              <a:buFont typeface="Calibri" panose="020F0502020204030204" pitchFamily="34" charset="0"/>
              <a:buChar char="•"/>
            </a:pPr>
            <a:r>
              <a:rPr lang="en-US" dirty="0">
                <a:solidFill>
                  <a:schemeClr val="tx1">
                    <a:lumMod val="75000"/>
                    <a:lumOff val="25000"/>
                  </a:schemeClr>
                </a:solidFill>
              </a:rPr>
              <a:t>The data shows that calories have strong correlation with sugar, cholesterol, Total carbohydrates. </a:t>
            </a:r>
          </a:p>
          <a:p>
            <a:pPr marL="285750" indent="-285750">
              <a:spcAft>
                <a:spcPts val="600"/>
              </a:spcAft>
              <a:buFont typeface="Calibri" panose="020F0502020204030204" pitchFamily="34" charset="0"/>
              <a:buChar char="•"/>
            </a:pPr>
            <a:r>
              <a:rPr lang="en-US" dirty="0">
                <a:solidFill>
                  <a:schemeClr val="tx1">
                    <a:lumMod val="75000"/>
                    <a:lumOff val="25000"/>
                  </a:schemeClr>
                </a:solidFill>
              </a:rPr>
              <a:t>Caffeine has the negative relationship with Calories.</a:t>
            </a:r>
          </a:p>
          <a:p>
            <a:pPr marL="285750" indent="-285750">
              <a:spcAft>
                <a:spcPts val="600"/>
              </a:spcAft>
              <a:buFont typeface="Calibri" panose="020F0502020204030204" pitchFamily="34" charset="0"/>
              <a:buChar char="•"/>
            </a:pPr>
            <a:r>
              <a:rPr lang="en-US" dirty="0">
                <a:solidFill>
                  <a:schemeClr val="tx1">
                    <a:lumMod val="75000"/>
                    <a:lumOff val="25000"/>
                  </a:schemeClr>
                </a:solidFill>
              </a:rPr>
              <a:t>Protein, trans fat, total fat shows more than 50% positive correlation with calories. </a:t>
            </a:r>
          </a:p>
          <a:p>
            <a:pPr>
              <a:spcAft>
                <a:spcPts val="600"/>
              </a:spcAft>
              <a:buFont typeface="Calibri" panose="020F0502020204030204" pitchFamily="34" charset="0"/>
            </a:pPr>
            <a:endParaRPr lang="en-US" dirty="0">
              <a:solidFill>
                <a:schemeClr val="tx1">
                  <a:lumMod val="75000"/>
                  <a:lumOff val="25000"/>
                </a:schemeClr>
              </a:solidFill>
            </a:endParaRPr>
          </a:p>
          <a:p>
            <a:pPr>
              <a:spcAft>
                <a:spcPts val="600"/>
              </a:spcAft>
              <a:buFont typeface="Calibri" panose="020F0502020204030204" pitchFamily="34" charset="0"/>
            </a:pPr>
            <a:r>
              <a:rPr lang="en-US" dirty="0">
                <a:solidFill>
                  <a:schemeClr val="tx1">
                    <a:lumMod val="75000"/>
                    <a:lumOff val="25000"/>
                  </a:schemeClr>
                </a:solidFill>
              </a:rPr>
              <a:t>	So, look for these figures next time when you buy a Starbucks Coffee!</a:t>
            </a:r>
          </a:p>
        </p:txBody>
      </p:sp>
      <p:pic>
        <p:nvPicPr>
          <p:cNvPr id="6" name="Picture 5" descr="A cup of tea&#10;&#10;Description automatically generated with medium confidence">
            <a:extLst>
              <a:ext uri="{FF2B5EF4-FFF2-40B4-BE49-F238E27FC236}">
                <a16:creationId xmlns:a16="http://schemas.microsoft.com/office/drawing/2014/main" id="{021A8B95-CBAC-5F8B-38AD-9305EED22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1" y="1128712"/>
            <a:ext cx="3810000" cy="4314825"/>
          </a:xfrm>
          <a:prstGeom prst="rect">
            <a:avLst/>
          </a:prstGeom>
        </p:spPr>
      </p:pic>
    </p:spTree>
    <p:extLst>
      <p:ext uri="{BB962C8B-B14F-4D97-AF65-F5344CB8AC3E}">
        <p14:creationId xmlns:p14="http://schemas.microsoft.com/office/powerpoint/2010/main" val="246707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282142-4546-5587-540A-31EA273BE593}"/>
              </a:ext>
            </a:extLst>
          </p:cNvPr>
          <p:cNvSpPr>
            <a:spLocks noGrp="1"/>
          </p:cNvSpPr>
          <p:nvPr>
            <p:ph idx="1"/>
          </p:nvPr>
        </p:nvSpPr>
        <p:spPr>
          <a:xfrm>
            <a:off x="994642" y="2605519"/>
            <a:ext cx="5977938" cy="3535380"/>
          </a:xfrm>
        </p:spPr>
        <p:txBody>
          <a:bodyPr>
            <a:normAutofit/>
          </a:bodyPr>
          <a:lstStyle/>
          <a:p>
            <a:pPr marL="0" marR="0" indent="0">
              <a:lnSpc>
                <a:spcPct val="100000"/>
              </a:lnSpc>
              <a:spcBef>
                <a:spcPts val="0"/>
              </a:spcBef>
              <a:spcAft>
                <a:spcPts val="800"/>
              </a:spcAft>
              <a:buNone/>
            </a:pPr>
            <a:endParaRPr lang="en-US" sz="1400" i="1" dirty="0">
              <a:solidFill>
                <a:srgbClr val="FFFFFF"/>
              </a:solidFill>
              <a:cs typeface="Times New Roman" panose="02020603050405020304" pitchFamily="18" charset="0"/>
            </a:endParaRPr>
          </a:p>
          <a:p>
            <a:pPr marL="0" marR="0" indent="0">
              <a:lnSpc>
                <a:spcPct val="100000"/>
              </a:lnSpc>
              <a:spcBef>
                <a:spcPts val="0"/>
              </a:spcBef>
              <a:spcAft>
                <a:spcPts val="800"/>
              </a:spcAft>
              <a:buNone/>
            </a:pPr>
            <a:r>
              <a:rPr lang="en-US" sz="1400" i="1" dirty="0">
                <a:solidFill>
                  <a:srgbClr val="FFFFFF"/>
                </a:solidFill>
                <a:cs typeface="Times New Roman" panose="02020603050405020304" pitchFamily="18" charset="0"/>
              </a:rPr>
              <a:t>‘</a:t>
            </a:r>
            <a:r>
              <a:rPr lang="en-US" sz="1400" b="1" dirty="0">
                <a:solidFill>
                  <a:srgbClr val="FFFFFF"/>
                </a:solidFill>
                <a:cs typeface="Times New Roman" panose="02020603050405020304" pitchFamily="18" charset="0"/>
              </a:rPr>
              <a:t>One of the greatest love affairs of all time is between you and your coffee. There's not a day that goes by when you don't wake up and gaze lovingly at your favorite mug, or daydream about your run to get a cold brew. Your heart is full of butterflies when you imagine your go-to barista sliding your drink across the counter and into your welcoming hands. But it’s not just any coffee that you're in love with — it’s </a:t>
            </a:r>
            <a:r>
              <a:rPr lang="en-US" sz="1400" b="1" dirty="0">
                <a:solidFill>
                  <a:srgbClr val="FFFFFF"/>
                </a:solidFill>
                <a:cs typeface="Times New Roman" panose="02020603050405020304" pitchFamily="18" charset="0"/>
                <a:hlinkClick r:id="rId2">
                  <a:extLst>
                    <a:ext uri="{A12FA001-AC4F-418D-AE19-62706E023703}">
                      <ahyp:hlinkClr xmlns:ahyp="http://schemas.microsoft.com/office/drawing/2018/hyperlinkcolor" val="tx"/>
                    </a:ext>
                  </a:extLst>
                </a:hlinkClick>
              </a:rPr>
              <a:t>Starbucks’ full menu of tasty drinks</a:t>
            </a:r>
            <a:r>
              <a:rPr lang="en-US" sz="1400" b="1" dirty="0">
                <a:solidFill>
                  <a:srgbClr val="FFFFFF"/>
                </a:solidFill>
                <a:cs typeface="Times New Roman" panose="02020603050405020304" pitchFamily="18" charset="0"/>
              </a:rPr>
              <a:t> that’s brought you here, looking for cute Starbucks captions that’ll espresso your true feelings.’</a:t>
            </a:r>
          </a:p>
          <a:p>
            <a:pPr marL="342900" marR="0" lvl="0" indent="-342900">
              <a:lnSpc>
                <a:spcPct val="100000"/>
              </a:lnSpc>
              <a:spcBef>
                <a:spcPts val="0"/>
              </a:spcBef>
              <a:spcAft>
                <a:spcPts val="800"/>
              </a:spcAft>
              <a:buClr>
                <a:srgbClr val="000000"/>
              </a:buClr>
              <a:buSzPts val="1350"/>
              <a:buFont typeface="Arial" panose="020B0604020202020204" pitchFamily="34" charset="0"/>
              <a:buChar char="-"/>
            </a:pPr>
            <a:r>
              <a:rPr lang="en-US" sz="1400" i="1" dirty="0">
                <a:solidFill>
                  <a:srgbClr val="FFFFFF"/>
                </a:solidFill>
                <a:cs typeface="Times New Roman" panose="02020603050405020304" pitchFamily="18" charset="0"/>
              </a:rPr>
              <a:t>Elitedaily.com, by Marisa </a:t>
            </a:r>
            <a:r>
              <a:rPr lang="en-US" sz="1400" i="1" dirty="0" err="1">
                <a:solidFill>
                  <a:srgbClr val="FFFFFF"/>
                </a:solidFill>
                <a:cs typeface="Times New Roman" panose="02020603050405020304" pitchFamily="18" charset="0"/>
              </a:rPr>
              <a:t>casciano</a:t>
            </a:r>
            <a:r>
              <a:rPr lang="en-US" sz="1400" i="1" dirty="0">
                <a:solidFill>
                  <a:srgbClr val="FFFFFF"/>
                </a:solidFill>
                <a:cs typeface="Times New Roman" panose="02020603050405020304" pitchFamily="18" charset="0"/>
              </a:rPr>
              <a:t> </a:t>
            </a:r>
          </a:p>
          <a:p>
            <a:pPr marL="0" indent="0">
              <a:lnSpc>
                <a:spcPct val="100000"/>
              </a:lnSpc>
              <a:buNone/>
            </a:pPr>
            <a:r>
              <a:rPr lang="en-US" sz="1400" dirty="0">
                <a:solidFill>
                  <a:srgbClr val="FFFFFF"/>
                </a:solidFill>
                <a:cs typeface="Times New Roman" panose="02020603050405020304" pitchFamily="18" charset="0"/>
              </a:rPr>
              <a:t>I can relate to these feeling so strongly as that is what Starbucks is to me. I’m so happy I live in a world where Starbucks exists.</a:t>
            </a:r>
            <a:endParaRPr lang="en-US" sz="1400" dirty="0">
              <a:solidFill>
                <a:srgbClr val="FFFFFF"/>
              </a:solidFill>
            </a:endParaRPr>
          </a:p>
        </p:txBody>
      </p:sp>
      <p:pic>
        <p:nvPicPr>
          <p:cNvPr id="15" name="Picture 14" descr="A slice of cake and a cup of coffee&#10;&#10;Description automatically generated with low confidence">
            <a:extLst>
              <a:ext uri="{FF2B5EF4-FFF2-40B4-BE49-F238E27FC236}">
                <a16:creationId xmlns:a16="http://schemas.microsoft.com/office/drawing/2014/main" id="{2164956B-F9DE-EB63-56C2-7E03204752D9}"/>
              </a:ext>
            </a:extLst>
          </p:cNvPr>
          <p:cNvPicPr>
            <a:picLocks noChangeAspect="1"/>
          </p:cNvPicPr>
          <p:nvPr/>
        </p:nvPicPr>
        <p:blipFill rotWithShape="1">
          <a:blip r:embed="rId3">
            <a:extLst>
              <a:ext uri="{28A0092B-C50C-407E-A947-70E740481C1C}">
                <a14:useLocalDpi xmlns:a14="http://schemas.microsoft.com/office/drawing/2010/main" val="0"/>
              </a:ext>
            </a:extLst>
          </a:blip>
          <a:srcRect l="10511" r="22704"/>
          <a:stretch/>
        </p:blipFill>
        <p:spPr>
          <a:xfrm>
            <a:off x="7611902" y="10"/>
            <a:ext cx="4580097" cy="6857990"/>
          </a:xfrm>
          <a:prstGeom prst="rect">
            <a:avLst/>
          </a:prstGeom>
        </p:spPr>
      </p:pic>
    </p:spTree>
    <p:extLst>
      <p:ext uri="{BB962C8B-B14F-4D97-AF65-F5344CB8AC3E}">
        <p14:creationId xmlns:p14="http://schemas.microsoft.com/office/powerpoint/2010/main" val="34464858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5874047C-E501-247C-EE01-3FBA16D8D2D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760" r="2" b="25991"/>
          <a:stretch/>
        </p:blipFill>
        <p:spPr>
          <a:xfrm>
            <a:off x="20" y="10"/>
            <a:ext cx="12191980" cy="6857990"/>
          </a:xfrm>
          <a:prstGeom prst="rect">
            <a:avLst/>
          </a:prstGeom>
        </p:spPr>
      </p:pic>
      <p:cxnSp>
        <p:nvCxnSpPr>
          <p:cNvPr id="45" name="Straight Connector 44">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99067A-37E5-BB16-6F06-F62F7D7AF445}"/>
              </a:ext>
            </a:extLst>
          </p:cNvPr>
          <p:cNvSpPr>
            <a:spLocks noGrp="1"/>
          </p:cNvSpPr>
          <p:nvPr>
            <p:ph idx="1"/>
          </p:nvPr>
        </p:nvSpPr>
        <p:spPr>
          <a:xfrm>
            <a:off x="1097280" y="2108201"/>
            <a:ext cx="10058400" cy="3760891"/>
          </a:xfrm>
        </p:spPr>
        <p:txBody>
          <a:bodyPr>
            <a:normAutofit/>
          </a:bodyPr>
          <a:lstStyle/>
          <a:p>
            <a:pPr>
              <a:lnSpc>
                <a:spcPct val="100000"/>
              </a:lnSpc>
            </a:pPr>
            <a:endParaRPr lang="en-US" sz="1900" dirty="0">
              <a:cs typeface="Times New Roman" panose="02020603050405020304" pitchFamily="18" charset="0"/>
            </a:endParaRPr>
          </a:p>
          <a:p>
            <a:pPr marL="0" marR="0" indent="0">
              <a:lnSpc>
                <a:spcPct val="100000"/>
              </a:lnSpc>
              <a:spcBef>
                <a:spcPts val="0"/>
              </a:spcBef>
              <a:spcAft>
                <a:spcPts val="800"/>
              </a:spcAft>
              <a:buNone/>
            </a:pPr>
            <a:r>
              <a:rPr lang="en-US" sz="1900" dirty="0">
                <a:effectLst/>
                <a:ea typeface="Calibri" panose="020F0502020204030204" pitchFamily="34" charset="0"/>
                <a:cs typeface="Times New Roman" panose="02020603050405020304" pitchFamily="18" charset="0"/>
              </a:rPr>
              <a:t>Starbucks originally opened in Seattle, Washington, on March 30, 1971. It was founded by business partners </a:t>
            </a:r>
            <a:r>
              <a:rPr lang="en-US" sz="1900" u="none" strike="noStrike" dirty="0">
                <a:effectLst/>
                <a:ea typeface="Calibri" panose="020F0502020204030204" pitchFamily="34" charset="0"/>
                <a:cs typeface="Times New Roman" panose="02020603050405020304" pitchFamily="18" charset="0"/>
              </a:rPr>
              <a:t>Jerry Baldwin</a:t>
            </a:r>
            <a:r>
              <a:rPr lang="en-US" sz="1900" dirty="0">
                <a:effectLst/>
                <a:ea typeface="Calibri" panose="020F0502020204030204" pitchFamily="34" charset="0"/>
                <a:cs typeface="Times New Roman" panose="02020603050405020304" pitchFamily="18" charset="0"/>
              </a:rPr>
              <a:t>, </a:t>
            </a:r>
            <a:r>
              <a:rPr lang="en-US" sz="1900" u="none" strike="noStrike" dirty="0">
                <a:effectLst/>
                <a:ea typeface="Calibri" panose="020F0502020204030204" pitchFamily="34" charset="0"/>
                <a:cs typeface="Times New Roman" panose="02020603050405020304" pitchFamily="18" charset="0"/>
              </a:rPr>
              <a:t>Zev Siegl</a:t>
            </a:r>
            <a:r>
              <a:rPr lang="en-US" sz="1900" dirty="0">
                <a:effectLst/>
                <a:ea typeface="Calibri" panose="020F0502020204030204" pitchFamily="34" charset="0"/>
                <a:cs typeface="Times New Roman" panose="02020603050405020304" pitchFamily="18" charset="0"/>
              </a:rPr>
              <a:t> and </a:t>
            </a:r>
            <a:r>
              <a:rPr lang="en-US" sz="1900" u="none" strike="noStrike" dirty="0">
                <a:effectLst/>
                <a:ea typeface="Calibri" panose="020F0502020204030204" pitchFamily="34" charset="0"/>
                <a:cs typeface="Times New Roman" panose="02020603050405020304" pitchFamily="18" charset="0"/>
              </a:rPr>
              <a:t>Gordon Bowker</a:t>
            </a:r>
            <a:r>
              <a:rPr lang="en-US" sz="1900" dirty="0">
                <a:effectLst/>
                <a:ea typeface="Calibri" panose="020F0502020204030204" pitchFamily="34" charset="0"/>
                <a:cs typeface="Times New Roman" panose="02020603050405020304" pitchFamily="18" charset="0"/>
              </a:rPr>
              <a:t> who first met as students at the </a:t>
            </a:r>
            <a:r>
              <a:rPr lang="en-US" sz="1900" u="none" strike="noStrike" dirty="0">
                <a:effectLst/>
                <a:ea typeface="Calibri" panose="020F0502020204030204" pitchFamily="34" charset="0"/>
                <a:cs typeface="Times New Roman" panose="02020603050405020304" pitchFamily="18" charset="0"/>
              </a:rPr>
              <a:t>University of San Francisco</a:t>
            </a:r>
            <a:r>
              <a:rPr lang="en-US" sz="1900" dirty="0">
                <a:effectLst/>
                <a:ea typeface="Calibri" panose="020F0502020204030204" pitchFamily="34" charset="0"/>
                <a:cs typeface="Times New Roman" panose="02020603050405020304" pitchFamily="18" charset="0"/>
              </a:rPr>
              <a:t>. It has become the </a:t>
            </a:r>
            <a:r>
              <a:rPr lang="en-US" sz="1900" u="none" strike="noStrike" dirty="0">
                <a:effectLst/>
                <a:ea typeface="Calibri" panose="020F0502020204030204" pitchFamily="34" charset="0"/>
                <a:cs typeface="Times New Roman" panose="02020603050405020304" pitchFamily="18" charset="0"/>
              </a:rPr>
              <a:t>world's largest coffeehouse chain</a:t>
            </a:r>
            <a:r>
              <a:rPr lang="en-US" sz="1900" dirty="0">
                <a:effectLst/>
                <a:ea typeface="Calibri" panose="020F0502020204030204" pitchFamily="34" charset="0"/>
                <a:cs typeface="Times New Roman" panose="02020603050405020304" pitchFamily="18" charset="0"/>
              </a:rPr>
              <a:t>. </a:t>
            </a:r>
          </a:p>
          <a:p>
            <a:pPr marL="0" marR="0">
              <a:lnSpc>
                <a:spcPct val="100000"/>
              </a:lnSpc>
              <a:spcBef>
                <a:spcPts val="0"/>
              </a:spcBef>
              <a:spcAft>
                <a:spcPts val="800"/>
              </a:spcAft>
            </a:pPr>
            <a:endParaRPr lang="en-US" sz="1900" dirty="0">
              <a:effectLst/>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1900" dirty="0">
                <a:ea typeface="Calibri" panose="020F0502020204030204" pitchFamily="34" charset="0"/>
                <a:cs typeface="Times New Roman" panose="02020603050405020304" pitchFamily="18" charset="0"/>
              </a:rPr>
              <a:t>		</a:t>
            </a:r>
            <a:r>
              <a:rPr lang="en-US" sz="1900" dirty="0">
                <a:effectLst/>
                <a:ea typeface="Calibri" panose="020F0502020204030204" pitchFamily="34" charset="0"/>
                <a:cs typeface="Times New Roman" panose="02020603050405020304" pitchFamily="18" charset="0"/>
              </a:rPr>
              <a:t>Since 1971, Starbucks Coffee Company has been committed to ethically sourcing and roasting high quality arabica coffee in the world. Today, with stores around the globe, the company is the premier roaster and retailer of specialty coffee in the world. As of November 2021, the company had 33,833 stores in 80 countries.</a:t>
            </a:r>
          </a:p>
          <a:p>
            <a:pPr marL="0" indent="0">
              <a:lnSpc>
                <a:spcPct val="100000"/>
              </a:lnSpc>
              <a:buNone/>
            </a:pPr>
            <a:endParaRPr lang="en-US" sz="1900" dirty="0"/>
          </a:p>
        </p:txBody>
      </p:sp>
      <p:sp>
        <p:nvSpPr>
          <p:cNvPr id="47" name="Rectangle 46">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13865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19" y="2267421"/>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99067A-37E5-BB16-6F06-F62F7D7AF445}"/>
              </a:ext>
            </a:extLst>
          </p:cNvPr>
          <p:cNvSpPr>
            <a:spLocks noGrp="1"/>
          </p:cNvSpPr>
          <p:nvPr>
            <p:ph idx="1"/>
          </p:nvPr>
        </p:nvSpPr>
        <p:spPr>
          <a:xfrm>
            <a:off x="642257" y="971550"/>
            <a:ext cx="6432434" cy="4897544"/>
          </a:xfrm>
        </p:spPr>
        <p:txBody>
          <a:bodyPr>
            <a:normAutofit/>
          </a:bodyPr>
          <a:lstStyle/>
          <a:p>
            <a:pPr marL="0" marR="0" indent="0">
              <a:lnSpc>
                <a:spcPct val="100000"/>
              </a:lnSpc>
              <a:spcBef>
                <a:spcPts val="0"/>
              </a:spcBef>
              <a:spcAft>
                <a:spcPts val="800"/>
              </a:spcAft>
              <a:buNone/>
            </a:pPr>
            <a:r>
              <a:rPr lang="en-US" sz="1100" i="1" dirty="0">
                <a:cs typeface="Times New Roman" panose="02020603050405020304" pitchFamily="18" charset="0"/>
              </a:rPr>
              <a:t>“Starbucks believes that wellness is the journey to a happy, healthy life through daily choices, whether it’s a favorite beverage or a wholesome meal option.”</a:t>
            </a:r>
          </a:p>
          <a:p>
            <a:pPr marL="0" marR="0">
              <a:lnSpc>
                <a:spcPct val="100000"/>
              </a:lnSpc>
              <a:spcBef>
                <a:spcPts val="0"/>
              </a:spcBef>
              <a:spcAft>
                <a:spcPts val="800"/>
              </a:spcAft>
            </a:pPr>
            <a:endParaRPr lang="en-US" sz="1100" dirty="0">
              <a:cs typeface="Times New Roman" panose="02020603050405020304" pitchFamily="18" charset="0"/>
            </a:endParaRPr>
          </a:p>
          <a:p>
            <a:pPr marL="0" indent="0">
              <a:lnSpc>
                <a:spcPct val="100000"/>
              </a:lnSpc>
              <a:spcBef>
                <a:spcPts val="0"/>
              </a:spcBef>
              <a:spcAft>
                <a:spcPts val="800"/>
              </a:spcAft>
              <a:buNone/>
            </a:pPr>
            <a:r>
              <a:rPr lang="en-US" sz="1100" i="1" dirty="0">
                <a:cs typeface="Times New Roman" panose="02020603050405020304" pitchFamily="18" charset="0"/>
              </a:rPr>
              <a:t>“To inspire and nurture the human spirit – one person, one cup, and one neighborhood at a time.” is their mission. </a:t>
            </a:r>
          </a:p>
          <a:p>
            <a:pPr>
              <a:lnSpc>
                <a:spcPct val="100000"/>
              </a:lnSpc>
              <a:spcBef>
                <a:spcPts val="0"/>
              </a:spcBef>
              <a:spcAft>
                <a:spcPts val="800"/>
              </a:spcAft>
            </a:pPr>
            <a:endParaRPr lang="en-US" sz="1100" i="1" dirty="0">
              <a:effectLst/>
              <a:ea typeface="Calibri" panose="020F0502020204030204" pitchFamily="34" charset="0"/>
              <a:cs typeface="Times New Roman" panose="02020603050405020304" pitchFamily="18" charset="0"/>
            </a:endParaRPr>
          </a:p>
          <a:p>
            <a:pPr marL="0" indent="0">
              <a:lnSpc>
                <a:spcPct val="100000"/>
              </a:lnSpc>
              <a:spcBef>
                <a:spcPts val="0"/>
              </a:spcBef>
              <a:spcAft>
                <a:spcPts val="800"/>
              </a:spcAft>
              <a:buNone/>
            </a:pPr>
            <a:r>
              <a:rPr lang="en-US" sz="1100" dirty="0">
                <a:effectLst/>
                <a:ea typeface="Calibri" panose="020F0502020204030204" pitchFamily="34" charset="0"/>
                <a:cs typeface="Times New Roman" panose="02020603050405020304" pitchFamily="18" charset="0"/>
              </a:rPr>
              <a:t>In 2013, Starbucks Coffee Company announced it will include calorie information on menu boards at all company-operated and licensed U.S. Starbucks stores. They stated, </a:t>
            </a:r>
          </a:p>
          <a:p>
            <a:pPr marL="0" marR="0">
              <a:lnSpc>
                <a:spcPct val="100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r>
              <a:rPr lang="en-US" sz="1100" i="1" dirty="0">
                <a:effectLst/>
                <a:ea typeface="Calibri" panose="020F0502020204030204" pitchFamily="34" charset="0"/>
                <a:cs typeface="Times New Roman" panose="02020603050405020304" pitchFamily="18" charset="0"/>
              </a:rPr>
              <a:t>Menu labeling is yet another step to extend our commitment to wellness, ensuring our customers and partners (employees) have the information they need to make informed decisions and understand all the ways that they can customize their Starbucks® beverages to be within their desired calorie range,” said Mary Wagner, PhD and senior vice president, Global Research &amp; Development at Starbucks. </a:t>
            </a:r>
          </a:p>
          <a:p>
            <a:pPr marL="0" marR="0">
              <a:lnSpc>
                <a:spcPct val="100000"/>
              </a:lnSpc>
              <a:spcBef>
                <a:spcPts val="0"/>
              </a:spcBef>
              <a:spcAft>
                <a:spcPts val="800"/>
              </a:spcAft>
            </a:pPr>
            <a:endParaRPr lang="en-US" sz="1100" i="1" dirty="0">
              <a:ea typeface="Calibri" panose="020F0502020204030204" pitchFamily="34" charset="0"/>
              <a:cs typeface="Times New Roman" panose="02020603050405020304" pitchFamily="18" charset="0"/>
            </a:endParaRPr>
          </a:p>
          <a:p>
            <a:pPr>
              <a:lnSpc>
                <a:spcPct val="100000"/>
              </a:lnSpc>
              <a:spcBef>
                <a:spcPts val="0"/>
              </a:spcBef>
              <a:spcAft>
                <a:spcPts val="800"/>
              </a:spcAft>
            </a:pPr>
            <a:r>
              <a:rPr lang="en-US" sz="1100" dirty="0">
                <a:cs typeface="Times New Roman" panose="02020603050405020304" pitchFamily="18" charset="0"/>
              </a:rPr>
              <a:t>Let’s find out nutrition facts in Starbucks drinks.</a:t>
            </a:r>
          </a:p>
          <a:p>
            <a:pPr marL="0" indent="0">
              <a:lnSpc>
                <a:spcPct val="100000"/>
              </a:lnSpc>
              <a:buNone/>
            </a:pPr>
            <a:endParaRPr lang="en-US" sz="1100" dirty="0"/>
          </a:p>
        </p:txBody>
      </p:sp>
      <p:pic>
        <p:nvPicPr>
          <p:cNvPr id="5" name="Picture 4" descr="Logo&#10;&#10;Description automatically generated">
            <a:extLst>
              <a:ext uri="{FF2B5EF4-FFF2-40B4-BE49-F238E27FC236}">
                <a16:creationId xmlns:a16="http://schemas.microsoft.com/office/drawing/2014/main" id="{5874047C-E501-247C-EE01-3FBA16D8D2D6}"/>
              </a:ext>
            </a:extLst>
          </p:cNvPr>
          <p:cNvPicPr>
            <a:picLocks noChangeAspect="1"/>
          </p:cNvPicPr>
          <p:nvPr/>
        </p:nvPicPr>
        <p:blipFill rotWithShape="1">
          <a:blip r:embed="rId2">
            <a:extLst>
              <a:ext uri="{28A0092B-C50C-407E-A947-70E740481C1C}">
                <a14:useLocalDpi xmlns:a14="http://schemas.microsoft.com/office/drawing/2010/main" val="0"/>
              </a:ext>
            </a:extLst>
          </a:blip>
          <a:srcRect l="11966" r="12740" b="-2"/>
          <a:stretch/>
        </p:blipFill>
        <p:spPr>
          <a:xfrm>
            <a:off x="7556686" y="640081"/>
            <a:ext cx="4001315" cy="5314406"/>
          </a:xfrm>
          <a:prstGeom prst="rect">
            <a:avLst/>
          </a:prstGeom>
        </p:spPr>
      </p:pic>
      <p:sp>
        <p:nvSpPr>
          <p:cNvPr id="27" name="Rectangle 22">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130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2">
            <a:extLst>
              <a:ext uri="{FF2B5EF4-FFF2-40B4-BE49-F238E27FC236}">
                <a16:creationId xmlns:a16="http://schemas.microsoft.com/office/drawing/2014/main" id="{728FEE85-F762-F539-6C13-14CA9D0D7DCF}"/>
              </a:ext>
            </a:extLst>
          </p:cNvPr>
          <p:cNvSpPr txBox="1"/>
          <p:nvPr/>
        </p:nvSpPr>
        <p:spPr>
          <a:xfrm>
            <a:off x="354567" y="643318"/>
            <a:ext cx="3365743" cy="5147973"/>
          </a:xfrm>
          <a:prstGeom prst="rect">
            <a:avLst/>
          </a:prstGeom>
        </p:spPr>
        <p:txBody>
          <a:bodyPr vert="horz" lIns="0" tIns="45720" rIns="0" bIns="45720" rtlCol="0" anchor="ctr">
            <a:normAutofit/>
          </a:bodyPr>
          <a:lstStyle/>
          <a:p>
            <a:pPr algn="ctr">
              <a:spcAft>
                <a:spcPts val="600"/>
              </a:spcAft>
              <a:buFont typeface="Calibri" panose="020F0502020204030204" pitchFamily="34" charset="0"/>
            </a:pPr>
            <a:r>
              <a:rPr lang="en-US" dirty="0">
                <a:solidFill>
                  <a:schemeClr val="tx1">
                    <a:lumMod val="75000"/>
                    <a:lumOff val="25000"/>
                  </a:schemeClr>
                </a:solidFill>
              </a:rPr>
              <a:t>We will use ‘Starbucks - Nutrition Facts and Analysis’ dataset on Kaggle to analyze nutrition facts in Starbucks drinks. </a:t>
            </a:r>
          </a:p>
          <a:p>
            <a:pPr algn="ctr">
              <a:spcAft>
                <a:spcPts val="600"/>
              </a:spcAft>
              <a:buFont typeface="Calibri" panose="020F0502020204030204" pitchFamily="34" charset="0"/>
            </a:pPr>
            <a:r>
              <a:rPr lang="en-US" dirty="0">
                <a:solidFill>
                  <a:schemeClr val="tx1">
                    <a:lumMod val="75000"/>
                    <a:lumOff val="25000"/>
                  </a:schemeClr>
                </a:solidFill>
              </a:rPr>
              <a:t>The data shows ‘Espresso Drinks' are more popular.</a:t>
            </a:r>
          </a:p>
        </p:txBody>
      </p:sp>
      <p:graphicFrame>
        <p:nvGraphicFramePr>
          <p:cNvPr id="20" name="Object 19">
            <a:extLst>
              <a:ext uri="{FF2B5EF4-FFF2-40B4-BE49-F238E27FC236}">
                <a16:creationId xmlns:a16="http://schemas.microsoft.com/office/drawing/2014/main" id="{947D6BB5-435F-E0D5-1BCB-57E5C659723F}"/>
              </a:ext>
            </a:extLst>
          </p:cNvPr>
          <p:cNvGraphicFramePr>
            <a:graphicFrameLocks noChangeAspect="1"/>
          </p:cNvGraphicFramePr>
          <p:nvPr>
            <p:extLst>
              <p:ext uri="{D42A27DB-BD31-4B8C-83A1-F6EECF244321}">
                <p14:modId xmlns:p14="http://schemas.microsoft.com/office/powerpoint/2010/main" val="3872144739"/>
              </p:ext>
            </p:extLst>
          </p:nvPr>
        </p:nvGraphicFramePr>
        <p:xfrm>
          <a:off x="4363794" y="643318"/>
          <a:ext cx="7473633" cy="5253629"/>
        </p:xfrm>
        <a:graphic>
          <a:graphicData uri="http://schemas.openxmlformats.org/presentationml/2006/ole">
            <mc:AlternateContent xmlns:mc="http://schemas.openxmlformats.org/markup-compatibility/2006">
              <mc:Choice xmlns:v="urn:schemas-microsoft-com:vml" Requires="v">
                <p:oleObj spid="_x0000_s1032" name="Bitmap Image" r:id="rId3" imgW="7680960" imgH="5059800" progId="Paint.Picture">
                  <p:embed/>
                </p:oleObj>
              </mc:Choice>
              <mc:Fallback>
                <p:oleObj name="Bitmap Image" r:id="rId3" imgW="7680960" imgH="5059800" progId="Paint.Picture">
                  <p:embed/>
                  <p:pic>
                    <p:nvPicPr>
                      <p:cNvPr id="4" name="Object 3">
                        <a:extLst>
                          <a:ext uri="{FF2B5EF4-FFF2-40B4-BE49-F238E27FC236}">
                            <a16:creationId xmlns:a16="http://schemas.microsoft.com/office/drawing/2014/main" id="{156D9486-2FB0-969D-E13F-E39F448E3FD7}"/>
                          </a:ext>
                        </a:extLst>
                      </p:cNvPr>
                      <p:cNvPicPr/>
                      <p:nvPr/>
                    </p:nvPicPr>
                    <p:blipFill>
                      <a:blip r:embed="rId4"/>
                      <a:stretch>
                        <a:fillRect/>
                      </a:stretch>
                    </p:blipFill>
                    <p:spPr>
                      <a:xfrm>
                        <a:off x="4363794" y="643318"/>
                        <a:ext cx="7473633" cy="5253629"/>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3D7E0F75-82FA-0F4E-2969-87610BED0DB8}"/>
              </a:ext>
            </a:extLst>
          </p:cNvPr>
          <p:cNvSpPr txBox="1"/>
          <p:nvPr/>
        </p:nvSpPr>
        <p:spPr>
          <a:xfrm>
            <a:off x="354567" y="5964207"/>
            <a:ext cx="10300987" cy="369332"/>
          </a:xfrm>
          <a:prstGeom prst="rect">
            <a:avLst/>
          </a:prstGeom>
          <a:noFill/>
        </p:spPr>
        <p:txBody>
          <a:bodyPr wrap="square">
            <a:spAutoFit/>
          </a:bodyPr>
          <a:lstStyle/>
          <a:p>
            <a:r>
              <a:rPr lang="en-US" dirty="0"/>
              <a:t>https://www.kaggle.com/datasets/starbucks/starbucks-menu</a:t>
            </a:r>
          </a:p>
        </p:txBody>
      </p:sp>
    </p:spTree>
    <p:extLst>
      <p:ext uri="{BB962C8B-B14F-4D97-AF65-F5344CB8AC3E}">
        <p14:creationId xmlns:p14="http://schemas.microsoft.com/office/powerpoint/2010/main" val="318764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8" name="TextBox 2">
            <a:extLst>
              <a:ext uri="{FF2B5EF4-FFF2-40B4-BE49-F238E27FC236}">
                <a16:creationId xmlns:a16="http://schemas.microsoft.com/office/drawing/2014/main" id="{728FEE85-F762-F539-6C13-14CA9D0D7DCF}"/>
              </a:ext>
            </a:extLst>
          </p:cNvPr>
          <p:cNvSpPr txBox="1"/>
          <p:nvPr/>
        </p:nvSpPr>
        <p:spPr>
          <a:xfrm>
            <a:off x="1156444" y="931387"/>
            <a:ext cx="1732212" cy="4538026"/>
          </a:xfrm>
          <a:prstGeom prst="rect">
            <a:avLst/>
          </a:prstGeom>
        </p:spPr>
        <p:txBody>
          <a:bodyPr vert="horz" lIns="0" tIns="45720" rIns="0" bIns="45720" rtlCol="0" anchor="ctr">
            <a:normAutofit/>
          </a:bodyPr>
          <a:lstStyle/>
          <a:p>
            <a:pPr algn="ctr"/>
            <a:r>
              <a:rPr lang="en-US" sz="1800" b="0" i="0" dirty="0">
                <a:solidFill>
                  <a:srgbClr val="000000"/>
                </a:solidFill>
                <a:effectLst/>
              </a:rPr>
              <a:t>White Chocolate Mocha shows most calories.</a:t>
            </a:r>
            <a:endParaRPr lang="en-US" sz="1800" dirty="0"/>
          </a:p>
        </p:txBody>
      </p:sp>
      <p:sp>
        <p:nvSpPr>
          <p:cNvPr id="31" name="Rectangle 30">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Object 14">
            <a:extLst>
              <a:ext uri="{FF2B5EF4-FFF2-40B4-BE49-F238E27FC236}">
                <a16:creationId xmlns:a16="http://schemas.microsoft.com/office/drawing/2014/main" id="{A394F854-C08C-E0E2-19E5-B409F5342892}"/>
              </a:ext>
            </a:extLst>
          </p:cNvPr>
          <p:cNvGraphicFramePr>
            <a:graphicFrameLocks noChangeAspect="1"/>
          </p:cNvGraphicFramePr>
          <p:nvPr>
            <p:extLst>
              <p:ext uri="{D42A27DB-BD31-4B8C-83A1-F6EECF244321}">
                <p14:modId xmlns:p14="http://schemas.microsoft.com/office/powerpoint/2010/main" val="3908526882"/>
              </p:ext>
            </p:extLst>
          </p:nvPr>
        </p:nvGraphicFramePr>
        <p:xfrm>
          <a:off x="4149770" y="696615"/>
          <a:ext cx="7734300" cy="5364163"/>
        </p:xfrm>
        <a:graphic>
          <a:graphicData uri="http://schemas.openxmlformats.org/presentationml/2006/ole">
            <mc:AlternateContent xmlns:mc="http://schemas.openxmlformats.org/markup-compatibility/2006">
              <mc:Choice xmlns:v="urn:schemas-microsoft-com:vml" Requires="v">
                <p:oleObj spid="_x0000_s2055" name="Bitmap Image" r:id="rId3" imgW="7734240" imgH="5364360" progId="Paint.Picture">
                  <p:embed/>
                </p:oleObj>
              </mc:Choice>
              <mc:Fallback>
                <p:oleObj name="Bitmap Image" r:id="rId3" imgW="7734240" imgH="5364360" progId="Paint.Picture">
                  <p:embed/>
                  <p:pic>
                    <p:nvPicPr>
                      <p:cNvPr id="2" name="Object 1">
                        <a:extLst>
                          <a:ext uri="{FF2B5EF4-FFF2-40B4-BE49-F238E27FC236}">
                            <a16:creationId xmlns:a16="http://schemas.microsoft.com/office/drawing/2014/main" id="{00C570D3-73DF-6421-D444-4409D68ADB97}"/>
                          </a:ext>
                        </a:extLst>
                      </p:cNvPr>
                      <p:cNvPicPr/>
                      <p:nvPr/>
                    </p:nvPicPr>
                    <p:blipFill>
                      <a:blip r:embed="rId4"/>
                      <a:stretch>
                        <a:fillRect/>
                      </a:stretch>
                    </p:blipFill>
                    <p:spPr>
                      <a:xfrm>
                        <a:off x="4149770" y="696615"/>
                        <a:ext cx="7734300" cy="5364163"/>
                      </a:xfrm>
                      <a:prstGeom prst="rect">
                        <a:avLst/>
                      </a:prstGeom>
                    </p:spPr>
                  </p:pic>
                </p:oleObj>
              </mc:Fallback>
            </mc:AlternateContent>
          </a:graphicData>
        </a:graphic>
      </p:graphicFrame>
    </p:spTree>
    <p:extLst>
      <p:ext uri="{BB962C8B-B14F-4D97-AF65-F5344CB8AC3E}">
        <p14:creationId xmlns:p14="http://schemas.microsoft.com/office/powerpoint/2010/main" val="348965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8" name="TextBox 2">
            <a:extLst>
              <a:ext uri="{FF2B5EF4-FFF2-40B4-BE49-F238E27FC236}">
                <a16:creationId xmlns:a16="http://schemas.microsoft.com/office/drawing/2014/main" id="{728FEE85-F762-F539-6C13-14CA9D0D7DCF}"/>
              </a:ext>
            </a:extLst>
          </p:cNvPr>
          <p:cNvSpPr txBox="1"/>
          <p:nvPr/>
        </p:nvSpPr>
        <p:spPr>
          <a:xfrm>
            <a:off x="342292" y="733665"/>
            <a:ext cx="3343299" cy="5147973"/>
          </a:xfrm>
          <a:prstGeom prst="rect">
            <a:avLst/>
          </a:prstGeom>
        </p:spPr>
        <p:txBody>
          <a:bodyPr vert="horz" lIns="0" tIns="45720" rIns="0" bIns="45720" rtlCol="0" anchor="ctr">
            <a:normAutofit/>
          </a:bodyPr>
          <a:lstStyle/>
          <a:p>
            <a:r>
              <a:rPr lang="en-US" sz="1800" b="0" i="0" dirty="0">
                <a:solidFill>
                  <a:srgbClr val="000000"/>
                </a:solidFill>
                <a:effectLst/>
              </a:rPr>
              <a:t>Further, </a:t>
            </a:r>
          </a:p>
          <a:p>
            <a:r>
              <a:rPr lang="en-US" sz="1800" b="0" i="0" dirty="0">
                <a:solidFill>
                  <a:srgbClr val="000000"/>
                </a:solidFill>
                <a:effectLst/>
              </a:rPr>
              <a:t>Heatmap shows sugar , cholesterol, Total carbohydrates have strong correlation with calories. </a:t>
            </a:r>
          </a:p>
          <a:p>
            <a:endParaRPr lang="en-US" sz="1800" b="0" i="0" dirty="0">
              <a:solidFill>
                <a:srgbClr val="000000"/>
              </a:solidFill>
              <a:effectLst/>
            </a:endParaRPr>
          </a:p>
          <a:p>
            <a:r>
              <a:rPr lang="en-US" sz="1800" b="0" i="0" dirty="0">
                <a:solidFill>
                  <a:srgbClr val="000000"/>
                </a:solidFill>
                <a:effectLst/>
              </a:rPr>
              <a:t>Where as Protein, trans fat, total fat shows medium correlation with calories. </a:t>
            </a:r>
            <a:endParaRPr lang="en-US" sz="1800" dirty="0"/>
          </a:p>
        </p:txBody>
      </p:sp>
      <p:sp>
        <p:nvSpPr>
          <p:cNvPr id="31" name="Rectangle 30">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Object 13">
            <a:extLst>
              <a:ext uri="{FF2B5EF4-FFF2-40B4-BE49-F238E27FC236}">
                <a16:creationId xmlns:a16="http://schemas.microsoft.com/office/drawing/2014/main" id="{BB96151E-9329-40E5-1EA5-BE52AAB52BD1}"/>
              </a:ext>
            </a:extLst>
          </p:cNvPr>
          <p:cNvGraphicFramePr>
            <a:graphicFrameLocks noChangeAspect="1"/>
          </p:cNvGraphicFramePr>
          <p:nvPr>
            <p:extLst>
              <p:ext uri="{D42A27DB-BD31-4B8C-83A1-F6EECF244321}">
                <p14:modId xmlns:p14="http://schemas.microsoft.com/office/powerpoint/2010/main" val="713345708"/>
              </p:ext>
            </p:extLst>
          </p:nvPr>
        </p:nvGraphicFramePr>
        <p:xfrm>
          <a:off x="4392683" y="662862"/>
          <a:ext cx="6735763" cy="4991100"/>
        </p:xfrm>
        <a:graphic>
          <a:graphicData uri="http://schemas.openxmlformats.org/presentationml/2006/ole">
            <mc:AlternateContent xmlns:mc="http://schemas.openxmlformats.org/markup-compatibility/2006">
              <mc:Choice xmlns:v="urn:schemas-microsoft-com:vml" Requires="v">
                <p:oleObj spid="_x0000_s5126" name="Bitmap Image" r:id="rId3" imgW="6735960" imgH="4991040" progId="Paint.Picture">
                  <p:embed/>
                </p:oleObj>
              </mc:Choice>
              <mc:Fallback>
                <p:oleObj name="Bitmap Image" r:id="rId3" imgW="6735960" imgH="4991040" progId="Paint.Picture">
                  <p:embed/>
                  <p:pic>
                    <p:nvPicPr>
                      <p:cNvPr id="5" name="Object 4">
                        <a:extLst>
                          <a:ext uri="{FF2B5EF4-FFF2-40B4-BE49-F238E27FC236}">
                            <a16:creationId xmlns:a16="http://schemas.microsoft.com/office/drawing/2014/main" id="{30DB5AAF-4C40-D86A-B10D-E859BA36EBD1}"/>
                          </a:ext>
                        </a:extLst>
                      </p:cNvPr>
                      <p:cNvPicPr/>
                      <p:nvPr/>
                    </p:nvPicPr>
                    <p:blipFill>
                      <a:blip r:embed="rId4"/>
                      <a:stretch>
                        <a:fillRect/>
                      </a:stretch>
                    </p:blipFill>
                    <p:spPr>
                      <a:xfrm>
                        <a:off x="4392683" y="662862"/>
                        <a:ext cx="6735763" cy="4991100"/>
                      </a:xfrm>
                      <a:prstGeom prst="rect">
                        <a:avLst/>
                      </a:prstGeom>
                    </p:spPr>
                  </p:pic>
                </p:oleObj>
              </mc:Fallback>
            </mc:AlternateContent>
          </a:graphicData>
        </a:graphic>
      </p:graphicFrame>
    </p:spTree>
    <p:extLst>
      <p:ext uri="{BB962C8B-B14F-4D97-AF65-F5344CB8AC3E}">
        <p14:creationId xmlns:p14="http://schemas.microsoft.com/office/powerpoint/2010/main" val="202885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8" name="TextBox 2">
            <a:extLst>
              <a:ext uri="{FF2B5EF4-FFF2-40B4-BE49-F238E27FC236}">
                <a16:creationId xmlns:a16="http://schemas.microsoft.com/office/drawing/2014/main" id="{728FEE85-F762-F539-6C13-14CA9D0D7DCF}"/>
              </a:ext>
            </a:extLst>
          </p:cNvPr>
          <p:cNvSpPr txBox="1"/>
          <p:nvPr/>
        </p:nvSpPr>
        <p:spPr>
          <a:xfrm>
            <a:off x="874137" y="388432"/>
            <a:ext cx="2755470" cy="5147973"/>
          </a:xfrm>
          <a:prstGeom prst="rect">
            <a:avLst/>
          </a:prstGeom>
        </p:spPr>
        <p:txBody>
          <a:bodyPr vert="horz" lIns="0" tIns="45720" rIns="0" bIns="45720" rtlCol="0" anchor="ctr">
            <a:normAutofit/>
          </a:bodyPr>
          <a:lstStyle/>
          <a:p>
            <a:r>
              <a:rPr lang="en-US" sz="1800" dirty="0"/>
              <a:t>Calories vs Sugars (g)</a:t>
            </a:r>
          </a:p>
        </p:txBody>
      </p:sp>
      <p:sp>
        <p:nvSpPr>
          <p:cNvPr id="31" name="Rectangle 30">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Object 7">
            <a:extLst>
              <a:ext uri="{FF2B5EF4-FFF2-40B4-BE49-F238E27FC236}">
                <a16:creationId xmlns:a16="http://schemas.microsoft.com/office/drawing/2014/main" id="{1A26E156-4613-F10A-71EE-C3F3A90F71D0}"/>
              </a:ext>
            </a:extLst>
          </p:cNvPr>
          <p:cNvGraphicFramePr>
            <a:graphicFrameLocks noChangeAspect="1"/>
          </p:cNvGraphicFramePr>
          <p:nvPr>
            <p:extLst>
              <p:ext uri="{D42A27DB-BD31-4B8C-83A1-F6EECF244321}">
                <p14:modId xmlns:p14="http://schemas.microsoft.com/office/powerpoint/2010/main" val="209288149"/>
              </p:ext>
            </p:extLst>
          </p:nvPr>
        </p:nvGraphicFramePr>
        <p:xfrm>
          <a:off x="4292091" y="824969"/>
          <a:ext cx="7701538" cy="4752893"/>
        </p:xfrm>
        <a:graphic>
          <a:graphicData uri="http://schemas.openxmlformats.org/presentationml/2006/ole">
            <mc:AlternateContent xmlns:mc="http://schemas.openxmlformats.org/markup-compatibility/2006">
              <mc:Choice xmlns:v="urn:schemas-microsoft-com:vml" Requires="v">
                <p:oleObj spid="_x0000_s6150" name="Bitmap Image" r:id="rId3" imgW="7841160" imgH="4152960" progId="Paint.Picture">
                  <p:embed/>
                </p:oleObj>
              </mc:Choice>
              <mc:Fallback>
                <p:oleObj name="Bitmap Image" r:id="rId3" imgW="7841160" imgH="4152960" progId="Paint.Picture">
                  <p:embed/>
                  <p:pic>
                    <p:nvPicPr>
                      <p:cNvPr id="7" name="Object 6">
                        <a:extLst>
                          <a:ext uri="{FF2B5EF4-FFF2-40B4-BE49-F238E27FC236}">
                            <a16:creationId xmlns:a16="http://schemas.microsoft.com/office/drawing/2014/main" id="{B0CC5DA6-D814-0C18-322C-DB6F9BA01EE9}"/>
                          </a:ext>
                        </a:extLst>
                      </p:cNvPr>
                      <p:cNvPicPr/>
                      <p:nvPr/>
                    </p:nvPicPr>
                    <p:blipFill>
                      <a:blip r:embed="rId4"/>
                      <a:stretch>
                        <a:fillRect/>
                      </a:stretch>
                    </p:blipFill>
                    <p:spPr>
                      <a:xfrm>
                        <a:off x="4292091" y="824969"/>
                        <a:ext cx="7701538" cy="4752893"/>
                      </a:xfrm>
                      <a:prstGeom prst="rect">
                        <a:avLst/>
                      </a:prstGeom>
                    </p:spPr>
                  </p:pic>
                </p:oleObj>
              </mc:Fallback>
            </mc:AlternateContent>
          </a:graphicData>
        </a:graphic>
      </p:graphicFrame>
    </p:spTree>
    <p:extLst>
      <p:ext uri="{BB962C8B-B14F-4D97-AF65-F5344CB8AC3E}">
        <p14:creationId xmlns:p14="http://schemas.microsoft.com/office/powerpoint/2010/main" val="391373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6594C17-1C8A-5C5F-0F31-AE201A6AD7E0}"/>
              </a:ext>
            </a:extLst>
          </p:cNvPr>
          <p:cNvGraphicFramePr>
            <a:graphicFrameLocks noChangeAspect="1"/>
          </p:cNvGraphicFramePr>
          <p:nvPr>
            <p:extLst>
              <p:ext uri="{D42A27DB-BD31-4B8C-83A1-F6EECF244321}">
                <p14:modId xmlns:p14="http://schemas.microsoft.com/office/powerpoint/2010/main" val="2095767531"/>
              </p:ext>
            </p:extLst>
          </p:nvPr>
        </p:nvGraphicFramePr>
        <p:xfrm>
          <a:off x="1175385" y="1185863"/>
          <a:ext cx="9062719" cy="4851082"/>
        </p:xfrm>
        <a:graphic>
          <a:graphicData uri="http://schemas.openxmlformats.org/presentationml/2006/ole">
            <mc:AlternateContent xmlns:mc="http://schemas.openxmlformats.org/markup-compatibility/2006">
              <mc:Choice xmlns:v="urn:schemas-microsoft-com:vml" Requires="v">
                <p:oleObj spid="_x0000_s7174" name="Bitmap Image" r:id="rId3" imgW="7955280" imgH="4122360" progId="Paint.Picture">
                  <p:embed/>
                </p:oleObj>
              </mc:Choice>
              <mc:Fallback>
                <p:oleObj name="Bitmap Image" r:id="rId3" imgW="7955280" imgH="4122360" progId="Paint.Picture">
                  <p:embed/>
                  <p:pic>
                    <p:nvPicPr>
                      <p:cNvPr id="4" name="Object 3">
                        <a:extLst>
                          <a:ext uri="{FF2B5EF4-FFF2-40B4-BE49-F238E27FC236}">
                            <a16:creationId xmlns:a16="http://schemas.microsoft.com/office/drawing/2014/main" id="{79D9E05F-8277-2D4A-025A-590BCF5A8062}"/>
                          </a:ext>
                        </a:extLst>
                      </p:cNvPr>
                      <p:cNvPicPr/>
                      <p:nvPr/>
                    </p:nvPicPr>
                    <p:blipFill>
                      <a:blip r:embed="rId4"/>
                      <a:stretch>
                        <a:fillRect/>
                      </a:stretch>
                    </p:blipFill>
                    <p:spPr>
                      <a:xfrm>
                        <a:off x="1175385" y="1185863"/>
                        <a:ext cx="9062719" cy="4851082"/>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3FC87A4E-A572-0672-D308-5DA45AF9B318}"/>
              </a:ext>
            </a:extLst>
          </p:cNvPr>
          <p:cNvSpPr txBox="1"/>
          <p:nvPr/>
        </p:nvSpPr>
        <p:spPr>
          <a:xfrm>
            <a:off x="3738465" y="557118"/>
            <a:ext cx="6096000" cy="369332"/>
          </a:xfrm>
          <a:prstGeom prst="rect">
            <a:avLst/>
          </a:prstGeom>
          <a:noFill/>
        </p:spPr>
        <p:txBody>
          <a:bodyPr wrap="square">
            <a:spAutoFit/>
          </a:bodyPr>
          <a:lstStyle/>
          <a:p>
            <a:r>
              <a:rPr lang="en-US" sz="1800" dirty="0"/>
              <a:t>Calories vs Total Carbohydrates (g)</a:t>
            </a:r>
          </a:p>
        </p:txBody>
      </p:sp>
    </p:spTree>
    <p:extLst>
      <p:ext uri="{BB962C8B-B14F-4D97-AF65-F5344CB8AC3E}">
        <p14:creationId xmlns:p14="http://schemas.microsoft.com/office/powerpoint/2010/main" val="370920536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44</TotalTime>
  <Words>632</Words>
  <Application>Microsoft Office PowerPoint</Application>
  <PresentationFormat>Widescreen</PresentationFormat>
  <Paragraphs>42</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Avenir Next LT Pro</vt:lpstr>
      <vt:lpstr>Avenir Next LT Pro Light</vt:lpstr>
      <vt:lpstr>Calibri</vt:lpstr>
      <vt:lpstr>RetrospectVTI</vt:lpstr>
      <vt:lpstr>Bitmap Image</vt:lpstr>
      <vt:lpstr>Starbucks Nutrition facts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Starbucks Nutrition facts</dc:title>
  <dc:creator>Gaurav Verma</dc:creator>
  <cp:lastModifiedBy>Gaurav Verma</cp:lastModifiedBy>
  <cp:revision>11</cp:revision>
  <dcterms:created xsi:type="dcterms:W3CDTF">2022-05-11T22:20:46Z</dcterms:created>
  <dcterms:modified xsi:type="dcterms:W3CDTF">2022-05-11T23:08:03Z</dcterms:modified>
</cp:coreProperties>
</file>