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9B4DE-4364-4E02-90C3-81C088A80544}"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ru-RU"/>
        </a:p>
      </dgm:t>
    </dgm:pt>
    <dgm:pt modelId="{F7D9122B-94B8-478D-AC00-2F8445DDBB19}">
      <dgm:prSet/>
      <dgm:spPr/>
      <dgm:t>
        <a:bodyPr/>
        <a:lstStyle/>
        <a:p>
          <a:r>
            <a:rPr lang="ru-RU" dirty="0"/>
            <a:t>Первый Исламский Банк в Индонезии был учрежден 26 лет назад, исламское финансирование в Индонезии до сих пор находится на стадии развития.</a:t>
          </a:r>
        </a:p>
      </dgm:t>
    </dgm:pt>
    <dgm:pt modelId="{5C0ADA65-8A4C-47EC-8EB7-B6FEBAD97BC0}" type="parTrans" cxnId="{8A169974-CA7E-4D3A-B853-5C3F5C5FB0EB}">
      <dgm:prSet/>
      <dgm:spPr/>
      <dgm:t>
        <a:bodyPr/>
        <a:lstStyle/>
        <a:p>
          <a:endParaRPr lang="ru-RU"/>
        </a:p>
      </dgm:t>
    </dgm:pt>
    <dgm:pt modelId="{7952E191-E00F-4E1D-8CC8-F1C55E4BAC86}" type="sibTrans" cxnId="{8A169974-CA7E-4D3A-B853-5C3F5C5FB0EB}">
      <dgm:prSet/>
      <dgm:spPr/>
      <dgm:t>
        <a:bodyPr/>
        <a:lstStyle/>
        <a:p>
          <a:endParaRPr lang="ru-RU"/>
        </a:p>
      </dgm:t>
    </dgm:pt>
    <dgm:pt modelId="{C0E4B6C6-C94E-4A99-A83A-F8E76C6C8F67}">
      <dgm:prSet/>
      <dgm:spPr/>
      <dgm:t>
        <a:bodyPr/>
        <a:lstStyle/>
        <a:p>
          <a:r>
            <a:rPr lang="ru-RU"/>
            <a:t>В 1998 году правительством были внесены поправки в Закон «О банковской деятельности», с целью уполномочить традиционные банки в предоставлении шариатских банковских услуг. </a:t>
          </a:r>
        </a:p>
      </dgm:t>
    </dgm:pt>
    <dgm:pt modelId="{3496D2CB-AAB6-4D15-89FD-D9333A3B4522}" type="parTrans" cxnId="{59D13B36-FF8E-4FD4-9011-2472F8B41C00}">
      <dgm:prSet/>
      <dgm:spPr/>
      <dgm:t>
        <a:bodyPr/>
        <a:lstStyle/>
        <a:p>
          <a:endParaRPr lang="ru-RU"/>
        </a:p>
      </dgm:t>
    </dgm:pt>
    <dgm:pt modelId="{C071DBD5-8028-4C93-B39C-3B1FAC584CAD}" type="sibTrans" cxnId="{59D13B36-FF8E-4FD4-9011-2472F8B41C00}">
      <dgm:prSet/>
      <dgm:spPr/>
      <dgm:t>
        <a:bodyPr/>
        <a:lstStyle/>
        <a:p>
          <a:endParaRPr lang="ru-RU"/>
        </a:p>
      </dgm:t>
    </dgm:pt>
    <dgm:pt modelId="{5DBF0F75-A41C-480D-B3FF-12C9BC454FF0}">
      <dgm:prSet/>
      <dgm:spPr/>
      <dgm:t>
        <a:bodyPr/>
        <a:lstStyle/>
        <a:p>
          <a:r>
            <a:rPr lang="ru-RU"/>
            <a:t>Исходя из того, что в Индонезии существует несколько религий, в стране разрешены такие дополнительные виды деятельности, как алкоголь и свинина.</a:t>
          </a:r>
        </a:p>
      </dgm:t>
    </dgm:pt>
    <dgm:pt modelId="{7FC1AB74-F945-4A96-A34A-D520522A1471}" type="parTrans" cxnId="{56370738-831E-4CAC-A93B-1EEA5F4A03B1}">
      <dgm:prSet/>
      <dgm:spPr/>
      <dgm:t>
        <a:bodyPr/>
        <a:lstStyle/>
        <a:p>
          <a:endParaRPr lang="ru-RU"/>
        </a:p>
      </dgm:t>
    </dgm:pt>
    <dgm:pt modelId="{7584A2D0-FDB8-456C-83F8-1D938A1EAACF}" type="sibTrans" cxnId="{56370738-831E-4CAC-A93B-1EEA5F4A03B1}">
      <dgm:prSet/>
      <dgm:spPr/>
      <dgm:t>
        <a:bodyPr/>
        <a:lstStyle/>
        <a:p>
          <a:endParaRPr lang="ru-RU"/>
        </a:p>
      </dgm:t>
    </dgm:pt>
    <dgm:pt modelId="{DCABEB8A-06A2-452A-8244-27E59A331906}" type="pres">
      <dgm:prSet presAssocID="{CA89B4DE-4364-4E02-90C3-81C088A80544}" presName="linear" presStyleCnt="0">
        <dgm:presLayoutVars>
          <dgm:animLvl val="lvl"/>
          <dgm:resizeHandles val="exact"/>
        </dgm:presLayoutVars>
      </dgm:prSet>
      <dgm:spPr/>
    </dgm:pt>
    <dgm:pt modelId="{E7F75C00-66BF-4EAB-8B87-EDE8783F8048}" type="pres">
      <dgm:prSet presAssocID="{F7D9122B-94B8-478D-AC00-2F8445DDBB19}" presName="parentText" presStyleLbl="node1" presStyleIdx="0" presStyleCnt="3">
        <dgm:presLayoutVars>
          <dgm:chMax val="0"/>
          <dgm:bulletEnabled val="1"/>
        </dgm:presLayoutVars>
      </dgm:prSet>
      <dgm:spPr/>
    </dgm:pt>
    <dgm:pt modelId="{3A09DB73-4212-4855-8AAD-4E92F16861B1}" type="pres">
      <dgm:prSet presAssocID="{7952E191-E00F-4E1D-8CC8-F1C55E4BAC86}" presName="spacer" presStyleCnt="0"/>
      <dgm:spPr/>
    </dgm:pt>
    <dgm:pt modelId="{3BA68776-8F84-4313-9460-2FEDC2DADC93}" type="pres">
      <dgm:prSet presAssocID="{C0E4B6C6-C94E-4A99-A83A-F8E76C6C8F67}" presName="parentText" presStyleLbl="node1" presStyleIdx="1" presStyleCnt="3">
        <dgm:presLayoutVars>
          <dgm:chMax val="0"/>
          <dgm:bulletEnabled val="1"/>
        </dgm:presLayoutVars>
      </dgm:prSet>
      <dgm:spPr/>
    </dgm:pt>
    <dgm:pt modelId="{53326A45-6E7C-43DF-B86A-9980F31B8183}" type="pres">
      <dgm:prSet presAssocID="{C071DBD5-8028-4C93-B39C-3B1FAC584CAD}" presName="spacer" presStyleCnt="0"/>
      <dgm:spPr/>
    </dgm:pt>
    <dgm:pt modelId="{B17DCFE1-E2CD-4342-A428-4EB7CE809614}" type="pres">
      <dgm:prSet presAssocID="{5DBF0F75-A41C-480D-B3FF-12C9BC454FF0}" presName="parentText" presStyleLbl="node1" presStyleIdx="2" presStyleCnt="3">
        <dgm:presLayoutVars>
          <dgm:chMax val="0"/>
          <dgm:bulletEnabled val="1"/>
        </dgm:presLayoutVars>
      </dgm:prSet>
      <dgm:spPr/>
    </dgm:pt>
  </dgm:ptLst>
  <dgm:cxnLst>
    <dgm:cxn modelId="{8688A620-7905-4275-8D68-B6F5E7F544B1}" type="presOf" srcId="{CA89B4DE-4364-4E02-90C3-81C088A80544}" destId="{DCABEB8A-06A2-452A-8244-27E59A331906}" srcOrd="0" destOrd="0" presId="urn:microsoft.com/office/officeart/2005/8/layout/vList2"/>
    <dgm:cxn modelId="{59D13B36-FF8E-4FD4-9011-2472F8B41C00}" srcId="{CA89B4DE-4364-4E02-90C3-81C088A80544}" destId="{C0E4B6C6-C94E-4A99-A83A-F8E76C6C8F67}" srcOrd="1" destOrd="0" parTransId="{3496D2CB-AAB6-4D15-89FD-D9333A3B4522}" sibTransId="{C071DBD5-8028-4C93-B39C-3B1FAC584CAD}"/>
    <dgm:cxn modelId="{56370738-831E-4CAC-A93B-1EEA5F4A03B1}" srcId="{CA89B4DE-4364-4E02-90C3-81C088A80544}" destId="{5DBF0F75-A41C-480D-B3FF-12C9BC454FF0}" srcOrd="2" destOrd="0" parTransId="{7FC1AB74-F945-4A96-A34A-D520522A1471}" sibTransId="{7584A2D0-FDB8-456C-83F8-1D938A1EAACF}"/>
    <dgm:cxn modelId="{90DDFB44-D1B7-4C5C-A1FC-F1712FD633DF}" type="presOf" srcId="{C0E4B6C6-C94E-4A99-A83A-F8E76C6C8F67}" destId="{3BA68776-8F84-4313-9460-2FEDC2DADC93}" srcOrd="0" destOrd="0" presId="urn:microsoft.com/office/officeart/2005/8/layout/vList2"/>
    <dgm:cxn modelId="{8A169974-CA7E-4D3A-B853-5C3F5C5FB0EB}" srcId="{CA89B4DE-4364-4E02-90C3-81C088A80544}" destId="{F7D9122B-94B8-478D-AC00-2F8445DDBB19}" srcOrd="0" destOrd="0" parTransId="{5C0ADA65-8A4C-47EC-8EB7-B6FEBAD97BC0}" sibTransId="{7952E191-E00F-4E1D-8CC8-F1C55E4BAC86}"/>
    <dgm:cxn modelId="{E2F5E9A3-818C-44AA-8D3B-6E942BFA8DB4}" type="presOf" srcId="{F7D9122B-94B8-478D-AC00-2F8445DDBB19}" destId="{E7F75C00-66BF-4EAB-8B87-EDE8783F8048}" srcOrd="0" destOrd="0" presId="urn:microsoft.com/office/officeart/2005/8/layout/vList2"/>
    <dgm:cxn modelId="{D9D290EB-6064-4E70-846E-A2DFDA0E22D6}" type="presOf" srcId="{5DBF0F75-A41C-480D-B3FF-12C9BC454FF0}" destId="{B17DCFE1-E2CD-4342-A428-4EB7CE809614}" srcOrd="0" destOrd="0" presId="urn:microsoft.com/office/officeart/2005/8/layout/vList2"/>
    <dgm:cxn modelId="{6580CED8-0339-4F04-AB9B-730B22FF8EFA}" type="presParOf" srcId="{DCABEB8A-06A2-452A-8244-27E59A331906}" destId="{E7F75C00-66BF-4EAB-8B87-EDE8783F8048}" srcOrd="0" destOrd="0" presId="urn:microsoft.com/office/officeart/2005/8/layout/vList2"/>
    <dgm:cxn modelId="{58230A7E-34E8-47ED-A921-C6C931B87285}" type="presParOf" srcId="{DCABEB8A-06A2-452A-8244-27E59A331906}" destId="{3A09DB73-4212-4855-8AAD-4E92F16861B1}" srcOrd="1" destOrd="0" presId="urn:microsoft.com/office/officeart/2005/8/layout/vList2"/>
    <dgm:cxn modelId="{6E318C0B-7F30-4C92-A0A5-C51CCCC6863A}" type="presParOf" srcId="{DCABEB8A-06A2-452A-8244-27E59A331906}" destId="{3BA68776-8F84-4313-9460-2FEDC2DADC93}" srcOrd="2" destOrd="0" presId="urn:microsoft.com/office/officeart/2005/8/layout/vList2"/>
    <dgm:cxn modelId="{C7876C7B-5711-4463-BF51-FB51FF2B3888}" type="presParOf" srcId="{DCABEB8A-06A2-452A-8244-27E59A331906}" destId="{53326A45-6E7C-43DF-B86A-9980F31B8183}" srcOrd="3" destOrd="0" presId="urn:microsoft.com/office/officeart/2005/8/layout/vList2"/>
    <dgm:cxn modelId="{83445DF3-A7C1-4FF5-8763-F40AF0EE0F05}" type="presParOf" srcId="{DCABEB8A-06A2-452A-8244-27E59A331906}" destId="{B17DCFE1-E2CD-4342-A428-4EB7CE8096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DCFFF7-A3F9-4C16-9CB0-F56E36DB97A0}" type="doc">
      <dgm:prSet loTypeId="urn:microsoft.com/office/officeart/2005/8/layout/hierarchy4" loCatId="relationship" qsTypeId="urn:microsoft.com/office/officeart/2005/8/quickstyle/3d2" qsCatId="3D" csTypeId="urn:microsoft.com/office/officeart/2005/8/colors/colorful4" csCatId="colorful" phldr="1"/>
      <dgm:spPr/>
      <dgm:t>
        <a:bodyPr/>
        <a:lstStyle/>
        <a:p>
          <a:endParaRPr lang="ru-RU"/>
        </a:p>
      </dgm:t>
    </dgm:pt>
    <dgm:pt modelId="{2BB0C0EA-C3B2-401F-9B24-6F8C152B3F23}">
      <dgm:prSet>
        <dgm:style>
          <a:lnRef idx="3">
            <a:schemeClr val="lt1"/>
          </a:lnRef>
          <a:fillRef idx="1">
            <a:schemeClr val="accent4"/>
          </a:fillRef>
          <a:effectRef idx="1">
            <a:schemeClr val="accent4"/>
          </a:effectRef>
          <a:fontRef idx="minor">
            <a:schemeClr val="lt1"/>
          </a:fontRef>
        </dgm:style>
      </dgm:prSet>
      <dgm:spPr/>
      <dgm:t>
        <a:bodyPr/>
        <a:lstStyle/>
        <a:p>
          <a:r>
            <a:rPr lang="ru-RU" dirty="0"/>
            <a:t>Закон «О шариатском банковском деле» является основным законом, регулирующим исламскую банковскую деятельность. </a:t>
          </a:r>
        </a:p>
      </dgm:t>
    </dgm:pt>
    <dgm:pt modelId="{E22DE8CB-E771-485B-A81E-C9A727A0351C}" type="parTrans" cxnId="{36E36A66-81EA-45F9-829B-3F13A1937325}">
      <dgm:prSet/>
      <dgm:spPr/>
      <dgm:t>
        <a:bodyPr/>
        <a:lstStyle/>
        <a:p>
          <a:endParaRPr lang="ru-RU"/>
        </a:p>
      </dgm:t>
    </dgm:pt>
    <dgm:pt modelId="{43380743-A7ED-4C1D-9706-5F1363697724}" type="sibTrans" cxnId="{36E36A66-81EA-45F9-829B-3F13A1937325}">
      <dgm:prSet/>
      <dgm:spPr/>
      <dgm:t>
        <a:bodyPr/>
        <a:lstStyle/>
        <a:p>
          <a:endParaRPr lang="ru-RU"/>
        </a:p>
      </dgm:t>
    </dgm:pt>
    <dgm:pt modelId="{CC0E9808-2E12-40AB-B70C-1A72FCF6D6C3}">
      <dgm:prSet>
        <dgm:style>
          <a:lnRef idx="3">
            <a:schemeClr val="lt1"/>
          </a:lnRef>
          <a:fillRef idx="1">
            <a:schemeClr val="accent6"/>
          </a:fillRef>
          <a:effectRef idx="1">
            <a:schemeClr val="accent6"/>
          </a:effectRef>
          <a:fontRef idx="minor">
            <a:schemeClr val="lt1"/>
          </a:fontRef>
        </dgm:style>
      </dgm:prSet>
      <dgm:spPr/>
      <dgm:t>
        <a:bodyPr/>
        <a:lstStyle/>
        <a:p>
          <a:r>
            <a:rPr lang="ru-RU" dirty="0"/>
            <a:t>Исламские рынки капитала регламентируются Законом «О рынках капитала», в котором отражено регулирование всего рынка капитала. </a:t>
          </a:r>
        </a:p>
      </dgm:t>
    </dgm:pt>
    <dgm:pt modelId="{3B7A7DDC-1444-462C-8D4C-D0B5EDC83833}" type="parTrans" cxnId="{303B33F8-03B5-48EC-8EAC-02CFA5259DC7}">
      <dgm:prSet/>
      <dgm:spPr/>
      <dgm:t>
        <a:bodyPr/>
        <a:lstStyle/>
        <a:p>
          <a:endParaRPr lang="ru-RU"/>
        </a:p>
      </dgm:t>
    </dgm:pt>
    <dgm:pt modelId="{6078B573-E500-4C8D-BAA3-BCFD24A47525}" type="sibTrans" cxnId="{303B33F8-03B5-48EC-8EAC-02CFA5259DC7}">
      <dgm:prSet/>
      <dgm:spPr/>
      <dgm:t>
        <a:bodyPr/>
        <a:lstStyle/>
        <a:p>
          <a:endParaRPr lang="ru-RU"/>
        </a:p>
      </dgm:t>
    </dgm:pt>
    <dgm:pt modelId="{BC8168FE-F1A9-43DB-8239-238251D1E1D6}">
      <dgm:prSet>
        <dgm:style>
          <a:lnRef idx="1">
            <a:schemeClr val="accent5"/>
          </a:lnRef>
          <a:fillRef idx="3">
            <a:schemeClr val="accent5"/>
          </a:fillRef>
          <a:effectRef idx="2">
            <a:schemeClr val="accent5"/>
          </a:effectRef>
          <a:fontRef idx="minor">
            <a:schemeClr val="lt1"/>
          </a:fontRef>
        </dgm:style>
      </dgm:prSet>
      <dgm:spPr/>
      <dgm:t>
        <a:bodyPr/>
        <a:lstStyle/>
        <a:p>
          <a:r>
            <a:rPr lang="ru-RU"/>
            <a:t>Правовое регулирование для выпуска сукук (Sukuk) – исламские ценные бумаги – установлено Законом «О суверенном Сукуке». </a:t>
          </a:r>
        </a:p>
      </dgm:t>
    </dgm:pt>
    <dgm:pt modelId="{AF14474A-360A-43D1-BCAD-531004745A68}" type="parTrans" cxnId="{44C60552-D0A8-4653-8C89-FF418809B357}">
      <dgm:prSet/>
      <dgm:spPr/>
      <dgm:t>
        <a:bodyPr/>
        <a:lstStyle/>
        <a:p>
          <a:endParaRPr lang="ru-RU"/>
        </a:p>
      </dgm:t>
    </dgm:pt>
    <dgm:pt modelId="{F0122D90-FDC0-40CC-8F5E-D1EFE136307A}" type="sibTrans" cxnId="{44C60552-D0A8-4653-8C89-FF418809B357}">
      <dgm:prSet/>
      <dgm:spPr/>
      <dgm:t>
        <a:bodyPr/>
        <a:lstStyle/>
        <a:p>
          <a:endParaRPr lang="ru-RU"/>
        </a:p>
      </dgm:t>
    </dgm:pt>
    <dgm:pt modelId="{281E813D-3CBD-40F3-8C66-2CA4FC40A186}">
      <dgm:prSet>
        <dgm:style>
          <a:lnRef idx="0">
            <a:schemeClr val="accent1"/>
          </a:lnRef>
          <a:fillRef idx="3">
            <a:schemeClr val="accent1"/>
          </a:fillRef>
          <a:effectRef idx="3">
            <a:schemeClr val="accent1"/>
          </a:effectRef>
          <a:fontRef idx="minor">
            <a:schemeClr val="lt1"/>
          </a:fontRef>
        </dgm:style>
      </dgm:prSet>
      <dgm:spPr/>
      <dgm:t>
        <a:bodyPr/>
        <a:lstStyle/>
        <a:p>
          <a:r>
            <a:rPr lang="ru-RU" dirty="0"/>
            <a:t>Исламское страхование регулируется Законом «О страховании», который регулирует также и традиционное страхование.</a:t>
          </a:r>
        </a:p>
      </dgm:t>
    </dgm:pt>
    <dgm:pt modelId="{9DA11FE0-5D03-4316-8B0B-292AB81004D0}" type="parTrans" cxnId="{501B12A2-FF15-4836-A41B-6DBAA19E474E}">
      <dgm:prSet/>
      <dgm:spPr/>
      <dgm:t>
        <a:bodyPr/>
        <a:lstStyle/>
        <a:p>
          <a:endParaRPr lang="ru-RU"/>
        </a:p>
      </dgm:t>
    </dgm:pt>
    <dgm:pt modelId="{34EFBE8C-F23F-4E3D-AA72-C1B9FDE853AE}" type="sibTrans" cxnId="{501B12A2-FF15-4836-A41B-6DBAA19E474E}">
      <dgm:prSet/>
      <dgm:spPr/>
      <dgm:t>
        <a:bodyPr/>
        <a:lstStyle/>
        <a:p>
          <a:endParaRPr lang="ru-RU"/>
        </a:p>
      </dgm:t>
    </dgm:pt>
    <dgm:pt modelId="{901BDA60-8BEC-48C9-8AE0-33EC9398ABC0}" type="pres">
      <dgm:prSet presAssocID="{C5DCFFF7-A3F9-4C16-9CB0-F56E36DB97A0}" presName="Name0" presStyleCnt="0">
        <dgm:presLayoutVars>
          <dgm:chPref val="1"/>
          <dgm:dir/>
          <dgm:animOne val="branch"/>
          <dgm:animLvl val="lvl"/>
          <dgm:resizeHandles/>
        </dgm:presLayoutVars>
      </dgm:prSet>
      <dgm:spPr/>
    </dgm:pt>
    <dgm:pt modelId="{21558525-DAB1-4C58-B5DF-A5C2CAFA5E74}" type="pres">
      <dgm:prSet presAssocID="{2BB0C0EA-C3B2-401F-9B24-6F8C152B3F23}" presName="vertOne" presStyleCnt="0"/>
      <dgm:spPr/>
    </dgm:pt>
    <dgm:pt modelId="{C1941E1B-2C02-4A3F-B75B-6E66B48476C4}" type="pres">
      <dgm:prSet presAssocID="{2BB0C0EA-C3B2-401F-9B24-6F8C152B3F23}" presName="txOne" presStyleLbl="node0" presStyleIdx="0" presStyleCnt="4">
        <dgm:presLayoutVars>
          <dgm:chPref val="3"/>
        </dgm:presLayoutVars>
      </dgm:prSet>
      <dgm:spPr/>
    </dgm:pt>
    <dgm:pt modelId="{25214B05-ABAE-44CB-BD62-E0A558629A55}" type="pres">
      <dgm:prSet presAssocID="{2BB0C0EA-C3B2-401F-9B24-6F8C152B3F23}" presName="horzOne" presStyleCnt="0"/>
      <dgm:spPr/>
    </dgm:pt>
    <dgm:pt modelId="{15F4A3A6-DB44-411F-9E46-D31065645FC5}" type="pres">
      <dgm:prSet presAssocID="{43380743-A7ED-4C1D-9706-5F1363697724}" presName="sibSpaceOne" presStyleCnt="0"/>
      <dgm:spPr/>
    </dgm:pt>
    <dgm:pt modelId="{9005CABF-189E-4EAB-B6ED-7F6F67963691}" type="pres">
      <dgm:prSet presAssocID="{CC0E9808-2E12-40AB-B70C-1A72FCF6D6C3}" presName="vertOne" presStyleCnt="0"/>
      <dgm:spPr/>
    </dgm:pt>
    <dgm:pt modelId="{263F3E39-A0CA-40F5-B206-2FF6FACBC574}" type="pres">
      <dgm:prSet presAssocID="{CC0E9808-2E12-40AB-B70C-1A72FCF6D6C3}" presName="txOne" presStyleLbl="node0" presStyleIdx="1" presStyleCnt="4">
        <dgm:presLayoutVars>
          <dgm:chPref val="3"/>
        </dgm:presLayoutVars>
      </dgm:prSet>
      <dgm:spPr/>
    </dgm:pt>
    <dgm:pt modelId="{B49AEAFA-65FA-4C49-81ED-B512B8754C53}" type="pres">
      <dgm:prSet presAssocID="{CC0E9808-2E12-40AB-B70C-1A72FCF6D6C3}" presName="horzOne" presStyleCnt="0"/>
      <dgm:spPr/>
    </dgm:pt>
    <dgm:pt modelId="{FEF48EDF-93CE-444A-83EA-F88B368132D7}" type="pres">
      <dgm:prSet presAssocID="{6078B573-E500-4C8D-BAA3-BCFD24A47525}" presName="sibSpaceOne" presStyleCnt="0"/>
      <dgm:spPr/>
    </dgm:pt>
    <dgm:pt modelId="{E10A6E28-AC47-49AF-A44A-9B087B1E5BBB}" type="pres">
      <dgm:prSet presAssocID="{BC8168FE-F1A9-43DB-8239-238251D1E1D6}" presName="vertOne" presStyleCnt="0"/>
      <dgm:spPr/>
    </dgm:pt>
    <dgm:pt modelId="{EC30D5CE-6A7C-4CD6-9A36-AB76C4E33257}" type="pres">
      <dgm:prSet presAssocID="{BC8168FE-F1A9-43DB-8239-238251D1E1D6}" presName="txOne" presStyleLbl="node0" presStyleIdx="2" presStyleCnt="4">
        <dgm:presLayoutVars>
          <dgm:chPref val="3"/>
        </dgm:presLayoutVars>
      </dgm:prSet>
      <dgm:spPr/>
    </dgm:pt>
    <dgm:pt modelId="{518E0874-C06F-492B-B0AA-1045093915CB}" type="pres">
      <dgm:prSet presAssocID="{BC8168FE-F1A9-43DB-8239-238251D1E1D6}" presName="horzOne" presStyleCnt="0"/>
      <dgm:spPr/>
    </dgm:pt>
    <dgm:pt modelId="{1BA77E8F-23D6-4CB8-8E09-C78D1A69307A}" type="pres">
      <dgm:prSet presAssocID="{F0122D90-FDC0-40CC-8F5E-D1EFE136307A}" presName="sibSpaceOne" presStyleCnt="0"/>
      <dgm:spPr/>
    </dgm:pt>
    <dgm:pt modelId="{DB215AB7-DB64-44DD-A006-7E5884D46470}" type="pres">
      <dgm:prSet presAssocID="{281E813D-3CBD-40F3-8C66-2CA4FC40A186}" presName="vertOne" presStyleCnt="0"/>
      <dgm:spPr/>
    </dgm:pt>
    <dgm:pt modelId="{D0B0F8EB-A16C-404F-99BE-2B2D7A177FE8}" type="pres">
      <dgm:prSet presAssocID="{281E813D-3CBD-40F3-8C66-2CA4FC40A186}" presName="txOne" presStyleLbl="node0" presStyleIdx="3" presStyleCnt="4">
        <dgm:presLayoutVars>
          <dgm:chPref val="3"/>
        </dgm:presLayoutVars>
      </dgm:prSet>
      <dgm:spPr/>
    </dgm:pt>
    <dgm:pt modelId="{6B669AE9-3D03-4B36-AB5D-1B10AFC91200}" type="pres">
      <dgm:prSet presAssocID="{281E813D-3CBD-40F3-8C66-2CA4FC40A186}" presName="horzOne" presStyleCnt="0"/>
      <dgm:spPr/>
    </dgm:pt>
  </dgm:ptLst>
  <dgm:cxnLst>
    <dgm:cxn modelId="{36E36A66-81EA-45F9-829B-3F13A1937325}" srcId="{C5DCFFF7-A3F9-4C16-9CB0-F56E36DB97A0}" destId="{2BB0C0EA-C3B2-401F-9B24-6F8C152B3F23}" srcOrd="0" destOrd="0" parTransId="{E22DE8CB-E771-485B-A81E-C9A727A0351C}" sibTransId="{43380743-A7ED-4C1D-9706-5F1363697724}"/>
    <dgm:cxn modelId="{1AF91451-4F31-4078-A69E-4209E394B010}" type="presOf" srcId="{2BB0C0EA-C3B2-401F-9B24-6F8C152B3F23}" destId="{C1941E1B-2C02-4A3F-B75B-6E66B48476C4}" srcOrd="0" destOrd="0" presId="urn:microsoft.com/office/officeart/2005/8/layout/hierarchy4"/>
    <dgm:cxn modelId="{3F09EB71-A49F-4920-950A-D0C313FE0BE6}" type="presOf" srcId="{C5DCFFF7-A3F9-4C16-9CB0-F56E36DB97A0}" destId="{901BDA60-8BEC-48C9-8AE0-33EC9398ABC0}" srcOrd="0" destOrd="0" presId="urn:microsoft.com/office/officeart/2005/8/layout/hierarchy4"/>
    <dgm:cxn modelId="{44C60552-D0A8-4653-8C89-FF418809B357}" srcId="{C5DCFFF7-A3F9-4C16-9CB0-F56E36DB97A0}" destId="{BC8168FE-F1A9-43DB-8239-238251D1E1D6}" srcOrd="2" destOrd="0" parTransId="{AF14474A-360A-43D1-BCAD-531004745A68}" sibTransId="{F0122D90-FDC0-40CC-8F5E-D1EFE136307A}"/>
    <dgm:cxn modelId="{501B12A2-FF15-4836-A41B-6DBAA19E474E}" srcId="{C5DCFFF7-A3F9-4C16-9CB0-F56E36DB97A0}" destId="{281E813D-3CBD-40F3-8C66-2CA4FC40A186}" srcOrd="3" destOrd="0" parTransId="{9DA11FE0-5D03-4316-8B0B-292AB81004D0}" sibTransId="{34EFBE8C-F23F-4E3D-AA72-C1B9FDE853AE}"/>
    <dgm:cxn modelId="{749D87A2-B9EA-4743-9B76-243F3FB4A48B}" type="presOf" srcId="{281E813D-3CBD-40F3-8C66-2CA4FC40A186}" destId="{D0B0F8EB-A16C-404F-99BE-2B2D7A177FE8}" srcOrd="0" destOrd="0" presId="urn:microsoft.com/office/officeart/2005/8/layout/hierarchy4"/>
    <dgm:cxn modelId="{75217FBF-F334-4667-AEDB-C6FC7ED303C6}" type="presOf" srcId="{CC0E9808-2E12-40AB-B70C-1A72FCF6D6C3}" destId="{263F3E39-A0CA-40F5-B206-2FF6FACBC574}" srcOrd="0" destOrd="0" presId="urn:microsoft.com/office/officeart/2005/8/layout/hierarchy4"/>
    <dgm:cxn modelId="{2940FBD0-65BE-49C0-86C8-DCFE532E67E0}" type="presOf" srcId="{BC8168FE-F1A9-43DB-8239-238251D1E1D6}" destId="{EC30D5CE-6A7C-4CD6-9A36-AB76C4E33257}" srcOrd="0" destOrd="0" presId="urn:microsoft.com/office/officeart/2005/8/layout/hierarchy4"/>
    <dgm:cxn modelId="{303B33F8-03B5-48EC-8EAC-02CFA5259DC7}" srcId="{C5DCFFF7-A3F9-4C16-9CB0-F56E36DB97A0}" destId="{CC0E9808-2E12-40AB-B70C-1A72FCF6D6C3}" srcOrd="1" destOrd="0" parTransId="{3B7A7DDC-1444-462C-8D4C-D0B5EDC83833}" sibTransId="{6078B573-E500-4C8D-BAA3-BCFD24A47525}"/>
    <dgm:cxn modelId="{BC1EB78B-365E-4516-92DF-0316CE37FFDD}" type="presParOf" srcId="{901BDA60-8BEC-48C9-8AE0-33EC9398ABC0}" destId="{21558525-DAB1-4C58-B5DF-A5C2CAFA5E74}" srcOrd="0" destOrd="0" presId="urn:microsoft.com/office/officeart/2005/8/layout/hierarchy4"/>
    <dgm:cxn modelId="{DB2A508F-68C1-4B92-B589-904ED426F573}" type="presParOf" srcId="{21558525-DAB1-4C58-B5DF-A5C2CAFA5E74}" destId="{C1941E1B-2C02-4A3F-B75B-6E66B48476C4}" srcOrd="0" destOrd="0" presId="urn:microsoft.com/office/officeart/2005/8/layout/hierarchy4"/>
    <dgm:cxn modelId="{F34D79CE-B721-4549-924E-C76BB03D4D35}" type="presParOf" srcId="{21558525-DAB1-4C58-B5DF-A5C2CAFA5E74}" destId="{25214B05-ABAE-44CB-BD62-E0A558629A55}" srcOrd="1" destOrd="0" presId="urn:microsoft.com/office/officeart/2005/8/layout/hierarchy4"/>
    <dgm:cxn modelId="{C8A2A0BC-C61E-4EE1-9BB4-482D85A32AA4}" type="presParOf" srcId="{901BDA60-8BEC-48C9-8AE0-33EC9398ABC0}" destId="{15F4A3A6-DB44-411F-9E46-D31065645FC5}" srcOrd="1" destOrd="0" presId="urn:microsoft.com/office/officeart/2005/8/layout/hierarchy4"/>
    <dgm:cxn modelId="{8A5A5AF3-1DA4-45C5-9F4D-686B9B84A77A}" type="presParOf" srcId="{901BDA60-8BEC-48C9-8AE0-33EC9398ABC0}" destId="{9005CABF-189E-4EAB-B6ED-7F6F67963691}" srcOrd="2" destOrd="0" presId="urn:microsoft.com/office/officeart/2005/8/layout/hierarchy4"/>
    <dgm:cxn modelId="{9405D34A-55BA-4DC6-BFE5-E185D4B195D7}" type="presParOf" srcId="{9005CABF-189E-4EAB-B6ED-7F6F67963691}" destId="{263F3E39-A0CA-40F5-B206-2FF6FACBC574}" srcOrd="0" destOrd="0" presId="urn:microsoft.com/office/officeart/2005/8/layout/hierarchy4"/>
    <dgm:cxn modelId="{057D588B-57EB-44A0-9F8E-7311D1931ED4}" type="presParOf" srcId="{9005CABF-189E-4EAB-B6ED-7F6F67963691}" destId="{B49AEAFA-65FA-4C49-81ED-B512B8754C53}" srcOrd="1" destOrd="0" presId="urn:microsoft.com/office/officeart/2005/8/layout/hierarchy4"/>
    <dgm:cxn modelId="{5F5AE213-841C-4374-BF42-E173FFBBF4D6}" type="presParOf" srcId="{901BDA60-8BEC-48C9-8AE0-33EC9398ABC0}" destId="{FEF48EDF-93CE-444A-83EA-F88B368132D7}" srcOrd="3" destOrd="0" presId="urn:microsoft.com/office/officeart/2005/8/layout/hierarchy4"/>
    <dgm:cxn modelId="{DA61A1FA-E49D-4AB1-ACC6-3682691714D8}" type="presParOf" srcId="{901BDA60-8BEC-48C9-8AE0-33EC9398ABC0}" destId="{E10A6E28-AC47-49AF-A44A-9B087B1E5BBB}" srcOrd="4" destOrd="0" presId="urn:microsoft.com/office/officeart/2005/8/layout/hierarchy4"/>
    <dgm:cxn modelId="{18F70870-72AB-4553-A7F1-4E11104427C4}" type="presParOf" srcId="{E10A6E28-AC47-49AF-A44A-9B087B1E5BBB}" destId="{EC30D5CE-6A7C-4CD6-9A36-AB76C4E33257}" srcOrd="0" destOrd="0" presId="urn:microsoft.com/office/officeart/2005/8/layout/hierarchy4"/>
    <dgm:cxn modelId="{0F9BB694-B82A-45AC-A0BB-2E127D2394FA}" type="presParOf" srcId="{E10A6E28-AC47-49AF-A44A-9B087B1E5BBB}" destId="{518E0874-C06F-492B-B0AA-1045093915CB}" srcOrd="1" destOrd="0" presId="urn:microsoft.com/office/officeart/2005/8/layout/hierarchy4"/>
    <dgm:cxn modelId="{BEAC0CCC-4382-4B45-9004-F62954FC52D9}" type="presParOf" srcId="{901BDA60-8BEC-48C9-8AE0-33EC9398ABC0}" destId="{1BA77E8F-23D6-4CB8-8E09-C78D1A69307A}" srcOrd="5" destOrd="0" presId="urn:microsoft.com/office/officeart/2005/8/layout/hierarchy4"/>
    <dgm:cxn modelId="{9EC7054B-6F39-48B4-92B1-D3711DB9BC1A}" type="presParOf" srcId="{901BDA60-8BEC-48C9-8AE0-33EC9398ABC0}" destId="{DB215AB7-DB64-44DD-A006-7E5884D46470}" srcOrd="6" destOrd="0" presId="urn:microsoft.com/office/officeart/2005/8/layout/hierarchy4"/>
    <dgm:cxn modelId="{E634C822-BD05-4781-AE36-EF167B5E9EC4}" type="presParOf" srcId="{DB215AB7-DB64-44DD-A006-7E5884D46470}" destId="{D0B0F8EB-A16C-404F-99BE-2B2D7A177FE8}" srcOrd="0" destOrd="0" presId="urn:microsoft.com/office/officeart/2005/8/layout/hierarchy4"/>
    <dgm:cxn modelId="{0E0CE5EF-686A-46D0-A788-16D9F7904611}" type="presParOf" srcId="{DB215AB7-DB64-44DD-A006-7E5884D46470}" destId="{6B669AE9-3D03-4B36-AB5D-1B10AFC9120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06C897-CF60-4B0E-9F0E-EDB3E44FA7CF}"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ru-RU"/>
        </a:p>
      </dgm:t>
    </dgm:pt>
    <dgm:pt modelId="{A5D61E3E-790C-496F-B388-4626DC7F77DF}">
      <dgm:prSet custT="1"/>
      <dgm:spPr/>
      <dgm:t>
        <a:bodyPr/>
        <a:lstStyle/>
        <a:p>
          <a:r>
            <a:rPr lang="ru-RU" sz="1200" dirty="0"/>
            <a:t>Начало деятельности по развитию исламского банкинга в 1980-х годах носило политический, а не экономический характер. Например, развитием концепции исламского банкинга в Индонезии занималась группа исламских интеллектуалов, многие из которых входили в Совет мусульманской интеллигенции Индонезии.</a:t>
          </a:r>
        </a:p>
      </dgm:t>
    </dgm:pt>
    <dgm:pt modelId="{683C18C3-E099-4EEB-9015-93D2FA5800F3}" type="parTrans" cxnId="{86D12194-3A58-4681-8428-93EA00C5FB22}">
      <dgm:prSet/>
      <dgm:spPr/>
      <dgm:t>
        <a:bodyPr/>
        <a:lstStyle/>
        <a:p>
          <a:endParaRPr lang="ru-RU"/>
        </a:p>
      </dgm:t>
    </dgm:pt>
    <dgm:pt modelId="{79F196D6-29E8-44A6-A507-983B90180C18}" type="sibTrans" cxnId="{86D12194-3A58-4681-8428-93EA00C5FB22}">
      <dgm:prSet/>
      <dgm:spPr/>
      <dgm:t>
        <a:bodyPr/>
        <a:lstStyle/>
        <a:p>
          <a:endParaRPr lang="ru-RU"/>
        </a:p>
      </dgm:t>
    </dgm:pt>
    <dgm:pt modelId="{A5655D8D-1B31-4112-9193-3753EDDF4890}">
      <dgm:prSet custT="1"/>
      <dgm:spPr/>
      <dgm:t>
        <a:bodyPr/>
        <a:lstStyle/>
        <a:p>
          <a:r>
            <a:rPr lang="ru-RU" sz="1200"/>
            <a:t>Эта организация была создана для привлечения умеренно оппозиционных избирателей на сторону стремительно теряющего популярность президента Сухарто.</a:t>
          </a:r>
        </a:p>
      </dgm:t>
    </dgm:pt>
    <dgm:pt modelId="{CDA23569-E5E3-4BD0-9625-A86A12735462}" type="parTrans" cxnId="{0EFEEC79-E609-4A72-86BF-5595F5EE21B9}">
      <dgm:prSet/>
      <dgm:spPr/>
      <dgm:t>
        <a:bodyPr/>
        <a:lstStyle/>
        <a:p>
          <a:endParaRPr lang="ru-RU"/>
        </a:p>
      </dgm:t>
    </dgm:pt>
    <dgm:pt modelId="{DE144B6D-8941-468C-8C68-DECBC17B8774}" type="sibTrans" cxnId="{0EFEEC79-E609-4A72-86BF-5595F5EE21B9}">
      <dgm:prSet/>
      <dgm:spPr/>
      <dgm:t>
        <a:bodyPr/>
        <a:lstStyle/>
        <a:p>
          <a:endParaRPr lang="ru-RU"/>
        </a:p>
      </dgm:t>
    </dgm:pt>
    <dgm:pt modelId="{DDD103F7-6DCB-4C89-9634-2B80128028FE}">
      <dgm:prSet custT="1"/>
      <dgm:spPr/>
      <dgm:t>
        <a:bodyPr/>
        <a:lstStyle/>
        <a:p>
          <a:r>
            <a:rPr lang="ru-RU" sz="1200"/>
            <a:t>В 1992 году Совет улама Индонезии создал на территории Индонезии первый исламский банк «Муамалат». Его главным вкладчиком стал президент государства, который проследил, чтобы в новое начинание вложили деньги и его приближенные.</a:t>
          </a:r>
        </a:p>
      </dgm:t>
    </dgm:pt>
    <dgm:pt modelId="{08B71DC7-D2EF-4DA7-AE04-2CC334747B98}" type="parTrans" cxnId="{629A0CBB-9137-4C41-87F5-6866DB7448E6}">
      <dgm:prSet/>
      <dgm:spPr/>
      <dgm:t>
        <a:bodyPr/>
        <a:lstStyle/>
        <a:p>
          <a:endParaRPr lang="ru-RU"/>
        </a:p>
      </dgm:t>
    </dgm:pt>
    <dgm:pt modelId="{2C48940C-4936-4808-931D-950803BBD71A}" type="sibTrans" cxnId="{629A0CBB-9137-4C41-87F5-6866DB7448E6}">
      <dgm:prSet/>
      <dgm:spPr/>
      <dgm:t>
        <a:bodyPr/>
        <a:lstStyle/>
        <a:p>
          <a:endParaRPr lang="ru-RU"/>
        </a:p>
      </dgm:t>
    </dgm:pt>
    <dgm:pt modelId="{B7B18F00-FBDB-40FC-A8AB-7B173949E3AF}">
      <dgm:prSet custT="1"/>
      <dgm:spPr/>
      <dgm:t>
        <a:bodyPr/>
        <a:lstStyle/>
        <a:p>
          <a:r>
            <a:rPr lang="ru-RU" sz="1200" dirty="0"/>
            <a:t>Экономические проекты, основанные не на реальных экономических интересах, а на политических и идеологических задачах, редко бывают успешными. На начало 2000-х годов, по данным австралийского исследователя Абдулы Саида, исламские банки занимали не более 1% банковского сектора Индонезии.</a:t>
          </a:r>
        </a:p>
      </dgm:t>
    </dgm:pt>
    <dgm:pt modelId="{EA79EF74-A3F3-4388-8C6D-C1143CDF159A}" type="parTrans" cxnId="{5E7006CA-69AC-43DF-82C7-203046C70189}">
      <dgm:prSet/>
      <dgm:spPr/>
      <dgm:t>
        <a:bodyPr/>
        <a:lstStyle/>
        <a:p>
          <a:endParaRPr lang="ru-RU"/>
        </a:p>
      </dgm:t>
    </dgm:pt>
    <dgm:pt modelId="{37547635-E000-4D30-88F5-63F314944197}" type="sibTrans" cxnId="{5E7006CA-69AC-43DF-82C7-203046C70189}">
      <dgm:prSet/>
      <dgm:spPr/>
      <dgm:t>
        <a:bodyPr/>
        <a:lstStyle/>
        <a:p>
          <a:endParaRPr lang="ru-RU"/>
        </a:p>
      </dgm:t>
    </dgm:pt>
    <dgm:pt modelId="{6D8AA44E-FBFA-4CB5-B6E8-D840F912D954}" type="pres">
      <dgm:prSet presAssocID="{9506C897-CF60-4B0E-9F0E-EDB3E44FA7CF}" presName="linear" presStyleCnt="0">
        <dgm:presLayoutVars>
          <dgm:dir/>
          <dgm:animLvl val="lvl"/>
          <dgm:resizeHandles val="exact"/>
        </dgm:presLayoutVars>
      </dgm:prSet>
      <dgm:spPr/>
    </dgm:pt>
    <dgm:pt modelId="{6B7B9637-F871-496F-99DF-C57981FD54DC}" type="pres">
      <dgm:prSet presAssocID="{A5D61E3E-790C-496F-B388-4626DC7F77DF}" presName="parentLin" presStyleCnt="0"/>
      <dgm:spPr/>
    </dgm:pt>
    <dgm:pt modelId="{969A81EF-9264-4CDC-B134-00992041C9B5}" type="pres">
      <dgm:prSet presAssocID="{A5D61E3E-790C-496F-B388-4626DC7F77DF}" presName="parentLeftMargin" presStyleLbl="node1" presStyleIdx="0" presStyleCnt="4"/>
      <dgm:spPr/>
    </dgm:pt>
    <dgm:pt modelId="{645EE6E0-454F-4D9E-B959-90423B4C900F}" type="pres">
      <dgm:prSet presAssocID="{A5D61E3E-790C-496F-B388-4626DC7F77DF}" presName="parentText" presStyleLbl="node1" presStyleIdx="0" presStyleCnt="4" custScaleX="142857">
        <dgm:presLayoutVars>
          <dgm:chMax val="0"/>
          <dgm:bulletEnabled val="1"/>
        </dgm:presLayoutVars>
      </dgm:prSet>
      <dgm:spPr/>
    </dgm:pt>
    <dgm:pt modelId="{002714DE-60A9-487D-B4D9-D0EB34F27B6E}" type="pres">
      <dgm:prSet presAssocID="{A5D61E3E-790C-496F-B388-4626DC7F77DF}" presName="negativeSpace" presStyleCnt="0"/>
      <dgm:spPr/>
    </dgm:pt>
    <dgm:pt modelId="{9591B25E-D163-4725-85CC-49AB5166D10D}" type="pres">
      <dgm:prSet presAssocID="{A5D61E3E-790C-496F-B388-4626DC7F77DF}" presName="childText" presStyleLbl="conFgAcc1" presStyleIdx="0" presStyleCnt="4">
        <dgm:presLayoutVars>
          <dgm:bulletEnabled val="1"/>
        </dgm:presLayoutVars>
      </dgm:prSet>
      <dgm:spPr/>
    </dgm:pt>
    <dgm:pt modelId="{32C6412F-96F8-45D4-9886-FDB3D748BD10}" type="pres">
      <dgm:prSet presAssocID="{79F196D6-29E8-44A6-A507-983B90180C18}" presName="spaceBetweenRectangles" presStyleCnt="0"/>
      <dgm:spPr/>
    </dgm:pt>
    <dgm:pt modelId="{ACD4FE82-9655-4F38-A240-43DA501123DD}" type="pres">
      <dgm:prSet presAssocID="{A5655D8D-1B31-4112-9193-3753EDDF4890}" presName="parentLin" presStyleCnt="0"/>
      <dgm:spPr/>
    </dgm:pt>
    <dgm:pt modelId="{4D1B5381-CA69-4244-8033-45B18B83DD51}" type="pres">
      <dgm:prSet presAssocID="{A5655D8D-1B31-4112-9193-3753EDDF4890}" presName="parentLeftMargin" presStyleLbl="node1" presStyleIdx="0" presStyleCnt="4"/>
      <dgm:spPr/>
    </dgm:pt>
    <dgm:pt modelId="{E51F1F7F-75E1-4578-82EE-CA31641CBAEB}" type="pres">
      <dgm:prSet presAssocID="{A5655D8D-1B31-4112-9193-3753EDDF4890}" presName="parentText" presStyleLbl="node1" presStyleIdx="1" presStyleCnt="4" custScaleX="142857" custLinFactNeighborX="15347" custLinFactNeighborY="10754">
        <dgm:presLayoutVars>
          <dgm:chMax val="0"/>
          <dgm:bulletEnabled val="1"/>
        </dgm:presLayoutVars>
      </dgm:prSet>
      <dgm:spPr/>
    </dgm:pt>
    <dgm:pt modelId="{BB20D6A1-7544-4F52-A09D-B88A64C38C3B}" type="pres">
      <dgm:prSet presAssocID="{A5655D8D-1B31-4112-9193-3753EDDF4890}" presName="negativeSpace" presStyleCnt="0"/>
      <dgm:spPr/>
    </dgm:pt>
    <dgm:pt modelId="{99FC5628-A6F4-465C-B273-F94BD9A21870}" type="pres">
      <dgm:prSet presAssocID="{A5655D8D-1B31-4112-9193-3753EDDF4890}" presName="childText" presStyleLbl="conFgAcc1" presStyleIdx="1" presStyleCnt="4">
        <dgm:presLayoutVars>
          <dgm:bulletEnabled val="1"/>
        </dgm:presLayoutVars>
      </dgm:prSet>
      <dgm:spPr/>
    </dgm:pt>
    <dgm:pt modelId="{CB5745A9-F08B-4894-8FB3-F7DC12D0AF46}" type="pres">
      <dgm:prSet presAssocID="{DE144B6D-8941-468C-8C68-DECBC17B8774}" presName="spaceBetweenRectangles" presStyleCnt="0"/>
      <dgm:spPr/>
    </dgm:pt>
    <dgm:pt modelId="{B9119839-966A-4D34-A78F-ABA412B1B2C5}" type="pres">
      <dgm:prSet presAssocID="{DDD103F7-6DCB-4C89-9634-2B80128028FE}" presName="parentLin" presStyleCnt="0"/>
      <dgm:spPr/>
    </dgm:pt>
    <dgm:pt modelId="{DDBE05CB-3F81-4F14-805F-7B727DA5D1E7}" type="pres">
      <dgm:prSet presAssocID="{DDD103F7-6DCB-4C89-9634-2B80128028FE}" presName="parentLeftMargin" presStyleLbl="node1" presStyleIdx="1" presStyleCnt="4"/>
      <dgm:spPr/>
    </dgm:pt>
    <dgm:pt modelId="{8A486AD4-4960-4EC4-84D2-7541CE6E2D05}" type="pres">
      <dgm:prSet presAssocID="{DDD103F7-6DCB-4C89-9634-2B80128028FE}" presName="parentText" presStyleLbl="node1" presStyleIdx="2" presStyleCnt="4" custScaleX="142857">
        <dgm:presLayoutVars>
          <dgm:chMax val="0"/>
          <dgm:bulletEnabled val="1"/>
        </dgm:presLayoutVars>
      </dgm:prSet>
      <dgm:spPr/>
    </dgm:pt>
    <dgm:pt modelId="{D38F192D-4473-4A8A-A071-69FF0E6AC580}" type="pres">
      <dgm:prSet presAssocID="{DDD103F7-6DCB-4C89-9634-2B80128028FE}" presName="negativeSpace" presStyleCnt="0"/>
      <dgm:spPr/>
    </dgm:pt>
    <dgm:pt modelId="{572CF1C5-B854-44B9-8EB6-E21E5AAD611C}" type="pres">
      <dgm:prSet presAssocID="{DDD103F7-6DCB-4C89-9634-2B80128028FE}" presName="childText" presStyleLbl="conFgAcc1" presStyleIdx="2" presStyleCnt="4">
        <dgm:presLayoutVars>
          <dgm:bulletEnabled val="1"/>
        </dgm:presLayoutVars>
      </dgm:prSet>
      <dgm:spPr/>
    </dgm:pt>
    <dgm:pt modelId="{E4A41647-9727-4961-8F22-D1D89F1516F4}" type="pres">
      <dgm:prSet presAssocID="{2C48940C-4936-4808-931D-950803BBD71A}" presName="spaceBetweenRectangles" presStyleCnt="0"/>
      <dgm:spPr/>
    </dgm:pt>
    <dgm:pt modelId="{D4D88BB9-046C-40ED-8877-99F667231243}" type="pres">
      <dgm:prSet presAssocID="{B7B18F00-FBDB-40FC-A8AB-7B173949E3AF}" presName="parentLin" presStyleCnt="0"/>
      <dgm:spPr/>
    </dgm:pt>
    <dgm:pt modelId="{9CECACF5-C29F-488F-B273-9830DB8BA422}" type="pres">
      <dgm:prSet presAssocID="{B7B18F00-FBDB-40FC-A8AB-7B173949E3AF}" presName="parentLeftMargin" presStyleLbl="node1" presStyleIdx="2" presStyleCnt="4"/>
      <dgm:spPr/>
    </dgm:pt>
    <dgm:pt modelId="{577CDDD4-CFE1-4260-A461-E3DF9AA07EDE}" type="pres">
      <dgm:prSet presAssocID="{B7B18F00-FBDB-40FC-A8AB-7B173949E3AF}" presName="parentText" presStyleLbl="node1" presStyleIdx="3" presStyleCnt="4" custScaleX="142857">
        <dgm:presLayoutVars>
          <dgm:chMax val="0"/>
          <dgm:bulletEnabled val="1"/>
        </dgm:presLayoutVars>
      </dgm:prSet>
      <dgm:spPr/>
    </dgm:pt>
    <dgm:pt modelId="{DD49AED9-A7EB-418C-8C45-424BE77D747C}" type="pres">
      <dgm:prSet presAssocID="{B7B18F00-FBDB-40FC-A8AB-7B173949E3AF}" presName="negativeSpace" presStyleCnt="0"/>
      <dgm:spPr/>
    </dgm:pt>
    <dgm:pt modelId="{B76A9613-590C-472F-8C02-0810FA7230E1}" type="pres">
      <dgm:prSet presAssocID="{B7B18F00-FBDB-40FC-A8AB-7B173949E3AF}" presName="childText" presStyleLbl="conFgAcc1" presStyleIdx="3" presStyleCnt="4">
        <dgm:presLayoutVars>
          <dgm:bulletEnabled val="1"/>
        </dgm:presLayoutVars>
      </dgm:prSet>
      <dgm:spPr/>
    </dgm:pt>
  </dgm:ptLst>
  <dgm:cxnLst>
    <dgm:cxn modelId="{EE96F216-4121-42E8-8329-7A07921774B7}" type="presOf" srcId="{B7B18F00-FBDB-40FC-A8AB-7B173949E3AF}" destId="{9CECACF5-C29F-488F-B273-9830DB8BA422}" srcOrd="0" destOrd="0" presId="urn:microsoft.com/office/officeart/2005/8/layout/list1"/>
    <dgm:cxn modelId="{6F73C431-3A8B-4971-AD12-E341D8B91720}" type="presOf" srcId="{DDD103F7-6DCB-4C89-9634-2B80128028FE}" destId="{8A486AD4-4960-4EC4-84D2-7541CE6E2D05}" srcOrd="1" destOrd="0" presId="urn:microsoft.com/office/officeart/2005/8/layout/list1"/>
    <dgm:cxn modelId="{82138B34-369F-4C2D-BFA7-3E57F979EDC7}" type="presOf" srcId="{A5655D8D-1B31-4112-9193-3753EDDF4890}" destId="{4D1B5381-CA69-4244-8033-45B18B83DD51}" srcOrd="0" destOrd="0" presId="urn:microsoft.com/office/officeart/2005/8/layout/list1"/>
    <dgm:cxn modelId="{FCA92E47-5942-4ED8-BDE3-73FC31B90826}" type="presOf" srcId="{9506C897-CF60-4B0E-9F0E-EDB3E44FA7CF}" destId="{6D8AA44E-FBFA-4CB5-B6E8-D840F912D954}" srcOrd="0" destOrd="0" presId="urn:microsoft.com/office/officeart/2005/8/layout/list1"/>
    <dgm:cxn modelId="{DF00B247-E97D-4AC5-9B49-3DEC86F19305}" type="presOf" srcId="{B7B18F00-FBDB-40FC-A8AB-7B173949E3AF}" destId="{577CDDD4-CFE1-4260-A461-E3DF9AA07EDE}" srcOrd="1" destOrd="0" presId="urn:microsoft.com/office/officeart/2005/8/layout/list1"/>
    <dgm:cxn modelId="{477F6C68-7036-4252-AA4C-44A29397C3F2}" type="presOf" srcId="{A5D61E3E-790C-496F-B388-4626DC7F77DF}" destId="{645EE6E0-454F-4D9E-B959-90423B4C900F}" srcOrd="1" destOrd="0" presId="urn:microsoft.com/office/officeart/2005/8/layout/list1"/>
    <dgm:cxn modelId="{0EFEEC79-E609-4A72-86BF-5595F5EE21B9}" srcId="{9506C897-CF60-4B0E-9F0E-EDB3E44FA7CF}" destId="{A5655D8D-1B31-4112-9193-3753EDDF4890}" srcOrd="1" destOrd="0" parTransId="{CDA23569-E5E3-4BD0-9625-A86A12735462}" sibTransId="{DE144B6D-8941-468C-8C68-DECBC17B8774}"/>
    <dgm:cxn modelId="{86D12194-3A58-4681-8428-93EA00C5FB22}" srcId="{9506C897-CF60-4B0E-9F0E-EDB3E44FA7CF}" destId="{A5D61E3E-790C-496F-B388-4626DC7F77DF}" srcOrd="0" destOrd="0" parTransId="{683C18C3-E099-4EEB-9015-93D2FA5800F3}" sibTransId="{79F196D6-29E8-44A6-A507-983B90180C18}"/>
    <dgm:cxn modelId="{CF7E019F-5E5F-482D-8B94-78D47EF8B520}" type="presOf" srcId="{DDD103F7-6DCB-4C89-9634-2B80128028FE}" destId="{DDBE05CB-3F81-4F14-805F-7B727DA5D1E7}" srcOrd="0" destOrd="0" presId="urn:microsoft.com/office/officeart/2005/8/layout/list1"/>
    <dgm:cxn modelId="{A61380A3-BA55-4010-A1CA-71B2CB502322}" type="presOf" srcId="{A5655D8D-1B31-4112-9193-3753EDDF4890}" destId="{E51F1F7F-75E1-4578-82EE-CA31641CBAEB}" srcOrd="1" destOrd="0" presId="urn:microsoft.com/office/officeart/2005/8/layout/list1"/>
    <dgm:cxn modelId="{F8275AB7-99C0-4C0C-9678-1061125255A4}" type="presOf" srcId="{A5D61E3E-790C-496F-B388-4626DC7F77DF}" destId="{969A81EF-9264-4CDC-B134-00992041C9B5}" srcOrd="0" destOrd="0" presId="urn:microsoft.com/office/officeart/2005/8/layout/list1"/>
    <dgm:cxn modelId="{629A0CBB-9137-4C41-87F5-6866DB7448E6}" srcId="{9506C897-CF60-4B0E-9F0E-EDB3E44FA7CF}" destId="{DDD103F7-6DCB-4C89-9634-2B80128028FE}" srcOrd="2" destOrd="0" parTransId="{08B71DC7-D2EF-4DA7-AE04-2CC334747B98}" sibTransId="{2C48940C-4936-4808-931D-950803BBD71A}"/>
    <dgm:cxn modelId="{5E7006CA-69AC-43DF-82C7-203046C70189}" srcId="{9506C897-CF60-4B0E-9F0E-EDB3E44FA7CF}" destId="{B7B18F00-FBDB-40FC-A8AB-7B173949E3AF}" srcOrd="3" destOrd="0" parTransId="{EA79EF74-A3F3-4388-8C6D-C1143CDF159A}" sibTransId="{37547635-E000-4D30-88F5-63F314944197}"/>
    <dgm:cxn modelId="{4730D0D4-E3DF-46C1-85C9-5A5F2663CDBB}" type="presParOf" srcId="{6D8AA44E-FBFA-4CB5-B6E8-D840F912D954}" destId="{6B7B9637-F871-496F-99DF-C57981FD54DC}" srcOrd="0" destOrd="0" presId="urn:microsoft.com/office/officeart/2005/8/layout/list1"/>
    <dgm:cxn modelId="{359D6411-750B-4057-BFD1-C6B05489F43B}" type="presParOf" srcId="{6B7B9637-F871-496F-99DF-C57981FD54DC}" destId="{969A81EF-9264-4CDC-B134-00992041C9B5}" srcOrd="0" destOrd="0" presId="urn:microsoft.com/office/officeart/2005/8/layout/list1"/>
    <dgm:cxn modelId="{DD05167C-416D-424D-B1E2-1C50B5FF0F4C}" type="presParOf" srcId="{6B7B9637-F871-496F-99DF-C57981FD54DC}" destId="{645EE6E0-454F-4D9E-B959-90423B4C900F}" srcOrd="1" destOrd="0" presId="urn:microsoft.com/office/officeart/2005/8/layout/list1"/>
    <dgm:cxn modelId="{10DDFF51-2B18-4EC0-A131-5C6E4C14FDEB}" type="presParOf" srcId="{6D8AA44E-FBFA-4CB5-B6E8-D840F912D954}" destId="{002714DE-60A9-487D-B4D9-D0EB34F27B6E}" srcOrd="1" destOrd="0" presId="urn:microsoft.com/office/officeart/2005/8/layout/list1"/>
    <dgm:cxn modelId="{CCAD8996-E858-4FA7-AEE8-6C29134BEBA9}" type="presParOf" srcId="{6D8AA44E-FBFA-4CB5-B6E8-D840F912D954}" destId="{9591B25E-D163-4725-85CC-49AB5166D10D}" srcOrd="2" destOrd="0" presId="urn:microsoft.com/office/officeart/2005/8/layout/list1"/>
    <dgm:cxn modelId="{3CC028F8-6DE8-4F20-9A22-ED53B753CE5F}" type="presParOf" srcId="{6D8AA44E-FBFA-4CB5-B6E8-D840F912D954}" destId="{32C6412F-96F8-45D4-9886-FDB3D748BD10}" srcOrd="3" destOrd="0" presId="urn:microsoft.com/office/officeart/2005/8/layout/list1"/>
    <dgm:cxn modelId="{2C036838-497C-40F2-A662-0F940FB9FEDF}" type="presParOf" srcId="{6D8AA44E-FBFA-4CB5-B6E8-D840F912D954}" destId="{ACD4FE82-9655-4F38-A240-43DA501123DD}" srcOrd="4" destOrd="0" presId="urn:microsoft.com/office/officeart/2005/8/layout/list1"/>
    <dgm:cxn modelId="{16737E75-2911-4B25-B7A2-C9992A09C440}" type="presParOf" srcId="{ACD4FE82-9655-4F38-A240-43DA501123DD}" destId="{4D1B5381-CA69-4244-8033-45B18B83DD51}" srcOrd="0" destOrd="0" presId="urn:microsoft.com/office/officeart/2005/8/layout/list1"/>
    <dgm:cxn modelId="{E4F55311-609E-4BCE-B46A-1BB0D9CB6F0A}" type="presParOf" srcId="{ACD4FE82-9655-4F38-A240-43DA501123DD}" destId="{E51F1F7F-75E1-4578-82EE-CA31641CBAEB}" srcOrd="1" destOrd="0" presId="urn:microsoft.com/office/officeart/2005/8/layout/list1"/>
    <dgm:cxn modelId="{90E38E7D-FE3B-4C85-9493-B6EF694E1EBF}" type="presParOf" srcId="{6D8AA44E-FBFA-4CB5-B6E8-D840F912D954}" destId="{BB20D6A1-7544-4F52-A09D-B88A64C38C3B}" srcOrd="5" destOrd="0" presId="urn:microsoft.com/office/officeart/2005/8/layout/list1"/>
    <dgm:cxn modelId="{15B83EFF-20FE-4C81-897E-0713BC36DDA1}" type="presParOf" srcId="{6D8AA44E-FBFA-4CB5-B6E8-D840F912D954}" destId="{99FC5628-A6F4-465C-B273-F94BD9A21870}" srcOrd="6" destOrd="0" presId="urn:microsoft.com/office/officeart/2005/8/layout/list1"/>
    <dgm:cxn modelId="{A926DD29-B775-47BB-9ABD-6C58417D4AF9}" type="presParOf" srcId="{6D8AA44E-FBFA-4CB5-B6E8-D840F912D954}" destId="{CB5745A9-F08B-4894-8FB3-F7DC12D0AF46}" srcOrd="7" destOrd="0" presId="urn:microsoft.com/office/officeart/2005/8/layout/list1"/>
    <dgm:cxn modelId="{9529B106-9A0E-4075-B755-5C281B61D03F}" type="presParOf" srcId="{6D8AA44E-FBFA-4CB5-B6E8-D840F912D954}" destId="{B9119839-966A-4D34-A78F-ABA412B1B2C5}" srcOrd="8" destOrd="0" presId="urn:microsoft.com/office/officeart/2005/8/layout/list1"/>
    <dgm:cxn modelId="{B8427D52-EF30-4AC9-B39B-7EF1745D08A6}" type="presParOf" srcId="{B9119839-966A-4D34-A78F-ABA412B1B2C5}" destId="{DDBE05CB-3F81-4F14-805F-7B727DA5D1E7}" srcOrd="0" destOrd="0" presId="urn:microsoft.com/office/officeart/2005/8/layout/list1"/>
    <dgm:cxn modelId="{441DD04E-B6F1-44E3-AA7D-51ECC033A4A1}" type="presParOf" srcId="{B9119839-966A-4D34-A78F-ABA412B1B2C5}" destId="{8A486AD4-4960-4EC4-84D2-7541CE6E2D05}" srcOrd="1" destOrd="0" presId="urn:microsoft.com/office/officeart/2005/8/layout/list1"/>
    <dgm:cxn modelId="{892789B5-7852-4A8C-85F4-F2ED4894C283}" type="presParOf" srcId="{6D8AA44E-FBFA-4CB5-B6E8-D840F912D954}" destId="{D38F192D-4473-4A8A-A071-69FF0E6AC580}" srcOrd="9" destOrd="0" presId="urn:microsoft.com/office/officeart/2005/8/layout/list1"/>
    <dgm:cxn modelId="{EC367C40-A9E8-4BBA-B0BC-66635E701FB8}" type="presParOf" srcId="{6D8AA44E-FBFA-4CB5-B6E8-D840F912D954}" destId="{572CF1C5-B854-44B9-8EB6-E21E5AAD611C}" srcOrd="10" destOrd="0" presId="urn:microsoft.com/office/officeart/2005/8/layout/list1"/>
    <dgm:cxn modelId="{4B31B90F-A65D-40F2-BA06-46A294B7E9EA}" type="presParOf" srcId="{6D8AA44E-FBFA-4CB5-B6E8-D840F912D954}" destId="{E4A41647-9727-4961-8F22-D1D89F1516F4}" srcOrd="11" destOrd="0" presId="urn:microsoft.com/office/officeart/2005/8/layout/list1"/>
    <dgm:cxn modelId="{0272212C-B6F8-4AFB-A05D-AFAC21C21315}" type="presParOf" srcId="{6D8AA44E-FBFA-4CB5-B6E8-D840F912D954}" destId="{D4D88BB9-046C-40ED-8877-99F667231243}" srcOrd="12" destOrd="0" presId="urn:microsoft.com/office/officeart/2005/8/layout/list1"/>
    <dgm:cxn modelId="{1475F7A2-A898-48F2-893B-0C3F4D80C075}" type="presParOf" srcId="{D4D88BB9-046C-40ED-8877-99F667231243}" destId="{9CECACF5-C29F-488F-B273-9830DB8BA422}" srcOrd="0" destOrd="0" presId="urn:microsoft.com/office/officeart/2005/8/layout/list1"/>
    <dgm:cxn modelId="{23F6F99A-8170-405A-8F0B-B2D96242B0BA}" type="presParOf" srcId="{D4D88BB9-046C-40ED-8877-99F667231243}" destId="{577CDDD4-CFE1-4260-A461-E3DF9AA07EDE}" srcOrd="1" destOrd="0" presId="urn:microsoft.com/office/officeart/2005/8/layout/list1"/>
    <dgm:cxn modelId="{63A9080A-80A7-4185-BCFE-31830A0EBACE}" type="presParOf" srcId="{6D8AA44E-FBFA-4CB5-B6E8-D840F912D954}" destId="{DD49AED9-A7EB-418C-8C45-424BE77D747C}" srcOrd="13" destOrd="0" presId="urn:microsoft.com/office/officeart/2005/8/layout/list1"/>
    <dgm:cxn modelId="{1E433321-8D28-4EA7-9014-9FFD44C3E40E}" type="presParOf" srcId="{6D8AA44E-FBFA-4CB5-B6E8-D840F912D954}" destId="{B76A9613-590C-472F-8C02-0810FA7230E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506AA6-F8A9-49DC-930C-E2ED4B0D04A3}"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ru-RU"/>
        </a:p>
      </dgm:t>
    </dgm:pt>
    <dgm:pt modelId="{B132D6CE-46C2-42A9-B240-CEEEAA153F29}">
      <dgm:prSet/>
      <dgm:spPr/>
      <dgm:t>
        <a:bodyPr/>
        <a:lstStyle/>
        <a:p>
          <a:r>
            <a:rPr lang="ru-RU" dirty="0"/>
            <a:t>В 2014 году, согласно данным портала Indonesia-investments.com, в исламском банковском секторе Индонезии было сосредоточено 4,7% финансовых активов государства. </a:t>
          </a:r>
        </a:p>
      </dgm:t>
    </dgm:pt>
    <dgm:pt modelId="{3CD32307-51AD-4517-83E1-03387D9665BF}" type="parTrans" cxnId="{D15A4FA6-850D-40C8-9C77-D53865643EAA}">
      <dgm:prSet/>
      <dgm:spPr/>
      <dgm:t>
        <a:bodyPr/>
        <a:lstStyle/>
        <a:p>
          <a:endParaRPr lang="ru-RU"/>
        </a:p>
      </dgm:t>
    </dgm:pt>
    <dgm:pt modelId="{56EE74C0-4485-4568-A4B2-CC010D02718B}" type="sibTrans" cxnId="{D15A4FA6-850D-40C8-9C77-D53865643EAA}">
      <dgm:prSet/>
      <dgm:spPr/>
      <dgm:t>
        <a:bodyPr/>
        <a:lstStyle/>
        <a:p>
          <a:endParaRPr lang="ru-RU"/>
        </a:p>
      </dgm:t>
    </dgm:pt>
    <dgm:pt modelId="{AD53C68A-E58E-4E90-8AC0-92B118DB6F46}">
      <dgm:prSet/>
      <dgm:spPr/>
      <dgm:t>
        <a:bodyPr/>
        <a:lstStyle/>
        <a:p>
          <a:r>
            <a:rPr lang="ru-RU"/>
            <a:t>За не очень серьезным на первый взгляд ростом скрываются более значительные цифры. По данным Всемирного банка, за период с 2008 по 2012 год активы исламских банков в Индонезии увеличились в три раза, показывая темпы роста около 30% в год. </a:t>
          </a:r>
        </a:p>
      </dgm:t>
    </dgm:pt>
    <dgm:pt modelId="{FAA5C850-B678-447C-83F4-317CFE00EF49}" type="parTrans" cxnId="{41D070BD-9BFD-467F-8106-3C3D59457742}">
      <dgm:prSet/>
      <dgm:spPr/>
      <dgm:t>
        <a:bodyPr/>
        <a:lstStyle/>
        <a:p>
          <a:endParaRPr lang="ru-RU"/>
        </a:p>
      </dgm:t>
    </dgm:pt>
    <dgm:pt modelId="{8D4234BD-4B66-4AEC-A04A-EB7D0AD0E7A3}" type="sibTrans" cxnId="{41D070BD-9BFD-467F-8106-3C3D59457742}">
      <dgm:prSet/>
      <dgm:spPr/>
      <dgm:t>
        <a:bodyPr/>
        <a:lstStyle/>
        <a:p>
          <a:endParaRPr lang="ru-RU"/>
        </a:p>
      </dgm:t>
    </dgm:pt>
    <dgm:pt modelId="{AE0DC088-8B7C-425F-9559-268905AD4617}">
      <dgm:prSet/>
      <dgm:spPr/>
      <dgm:t>
        <a:bodyPr/>
        <a:lstStyle/>
        <a:p>
          <a:r>
            <a:rPr lang="ru-RU"/>
            <a:t>Количество шариатских банков увеличилось до 11, количество их филиалов – с 241 до 547, в 24 светских банках были открыты «исламские окна», было создано 158 сельских шариатских банков. </a:t>
          </a:r>
        </a:p>
      </dgm:t>
    </dgm:pt>
    <dgm:pt modelId="{12F9A805-41E9-4D1E-B5A5-B5EC8FE9B9E0}" type="parTrans" cxnId="{628F9C98-A398-4C64-8A40-B3918CB20F93}">
      <dgm:prSet/>
      <dgm:spPr/>
      <dgm:t>
        <a:bodyPr/>
        <a:lstStyle/>
        <a:p>
          <a:endParaRPr lang="ru-RU"/>
        </a:p>
      </dgm:t>
    </dgm:pt>
    <dgm:pt modelId="{06D80B3E-E3F1-41E7-AF08-608477728287}" type="sibTrans" cxnId="{628F9C98-A398-4C64-8A40-B3918CB20F93}">
      <dgm:prSet/>
      <dgm:spPr/>
      <dgm:t>
        <a:bodyPr/>
        <a:lstStyle/>
        <a:p>
          <a:endParaRPr lang="ru-RU"/>
        </a:p>
      </dgm:t>
    </dgm:pt>
    <dgm:pt modelId="{9B3B42D2-3B12-4223-B8C9-B3368516AD0E}" type="pres">
      <dgm:prSet presAssocID="{F1506AA6-F8A9-49DC-930C-E2ED4B0D04A3}" presName="linear" presStyleCnt="0">
        <dgm:presLayoutVars>
          <dgm:animLvl val="lvl"/>
          <dgm:resizeHandles val="exact"/>
        </dgm:presLayoutVars>
      </dgm:prSet>
      <dgm:spPr/>
    </dgm:pt>
    <dgm:pt modelId="{9E07F2BD-C4B2-42E5-AD51-3B35A12ECF9E}" type="pres">
      <dgm:prSet presAssocID="{B132D6CE-46C2-42A9-B240-CEEEAA153F29}" presName="parentText" presStyleLbl="node1" presStyleIdx="0" presStyleCnt="3">
        <dgm:presLayoutVars>
          <dgm:chMax val="0"/>
          <dgm:bulletEnabled val="1"/>
        </dgm:presLayoutVars>
      </dgm:prSet>
      <dgm:spPr/>
    </dgm:pt>
    <dgm:pt modelId="{2EAD009E-EA6B-49B2-924A-F2BA36B725F1}" type="pres">
      <dgm:prSet presAssocID="{56EE74C0-4485-4568-A4B2-CC010D02718B}" presName="spacer" presStyleCnt="0"/>
      <dgm:spPr/>
    </dgm:pt>
    <dgm:pt modelId="{74CC0562-C5D3-48F8-9BFC-556CC1F794D7}" type="pres">
      <dgm:prSet presAssocID="{AD53C68A-E58E-4E90-8AC0-92B118DB6F46}" presName="parentText" presStyleLbl="node1" presStyleIdx="1" presStyleCnt="3">
        <dgm:presLayoutVars>
          <dgm:chMax val="0"/>
          <dgm:bulletEnabled val="1"/>
        </dgm:presLayoutVars>
      </dgm:prSet>
      <dgm:spPr/>
    </dgm:pt>
    <dgm:pt modelId="{C52288E0-97DF-4597-8EB4-B405A7E6AB6C}" type="pres">
      <dgm:prSet presAssocID="{8D4234BD-4B66-4AEC-A04A-EB7D0AD0E7A3}" presName="spacer" presStyleCnt="0"/>
      <dgm:spPr/>
    </dgm:pt>
    <dgm:pt modelId="{20D19E7F-BC25-4B4A-974A-8AA03E384EAF}" type="pres">
      <dgm:prSet presAssocID="{AE0DC088-8B7C-425F-9559-268905AD4617}" presName="parentText" presStyleLbl="node1" presStyleIdx="2" presStyleCnt="3">
        <dgm:presLayoutVars>
          <dgm:chMax val="0"/>
          <dgm:bulletEnabled val="1"/>
        </dgm:presLayoutVars>
      </dgm:prSet>
      <dgm:spPr/>
    </dgm:pt>
  </dgm:ptLst>
  <dgm:cxnLst>
    <dgm:cxn modelId="{C4E7FB73-0104-4F1A-8FF3-D901F92BFAC5}" type="presOf" srcId="{AE0DC088-8B7C-425F-9559-268905AD4617}" destId="{20D19E7F-BC25-4B4A-974A-8AA03E384EAF}" srcOrd="0" destOrd="0" presId="urn:microsoft.com/office/officeart/2005/8/layout/vList2"/>
    <dgm:cxn modelId="{6E7B2A74-0838-4496-A117-C4A7F3EB379A}" type="presOf" srcId="{F1506AA6-F8A9-49DC-930C-E2ED4B0D04A3}" destId="{9B3B42D2-3B12-4223-B8C9-B3368516AD0E}" srcOrd="0" destOrd="0" presId="urn:microsoft.com/office/officeart/2005/8/layout/vList2"/>
    <dgm:cxn modelId="{CE6D7259-80FE-4664-B3FF-8C18D844FF72}" type="presOf" srcId="{B132D6CE-46C2-42A9-B240-CEEEAA153F29}" destId="{9E07F2BD-C4B2-42E5-AD51-3B35A12ECF9E}" srcOrd="0" destOrd="0" presId="urn:microsoft.com/office/officeart/2005/8/layout/vList2"/>
    <dgm:cxn modelId="{48191C7A-49A1-4BF3-8547-7B6628C63323}" type="presOf" srcId="{AD53C68A-E58E-4E90-8AC0-92B118DB6F46}" destId="{74CC0562-C5D3-48F8-9BFC-556CC1F794D7}" srcOrd="0" destOrd="0" presId="urn:microsoft.com/office/officeart/2005/8/layout/vList2"/>
    <dgm:cxn modelId="{628F9C98-A398-4C64-8A40-B3918CB20F93}" srcId="{F1506AA6-F8A9-49DC-930C-E2ED4B0D04A3}" destId="{AE0DC088-8B7C-425F-9559-268905AD4617}" srcOrd="2" destOrd="0" parTransId="{12F9A805-41E9-4D1E-B5A5-B5EC8FE9B9E0}" sibTransId="{06D80B3E-E3F1-41E7-AF08-608477728287}"/>
    <dgm:cxn modelId="{D15A4FA6-850D-40C8-9C77-D53865643EAA}" srcId="{F1506AA6-F8A9-49DC-930C-E2ED4B0D04A3}" destId="{B132D6CE-46C2-42A9-B240-CEEEAA153F29}" srcOrd="0" destOrd="0" parTransId="{3CD32307-51AD-4517-83E1-03387D9665BF}" sibTransId="{56EE74C0-4485-4568-A4B2-CC010D02718B}"/>
    <dgm:cxn modelId="{41D070BD-9BFD-467F-8106-3C3D59457742}" srcId="{F1506AA6-F8A9-49DC-930C-E2ED4B0D04A3}" destId="{AD53C68A-E58E-4E90-8AC0-92B118DB6F46}" srcOrd="1" destOrd="0" parTransId="{FAA5C850-B678-447C-83F4-317CFE00EF49}" sibTransId="{8D4234BD-4B66-4AEC-A04A-EB7D0AD0E7A3}"/>
    <dgm:cxn modelId="{9E952D1E-FBAF-4D95-9A15-2D344F58D04F}" type="presParOf" srcId="{9B3B42D2-3B12-4223-B8C9-B3368516AD0E}" destId="{9E07F2BD-C4B2-42E5-AD51-3B35A12ECF9E}" srcOrd="0" destOrd="0" presId="urn:microsoft.com/office/officeart/2005/8/layout/vList2"/>
    <dgm:cxn modelId="{E9DED9A3-F1E6-4279-A54F-3FA904AF8407}" type="presParOf" srcId="{9B3B42D2-3B12-4223-B8C9-B3368516AD0E}" destId="{2EAD009E-EA6B-49B2-924A-F2BA36B725F1}" srcOrd="1" destOrd="0" presId="urn:microsoft.com/office/officeart/2005/8/layout/vList2"/>
    <dgm:cxn modelId="{A2F70461-D1B8-418A-AE92-311174FC4BF6}" type="presParOf" srcId="{9B3B42D2-3B12-4223-B8C9-B3368516AD0E}" destId="{74CC0562-C5D3-48F8-9BFC-556CC1F794D7}" srcOrd="2" destOrd="0" presId="urn:microsoft.com/office/officeart/2005/8/layout/vList2"/>
    <dgm:cxn modelId="{B89AC8AD-D29F-4B2E-BE49-FE7CE2391D78}" type="presParOf" srcId="{9B3B42D2-3B12-4223-B8C9-B3368516AD0E}" destId="{C52288E0-97DF-4597-8EB4-B405A7E6AB6C}" srcOrd="3" destOrd="0" presId="urn:microsoft.com/office/officeart/2005/8/layout/vList2"/>
    <dgm:cxn modelId="{5AAF8755-AEDE-4D62-B50A-8A9C91D73300}" type="presParOf" srcId="{9B3B42D2-3B12-4223-B8C9-B3368516AD0E}" destId="{20D19E7F-BC25-4B4A-974A-8AA03E384EA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0D5967-FFE3-44F1-807A-FFF63222071C}" type="doc">
      <dgm:prSet loTypeId="urn:microsoft.com/office/officeart/2005/8/layout/process1" loCatId="process" qsTypeId="urn:microsoft.com/office/officeart/2005/8/quickstyle/simple1" qsCatId="simple" csTypeId="urn:microsoft.com/office/officeart/2005/8/colors/colorful3" csCatId="colorful"/>
      <dgm:spPr/>
      <dgm:t>
        <a:bodyPr/>
        <a:lstStyle/>
        <a:p>
          <a:endParaRPr lang="ru-RU"/>
        </a:p>
      </dgm:t>
    </dgm:pt>
    <dgm:pt modelId="{F9009481-6A61-4A95-9979-130D662483A4}">
      <dgm:prSet/>
      <dgm:spPr/>
      <dgm:t>
        <a:bodyPr/>
        <a:lstStyle/>
        <a:p>
          <a:r>
            <a:rPr lang="ru-RU" dirty="0"/>
            <a:t>В Индонезии исламский банкинг служит для привлечения инвестиций ближневосточных стран. </a:t>
          </a:r>
        </a:p>
      </dgm:t>
    </dgm:pt>
    <dgm:pt modelId="{4FCCE707-F10B-4650-BEF7-C8DD936D617C}" type="parTrans" cxnId="{6BA326E0-05E1-49DE-BA0B-663889B3ABD9}">
      <dgm:prSet/>
      <dgm:spPr/>
      <dgm:t>
        <a:bodyPr/>
        <a:lstStyle/>
        <a:p>
          <a:endParaRPr lang="ru-RU"/>
        </a:p>
      </dgm:t>
    </dgm:pt>
    <dgm:pt modelId="{A3AD3D29-9F14-427A-813A-30976F1BF93F}" type="sibTrans" cxnId="{6BA326E0-05E1-49DE-BA0B-663889B3ABD9}">
      <dgm:prSet/>
      <dgm:spPr/>
      <dgm:t>
        <a:bodyPr/>
        <a:lstStyle/>
        <a:p>
          <a:endParaRPr lang="ru-RU"/>
        </a:p>
      </dgm:t>
    </dgm:pt>
    <dgm:pt modelId="{CCEC6044-5F20-4B4A-9E3B-427193C83CFB}">
      <dgm:prSet/>
      <dgm:spPr/>
      <dgm:t>
        <a:bodyPr/>
        <a:lstStyle/>
        <a:p>
          <a:r>
            <a:rPr lang="ru-RU"/>
            <a:t>Именно в связи с этим индонезийская правительственная структура – Служба финансовых властей подготовила «дорожную карту», согласно которой к 2023 году доля исламских банков должна вырасти в три раза и достичь порога в 15%. </a:t>
          </a:r>
        </a:p>
      </dgm:t>
    </dgm:pt>
    <dgm:pt modelId="{8D616D87-26AF-4571-932F-B6AD88C9978D}" type="parTrans" cxnId="{1AAF1CA6-72F8-4000-BFA6-018AE4B69AD3}">
      <dgm:prSet/>
      <dgm:spPr/>
      <dgm:t>
        <a:bodyPr/>
        <a:lstStyle/>
        <a:p>
          <a:endParaRPr lang="ru-RU"/>
        </a:p>
      </dgm:t>
    </dgm:pt>
    <dgm:pt modelId="{547A4A48-8B91-40E8-A2B6-93EF03E207A0}" type="sibTrans" cxnId="{1AAF1CA6-72F8-4000-BFA6-018AE4B69AD3}">
      <dgm:prSet/>
      <dgm:spPr/>
      <dgm:t>
        <a:bodyPr/>
        <a:lstStyle/>
        <a:p>
          <a:endParaRPr lang="ru-RU"/>
        </a:p>
      </dgm:t>
    </dgm:pt>
    <dgm:pt modelId="{22F3B504-8AC2-4A6F-8AEC-CAFDACB202A1}">
      <dgm:prSet/>
      <dgm:spPr/>
      <dgm:t>
        <a:bodyPr/>
        <a:lstStyle/>
        <a:p>
          <a:r>
            <a:rPr lang="ru-RU" dirty="0"/>
            <a:t>Одновременно проводится политика по ограничению предельно допустимого участия иностранного капитала в деятельности исламских банков. В настоящий момент потолок – 40%.</a:t>
          </a:r>
        </a:p>
      </dgm:t>
    </dgm:pt>
    <dgm:pt modelId="{C6112F49-449A-4770-B49E-88831FD12F36}" type="parTrans" cxnId="{04E91FC4-E84C-4E30-A4E1-F2CBE2732D89}">
      <dgm:prSet/>
      <dgm:spPr/>
      <dgm:t>
        <a:bodyPr/>
        <a:lstStyle/>
        <a:p>
          <a:endParaRPr lang="ru-RU"/>
        </a:p>
      </dgm:t>
    </dgm:pt>
    <dgm:pt modelId="{28F73675-C13F-4D3C-84C3-D00C4E43DBF2}" type="sibTrans" cxnId="{04E91FC4-E84C-4E30-A4E1-F2CBE2732D89}">
      <dgm:prSet/>
      <dgm:spPr/>
      <dgm:t>
        <a:bodyPr/>
        <a:lstStyle/>
        <a:p>
          <a:endParaRPr lang="ru-RU"/>
        </a:p>
      </dgm:t>
    </dgm:pt>
    <dgm:pt modelId="{0E908B7B-C751-49BB-88B6-2CC7425B748B}" type="pres">
      <dgm:prSet presAssocID="{0D0D5967-FFE3-44F1-807A-FFF63222071C}" presName="Name0" presStyleCnt="0">
        <dgm:presLayoutVars>
          <dgm:dir/>
          <dgm:resizeHandles val="exact"/>
        </dgm:presLayoutVars>
      </dgm:prSet>
      <dgm:spPr/>
    </dgm:pt>
    <dgm:pt modelId="{4E23F40E-E0E0-4E24-AE37-1A7FBC84003E}" type="pres">
      <dgm:prSet presAssocID="{F9009481-6A61-4A95-9979-130D662483A4}" presName="node" presStyleLbl="node1" presStyleIdx="0" presStyleCnt="3">
        <dgm:presLayoutVars>
          <dgm:bulletEnabled val="1"/>
        </dgm:presLayoutVars>
      </dgm:prSet>
      <dgm:spPr/>
    </dgm:pt>
    <dgm:pt modelId="{0CEEC1A5-F359-446E-8E9A-A252264D3626}" type="pres">
      <dgm:prSet presAssocID="{A3AD3D29-9F14-427A-813A-30976F1BF93F}" presName="sibTrans" presStyleLbl="sibTrans2D1" presStyleIdx="0" presStyleCnt="2"/>
      <dgm:spPr/>
    </dgm:pt>
    <dgm:pt modelId="{C76958E6-273A-4E1F-89F6-DECD8B148D7A}" type="pres">
      <dgm:prSet presAssocID="{A3AD3D29-9F14-427A-813A-30976F1BF93F}" presName="connectorText" presStyleLbl="sibTrans2D1" presStyleIdx="0" presStyleCnt="2"/>
      <dgm:spPr/>
    </dgm:pt>
    <dgm:pt modelId="{38C4FB4E-369B-487C-83B0-16EE8FBC20A6}" type="pres">
      <dgm:prSet presAssocID="{CCEC6044-5F20-4B4A-9E3B-427193C83CFB}" presName="node" presStyleLbl="node1" presStyleIdx="1" presStyleCnt="3">
        <dgm:presLayoutVars>
          <dgm:bulletEnabled val="1"/>
        </dgm:presLayoutVars>
      </dgm:prSet>
      <dgm:spPr/>
    </dgm:pt>
    <dgm:pt modelId="{D59A74C1-5885-49A2-B26E-129F8F24C1F7}" type="pres">
      <dgm:prSet presAssocID="{547A4A48-8B91-40E8-A2B6-93EF03E207A0}" presName="sibTrans" presStyleLbl="sibTrans2D1" presStyleIdx="1" presStyleCnt="2"/>
      <dgm:spPr/>
    </dgm:pt>
    <dgm:pt modelId="{AB2E079C-4778-48A2-A655-A81DB1A92154}" type="pres">
      <dgm:prSet presAssocID="{547A4A48-8B91-40E8-A2B6-93EF03E207A0}" presName="connectorText" presStyleLbl="sibTrans2D1" presStyleIdx="1" presStyleCnt="2"/>
      <dgm:spPr/>
    </dgm:pt>
    <dgm:pt modelId="{28149F02-4C6F-48CF-92DD-F8BA8FFAB217}" type="pres">
      <dgm:prSet presAssocID="{22F3B504-8AC2-4A6F-8AEC-CAFDACB202A1}" presName="node" presStyleLbl="node1" presStyleIdx="2" presStyleCnt="3">
        <dgm:presLayoutVars>
          <dgm:bulletEnabled val="1"/>
        </dgm:presLayoutVars>
      </dgm:prSet>
      <dgm:spPr/>
    </dgm:pt>
  </dgm:ptLst>
  <dgm:cxnLst>
    <dgm:cxn modelId="{3A2EB620-B751-45D5-B202-50DDC495ED18}" type="presOf" srcId="{A3AD3D29-9F14-427A-813A-30976F1BF93F}" destId="{C76958E6-273A-4E1F-89F6-DECD8B148D7A}" srcOrd="1" destOrd="0" presId="urn:microsoft.com/office/officeart/2005/8/layout/process1"/>
    <dgm:cxn modelId="{5138B633-EFB2-433A-970C-ECF625D80202}" type="presOf" srcId="{F9009481-6A61-4A95-9979-130D662483A4}" destId="{4E23F40E-E0E0-4E24-AE37-1A7FBC84003E}" srcOrd="0" destOrd="0" presId="urn:microsoft.com/office/officeart/2005/8/layout/process1"/>
    <dgm:cxn modelId="{78FCBB64-A27E-48F5-964D-E71B20B5FBFB}" type="presOf" srcId="{547A4A48-8B91-40E8-A2B6-93EF03E207A0}" destId="{D59A74C1-5885-49A2-B26E-129F8F24C1F7}" srcOrd="0" destOrd="0" presId="urn:microsoft.com/office/officeart/2005/8/layout/process1"/>
    <dgm:cxn modelId="{1AAF1CA6-72F8-4000-BFA6-018AE4B69AD3}" srcId="{0D0D5967-FFE3-44F1-807A-FFF63222071C}" destId="{CCEC6044-5F20-4B4A-9E3B-427193C83CFB}" srcOrd="1" destOrd="0" parTransId="{8D616D87-26AF-4571-932F-B6AD88C9978D}" sibTransId="{547A4A48-8B91-40E8-A2B6-93EF03E207A0}"/>
    <dgm:cxn modelId="{04E91FC4-E84C-4E30-A4E1-F2CBE2732D89}" srcId="{0D0D5967-FFE3-44F1-807A-FFF63222071C}" destId="{22F3B504-8AC2-4A6F-8AEC-CAFDACB202A1}" srcOrd="2" destOrd="0" parTransId="{C6112F49-449A-4770-B49E-88831FD12F36}" sibTransId="{28F73675-C13F-4D3C-84C3-D00C4E43DBF2}"/>
    <dgm:cxn modelId="{BB49A9C8-3B0B-4040-A222-5B30AFF465F4}" type="presOf" srcId="{547A4A48-8B91-40E8-A2B6-93EF03E207A0}" destId="{AB2E079C-4778-48A2-A655-A81DB1A92154}" srcOrd="1" destOrd="0" presId="urn:microsoft.com/office/officeart/2005/8/layout/process1"/>
    <dgm:cxn modelId="{1F6BBED1-E06D-44A0-AAA9-A893EE357881}" type="presOf" srcId="{0D0D5967-FFE3-44F1-807A-FFF63222071C}" destId="{0E908B7B-C751-49BB-88B6-2CC7425B748B}" srcOrd="0" destOrd="0" presId="urn:microsoft.com/office/officeart/2005/8/layout/process1"/>
    <dgm:cxn modelId="{6BA326E0-05E1-49DE-BA0B-663889B3ABD9}" srcId="{0D0D5967-FFE3-44F1-807A-FFF63222071C}" destId="{F9009481-6A61-4A95-9979-130D662483A4}" srcOrd="0" destOrd="0" parTransId="{4FCCE707-F10B-4650-BEF7-C8DD936D617C}" sibTransId="{A3AD3D29-9F14-427A-813A-30976F1BF93F}"/>
    <dgm:cxn modelId="{83C9F4E3-39B4-4526-8637-8D0B281F48BF}" type="presOf" srcId="{A3AD3D29-9F14-427A-813A-30976F1BF93F}" destId="{0CEEC1A5-F359-446E-8E9A-A252264D3626}" srcOrd="0" destOrd="0" presId="urn:microsoft.com/office/officeart/2005/8/layout/process1"/>
    <dgm:cxn modelId="{08B134F7-A8D1-496B-B25A-9C4A6FF05EA7}" type="presOf" srcId="{CCEC6044-5F20-4B4A-9E3B-427193C83CFB}" destId="{38C4FB4E-369B-487C-83B0-16EE8FBC20A6}" srcOrd="0" destOrd="0" presId="urn:microsoft.com/office/officeart/2005/8/layout/process1"/>
    <dgm:cxn modelId="{006E7FFD-8EE8-4E0F-AE30-926830E5B713}" type="presOf" srcId="{22F3B504-8AC2-4A6F-8AEC-CAFDACB202A1}" destId="{28149F02-4C6F-48CF-92DD-F8BA8FFAB217}" srcOrd="0" destOrd="0" presId="urn:microsoft.com/office/officeart/2005/8/layout/process1"/>
    <dgm:cxn modelId="{245F8458-7887-4312-AA60-7ED472ADF4FF}" type="presParOf" srcId="{0E908B7B-C751-49BB-88B6-2CC7425B748B}" destId="{4E23F40E-E0E0-4E24-AE37-1A7FBC84003E}" srcOrd="0" destOrd="0" presId="urn:microsoft.com/office/officeart/2005/8/layout/process1"/>
    <dgm:cxn modelId="{DC0A5855-EF9B-435E-B442-4D0EA1B8A5F7}" type="presParOf" srcId="{0E908B7B-C751-49BB-88B6-2CC7425B748B}" destId="{0CEEC1A5-F359-446E-8E9A-A252264D3626}" srcOrd="1" destOrd="0" presId="urn:microsoft.com/office/officeart/2005/8/layout/process1"/>
    <dgm:cxn modelId="{8C8C8397-ABEC-4FE3-882B-45EFD7A44C20}" type="presParOf" srcId="{0CEEC1A5-F359-446E-8E9A-A252264D3626}" destId="{C76958E6-273A-4E1F-89F6-DECD8B148D7A}" srcOrd="0" destOrd="0" presId="urn:microsoft.com/office/officeart/2005/8/layout/process1"/>
    <dgm:cxn modelId="{A30A7921-DDE4-47BD-9AD8-686AD7DCCEE2}" type="presParOf" srcId="{0E908B7B-C751-49BB-88B6-2CC7425B748B}" destId="{38C4FB4E-369B-487C-83B0-16EE8FBC20A6}" srcOrd="2" destOrd="0" presId="urn:microsoft.com/office/officeart/2005/8/layout/process1"/>
    <dgm:cxn modelId="{A0931326-0685-4970-BE47-A7F76F3EC288}" type="presParOf" srcId="{0E908B7B-C751-49BB-88B6-2CC7425B748B}" destId="{D59A74C1-5885-49A2-B26E-129F8F24C1F7}" srcOrd="3" destOrd="0" presId="urn:microsoft.com/office/officeart/2005/8/layout/process1"/>
    <dgm:cxn modelId="{E01787FC-D613-46BE-B8B4-A4E50EC42824}" type="presParOf" srcId="{D59A74C1-5885-49A2-B26E-129F8F24C1F7}" destId="{AB2E079C-4778-48A2-A655-A81DB1A92154}" srcOrd="0" destOrd="0" presId="urn:microsoft.com/office/officeart/2005/8/layout/process1"/>
    <dgm:cxn modelId="{0A0A4AA9-7691-46DB-A2ED-B150C977AFFF}" type="presParOf" srcId="{0E908B7B-C751-49BB-88B6-2CC7425B748B}" destId="{28149F02-4C6F-48CF-92DD-F8BA8FFAB21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ADFFBF-DB06-4B29-A9EA-D11B7F816FD9}"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ru-RU"/>
        </a:p>
      </dgm:t>
    </dgm:pt>
    <dgm:pt modelId="{BB4C0BE0-D874-4321-84CC-6DC14ADF90A7}">
      <dgm:prSet/>
      <dgm:spPr/>
      <dgm:t>
        <a:bodyPr/>
        <a:lstStyle/>
        <a:p>
          <a:r>
            <a:rPr lang="ru-RU"/>
            <a:t>1. развитие малого бизнеса. </a:t>
          </a:r>
        </a:p>
      </dgm:t>
    </dgm:pt>
    <dgm:pt modelId="{803C8E20-D449-4981-A4B1-88DEB1B32313}" type="parTrans" cxnId="{B8AD4A27-E601-48CD-AADD-CA798124875B}">
      <dgm:prSet/>
      <dgm:spPr/>
      <dgm:t>
        <a:bodyPr/>
        <a:lstStyle/>
        <a:p>
          <a:endParaRPr lang="ru-RU"/>
        </a:p>
      </dgm:t>
    </dgm:pt>
    <dgm:pt modelId="{AF2D7E30-884F-491C-8D3F-E28F45424E68}" type="sibTrans" cxnId="{B8AD4A27-E601-48CD-AADD-CA798124875B}">
      <dgm:prSet/>
      <dgm:spPr/>
      <dgm:t>
        <a:bodyPr/>
        <a:lstStyle/>
        <a:p>
          <a:endParaRPr lang="ru-RU"/>
        </a:p>
      </dgm:t>
    </dgm:pt>
    <dgm:pt modelId="{31C55A63-4BC7-4779-B093-7EC2E1ED1F60}">
      <dgm:prSet/>
      <dgm:spPr/>
      <dgm:t>
        <a:bodyPr/>
        <a:lstStyle/>
        <a:p>
          <a:r>
            <a:rPr lang="ru-RU" dirty="0"/>
            <a:t>2. создания проектов по экономическому развитию общества. </a:t>
          </a:r>
        </a:p>
      </dgm:t>
    </dgm:pt>
    <dgm:pt modelId="{39F3464C-41CF-4A16-A17F-7361A7F1BB2A}" type="parTrans" cxnId="{D6828448-2AE7-49BB-8486-F4C6AE106C6B}">
      <dgm:prSet/>
      <dgm:spPr/>
      <dgm:t>
        <a:bodyPr/>
        <a:lstStyle/>
        <a:p>
          <a:endParaRPr lang="ru-RU"/>
        </a:p>
      </dgm:t>
    </dgm:pt>
    <dgm:pt modelId="{AF3F4204-2097-4AED-B59B-0A2510279F34}" type="sibTrans" cxnId="{D6828448-2AE7-49BB-8486-F4C6AE106C6B}">
      <dgm:prSet/>
      <dgm:spPr/>
      <dgm:t>
        <a:bodyPr/>
        <a:lstStyle/>
        <a:p>
          <a:endParaRPr lang="ru-RU"/>
        </a:p>
      </dgm:t>
    </dgm:pt>
    <dgm:pt modelId="{82B4D72E-8F7C-479C-A769-FF6C23B8106F}">
      <dgm:prSet/>
      <dgm:spPr/>
      <dgm:t>
        <a:bodyPr/>
        <a:lstStyle/>
        <a:p>
          <a:r>
            <a:rPr lang="ru-RU" dirty="0"/>
            <a:t>3. создание сберегательных фондов для сбора </a:t>
          </a:r>
          <a:r>
            <a:rPr lang="ru-RU" dirty="0" err="1"/>
            <a:t>закята</a:t>
          </a:r>
          <a:r>
            <a:rPr lang="ru-RU" dirty="0"/>
            <a:t> и милостыни.</a:t>
          </a:r>
        </a:p>
      </dgm:t>
    </dgm:pt>
    <dgm:pt modelId="{A18828A5-76C2-4686-A06C-B507494844D2}" type="parTrans" cxnId="{EFB278B7-B6DC-4C74-9F5E-CB83FD319941}">
      <dgm:prSet/>
      <dgm:spPr/>
      <dgm:t>
        <a:bodyPr/>
        <a:lstStyle/>
        <a:p>
          <a:endParaRPr lang="ru-RU"/>
        </a:p>
      </dgm:t>
    </dgm:pt>
    <dgm:pt modelId="{E31593B8-88FB-4ACB-8497-845CE4DC3408}" type="sibTrans" cxnId="{EFB278B7-B6DC-4C74-9F5E-CB83FD319941}">
      <dgm:prSet/>
      <dgm:spPr/>
      <dgm:t>
        <a:bodyPr/>
        <a:lstStyle/>
        <a:p>
          <a:endParaRPr lang="ru-RU"/>
        </a:p>
      </dgm:t>
    </dgm:pt>
    <dgm:pt modelId="{8E8D2D40-63CE-4F69-B944-8B1E71C64382}">
      <dgm:prSet/>
      <dgm:spPr/>
      <dgm:t>
        <a:bodyPr/>
        <a:lstStyle/>
        <a:p>
          <a:r>
            <a:rPr lang="ru-RU" dirty="0"/>
            <a:t>4. распределение средств Международного Фонда Развития.</a:t>
          </a:r>
        </a:p>
      </dgm:t>
    </dgm:pt>
    <dgm:pt modelId="{CC0E6D7B-E862-4FBD-976E-DFEE0F8A245A}" type="parTrans" cxnId="{E216B74D-7491-4D3E-BCA1-AF31AB6CD6B0}">
      <dgm:prSet/>
      <dgm:spPr/>
      <dgm:t>
        <a:bodyPr/>
        <a:lstStyle/>
        <a:p>
          <a:endParaRPr lang="ru-RU"/>
        </a:p>
      </dgm:t>
    </dgm:pt>
    <dgm:pt modelId="{78DD9304-847A-470C-B381-C2D7E47E6E99}" type="sibTrans" cxnId="{E216B74D-7491-4D3E-BCA1-AF31AB6CD6B0}">
      <dgm:prSet/>
      <dgm:spPr/>
      <dgm:t>
        <a:bodyPr/>
        <a:lstStyle/>
        <a:p>
          <a:endParaRPr lang="ru-RU"/>
        </a:p>
      </dgm:t>
    </dgm:pt>
    <dgm:pt modelId="{2BC8242C-13B3-4280-8367-B60D0F3A46D9}">
      <dgm:prSet/>
      <dgm:spPr/>
      <dgm:t>
        <a:bodyPr/>
        <a:lstStyle/>
        <a:p>
          <a:r>
            <a:rPr lang="ru-RU" dirty="0"/>
            <a:t>5. создание пенсионных фондов. </a:t>
          </a:r>
        </a:p>
      </dgm:t>
    </dgm:pt>
    <dgm:pt modelId="{DF51D709-5B0A-4D64-BA1C-C333A0A995A5}" type="parTrans" cxnId="{F7901697-80E5-4381-AC94-801AE95CBDA2}">
      <dgm:prSet/>
      <dgm:spPr/>
      <dgm:t>
        <a:bodyPr/>
        <a:lstStyle/>
        <a:p>
          <a:endParaRPr lang="ru-RU"/>
        </a:p>
      </dgm:t>
    </dgm:pt>
    <dgm:pt modelId="{B86E219B-25F1-464E-86D4-5F1946E3F0A2}" type="sibTrans" cxnId="{F7901697-80E5-4381-AC94-801AE95CBDA2}">
      <dgm:prSet/>
      <dgm:spPr/>
      <dgm:t>
        <a:bodyPr/>
        <a:lstStyle/>
        <a:p>
          <a:endParaRPr lang="ru-RU"/>
        </a:p>
      </dgm:t>
    </dgm:pt>
    <dgm:pt modelId="{635B7E79-35B8-4A1B-984F-2AD08FBCF471}" type="pres">
      <dgm:prSet presAssocID="{4CADFFBF-DB06-4B29-A9EA-D11B7F816FD9}" presName="diagram" presStyleCnt="0">
        <dgm:presLayoutVars>
          <dgm:chMax val="1"/>
          <dgm:dir/>
          <dgm:animLvl val="ctr"/>
          <dgm:resizeHandles val="exact"/>
        </dgm:presLayoutVars>
      </dgm:prSet>
      <dgm:spPr/>
    </dgm:pt>
    <dgm:pt modelId="{D80AB0AF-5EAE-4184-9F7F-75BDB1A0AD05}" type="pres">
      <dgm:prSet presAssocID="{4CADFFBF-DB06-4B29-A9EA-D11B7F816FD9}" presName="matrix" presStyleCnt="0"/>
      <dgm:spPr/>
    </dgm:pt>
    <dgm:pt modelId="{170C9279-B95B-4967-B84D-5E36E4332AA3}" type="pres">
      <dgm:prSet presAssocID="{4CADFFBF-DB06-4B29-A9EA-D11B7F816FD9}" presName="tile1" presStyleLbl="node1" presStyleIdx="0" presStyleCnt="4"/>
      <dgm:spPr/>
    </dgm:pt>
    <dgm:pt modelId="{7C489DCC-27C9-4837-A0E3-80ADF8F29CC8}" type="pres">
      <dgm:prSet presAssocID="{4CADFFBF-DB06-4B29-A9EA-D11B7F816FD9}" presName="tile1text" presStyleLbl="node1" presStyleIdx="0" presStyleCnt="4">
        <dgm:presLayoutVars>
          <dgm:chMax val="0"/>
          <dgm:chPref val="0"/>
          <dgm:bulletEnabled val="1"/>
        </dgm:presLayoutVars>
      </dgm:prSet>
      <dgm:spPr/>
    </dgm:pt>
    <dgm:pt modelId="{B68597AA-F433-4033-A104-3888DDC22A3A}" type="pres">
      <dgm:prSet presAssocID="{4CADFFBF-DB06-4B29-A9EA-D11B7F816FD9}" presName="tile2" presStyleLbl="node1" presStyleIdx="1" presStyleCnt="4"/>
      <dgm:spPr/>
    </dgm:pt>
    <dgm:pt modelId="{0C9FB9E5-3765-4430-BE84-A324F1AD6F82}" type="pres">
      <dgm:prSet presAssocID="{4CADFFBF-DB06-4B29-A9EA-D11B7F816FD9}" presName="tile2text" presStyleLbl="node1" presStyleIdx="1" presStyleCnt="4">
        <dgm:presLayoutVars>
          <dgm:chMax val="0"/>
          <dgm:chPref val="0"/>
          <dgm:bulletEnabled val="1"/>
        </dgm:presLayoutVars>
      </dgm:prSet>
      <dgm:spPr/>
    </dgm:pt>
    <dgm:pt modelId="{FA165AC5-8744-40C0-AF37-FA2525FBF9C7}" type="pres">
      <dgm:prSet presAssocID="{4CADFFBF-DB06-4B29-A9EA-D11B7F816FD9}" presName="tile3" presStyleLbl="node1" presStyleIdx="2" presStyleCnt="4"/>
      <dgm:spPr/>
    </dgm:pt>
    <dgm:pt modelId="{47D0A315-DD4E-45F3-821D-F43F7DDFD9B9}" type="pres">
      <dgm:prSet presAssocID="{4CADFFBF-DB06-4B29-A9EA-D11B7F816FD9}" presName="tile3text" presStyleLbl="node1" presStyleIdx="2" presStyleCnt="4">
        <dgm:presLayoutVars>
          <dgm:chMax val="0"/>
          <dgm:chPref val="0"/>
          <dgm:bulletEnabled val="1"/>
        </dgm:presLayoutVars>
      </dgm:prSet>
      <dgm:spPr/>
    </dgm:pt>
    <dgm:pt modelId="{FFF461CC-FC72-4C4F-86D6-289B94E9D3EE}" type="pres">
      <dgm:prSet presAssocID="{4CADFFBF-DB06-4B29-A9EA-D11B7F816FD9}" presName="tile4" presStyleLbl="node1" presStyleIdx="3" presStyleCnt="4"/>
      <dgm:spPr/>
    </dgm:pt>
    <dgm:pt modelId="{1F148E12-7D85-4FE5-A37C-5FFE2DF2FB92}" type="pres">
      <dgm:prSet presAssocID="{4CADFFBF-DB06-4B29-A9EA-D11B7F816FD9}" presName="tile4text" presStyleLbl="node1" presStyleIdx="3" presStyleCnt="4">
        <dgm:presLayoutVars>
          <dgm:chMax val="0"/>
          <dgm:chPref val="0"/>
          <dgm:bulletEnabled val="1"/>
        </dgm:presLayoutVars>
      </dgm:prSet>
      <dgm:spPr/>
    </dgm:pt>
    <dgm:pt modelId="{0D12748E-E77D-4A70-918C-6C07EA6B7616}" type="pres">
      <dgm:prSet presAssocID="{4CADFFBF-DB06-4B29-A9EA-D11B7F816FD9}" presName="centerTile" presStyleLbl="fgShp" presStyleIdx="0" presStyleCnt="1">
        <dgm:presLayoutVars>
          <dgm:chMax val="0"/>
          <dgm:chPref val="0"/>
        </dgm:presLayoutVars>
      </dgm:prSet>
      <dgm:spPr/>
    </dgm:pt>
  </dgm:ptLst>
  <dgm:cxnLst>
    <dgm:cxn modelId="{7589C206-062D-4ECE-A1CA-4183B70673C0}" type="presOf" srcId="{82B4D72E-8F7C-479C-A769-FF6C23B8106F}" destId="{B68597AA-F433-4033-A104-3888DDC22A3A}" srcOrd="0" destOrd="0" presId="urn:microsoft.com/office/officeart/2005/8/layout/matrix1"/>
    <dgm:cxn modelId="{72DE1E15-9D7A-4610-B802-35F2442F6D1C}" type="presOf" srcId="{4CADFFBF-DB06-4B29-A9EA-D11B7F816FD9}" destId="{635B7E79-35B8-4A1B-984F-2AD08FBCF471}" srcOrd="0" destOrd="0" presId="urn:microsoft.com/office/officeart/2005/8/layout/matrix1"/>
    <dgm:cxn modelId="{B8AD4A27-E601-48CD-AADD-CA798124875B}" srcId="{4CADFFBF-DB06-4B29-A9EA-D11B7F816FD9}" destId="{BB4C0BE0-D874-4321-84CC-6DC14ADF90A7}" srcOrd="0" destOrd="0" parTransId="{803C8E20-D449-4981-A4B1-88DEB1B32313}" sibTransId="{AF2D7E30-884F-491C-8D3F-E28F45424E68}"/>
    <dgm:cxn modelId="{D9907A27-0492-4EC2-8A98-2643A5577CA2}" type="presOf" srcId="{31C55A63-4BC7-4779-B093-7EC2E1ED1F60}" destId="{170C9279-B95B-4967-B84D-5E36E4332AA3}" srcOrd="0" destOrd="0" presId="urn:microsoft.com/office/officeart/2005/8/layout/matrix1"/>
    <dgm:cxn modelId="{D6828448-2AE7-49BB-8486-F4C6AE106C6B}" srcId="{BB4C0BE0-D874-4321-84CC-6DC14ADF90A7}" destId="{31C55A63-4BC7-4779-B093-7EC2E1ED1F60}" srcOrd="0" destOrd="0" parTransId="{39F3464C-41CF-4A16-A17F-7361A7F1BB2A}" sibTransId="{AF3F4204-2097-4AED-B59B-0A2510279F34}"/>
    <dgm:cxn modelId="{E216B74D-7491-4D3E-BCA1-AF31AB6CD6B0}" srcId="{BB4C0BE0-D874-4321-84CC-6DC14ADF90A7}" destId="{8E8D2D40-63CE-4F69-B944-8B1E71C64382}" srcOrd="2" destOrd="0" parTransId="{CC0E6D7B-E862-4FBD-976E-DFEE0F8A245A}" sibTransId="{78DD9304-847A-470C-B381-C2D7E47E6E99}"/>
    <dgm:cxn modelId="{07369677-0781-436F-BEE8-846626CD7906}" type="presOf" srcId="{31C55A63-4BC7-4779-B093-7EC2E1ED1F60}" destId="{7C489DCC-27C9-4837-A0E3-80ADF8F29CC8}" srcOrd="1" destOrd="0" presId="urn:microsoft.com/office/officeart/2005/8/layout/matrix1"/>
    <dgm:cxn modelId="{A9AD1A7B-B08D-46BA-99B6-CD9A5405994F}" type="presOf" srcId="{2BC8242C-13B3-4280-8367-B60D0F3A46D9}" destId="{FFF461CC-FC72-4C4F-86D6-289B94E9D3EE}" srcOrd="0" destOrd="0" presId="urn:microsoft.com/office/officeart/2005/8/layout/matrix1"/>
    <dgm:cxn modelId="{4C15B385-765D-4218-ADC1-42F44B2D0287}" type="presOf" srcId="{82B4D72E-8F7C-479C-A769-FF6C23B8106F}" destId="{0C9FB9E5-3765-4430-BE84-A324F1AD6F82}" srcOrd="1" destOrd="0" presId="urn:microsoft.com/office/officeart/2005/8/layout/matrix1"/>
    <dgm:cxn modelId="{F7901697-80E5-4381-AC94-801AE95CBDA2}" srcId="{BB4C0BE0-D874-4321-84CC-6DC14ADF90A7}" destId="{2BC8242C-13B3-4280-8367-B60D0F3A46D9}" srcOrd="3" destOrd="0" parTransId="{DF51D709-5B0A-4D64-BA1C-C333A0A995A5}" sibTransId="{B86E219B-25F1-464E-86D4-5F1946E3F0A2}"/>
    <dgm:cxn modelId="{589E19A7-475B-4FC5-8E00-716A30762E92}" type="presOf" srcId="{BB4C0BE0-D874-4321-84CC-6DC14ADF90A7}" destId="{0D12748E-E77D-4A70-918C-6C07EA6B7616}" srcOrd="0" destOrd="0" presId="urn:microsoft.com/office/officeart/2005/8/layout/matrix1"/>
    <dgm:cxn modelId="{EFB278B7-B6DC-4C74-9F5E-CB83FD319941}" srcId="{BB4C0BE0-D874-4321-84CC-6DC14ADF90A7}" destId="{82B4D72E-8F7C-479C-A769-FF6C23B8106F}" srcOrd="1" destOrd="0" parTransId="{A18828A5-76C2-4686-A06C-B507494844D2}" sibTransId="{E31593B8-88FB-4ACB-8497-845CE4DC3408}"/>
    <dgm:cxn modelId="{950323B8-D35D-472F-BFEB-14A5713CBA30}" type="presOf" srcId="{8E8D2D40-63CE-4F69-B944-8B1E71C64382}" destId="{47D0A315-DD4E-45F3-821D-F43F7DDFD9B9}" srcOrd="1" destOrd="0" presId="urn:microsoft.com/office/officeart/2005/8/layout/matrix1"/>
    <dgm:cxn modelId="{5F6A21E8-E62D-46DE-B681-686645057041}" type="presOf" srcId="{2BC8242C-13B3-4280-8367-B60D0F3A46D9}" destId="{1F148E12-7D85-4FE5-A37C-5FFE2DF2FB92}" srcOrd="1" destOrd="0" presId="urn:microsoft.com/office/officeart/2005/8/layout/matrix1"/>
    <dgm:cxn modelId="{8C52C7F6-F151-4961-9246-20D5A6FE9849}" type="presOf" srcId="{8E8D2D40-63CE-4F69-B944-8B1E71C64382}" destId="{FA165AC5-8744-40C0-AF37-FA2525FBF9C7}" srcOrd="0" destOrd="0" presId="urn:microsoft.com/office/officeart/2005/8/layout/matrix1"/>
    <dgm:cxn modelId="{E9C4D7A0-E008-4F50-BCF0-BE3E0620F7A5}" type="presParOf" srcId="{635B7E79-35B8-4A1B-984F-2AD08FBCF471}" destId="{D80AB0AF-5EAE-4184-9F7F-75BDB1A0AD05}" srcOrd="0" destOrd="0" presId="urn:microsoft.com/office/officeart/2005/8/layout/matrix1"/>
    <dgm:cxn modelId="{CAE21377-3A9F-4D9A-8368-8515C84BF3C0}" type="presParOf" srcId="{D80AB0AF-5EAE-4184-9F7F-75BDB1A0AD05}" destId="{170C9279-B95B-4967-B84D-5E36E4332AA3}" srcOrd="0" destOrd="0" presId="urn:microsoft.com/office/officeart/2005/8/layout/matrix1"/>
    <dgm:cxn modelId="{CC2DE6F7-A25E-4A80-904A-26FC450FFC2C}" type="presParOf" srcId="{D80AB0AF-5EAE-4184-9F7F-75BDB1A0AD05}" destId="{7C489DCC-27C9-4837-A0E3-80ADF8F29CC8}" srcOrd="1" destOrd="0" presId="urn:microsoft.com/office/officeart/2005/8/layout/matrix1"/>
    <dgm:cxn modelId="{33E4F4AD-0047-4023-A208-A4D9BFDE97C0}" type="presParOf" srcId="{D80AB0AF-5EAE-4184-9F7F-75BDB1A0AD05}" destId="{B68597AA-F433-4033-A104-3888DDC22A3A}" srcOrd="2" destOrd="0" presId="urn:microsoft.com/office/officeart/2005/8/layout/matrix1"/>
    <dgm:cxn modelId="{A081CB8C-4123-47B5-AA7E-3B6F3CA73480}" type="presParOf" srcId="{D80AB0AF-5EAE-4184-9F7F-75BDB1A0AD05}" destId="{0C9FB9E5-3765-4430-BE84-A324F1AD6F82}" srcOrd="3" destOrd="0" presId="urn:microsoft.com/office/officeart/2005/8/layout/matrix1"/>
    <dgm:cxn modelId="{C44F3619-06DD-44CC-A8BB-F37C8F7A063B}" type="presParOf" srcId="{D80AB0AF-5EAE-4184-9F7F-75BDB1A0AD05}" destId="{FA165AC5-8744-40C0-AF37-FA2525FBF9C7}" srcOrd="4" destOrd="0" presId="urn:microsoft.com/office/officeart/2005/8/layout/matrix1"/>
    <dgm:cxn modelId="{1BC77C54-EE0F-4714-B1F9-68B7C088B03A}" type="presParOf" srcId="{D80AB0AF-5EAE-4184-9F7F-75BDB1A0AD05}" destId="{47D0A315-DD4E-45F3-821D-F43F7DDFD9B9}" srcOrd="5" destOrd="0" presId="urn:microsoft.com/office/officeart/2005/8/layout/matrix1"/>
    <dgm:cxn modelId="{A24F4971-D9F2-4B1C-AE10-14A99C8E8D32}" type="presParOf" srcId="{D80AB0AF-5EAE-4184-9F7F-75BDB1A0AD05}" destId="{FFF461CC-FC72-4C4F-86D6-289B94E9D3EE}" srcOrd="6" destOrd="0" presId="urn:microsoft.com/office/officeart/2005/8/layout/matrix1"/>
    <dgm:cxn modelId="{56C236D5-10A9-4213-85FD-D2CBE18C716E}" type="presParOf" srcId="{D80AB0AF-5EAE-4184-9F7F-75BDB1A0AD05}" destId="{1F148E12-7D85-4FE5-A37C-5FFE2DF2FB92}" srcOrd="7" destOrd="0" presId="urn:microsoft.com/office/officeart/2005/8/layout/matrix1"/>
    <dgm:cxn modelId="{7A6C1123-2B6C-4EFE-91EF-E52304F8F7AA}" type="presParOf" srcId="{635B7E79-35B8-4A1B-984F-2AD08FBCF471}" destId="{0D12748E-E77D-4A70-918C-6C07EA6B761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E566DD-EE75-4556-ABF7-5A92DC63B05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ru-RU"/>
        </a:p>
      </dgm:t>
    </dgm:pt>
    <dgm:pt modelId="{D7647DE2-91C2-4EFB-AE79-6FC94984786D}">
      <dgm:prSet/>
      <dgm:spPr/>
      <dgm:t>
        <a:bodyPr/>
        <a:lstStyle/>
        <a:p>
          <a:r>
            <a:rPr lang="ru-RU"/>
            <a:t>Банк Муамалат Индонезия установил схему деления прибылей и убытков. На конец 2007 года 38,6% от общей суммы финансирования, были профинансированы по этой схеме. Совместно со своим партнером Байтульмаал Муамалат (Baitumaal Muamalat), банк внедрил целый ряд программ по корпоративной социальной ответственности, включая распределение 9,6 миллионов рупий в 2007 году в фонд помощи больным СПИДом в районы, пострадавшим от стихийных бедствий, и расходуя на стипендии от имени Исламского банка развития для детей, ставших сиротами после цунами в Ачехе. </a:t>
          </a:r>
        </a:p>
      </dgm:t>
    </dgm:pt>
    <dgm:pt modelId="{D50B397B-1845-4BFA-82CF-5E86FF02BD7C}" type="parTrans" cxnId="{6B24AA8F-F62D-4870-9410-2C6B2B7C54D3}">
      <dgm:prSet/>
      <dgm:spPr/>
      <dgm:t>
        <a:bodyPr/>
        <a:lstStyle/>
        <a:p>
          <a:endParaRPr lang="ru-RU"/>
        </a:p>
      </dgm:t>
    </dgm:pt>
    <dgm:pt modelId="{BDF845B2-2D25-4825-91FF-F90FAD3B13B3}" type="sibTrans" cxnId="{6B24AA8F-F62D-4870-9410-2C6B2B7C54D3}">
      <dgm:prSet/>
      <dgm:spPr/>
      <dgm:t>
        <a:bodyPr/>
        <a:lstStyle/>
        <a:p>
          <a:endParaRPr lang="ru-RU"/>
        </a:p>
      </dgm:t>
    </dgm:pt>
    <dgm:pt modelId="{296FA85B-89A1-4747-B36A-120ED7DE276B}">
      <dgm:prSet/>
      <dgm:spPr/>
      <dgm:t>
        <a:bodyPr/>
        <a:lstStyle/>
        <a:p>
          <a:r>
            <a:rPr lang="ru-RU"/>
            <a:t>В 2007 году в рамках данной программы было выдано 1600 стипендий (Bank Muamalat Indonesia, 2007). Рассмотрим социальные программы банка Банк Муамалат Малайзия. Помимо распределения закята, банк проводит специальную программу под названием Масих Ада Ян Сайанг – «Есть те, кому не все равно». Благодаря этой программе банк проводит мероприятия по сбору средств для студентов, которые нуждаются в финансовой поддержке. Помимо активной социальной деятельности, банки работают над повышением грамотности своих клиентов в том, какая разница между традиционными и исламскими банками. </a:t>
          </a:r>
        </a:p>
      </dgm:t>
    </dgm:pt>
    <dgm:pt modelId="{BA5F43F9-E81A-4570-B4A1-76DC334E7C52}" type="parTrans" cxnId="{70D0362C-DE39-479F-8E48-343FE34FFCA3}">
      <dgm:prSet/>
      <dgm:spPr/>
      <dgm:t>
        <a:bodyPr/>
        <a:lstStyle/>
        <a:p>
          <a:endParaRPr lang="ru-RU"/>
        </a:p>
      </dgm:t>
    </dgm:pt>
    <dgm:pt modelId="{7F1E39A1-93DB-4982-8898-F81B8790DFFD}" type="sibTrans" cxnId="{70D0362C-DE39-479F-8E48-343FE34FFCA3}">
      <dgm:prSet/>
      <dgm:spPr/>
      <dgm:t>
        <a:bodyPr/>
        <a:lstStyle/>
        <a:p>
          <a:endParaRPr lang="ru-RU"/>
        </a:p>
      </dgm:t>
    </dgm:pt>
    <dgm:pt modelId="{913EACF7-50F3-4EF1-8210-8DD483FEAD00}" type="pres">
      <dgm:prSet presAssocID="{48E566DD-EE75-4556-ABF7-5A92DC63B053}" presName="linear" presStyleCnt="0">
        <dgm:presLayoutVars>
          <dgm:animLvl val="lvl"/>
          <dgm:resizeHandles val="exact"/>
        </dgm:presLayoutVars>
      </dgm:prSet>
      <dgm:spPr/>
    </dgm:pt>
    <dgm:pt modelId="{4F2A41EE-371D-426B-8D1C-7EC4359713E7}" type="pres">
      <dgm:prSet presAssocID="{D7647DE2-91C2-4EFB-AE79-6FC94984786D}" presName="parentText" presStyleLbl="node1" presStyleIdx="0" presStyleCnt="2">
        <dgm:presLayoutVars>
          <dgm:chMax val="0"/>
          <dgm:bulletEnabled val="1"/>
        </dgm:presLayoutVars>
      </dgm:prSet>
      <dgm:spPr/>
    </dgm:pt>
    <dgm:pt modelId="{1BC40D31-5DF6-408F-B2A7-29EA72BA2C74}" type="pres">
      <dgm:prSet presAssocID="{BDF845B2-2D25-4825-91FF-F90FAD3B13B3}" presName="spacer" presStyleCnt="0"/>
      <dgm:spPr/>
    </dgm:pt>
    <dgm:pt modelId="{368336A1-8A9A-4CC0-8D5B-063ABBA37AD9}" type="pres">
      <dgm:prSet presAssocID="{296FA85B-89A1-4747-B36A-120ED7DE276B}" presName="parentText" presStyleLbl="node1" presStyleIdx="1" presStyleCnt="2">
        <dgm:presLayoutVars>
          <dgm:chMax val="0"/>
          <dgm:bulletEnabled val="1"/>
        </dgm:presLayoutVars>
      </dgm:prSet>
      <dgm:spPr/>
    </dgm:pt>
  </dgm:ptLst>
  <dgm:cxnLst>
    <dgm:cxn modelId="{70D0362C-DE39-479F-8E48-343FE34FFCA3}" srcId="{48E566DD-EE75-4556-ABF7-5A92DC63B053}" destId="{296FA85B-89A1-4747-B36A-120ED7DE276B}" srcOrd="1" destOrd="0" parTransId="{BA5F43F9-E81A-4570-B4A1-76DC334E7C52}" sibTransId="{7F1E39A1-93DB-4982-8898-F81B8790DFFD}"/>
    <dgm:cxn modelId="{3C5E164B-8B17-42D5-ACA3-27FC79677B9A}" type="presOf" srcId="{48E566DD-EE75-4556-ABF7-5A92DC63B053}" destId="{913EACF7-50F3-4EF1-8210-8DD483FEAD00}" srcOrd="0" destOrd="0" presId="urn:microsoft.com/office/officeart/2005/8/layout/vList2"/>
    <dgm:cxn modelId="{FC494182-8D5F-457C-B269-6236BAE4ED9F}" type="presOf" srcId="{296FA85B-89A1-4747-B36A-120ED7DE276B}" destId="{368336A1-8A9A-4CC0-8D5B-063ABBA37AD9}" srcOrd="0" destOrd="0" presId="urn:microsoft.com/office/officeart/2005/8/layout/vList2"/>
    <dgm:cxn modelId="{6B24AA8F-F62D-4870-9410-2C6B2B7C54D3}" srcId="{48E566DD-EE75-4556-ABF7-5A92DC63B053}" destId="{D7647DE2-91C2-4EFB-AE79-6FC94984786D}" srcOrd="0" destOrd="0" parTransId="{D50B397B-1845-4BFA-82CF-5E86FF02BD7C}" sibTransId="{BDF845B2-2D25-4825-91FF-F90FAD3B13B3}"/>
    <dgm:cxn modelId="{B4377CAB-45E6-4DE1-941D-1ABAEB30A568}" type="presOf" srcId="{D7647DE2-91C2-4EFB-AE79-6FC94984786D}" destId="{4F2A41EE-371D-426B-8D1C-7EC4359713E7}" srcOrd="0" destOrd="0" presId="urn:microsoft.com/office/officeart/2005/8/layout/vList2"/>
    <dgm:cxn modelId="{B23B349F-C247-4E41-AB34-6884C1296F7E}" type="presParOf" srcId="{913EACF7-50F3-4EF1-8210-8DD483FEAD00}" destId="{4F2A41EE-371D-426B-8D1C-7EC4359713E7}" srcOrd="0" destOrd="0" presId="urn:microsoft.com/office/officeart/2005/8/layout/vList2"/>
    <dgm:cxn modelId="{B5D95E84-317D-45D1-A519-8FF694C7B912}" type="presParOf" srcId="{913EACF7-50F3-4EF1-8210-8DD483FEAD00}" destId="{1BC40D31-5DF6-408F-B2A7-29EA72BA2C74}" srcOrd="1" destOrd="0" presId="urn:microsoft.com/office/officeart/2005/8/layout/vList2"/>
    <dgm:cxn modelId="{26CCFCBA-B4A8-45B6-833F-1912BF6B2E0A}" type="presParOf" srcId="{913EACF7-50F3-4EF1-8210-8DD483FEAD00}" destId="{368336A1-8A9A-4CC0-8D5B-063ABBA37A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75C00-66BF-4EAB-8B87-EDE8783F8048}">
      <dsp:nvSpPr>
        <dsp:cNvPr id="0" name=""/>
        <dsp:cNvSpPr/>
      </dsp:nvSpPr>
      <dsp:spPr>
        <a:xfrm>
          <a:off x="0" y="48284"/>
          <a:ext cx="9720072" cy="126477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dirty="0"/>
            <a:t>Первый Исламский Банк в Индонезии был учрежден 26 лет назад, исламское финансирование в Индонезии до сих пор находится на стадии развития.</a:t>
          </a:r>
        </a:p>
      </dsp:txBody>
      <dsp:txXfrm>
        <a:off x="61741" y="110025"/>
        <a:ext cx="9596590" cy="1141288"/>
      </dsp:txXfrm>
    </dsp:sp>
    <dsp:sp modelId="{3BA68776-8F84-4313-9460-2FEDC2DADC93}">
      <dsp:nvSpPr>
        <dsp:cNvPr id="0" name=""/>
        <dsp:cNvSpPr/>
      </dsp:nvSpPr>
      <dsp:spPr>
        <a:xfrm>
          <a:off x="0" y="1379295"/>
          <a:ext cx="9720072" cy="1264770"/>
        </a:xfrm>
        <a:prstGeom prst="roundRect">
          <a:avLst/>
        </a:prstGeom>
        <a:solidFill>
          <a:schemeClr val="accent3">
            <a:hueOff val="-617032"/>
            <a:satOff val="-10836"/>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 1998 году правительством были внесены поправки в Закон «О банковской деятельности», с целью уполномочить традиционные банки в предоставлении шариатских банковских услуг. </a:t>
          </a:r>
        </a:p>
      </dsp:txBody>
      <dsp:txXfrm>
        <a:off x="61741" y="1441036"/>
        <a:ext cx="9596590" cy="1141288"/>
      </dsp:txXfrm>
    </dsp:sp>
    <dsp:sp modelId="{B17DCFE1-E2CD-4342-A428-4EB7CE809614}">
      <dsp:nvSpPr>
        <dsp:cNvPr id="0" name=""/>
        <dsp:cNvSpPr/>
      </dsp:nvSpPr>
      <dsp:spPr>
        <a:xfrm>
          <a:off x="0" y="2710305"/>
          <a:ext cx="9720072" cy="1264770"/>
        </a:xfrm>
        <a:prstGeom prst="roundRect">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Исходя из того, что в Индонезии существует несколько религий, в стране разрешены такие дополнительные виды деятельности, как алкоголь и свинина.</a:t>
          </a:r>
        </a:p>
      </dsp:txBody>
      <dsp:txXfrm>
        <a:off x="61741" y="2772046"/>
        <a:ext cx="9596590"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41E1B-2C02-4A3F-B75B-6E66B48476C4}">
      <dsp:nvSpPr>
        <dsp:cNvPr id="0" name=""/>
        <dsp:cNvSpPr/>
      </dsp:nvSpPr>
      <dsp:spPr>
        <a:xfrm>
          <a:off x="1597" y="0"/>
          <a:ext cx="1558029" cy="3935984"/>
        </a:xfrm>
        <a:prstGeom prst="roundRect">
          <a:avLst>
            <a:gd name="adj" fmla="val 10000"/>
          </a:avLst>
        </a:prstGeom>
        <a:solidFill>
          <a:schemeClr val="accent4"/>
        </a:solidFill>
        <a:ln w="19050" cap="flat" cmpd="sng" algn="ctr">
          <a:solidFill>
            <a:schemeClr val="lt1"/>
          </a:solidFill>
          <a:prstDash val="solid"/>
        </a:ln>
        <a:effectLst/>
        <a:scene3d>
          <a:camera prst="orthographicFront"/>
          <a:lightRig rig="threePt" dir="t">
            <a:rot lat="0" lon="0" rev="7500000"/>
          </a:lightRig>
        </a:scene3d>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dirty="0"/>
            <a:t>Закон «О шариатском банковском деле» является основным законом, регулирующим исламскую банковскую деятельность. </a:t>
          </a:r>
        </a:p>
      </dsp:txBody>
      <dsp:txXfrm>
        <a:off x="47230" y="45633"/>
        <a:ext cx="1466763" cy="3844718"/>
      </dsp:txXfrm>
    </dsp:sp>
    <dsp:sp modelId="{263F3E39-A0CA-40F5-B206-2FF6FACBC574}">
      <dsp:nvSpPr>
        <dsp:cNvPr id="0" name=""/>
        <dsp:cNvSpPr/>
      </dsp:nvSpPr>
      <dsp:spPr>
        <a:xfrm>
          <a:off x="1821375" y="0"/>
          <a:ext cx="1558029" cy="3935984"/>
        </a:xfrm>
        <a:prstGeom prst="roundRect">
          <a:avLst>
            <a:gd name="adj" fmla="val 10000"/>
          </a:avLst>
        </a:prstGeom>
        <a:solidFill>
          <a:schemeClr val="accent6"/>
        </a:solidFill>
        <a:ln w="19050" cap="flat" cmpd="sng" algn="ctr">
          <a:solidFill>
            <a:schemeClr val="lt1"/>
          </a:solidFill>
          <a:prstDash val="solid"/>
        </a:ln>
        <a:effectLst/>
        <a:scene3d>
          <a:camera prst="orthographicFront"/>
          <a:lightRig rig="threePt" dir="t">
            <a:rot lat="0" lon="0" rev="7500000"/>
          </a:lightRig>
        </a:scene3d>
      </dsp:spPr>
      <dsp:style>
        <a:lnRef idx="3">
          <a:schemeClr val="lt1"/>
        </a:lnRef>
        <a:fillRef idx="1">
          <a:schemeClr val="accent6"/>
        </a:fillRef>
        <a:effectRef idx="1">
          <a:schemeClr val="accent6"/>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dirty="0"/>
            <a:t>Исламские рынки капитала регламентируются Законом «О рынках капитала», в котором отражено регулирование всего рынка капитала. </a:t>
          </a:r>
        </a:p>
      </dsp:txBody>
      <dsp:txXfrm>
        <a:off x="1867008" y="45633"/>
        <a:ext cx="1466763" cy="3844718"/>
      </dsp:txXfrm>
    </dsp:sp>
    <dsp:sp modelId="{EC30D5CE-6A7C-4CD6-9A36-AB76C4E33257}">
      <dsp:nvSpPr>
        <dsp:cNvPr id="0" name=""/>
        <dsp:cNvSpPr/>
      </dsp:nvSpPr>
      <dsp:spPr>
        <a:xfrm>
          <a:off x="3641154" y="0"/>
          <a:ext cx="1558029" cy="3935984"/>
        </a:xfrm>
        <a:prstGeom prst="roundRect">
          <a:avLst>
            <a:gd name="adj" fmla="val 10000"/>
          </a:avLst>
        </a:prstGeom>
        <a:gradFill rotWithShape="1">
          <a:gsLst>
            <a:gs pos="0">
              <a:schemeClr val="accent5">
                <a:tint val="100000"/>
                <a:shade val="85000"/>
                <a:satMod val="100000"/>
                <a:lumMod val="100000"/>
              </a:schemeClr>
            </a:gs>
            <a:gs pos="100000">
              <a:schemeClr val="accent5">
                <a:tint val="90000"/>
                <a:shade val="100000"/>
                <a:satMod val="150000"/>
                <a:lumMod val="100000"/>
              </a:schemeClr>
            </a:gs>
          </a:gsLst>
          <a:path path="circle">
            <a:fillToRect l="100000" t="100000" r="100000" b="100000"/>
          </a:path>
        </a:gradFill>
        <a:ln w="9525" cap="flat" cmpd="sng" algn="ctr">
          <a:solidFill>
            <a:schemeClr val="accent5"/>
          </a:solidFill>
          <a:prstDash val="solid"/>
        </a:ln>
        <a:effectLst>
          <a:outerShdw blurRad="50800" dist="12700" dir="5400000" algn="ctr" rotWithShape="0">
            <a:srgbClr val="000000">
              <a:alpha val="50000"/>
            </a:srgbClr>
          </a:outerShdw>
        </a:effectLst>
        <a:scene3d>
          <a:camera prst="orthographicFront"/>
          <a:lightRig rig="threePt" dir="t">
            <a:rot lat="0" lon="0" rev="7500000"/>
          </a:lightRig>
        </a:scene3d>
      </dsp:spPr>
      <dsp:style>
        <a:lnRef idx="1">
          <a:schemeClr val="accent5"/>
        </a:lnRef>
        <a:fillRef idx="3">
          <a:schemeClr val="accent5"/>
        </a:fillRef>
        <a:effectRef idx="2">
          <a:schemeClr val="accent5"/>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a:t>Правовое регулирование для выпуска сукук (Sukuk) – исламские ценные бумаги – установлено Законом «О суверенном Сукуке». </a:t>
          </a:r>
        </a:p>
      </dsp:txBody>
      <dsp:txXfrm>
        <a:off x="3686787" y="45633"/>
        <a:ext cx="1466763" cy="3844718"/>
      </dsp:txXfrm>
    </dsp:sp>
    <dsp:sp modelId="{D0B0F8EB-A16C-404F-99BE-2B2D7A177FE8}">
      <dsp:nvSpPr>
        <dsp:cNvPr id="0" name=""/>
        <dsp:cNvSpPr/>
      </dsp:nvSpPr>
      <dsp:spPr>
        <a:xfrm>
          <a:off x="5460932" y="0"/>
          <a:ext cx="1558029" cy="3935984"/>
        </a:xfrm>
        <a:prstGeom prst="roundRect">
          <a:avLst>
            <a:gd name="adj" fmla="val 10000"/>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lightRig rig="threePt" dir="t">
            <a:rot lat="0" lon="0" rev="7500000"/>
          </a:lightRig>
        </a:scene3d>
        <a:sp3d contourW="12700" prstMaterial="flat">
          <a:bevelT w="38100" h="44450" prst="angle"/>
          <a:contourClr>
            <a:schemeClr val="accent1">
              <a:shade val="35000"/>
              <a:satMod val="160000"/>
            </a:schemeClr>
          </a:contourClr>
        </a:sp3d>
      </dsp:spPr>
      <dsp:style>
        <a:lnRef idx="0">
          <a:schemeClr val="accent1"/>
        </a:lnRef>
        <a:fillRef idx="3">
          <a:schemeClr val="accent1"/>
        </a:fillRef>
        <a:effectRef idx="3">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u-RU" sz="1300" kern="1200" dirty="0"/>
            <a:t>Исламское страхование регулируется Законом «О страховании», который регулирует также и традиционное страхование.</a:t>
          </a:r>
        </a:p>
      </dsp:txBody>
      <dsp:txXfrm>
        <a:off x="5506565" y="45633"/>
        <a:ext cx="1466763" cy="3844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B25E-D163-4725-85CC-49AB5166D10D}">
      <dsp:nvSpPr>
        <dsp:cNvPr id="0" name=""/>
        <dsp:cNvSpPr/>
      </dsp:nvSpPr>
      <dsp:spPr>
        <a:xfrm>
          <a:off x="0" y="429100"/>
          <a:ext cx="10121391" cy="630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5EE6E0-454F-4D9E-B959-90423B4C900F}">
      <dsp:nvSpPr>
        <dsp:cNvPr id="0" name=""/>
        <dsp:cNvSpPr/>
      </dsp:nvSpPr>
      <dsp:spPr>
        <a:xfrm>
          <a:off x="481853" y="60100"/>
          <a:ext cx="9637056" cy="73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5" tIns="0" rIns="267795" bIns="0" numCol="1" spcCol="1270" anchor="ctr" anchorCtr="0">
          <a:noAutofit/>
        </a:bodyPr>
        <a:lstStyle/>
        <a:p>
          <a:pPr marL="0" lvl="0" indent="0" algn="l" defTabSz="533400">
            <a:lnSpc>
              <a:spcPct val="90000"/>
            </a:lnSpc>
            <a:spcBef>
              <a:spcPct val="0"/>
            </a:spcBef>
            <a:spcAft>
              <a:spcPct val="35000"/>
            </a:spcAft>
            <a:buNone/>
          </a:pPr>
          <a:r>
            <a:rPr lang="ru-RU" sz="1200" kern="1200" dirty="0"/>
            <a:t>Начало деятельности по развитию исламского банкинга в 1980-х годах носило политический, а не экономический характер. Например, развитием концепции исламского банкинга в Индонезии занималась группа исламских интеллектуалов, многие из которых входили в Совет мусульманской интеллигенции Индонезии.</a:t>
          </a:r>
        </a:p>
      </dsp:txBody>
      <dsp:txXfrm>
        <a:off x="517879" y="96126"/>
        <a:ext cx="9565004" cy="665948"/>
      </dsp:txXfrm>
    </dsp:sp>
    <dsp:sp modelId="{99FC5628-A6F4-465C-B273-F94BD9A21870}">
      <dsp:nvSpPr>
        <dsp:cNvPr id="0" name=""/>
        <dsp:cNvSpPr/>
      </dsp:nvSpPr>
      <dsp:spPr>
        <a:xfrm>
          <a:off x="0" y="1563100"/>
          <a:ext cx="10121391" cy="630000"/>
        </a:xfrm>
        <a:prstGeom prst="rect">
          <a:avLst/>
        </a:prstGeom>
        <a:solidFill>
          <a:schemeClr val="lt1">
            <a:alpha val="90000"/>
            <a:hueOff val="0"/>
            <a:satOff val="0"/>
            <a:lumOff val="0"/>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dsp:style>
    </dsp:sp>
    <dsp:sp modelId="{E51F1F7F-75E1-4578-82EE-CA31641CBAEB}">
      <dsp:nvSpPr>
        <dsp:cNvPr id="0" name=""/>
        <dsp:cNvSpPr/>
      </dsp:nvSpPr>
      <dsp:spPr>
        <a:xfrm>
          <a:off x="484334" y="1273464"/>
          <a:ext cx="9637056" cy="738000"/>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5" tIns="0" rIns="267795" bIns="0" numCol="1" spcCol="1270" anchor="ctr" anchorCtr="0">
          <a:noAutofit/>
        </a:bodyPr>
        <a:lstStyle/>
        <a:p>
          <a:pPr marL="0" lvl="0" indent="0" algn="l" defTabSz="533400">
            <a:lnSpc>
              <a:spcPct val="90000"/>
            </a:lnSpc>
            <a:spcBef>
              <a:spcPct val="0"/>
            </a:spcBef>
            <a:spcAft>
              <a:spcPct val="35000"/>
            </a:spcAft>
            <a:buNone/>
          </a:pPr>
          <a:r>
            <a:rPr lang="ru-RU" sz="1200" kern="1200"/>
            <a:t>Эта организация была создана для привлечения умеренно оппозиционных избирателей на сторону стремительно теряющего популярность президента Сухарто.</a:t>
          </a:r>
        </a:p>
      </dsp:txBody>
      <dsp:txXfrm>
        <a:off x="520360" y="1309490"/>
        <a:ext cx="9565004" cy="665948"/>
      </dsp:txXfrm>
    </dsp:sp>
    <dsp:sp modelId="{572CF1C5-B854-44B9-8EB6-E21E5AAD611C}">
      <dsp:nvSpPr>
        <dsp:cNvPr id="0" name=""/>
        <dsp:cNvSpPr/>
      </dsp:nvSpPr>
      <dsp:spPr>
        <a:xfrm>
          <a:off x="0" y="2697100"/>
          <a:ext cx="10121391" cy="630000"/>
        </a:xfrm>
        <a:prstGeom prst="rect">
          <a:avLst/>
        </a:prstGeom>
        <a:solidFill>
          <a:schemeClr val="lt1">
            <a:alpha val="90000"/>
            <a:hueOff val="0"/>
            <a:satOff val="0"/>
            <a:lumOff val="0"/>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dsp:style>
    </dsp:sp>
    <dsp:sp modelId="{8A486AD4-4960-4EC4-84D2-7541CE6E2D05}">
      <dsp:nvSpPr>
        <dsp:cNvPr id="0" name=""/>
        <dsp:cNvSpPr/>
      </dsp:nvSpPr>
      <dsp:spPr>
        <a:xfrm>
          <a:off x="481853" y="2328100"/>
          <a:ext cx="9637056" cy="738000"/>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5" tIns="0" rIns="267795" bIns="0" numCol="1" spcCol="1270" anchor="ctr" anchorCtr="0">
          <a:noAutofit/>
        </a:bodyPr>
        <a:lstStyle/>
        <a:p>
          <a:pPr marL="0" lvl="0" indent="0" algn="l" defTabSz="533400">
            <a:lnSpc>
              <a:spcPct val="90000"/>
            </a:lnSpc>
            <a:spcBef>
              <a:spcPct val="0"/>
            </a:spcBef>
            <a:spcAft>
              <a:spcPct val="35000"/>
            </a:spcAft>
            <a:buNone/>
          </a:pPr>
          <a:r>
            <a:rPr lang="ru-RU" sz="1200" kern="1200"/>
            <a:t>В 1992 году Совет улама Индонезии создал на территории Индонезии первый исламский банк «Муамалат». Его главным вкладчиком стал президент государства, который проследил, чтобы в новое начинание вложили деньги и его приближенные.</a:t>
          </a:r>
        </a:p>
      </dsp:txBody>
      <dsp:txXfrm>
        <a:off x="517879" y="2364126"/>
        <a:ext cx="9565004" cy="665948"/>
      </dsp:txXfrm>
    </dsp:sp>
    <dsp:sp modelId="{B76A9613-590C-472F-8C02-0810FA7230E1}">
      <dsp:nvSpPr>
        <dsp:cNvPr id="0" name=""/>
        <dsp:cNvSpPr/>
      </dsp:nvSpPr>
      <dsp:spPr>
        <a:xfrm>
          <a:off x="0" y="3831100"/>
          <a:ext cx="10121391" cy="630000"/>
        </a:xfrm>
        <a:prstGeom prst="rect">
          <a:avLst/>
        </a:prstGeom>
        <a:solidFill>
          <a:schemeClr val="lt1">
            <a:alpha val="90000"/>
            <a:hueOff val="0"/>
            <a:satOff val="0"/>
            <a:lumOff val="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dsp:style>
    </dsp:sp>
    <dsp:sp modelId="{577CDDD4-CFE1-4260-A461-E3DF9AA07EDE}">
      <dsp:nvSpPr>
        <dsp:cNvPr id="0" name=""/>
        <dsp:cNvSpPr/>
      </dsp:nvSpPr>
      <dsp:spPr>
        <a:xfrm>
          <a:off x="481853" y="3462100"/>
          <a:ext cx="9637056" cy="73800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795" tIns="0" rIns="267795" bIns="0" numCol="1" spcCol="1270" anchor="ctr" anchorCtr="0">
          <a:noAutofit/>
        </a:bodyPr>
        <a:lstStyle/>
        <a:p>
          <a:pPr marL="0" lvl="0" indent="0" algn="l" defTabSz="533400">
            <a:lnSpc>
              <a:spcPct val="90000"/>
            </a:lnSpc>
            <a:spcBef>
              <a:spcPct val="0"/>
            </a:spcBef>
            <a:spcAft>
              <a:spcPct val="35000"/>
            </a:spcAft>
            <a:buNone/>
          </a:pPr>
          <a:r>
            <a:rPr lang="ru-RU" sz="1200" kern="1200" dirty="0"/>
            <a:t>Экономические проекты, основанные не на реальных экономических интересах, а на политических и идеологических задачах, редко бывают успешными. На начало 2000-х годов, по данным австралийского исследователя Абдулы Саида, исламские банки занимали не более 1% банковского сектора Индонезии.</a:t>
          </a:r>
        </a:p>
      </dsp:txBody>
      <dsp:txXfrm>
        <a:off x="517879" y="3498126"/>
        <a:ext cx="9565004"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7F2BD-C4B2-42E5-AD51-3B35A12ECF9E}">
      <dsp:nvSpPr>
        <dsp:cNvPr id="0" name=""/>
        <dsp:cNvSpPr/>
      </dsp:nvSpPr>
      <dsp:spPr>
        <a:xfrm>
          <a:off x="0" y="13121"/>
          <a:ext cx="9606281" cy="140911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dirty="0"/>
            <a:t>В 2014 году, согласно данным портала Indonesia-investments.com, в исламском банковском секторе Индонезии было сосредоточено 4,7% финансовых активов государства. </a:t>
          </a:r>
        </a:p>
      </dsp:txBody>
      <dsp:txXfrm>
        <a:off x="68787" y="81908"/>
        <a:ext cx="9468707" cy="1271544"/>
      </dsp:txXfrm>
    </dsp:sp>
    <dsp:sp modelId="{74CC0562-C5D3-48F8-9BFC-556CC1F794D7}">
      <dsp:nvSpPr>
        <dsp:cNvPr id="0" name=""/>
        <dsp:cNvSpPr/>
      </dsp:nvSpPr>
      <dsp:spPr>
        <a:xfrm>
          <a:off x="0" y="1479840"/>
          <a:ext cx="9606281" cy="1409118"/>
        </a:xfrm>
        <a:prstGeom prst="roundRect">
          <a:avLst/>
        </a:prstGeom>
        <a:solidFill>
          <a:schemeClr val="accent4">
            <a:hueOff val="-764177"/>
            <a:satOff val="-5123"/>
            <a:lumOff val="-52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За не очень серьезным на первый взгляд ростом скрываются более значительные цифры. По данным Всемирного банка, за период с 2008 по 2012 год активы исламских банков в Индонезии увеличились в три раза, показывая темпы роста около 30% в год. </a:t>
          </a:r>
        </a:p>
      </dsp:txBody>
      <dsp:txXfrm>
        <a:off x="68787" y="1548627"/>
        <a:ext cx="9468707" cy="1271544"/>
      </dsp:txXfrm>
    </dsp:sp>
    <dsp:sp modelId="{20D19E7F-BC25-4B4A-974A-8AA03E384EAF}">
      <dsp:nvSpPr>
        <dsp:cNvPr id="0" name=""/>
        <dsp:cNvSpPr/>
      </dsp:nvSpPr>
      <dsp:spPr>
        <a:xfrm>
          <a:off x="0" y="2946559"/>
          <a:ext cx="9606281" cy="1409118"/>
        </a:xfrm>
        <a:prstGeom prst="roundRect">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ru-RU" sz="2000" kern="1200"/>
            <a:t>Количество шариатских банков увеличилось до 11, количество их филиалов – с 241 до 547, в 24 светских банках были открыты «исламские окна», было создано 158 сельских шариатских банков. </a:t>
          </a:r>
        </a:p>
      </dsp:txBody>
      <dsp:txXfrm>
        <a:off x="68787" y="3015346"/>
        <a:ext cx="9468707" cy="1271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3F40E-E0E0-4E24-AE37-1A7FBC84003E}">
      <dsp:nvSpPr>
        <dsp:cNvPr id="0" name=""/>
        <dsp:cNvSpPr/>
      </dsp:nvSpPr>
      <dsp:spPr>
        <a:xfrm>
          <a:off x="8543" y="208827"/>
          <a:ext cx="2553417" cy="360570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В Индонезии исламский банкинг служит для привлечения инвестиций ближневосточных стран. </a:t>
          </a:r>
        </a:p>
      </dsp:txBody>
      <dsp:txXfrm>
        <a:off x="83330" y="283614"/>
        <a:ext cx="2403843" cy="3456130"/>
      </dsp:txXfrm>
    </dsp:sp>
    <dsp:sp modelId="{0CEEC1A5-F359-446E-8E9A-A252264D3626}">
      <dsp:nvSpPr>
        <dsp:cNvPr id="0" name=""/>
        <dsp:cNvSpPr/>
      </dsp:nvSpPr>
      <dsp:spPr>
        <a:xfrm>
          <a:off x="2817302" y="1695056"/>
          <a:ext cx="541324" cy="63324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ru-RU" sz="1400" kern="1200"/>
        </a:p>
      </dsp:txBody>
      <dsp:txXfrm>
        <a:off x="2817302" y="1821705"/>
        <a:ext cx="378927" cy="379949"/>
      </dsp:txXfrm>
    </dsp:sp>
    <dsp:sp modelId="{38C4FB4E-369B-487C-83B0-16EE8FBC20A6}">
      <dsp:nvSpPr>
        <dsp:cNvPr id="0" name=""/>
        <dsp:cNvSpPr/>
      </dsp:nvSpPr>
      <dsp:spPr>
        <a:xfrm>
          <a:off x="3583327" y="208827"/>
          <a:ext cx="2553417" cy="3605704"/>
        </a:xfrm>
        <a:prstGeom prst="roundRect">
          <a:avLst>
            <a:gd name="adj" fmla="val 10000"/>
          </a:avLst>
        </a:prstGeom>
        <a:solidFill>
          <a:schemeClr val="accent3">
            <a:hueOff val="-617032"/>
            <a:satOff val="-10836"/>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a:t>Именно в связи с этим индонезийская правительственная структура – Служба финансовых властей подготовила «дорожную карту», согласно которой к 2023 году доля исламских банков должна вырасти в три раза и достичь порога в 15%. </a:t>
          </a:r>
        </a:p>
      </dsp:txBody>
      <dsp:txXfrm>
        <a:off x="3658114" y="283614"/>
        <a:ext cx="2403843" cy="3456130"/>
      </dsp:txXfrm>
    </dsp:sp>
    <dsp:sp modelId="{D59A74C1-5885-49A2-B26E-129F8F24C1F7}">
      <dsp:nvSpPr>
        <dsp:cNvPr id="0" name=""/>
        <dsp:cNvSpPr/>
      </dsp:nvSpPr>
      <dsp:spPr>
        <a:xfrm>
          <a:off x="6392087" y="1695056"/>
          <a:ext cx="541324" cy="633247"/>
        </a:xfrm>
        <a:prstGeom prst="rightArrow">
          <a:avLst>
            <a:gd name="adj1" fmla="val 60000"/>
            <a:gd name="adj2" fmla="val 50000"/>
          </a:avLst>
        </a:prstGeom>
        <a:solidFill>
          <a:schemeClr val="accent3">
            <a:hueOff val="-1234063"/>
            <a:satOff val="-2167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ru-RU" sz="1400" kern="1200"/>
        </a:p>
      </dsp:txBody>
      <dsp:txXfrm>
        <a:off x="6392087" y="1821705"/>
        <a:ext cx="378927" cy="379949"/>
      </dsp:txXfrm>
    </dsp:sp>
    <dsp:sp modelId="{28149F02-4C6F-48CF-92DD-F8BA8FFAB217}">
      <dsp:nvSpPr>
        <dsp:cNvPr id="0" name=""/>
        <dsp:cNvSpPr/>
      </dsp:nvSpPr>
      <dsp:spPr>
        <a:xfrm>
          <a:off x="7158112" y="208827"/>
          <a:ext cx="2553417" cy="3605704"/>
        </a:xfrm>
        <a:prstGeom prst="roundRect">
          <a:avLst>
            <a:gd name="adj" fmla="val 10000"/>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ru-RU" sz="1800" kern="1200" dirty="0"/>
            <a:t>Одновременно проводится политика по ограничению предельно допустимого участия иностранного капитала в деятельности исламских банков. В настоящий момент потолок – 40%.</a:t>
          </a:r>
        </a:p>
      </dsp:txBody>
      <dsp:txXfrm>
        <a:off x="7232899" y="283614"/>
        <a:ext cx="2403843" cy="3456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C9279-B95B-4967-B84D-5E36E4332AA3}">
      <dsp:nvSpPr>
        <dsp:cNvPr id="0" name=""/>
        <dsp:cNvSpPr/>
      </dsp:nvSpPr>
      <dsp:spPr>
        <a:xfrm rot="16200000">
          <a:off x="1334770" y="-1334770"/>
          <a:ext cx="1391919" cy="406146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u-RU" sz="1700" kern="1200" dirty="0"/>
            <a:t>2. создания проектов по экономическому развитию общества. </a:t>
          </a:r>
        </a:p>
      </dsp:txBody>
      <dsp:txXfrm rot="5400000">
        <a:off x="0" y="0"/>
        <a:ext cx="4061460" cy="1043940"/>
      </dsp:txXfrm>
    </dsp:sp>
    <dsp:sp modelId="{B68597AA-F433-4033-A104-3888DDC22A3A}">
      <dsp:nvSpPr>
        <dsp:cNvPr id="0" name=""/>
        <dsp:cNvSpPr/>
      </dsp:nvSpPr>
      <dsp:spPr>
        <a:xfrm>
          <a:off x="4061460" y="0"/>
          <a:ext cx="4061460" cy="1391919"/>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u-RU" sz="1700" kern="1200" dirty="0"/>
            <a:t>3. создание сберегательных фондов для сбора </a:t>
          </a:r>
          <a:r>
            <a:rPr lang="ru-RU" sz="1700" kern="1200" dirty="0" err="1"/>
            <a:t>закята</a:t>
          </a:r>
          <a:r>
            <a:rPr lang="ru-RU" sz="1700" kern="1200" dirty="0"/>
            <a:t> и милостыни.</a:t>
          </a:r>
        </a:p>
      </dsp:txBody>
      <dsp:txXfrm>
        <a:off x="4061460" y="0"/>
        <a:ext cx="4061460" cy="1043940"/>
      </dsp:txXfrm>
    </dsp:sp>
    <dsp:sp modelId="{FA165AC5-8744-40C0-AF37-FA2525FBF9C7}">
      <dsp:nvSpPr>
        <dsp:cNvPr id="0" name=""/>
        <dsp:cNvSpPr/>
      </dsp:nvSpPr>
      <dsp:spPr>
        <a:xfrm rot="10800000">
          <a:off x="0" y="1391919"/>
          <a:ext cx="4061460" cy="1391919"/>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u-RU" sz="1700" kern="1200" dirty="0"/>
            <a:t>4. распределение средств Международного Фонда Развития.</a:t>
          </a:r>
        </a:p>
      </dsp:txBody>
      <dsp:txXfrm rot="10800000">
        <a:off x="0" y="1739899"/>
        <a:ext cx="4061460" cy="1043940"/>
      </dsp:txXfrm>
    </dsp:sp>
    <dsp:sp modelId="{FFF461CC-FC72-4C4F-86D6-289B94E9D3EE}">
      <dsp:nvSpPr>
        <dsp:cNvPr id="0" name=""/>
        <dsp:cNvSpPr/>
      </dsp:nvSpPr>
      <dsp:spPr>
        <a:xfrm rot="5400000">
          <a:off x="5396230" y="57149"/>
          <a:ext cx="1391919" cy="406146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u-RU" sz="1700" kern="1200" dirty="0"/>
            <a:t>5. создание пенсионных фондов. </a:t>
          </a:r>
        </a:p>
      </dsp:txBody>
      <dsp:txXfrm rot="-5400000">
        <a:off x="4061460" y="1739899"/>
        <a:ext cx="4061460" cy="1043940"/>
      </dsp:txXfrm>
    </dsp:sp>
    <dsp:sp modelId="{0D12748E-E77D-4A70-918C-6C07EA6B7616}">
      <dsp:nvSpPr>
        <dsp:cNvPr id="0" name=""/>
        <dsp:cNvSpPr/>
      </dsp:nvSpPr>
      <dsp:spPr>
        <a:xfrm>
          <a:off x="2843022" y="1043940"/>
          <a:ext cx="2436876" cy="695959"/>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ru-RU" sz="1700" kern="1200"/>
            <a:t>1. развитие малого бизнеса. </a:t>
          </a:r>
        </a:p>
      </dsp:txBody>
      <dsp:txXfrm>
        <a:off x="2876996" y="1077914"/>
        <a:ext cx="2368928" cy="6280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A41EE-371D-426B-8D1C-7EC4359713E7}">
      <dsp:nvSpPr>
        <dsp:cNvPr id="0" name=""/>
        <dsp:cNvSpPr/>
      </dsp:nvSpPr>
      <dsp:spPr>
        <a:xfrm>
          <a:off x="0" y="83879"/>
          <a:ext cx="9720072" cy="1904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t>Банк Муамалат Индонезия установил схему деления прибылей и убытков. На конец 2007 года 38,6% от общей суммы финансирования, были профинансированы по этой схеме. Совместно со своим партнером Байтульмаал Муамалат (Baitumaal Muamalat), банк внедрил целый ряд программ по корпоративной социальной ответственности, включая распределение 9,6 миллионов рупий в 2007 году в фонд помощи больным СПИДом в районы, пострадавшим от стихийных бедствий, и расходуя на стипендии от имени Исламского банка развития для детей, ставших сиротами после цунами в Ачехе. </a:t>
          </a:r>
        </a:p>
      </dsp:txBody>
      <dsp:txXfrm>
        <a:off x="92983" y="176862"/>
        <a:ext cx="9534106" cy="1718794"/>
      </dsp:txXfrm>
    </dsp:sp>
    <dsp:sp modelId="{368336A1-8A9A-4CC0-8D5B-063ABBA37AD9}">
      <dsp:nvSpPr>
        <dsp:cNvPr id="0" name=""/>
        <dsp:cNvSpPr/>
      </dsp:nvSpPr>
      <dsp:spPr>
        <a:xfrm>
          <a:off x="0" y="2034720"/>
          <a:ext cx="9720072" cy="1904760"/>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kern="1200"/>
            <a:t>В 2007 году в рамках данной программы было выдано 1600 стипендий (Bank Muamalat Indonesia, 2007). Рассмотрим социальные программы банка Банк Муамалат Малайзия. Помимо распределения закята, банк проводит специальную программу под названием Масих Ада Ян Сайанг – «Есть те, кому не все равно». Благодаря этой программе банк проводит мероприятия по сбору средств для студентов, которые нуждаются в финансовой поддержке. Помимо активной социальной деятельности, банки работают над повышением грамотности своих клиентов в том, какая разница между традиционными и исламскими банками. </a:t>
          </a:r>
        </a:p>
      </dsp:txBody>
      <dsp:txXfrm>
        <a:off x="92983" y="2127703"/>
        <a:ext cx="9534106" cy="171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lgn="l">
              <a:defRPr/>
            </a:lvl1pPr>
          </a:lstStyle>
          <a:p>
            <a:fld id="{734596C2-1478-461E-9CE6-B400143FB835}" type="datetimeFigureOut">
              <a:rPr lang="ru-RU" smtClean="0"/>
              <a:t>13.08.2020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72E842-AE83-45BD-AFAD-838EF7CBD772}"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2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4596C2-1478-461E-9CE6-B400143FB835}" type="datetimeFigureOut">
              <a:rPr lang="ru-RU" smtClean="0"/>
              <a:t>13.08.2020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203145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ru-RU"/>
              <a:t>Образец заголовка</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4596C2-1478-461E-9CE6-B400143FB835}" type="datetimeFigureOut">
              <a:rPr lang="ru-RU" smtClean="0"/>
              <a:t>13.08.2020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72E842-AE83-45BD-AFAD-838EF7CBD772}" type="slidenum">
              <a:rPr lang="ru-RU" smtClean="0"/>
              <a:t>‹#›</a:t>
            </a:fld>
            <a:endParaRPr lang="ru-R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34596C2-1478-461E-9CE6-B400143FB835}" type="datetimeFigureOut">
              <a:rPr lang="ru-RU" smtClean="0"/>
              <a:t>13.08.2020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407324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ru-RU"/>
              <a:t>Образец заголовка</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4596C2-1478-461E-9CE6-B400143FB835}" type="datetimeFigureOut">
              <a:rPr lang="ru-RU" smtClean="0"/>
              <a:t>13.08.2020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272E842-AE83-45BD-AFAD-838EF7CBD772}"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81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34596C2-1478-461E-9CE6-B400143FB835}" type="datetimeFigureOut">
              <a:rPr lang="ru-RU" smtClean="0"/>
              <a:t>13.08.2020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33866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2412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ru-RU"/>
              <a:t>Образец текста</a:t>
            </a:r>
          </a:p>
        </p:txBody>
      </p:sp>
      <p:sp>
        <p:nvSpPr>
          <p:cNvPr id="6" name="Content Placeholder 5"/>
          <p:cNvSpPr>
            <a:spLocks noGrp="1"/>
          </p:cNvSpPr>
          <p:nvPr>
            <p:ph sz="quarter" idx="4"/>
          </p:nvPr>
        </p:nvSpPr>
        <p:spPr>
          <a:xfrm>
            <a:off x="5990888" y="2967788"/>
            <a:ext cx="4754880" cy="33415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34596C2-1478-461E-9CE6-B400143FB835}" type="datetimeFigureOut">
              <a:rPr lang="ru-RU" smtClean="0"/>
              <a:t>13.08.2020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375549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34596C2-1478-461E-9CE6-B400143FB835}" type="datetimeFigureOut">
              <a:rPr lang="ru-RU" smtClean="0"/>
              <a:t>13.08.2020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402714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596C2-1478-461E-9CE6-B400143FB835}" type="datetimeFigureOut">
              <a:rPr lang="ru-RU" smtClean="0"/>
              <a:t>13.08.2020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130304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ru-RU"/>
              <a:t>Образец заголовка</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34596C2-1478-461E-9CE6-B400143FB835}" type="datetimeFigureOut">
              <a:rPr lang="ru-RU" smtClean="0"/>
              <a:t>13.08.2020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72E842-AE83-45BD-AFAD-838EF7CBD772}" type="slidenum">
              <a:rPr lang="ru-RU" smtClean="0"/>
              <a:t>‹#›</a:t>
            </a:fld>
            <a:endParaRPr lang="ru-RU"/>
          </a:p>
        </p:txBody>
      </p:sp>
    </p:spTree>
    <p:extLst>
      <p:ext uri="{BB962C8B-B14F-4D97-AF65-F5344CB8AC3E}">
        <p14:creationId xmlns:p14="http://schemas.microsoft.com/office/powerpoint/2010/main" val="225970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4596C2-1478-461E-9CE6-B400143FB835}" type="datetimeFigureOut">
              <a:rPr lang="ru-RU" smtClean="0"/>
              <a:t>13.08.2020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272E842-AE83-45BD-AFAD-838EF7CBD772}" type="slidenum">
              <a:rPr lang="ru-RU" smtClean="0"/>
              <a:t>‹#›</a:t>
            </a:fld>
            <a:endParaRPr lang="ru-R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23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4596C2-1478-461E-9CE6-B400143FB835}" type="datetimeFigureOut">
              <a:rPr lang="ru-RU" smtClean="0"/>
              <a:t>13.08.2020</a:t>
            </a:fld>
            <a:endParaRPr lang="ru-R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u-R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72E842-AE83-45BD-AFAD-838EF7CBD772}" type="slidenum">
              <a:rPr lang="ru-RU" smtClean="0"/>
              <a:t>‹#›</a:t>
            </a:fld>
            <a:endParaRPr lang="ru-R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343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8C4716-E3B8-478B-94A0-A40EF98B7D9B}"/>
              </a:ext>
            </a:extLst>
          </p:cNvPr>
          <p:cNvSpPr>
            <a:spLocks noGrp="1"/>
          </p:cNvSpPr>
          <p:nvPr>
            <p:ph type="ctrTitle"/>
          </p:nvPr>
        </p:nvSpPr>
        <p:spPr/>
        <p:txBody>
          <a:bodyPr>
            <a:normAutofit fontScale="90000"/>
          </a:bodyPr>
          <a:lstStyle/>
          <a:p>
            <a:r>
              <a:rPr lang="ru-RU" dirty="0" err="1"/>
              <a:t>ИСЛАМСКИй</a:t>
            </a:r>
            <a:r>
              <a:rPr lang="ru-RU" dirty="0"/>
              <a:t> банкинг В ИНДОНЕЗИИ</a:t>
            </a:r>
            <a:br>
              <a:rPr lang="ru-RU" dirty="0"/>
            </a:br>
            <a:endParaRPr lang="ru-RU" dirty="0"/>
          </a:p>
        </p:txBody>
      </p:sp>
      <p:sp>
        <p:nvSpPr>
          <p:cNvPr id="3" name="Подзаголовок 2">
            <a:extLst>
              <a:ext uri="{FF2B5EF4-FFF2-40B4-BE49-F238E27FC236}">
                <a16:creationId xmlns:a16="http://schemas.microsoft.com/office/drawing/2014/main" id="{AEA282B9-EB17-45AB-A53D-222AD00C4EE1}"/>
              </a:ext>
            </a:extLst>
          </p:cNvPr>
          <p:cNvSpPr>
            <a:spLocks noGrp="1"/>
          </p:cNvSpPr>
          <p:nvPr>
            <p:ph type="subTitle" idx="1"/>
          </p:nvPr>
        </p:nvSpPr>
        <p:spPr/>
        <p:txBody>
          <a:bodyPr/>
          <a:lstStyle/>
          <a:p>
            <a:r>
              <a:rPr lang="ru-RU" dirty="0"/>
              <a:t>Подготовила: </a:t>
            </a:r>
            <a:r>
              <a:rPr lang="ru-RU" dirty="0" err="1"/>
              <a:t>Маджидова</a:t>
            </a:r>
            <a:r>
              <a:rPr lang="ru-RU" dirty="0"/>
              <a:t> Н.Р.</a:t>
            </a:r>
          </a:p>
        </p:txBody>
      </p:sp>
    </p:spTree>
    <p:extLst>
      <p:ext uri="{BB962C8B-B14F-4D97-AF65-F5344CB8AC3E}">
        <p14:creationId xmlns:p14="http://schemas.microsoft.com/office/powerpoint/2010/main" val="424002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AB46AD-BDE8-4F48-8689-3AE462F73A04}"/>
              </a:ext>
            </a:extLst>
          </p:cNvPr>
          <p:cNvSpPr>
            <a:spLocks noGrp="1"/>
          </p:cNvSpPr>
          <p:nvPr>
            <p:ph type="title"/>
          </p:nvPr>
        </p:nvSpPr>
        <p:spPr/>
        <p:txBody>
          <a:bodyPr/>
          <a:lstStyle/>
          <a:p>
            <a:r>
              <a:rPr lang="ru-RU" dirty="0"/>
              <a:t>Спасибо за внимание!</a:t>
            </a:r>
          </a:p>
        </p:txBody>
      </p:sp>
    </p:spTree>
    <p:extLst>
      <p:ext uri="{BB962C8B-B14F-4D97-AF65-F5344CB8AC3E}">
        <p14:creationId xmlns:p14="http://schemas.microsoft.com/office/powerpoint/2010/main" val="14101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B11383-5617-40EE-8D11-C7609868A876}"/>
              </a:ext>
            </a:extLst>
          </p:cNvPr>
          <p:cNvSpPr>
            <a:spLocks noGrp="1"/>
          </p:cNvSpPr>
          <p:nvPr>
            <p:ph type="title"/>
          </p:nvPr>
        </p:nvSpPr>
        <p:spPr>
          <a:xfrm>
            <a:off x="1024127" y="396240"/>
            <a:ext cx="9720073" cy="1688592"/>
          </a:xfrm>
        </p:spPr>
        <p:txBody>
          <a:bodyPr>
            <a:normAutofit/>
          </a:bodyPr>
          <a:lstStyle/>
          <a:p>
            <a:br>
              <a:rPr lang="ru-RU" dirty="0"/>
            </a:br>
            <a:endParaRPr lang="ru-RU" dirty="0"/>
          </a:p>
        </p:txBody>
      </p:sp>
      <p:graphicFrame>
        <p:nvGraphicFramePr>
          <p:cNvPr id="4" name="Объект 3">
            <a:extLst>
              <a:ext uri="{FF2B5EF4-FFF2-40B4-BE49-F238E27FC236}">
                <a16:creationId xmlns:a16="http://schemas.microsoft.com/office/drawing/2014/main" id="{4E983832-6557-42BA-B870-C77690CA2C80}"/>
              </a:ext>
            </a:extLst>
          </p:cNvPr>
          <p:cNvGraphicFramePr>
            <a:graphicFrameLocks noGrp="1"/>
          </p:cNvGraphicFramePr>
          <p:nvPr>
            <p:ph idx="1"/>
            <p:extLst>
              <p:ext uri="{D42A27DB-BD31-4B8C-83A1-F6EECF244321}">
                <p14:modId xmlns:p14="http://schemas.microsoft.com/office/powerpoint/2010/main" val="1365777738"/>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Прямоугольник 4">
            <a:extLst>
              <a:ext uri="{FF2B5EF4-FFF2-40B4-BE49-F238E27FC236}">
                <a16:creationId xmlns:a16="http://schemas.microsoft.com/office/drawing/2014/main" id="{F69D85D3-782C-4338-8905-56EF72F8DC0C}"/>
              </a:ext>
            </a:extLst>
          </p:cNvPr>
          <p:cNvSpPr/>
          <p:nvPr/>
        </p:nvSpPr>
        <p:spPr>
          <a:xfrm>
            <a:off x="1239520" y="569589"/>
            <a:ext cx="5992208" cy="1077218"/>
          </a:xfrm>
          <a:prstGeom prst="rect">
            <a:avLst/>
          </a:prstGeom>
        </p:spPr>
        <p:txBody>
          <a:bodyPr wrap="square">
            <a:spAutoFit/>
          </a:bodyPr>
          <a:lstStyle/>
          <a:p>
            <a:r>
              <a:rPr lang="ru-RU" sz="3200" dirty="0"/>
              <a:t>ИСЛАМСКИЙ БАНКИНГ В ИНДОНЕЗИИ</a:t>
            </a:r>
          </a:p>
        </p:txBody>
      </p:sp>
    </p:spTree>
    <p:extLst>
      <p:ext uri="{BB962C8B-B14F-4D97-AF65-F5344CB8AC3E}">
        <p14:creationId xmlns:p14="http://schemas.microsoft.com/office/powerpoint/2010/main" val="112983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1B155-98C3-4B5F-BE90-C2AFFBA77CE6}"/>
              </a:ext>
            </a:extLst>
          </p:cNvPr>
          <p:cNvSpPr>
            <a:spLocks noGrp="1"/>
          </p:cNvSpPr>
          <p:nvPr>
            <p:ph type="title"/>
          </p:nvPr>
        </p:nvSpPr>
        <p:spPr/>
        <p:txBody>
          <a:bodyPr/>
          <a:lstStyle/>
          <a:p>
            <a:r>
              <a:rPr lang="ru-RU" b="1" dirty="0"/>
              <a:t>Правовое регулирование</a:t>
            </a:r>
            <a:br>
              <a:rPr lang="ru-RU" dirty="0"/>
            </a:br>
            <a:endParaRPr lang="ru-RU" dirty="0"/>
          </a:p>
        </p:txBody>
      </p:sp>
      <p:graphicFrame>
        <p:nvGraphicFramePr>
          <p:cNvPr id="4" name="Объект 3">
            <a:extLst>
              <a:ext uri="{FF2B5EF4-FFF2-40B4-BE49-F238E27FC236}">
                <a16:creationId xmlns:a16="http://schemas.microsoft.com/office/drawing/2014/main" id="{D20B4C26-ABC9-424F-AAC9-F613B6FCEC47}"/>
              </a:ext>
            </a:extLst>
          </p:cNvPr>
          <p:cNvGraphicFramePr>
            <a:graphicFrameLocks noGrp="1"/>
          </p:cNvGraphicFramePr>
          <p:nvPr>
            <p:ph idx="1"/>
            <p:extLst>
              <p:ext uri="{D42A27DB-BD31-4B8C-83A1-F6EECF244321}">
                <p14:modId xmlns:p14="http://schemas.microsoft.com/office/powerpoint/2010/main" val="1802166067"/>
              </p:ext>
            </p:extLst>
          </p:nvPr>
        </p:nvGraphicFramePr>
        <p:xfrm>
          <a:off x="711200" y="2336800"/>
          <a:ext cx="7020560" cy="3935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Рисунок 5">
            <a:extLst>
              <a:ext uri="{FF2B5EF4-FFF2-40B4-BE49-F238E27FC236}">
                <a16:creationId xmlns:a16="http://schemas.microsoft.com/office/drawing/2014/main" id="{083EC449-EFD3-47C5-925B-B90E54F1E1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4960" y="2560002"/>
            <a:ext cx="4038600" cy="2686791"/>
          </a:xfrm>
          <a:prstGeom prst="rect">
            <a:avLst/>
          </a:prstGeom>
        </p:spPr>
      </p:pic>
    </p:spTree>
    <p:extLst>
      <p:ext uri="{BB962C8B-B14F-4D97-AF65-F5344CB8AC3E}">
        <p14:creationId xmlns:p14="http://schemas.microsoft.com/office/powerpoint/2010/main" val="137972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300004-C27A-4A7E-8B76-AC613B7606DD}"/>
              </a:ext>
            </a:extLst>
          </p:cNvPr>
          <p:cNvSpPr>
            <a:spLocks noGrp="1"/>
          </p:cNvSpPr>
          <p:nvPr>
            <p:ph type="title"/>
          </p:nvPr>
        </p:nvSpPr>
        <p:spPr>
          <a:xfrm>
            <a:off x="1704848" y="339344"/>
            <a:ext cx="9720072" cy="1499616"/>
          </a:xfrm>
        </p:spPr>
        <p:txBody>
          <a:bodyPr/>
          <a:lstStyle/>
          <a:p>
            <a:r>
              <a:rPr lang="ru-RU" dirty="0">
                <a:latin typeface="+mn-lt"/>
              </a:rPr>
              <a:t>Банк </a:t>
            </a:r>
            <a:r>
              <a:rPr lang="ru-RU" dirty="0" err="1">
                <a:latin typeface="+mn-lt"/>
              </a:rPr>
              <a:t>Муамалат</a:t>
            </a:r>
            <a:r>
              <a:rPr lang="ru-RU" dirty="0">
                <a:latin typeface="+mn-lt"/>
              </a:rPr>
              <a:t> Индонезия</a:t>
            </a:r>
          </a:p>
        </p:txBody>
      </p:sp>
      <p:graphicFrame>
        <p:nvGraphicFramePr>
          <p:cNvPr id="4" name="Объект 3">
            <a:extLst>
              <a:ext uri="{FF2B5EF4-FFF2-40B4-BE49-F238E27FC236}">
                <a16:creationId xmlns:a16="http://schemas.microsoft.com/office/drawing/2014/main" id="{2BCA001A-CE1A-418B-BBE8-8348A1FBF3AA}"/>
              </a:ext>
            </a:extLst>
          </p:cNvPr>
          <p:cNvGraphicFramePr>
            <a:graphicFrameLocks noGrp="1"/>
          </p:cNvGraphicFramePr>
          <p:nvPr>
            <p:ph idx="1"/>
            <p:extLst>
              <p:ext uri="{D42A27DB-BD31-4B8C-83A1-F6EECF244321}">
                <p14:modId xmlns:p14="http://schemas.microsoft.com/office/powerpoint/2010/main" val="4172549826"/>
              </p:ext>
            </p:extLst>
          </p:nvPr>
        </p:nvGraphicFramePr>
        <p:xfrm>
          <a:off x="1024128" y="1788160"/>
          <a:ext cx="10121391"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23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1EDD1B-7EE8-4A13-A426-B2AFC20C74C9}"/>
              </a:ext>
            </a:extLst>
          </p:cNvPr>
          <p:cNvSpPr>
            <a:spLocks noGrp="1"/>
          </p:cNvSpPr>
          <p:nvPr>
            <p:ph type="title"/>
          </p:nvPr>
        </p:nvSpPr>
        <p:spPr/>
        <p:txBody>
          <a:bodyPr/>
          <a:lstStyle/>
          <a:p>
            <a:r>
              <a:rPr lang="ru-RU" dirty="0"/>
              <a:t>Данные всемирного банка</a:t>
            </a:r>
          </a:p>
        </p:txBody>
      </p:sp>
      <p:graphicFrame>
        <p:nvGraphicFramePr>
          <p:cNvPr id="4" name="Объект 3">
            <a:extLst>
              <a:ext uri="{FF2B5EF4-FFF2-40B4-BE49-F238E27FC236}">
                <a16:creationId xmlns:a16="http://schemas.microsoft.com/office/drawing/2014/main" id="{A6A37D5D-8CCC-4BDB-A3C2-B852E13E235A}"/>
              </a:ext>
            </a:extLst>
          </p:cNvPr>
          <p:cNvGraphicFramePr>
            <a:graphicFrameLocks noGrp="1"/>
          </p:cNvGraphicFramePr>
          <p:nvPr>
            <p:ph idx="1"/>
            <p:extLst>
              <p:ext uri="{D42A27DB-BD31-4B8C-83A1-F6EECF244321}">
                <p14:modId xmlns:p14="http://schemas.microsoft.com/office/powerpoint/2010/main" val="2379847625"/>
              </p:ext>
            </p:extLst>
          </p:nvPr>
        </p:nvGraphicFramePr>
        <p:xfrm>
          <a:off x="1137920" y="1940560"/>
          <a:ext cx="9606281"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24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25C6FA-F7D3-4F63-965A-697BAA64278F}"/>
              </a:ext>
            </a:extLst>
          </p:cNvPr>
          <p:cNvSpPr>
            <a:spLocks noGrp="1"/>
          </p:cNvSpPr>
          <p:nvPr>
            <p:ph type="title"/>
          </p:nvPr>
        </p:nvSpPr>
        <p:spPr/>
        <p:txBody>
          <a:bodyPr>
            <a:normAutofit/>
          </a:bodyPr>
          <a:lstStyle/>
          <a:p>
            <a:pPr algn="ctr"/>
            <a:r>
              <a:rPr lang="ru-RU" sz="4000" dirty="0"/>
              <a:t>Привлечение инвестиций  ближневосточных стран</a:t>
            </a:r>
          </a:p>
        </p:txBody>
      </p:sp>
      <p:graphicFrame>
        <p:nvGraphicFramePr>
          <p:cNvPr id="4" name="Объект 3">
            <a:extLst>
              <a:ext uri="{FF2B5EF4-FFF2-40B4-BE49-F238E27FC236}">
                <a16:creationId xmlns:a16="http://schemas.microsoft.com/office/drawing/2014/main" id="{A099931F-F213-413B-ACB4-2AF3D077A22B}"/>
              </a:ext>
            </a:extLst>
          </p:cNvPr>
          <p:cNvGraphicFramePr>
            <a:graphicFrameLocks noGrp="1"/>
          </p:cNvGraphicFramePr>
          <p:nvPr>
            <p:ph idx="1"/>
            <p:extLst>
              <p:ext uri="{D42A27DB-BD31-4B8C-83A1-F6EECF244321}">
                <p14:modId xmlns:p14="http://schemas.microsoft.com/office/powerpoint/2010/main" val="4245281211"/>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715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9129DC-98E5-4B7C-8279-B27ED3244591}"/>
              </a:ext>
            </a:extLst>
          </p:cNvPr>
          <p:cNvSpPr>
            <a:spLocks noGrp="1"/>
          </p:cNvSpPr>
          <p:nvPr>
            <p:ph type="title"/>
          </p:nvPr>
        </p:nvSpPr>
        <p:spPr/>
        <p:txBody>
          <a:bodyPr>
            <a:noAutofit/>
          </a:bodyPr>
          <a:lstStyle/>
          <a:p>
            <a:pPr algn="ctr"/>
            <a:r>
              <a:rPr lang="ru-RU" sz="3200" dirty="0"/>
              <a:t>Политической мотивированность развития исламского банкинга в Индонезии.</a:t>
            </a:r>
          </a:p>
        </p:txBody>
      </p:sp>
      <p:sp>
        <p:nvSpPr>
          <p:cNvPr id="3" name="Объект 2">
            <a:extLst>
              <a:ext uri="{FF2B5EF4-FFF2-40B4-BE49-F238E27FC236}">
                <a16:creationId xmlns:a16="http://schemas.microsoft.com/office/drawing/2014/main" id="{10A281A1-3250-46BD-AD30-999624CED9B7}"/>
              </a:ext>
            </a:extLst>
          </p:cNvPr>
          <p:cNvSpPr>
            <a:spLocks noGrp="1"/>
          </p:cNvSpPr>
          <p:nvPr>
            <p:ph idx="1"/>
          </p:nvPr>
        </p:nvSpPr>
        <p:spPr>
          <a:xfrm>
            <a:off x="829563" y="2249424"/>
            <a:ext cx="4626357" cy="4023360"/>
          </a:xfrm>
        </p:spPr>
        <p:txBody>
          <a:bodyPr>
            <a:normAutofit fontScale="92500" lnSpcReduction="20000"/>
          </a:bodyPr>
          <a:lstStyle/>
          <a:p>
            <a:r>
              <a:rPr lang="ru-RU" dirty="0"/>
              <a:t>И этот факт до сих пор сохраняет свою актуальность: в июне 2015 года президент страны </a:t>
            </a:r>
            <a:r>
              <a:rPr lang="ru-RU" dirty="0" err="1"/>
              <a:t>Джоко</a:t>
            </a:r>
            <a:r>
              <a:rPr lang="ru-RU" dirty="0"/>
              <a:t> </a:t>
            </a:r>
            <a:r>
              <a:rPr lang="ru-RU" dirty="0" err="1"/>
              <a:t>Видодо</a:t>
            </a:r>
            <a:r>
              <a:rPr lang="ru-RU" dirty="0"/>
              <a:t> объявил о старте программы «Я люблю исламский банкинг».</a:t>
            </a:r>
          </a:p>
          <a:p>
            <a:r>
              <a:rPr lang="ru-RU" dirty="0"/>
              <a:t> Подобные действия руководства страны обусловлены как внутри-, так и внешнеполитическими потребностями развития государства. </a:t>
            </a:r>
          </a:p>
          <a:p>
            <a:r>
              <a:rPr lang="ru-RU" dirty="0"/>
              <a:t>Властям страны нужно выстраивать отношения с влиятельными исламскими политическими партиями и их лидерами и не терять недавно завоеванных позиций в межгосударственной Организации исламского сотрудничества.</a:t>
            </a:r>
          </a:p>
        </p:txBody>
      </p:sp>
      <p:pic>
        <p:nvPicPr>
          <p:cNvPr id="5" name="Рисунок 4">
            <a:extLst>
              <a:ext uri="{FF2B5EF4-FFF2-40B4-BE49-F238E27FC236}">
                <a16:creationId xmlns:a16="http://schemas.microsoft.com/office/drawing/2014/main" id="{D8E2B5FB-0BAC-4BB1-824A-C53441D5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24176"/>
            <a:ext cx="5454791" cy="3068320"/>
          </a:xfrm>
          <a:prstGeom prst="rect">
            <a:avLst/>
          </a:prstGeom>
        </p:spPr>
      </p:pic>
    </p:spTree>
    <p:extLst>
      <p:ext uri="{BB962C8B-B14F-4D97-AF65-F5344CB8AC3E}">
        <p14:creationId xmlns:p14="http://schemas.microsoft.com/office/powerpoint/2010/main" val="107309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F9B203-E306-42E3-B5E8-FF79E96BCD4F}"/>
              </a:ext>
            </a:extLst>
          </p:cNvPr>
          <p:cNvSpPr>
            <a:spLocks noGrp="1"/>
          </p:cNvSpPr>
          <p:nvPr>
            <p:ph type="title"/>
          </p:nvPr>
        </p:nvSpPr>
        <p:spPr>
          <a:xfrm>
            <a:off x="1013968" y="1026160"/>
            <a:ext cx="10791952" cy="1499616"/>
          </a:xfrm>
          <a:ln/>
        </p:spPr>
        <p:style>
          <a:lnRef idx="2">
            <a:schemeClr val="accent1"/>
          </a:lnRef>
          <a:fillRef idx="1">
            <a:schemeClr val="lt1"/>
          </a:fillRef>
          <a:effectRef idx="0">
            <a:schemeClr val="accent1"/>
          </a:effectRef>
          <a:fontRef idx="minor">
            <a:schemeClr val="dk1"/>
          </a:fontRef>
        </p:style>
        <p:txBody>
          <a:bodyPr>
            <a:noAutofit/>
          </a:bodyPr>
          <a:lstStyle/>
          <a:p>
            <a:pPr algn="ctr"/>
            <a:r>
              <a:rPr lang="ru-RU" sz="1800" dirty="0"/>
              <a:t>Банк </a:t>
            </a:r>
            <a:r>
              <a:rPr lang="ru-RU" sz="1800" dirty="0" err="1"/>
              <a:t>Муамалат</a:t>
            </a:r>
            <a:r>
              <a:rPr lang="ru-RU" sz="1800" dirty="0"/>
              <a:t> Индонезия (</a:t>
            </a:r>
            <a:r>
              <a:rPr lang="ru-RU" sz="1800" dirty="0" err="1"/>
              <a:t>Bank</a:t>
            </a:r>
            <a:r>
              <a:rPr lang="ru-RU" sz="1800" dirty="0"/>
              <a:t> </a:t>
            </a:r>
            <a:r>
              <a:rPr lang="ru-RU" sz="1800" dirty="0" err="1"/>
              <a:t>Muamalat</a:t>
            </a:r>
            <a:r>
              <a:rPr lang="ru-RU" sz="1800" dirty="0"/>
              <a:t> </a:t>
            </a:r>
            <a:r>
              <a:rPr lang="ru-RU" sz="1800" dirty="0" err="1"/>
              <a:t>Indonesia</a:t>
            </a:r>
            <a:r>
              <a:rPr lang="ru-RU" sz="1800" dirty="0"/>
              <a:t>) также выполняют свои функции с точки зрения социальной ответственности, предоставляя поддержку мусульманскому сообществу Индонезии. К числу таких мероприятий банка можно отнести: </a:t>
            </a:r>
            <a:br>
              <a:rPr lang="ru-RU" sz="1800" dirty="0"/>
            </a:br>
            <a:endParaRPr lang="ru-RU" sz="1800" dirty="0"/>
          </a:p>
        </p:txBody>
      </p:sp>
      <p:graphicFrame>
        <p:nvGraphicFramePr>
          <p:cNvPr id="4" name="Объект 3">
            <a:extLst>
              <a:ext uri="{FF2B5EF4-FFF2-40B4-BE49-F238E27FC236}">
                <a16:creationId xmlns:a16="http://schemas.microsoft.com/office/drawing/2014/main" id="{2619B4B9-0753-4FEF-9BBE-8FE58B0FFC66}"/>
              </a:ext>
            </a:extLst>
          </p:cNvPr>
          <p:cNvGraphicFramePr>
            <a:graphicFrameLocks noGrp="1"/>
          </p:cNvGraphicFramePr>
          <p:nvPr>
            <p:ph idx="1"/>
            <p:extLst>
              <p:ext uri="{D42A27DB-BD31-4B8C-83A1-F6EECF244321}">
                <p14:modId xmlns:p14="http://schemas.microsoft.com/office/powerpoint/2010/main" val="687955438"/>
              </p:ext>
            </p:extLst>
          </p:nvPr>
        </p:nvGraphicFramePr>
        <p:xfrm>
          <a:off x="2255520" y="3048000"/>
          <a:ext cx="8122921" cy="278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707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5123B0-4C85-424F-BDBC-8752664441D0}"/>
              </a:ext>
            </a:extLst>
          </p:cNvPr>
          <p:cNvSpPr>
            <a:spLocks noGrp="1"/>
          </p:cNvSpPr>
          <p:nvPr>
            <p:ph type="title"/>
          </p:nvPr>
        </p:nvSpPr>
        <p:spPr/>
        <p:txBody>
          <a:bodyPr/>
          <a:lstStyle/>
          <a:p>
            <a:r>
              <a:rPr lang="ru-RU" dirty="0"/>
              <a:t>Социально-ответственный банк </a:t>
            </a:r>
            <a:r>
              <a:rPr lang="ru-RU" dirty="0" err="1"/>
              <a:t>Муамалат</a:t>
            </a:r>
            <a:r>
              <a:rPr lang="ru-RU" dirty="0"/>
              <a:t> Индонезия </a:t>
            </a:r>
          </a:p>
        </p:txBody>
      </p:sp>
      <p:graphicFrame>
        <p:nvGraphicFramePr>
          <p:cNvPr id="4" name="Объект 3">
            <a:extLst>
              <a:ext uri="{FF2B5EF4-FFF2-40B4-BE49-F238E27FC236}">
                <a16:creationId xmlns:a16="http://schemas.microsoft.com/office/drawing/2014/main" id="{BFB46402-24F0-4052-8339-B44C6D39662C}"/>
              </a:ext>
            </a:extLst>
          </p:cNvPr>
          <p:cNvGraphicFramePr>
            <a:graphicFrameLocks noGrp="1"/>
          </p:cNvGraphicFramePr>
          <p:nvPr>
            <p:ph idx="1"/>
            <p:extLst>
              <p:ext uri="{D42A27DB-BD31-4B8C-83A1-F6EECF244321}">
                <p14:modId xmlns:p14="http://schemas.microsoft.com/office/powerpoint/2010/main" val="2203288134"/>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816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нтеграл">
  <a:themeElements>
    <a:clrScheme name="Интеграл">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Интеграл">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Интеграл">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30</TotalTime>
  <Words>809</Words>
  <Application>Microsoft Office PowerPoint</Application>
  <PresentationFormat>Широкоэкранный</PresentationFormat>
  <Paragraphs>39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Calibri</vt:lpstr>
      <vt:lpstr>Tw Cen MT</vt:lpstr>
      <vt:lpstr>Tw Cen MT Condensed</vt:lpstr>
      <vt:lpstr>Wingdings 3</vt:lpstr>
      <vt:lpstr>Интеграл</vt:lpstr>
      <vt:lpstr>ИСЛАМСКИй банкинг В ИНДОНЕЗИИ </vt:lpstr>
      <vt:lpstr> </vt:lpstr>
      <vt:lpstr>Правовое регулирование </vt:lpstr>
      <vt:lpstr>Банк Муамалат Индонезия</vt:lpstr>
      <vt:lpstr>Данные всемирного банка</vt:lpstr>
      <vt:lpstr>Привлечение инвестиций  ближневосточных стран</vt:lpstr>
      <vt:lpstr>Политической мотивированность развития исламского банкинга в Индонезии.</vt:lpstr>
      <vt:lpstr>Банк Муамалат Индонезия (Bank Muamalat Indonesia) также выполняют свои функции с точки зрения социальной ответственности, предоставляя поддержку мусульманскому сообществу Индонезии. К числу таких мероприятий банка можно отнести:  </vt:lpstr>
      <vt:lpstr>Социально-ответственный банк Муамалат Индонезия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ИСЛАМСКИй банкинг В ИНДОНЕЗИИ </dc:title>
  <dc:creator>Пользователь Windows</dc:creator>
  <cp:lastModifiedBy>Пользователь Windows</cp:lastModifiedBy>
  <cp:revision>7</cp:revision>
  <dcterms:created xsi:type="dcterms:W3CDTF">2020-04-15T11:48:02Z</dcterms:created>
  <dcterms:modified xsi:type="dcterms:W3CDTF">2020-08-13T08:24:40Z</dcterms:modified>
</cp:coreProperties>
</file>