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0" r:id="rId2"/>
    <p:sldId id="258" r:id="rId3"/>
    <p:sldId id="257" r:id="rId4"/>
    <p:sldId id="259" r:id="rId5"/>
    <p:sldId id="282" r:id="rId6"/>
    <p:sldId id="283" r:id="rId7"/>
    <p:sldId id="285" r:id="rId8"/>
    <p:sldId id="284" r:id="rId9"/>
    <p:sldId id="268" r:id="rId10"/>
    <p:sldId id="269" r:id="rId11"/>
    <p:sldId id="270" r:id="rId12"/>
    <p:sldId id="271" r:id="rId13"/>
    <p:sldId id="290" r:id="rId14"/>
    <p:sldId id="291" r:id="rId15"/>
    <p:sldId id="292" r:id="rId16"/>
    <p:sldId id="286" r:id="rId17"/>
    <p:sldId id="287" r:id="rId18"/>
    <p:sldId id="266" r:id="rId19"/>
    <p:sldId id="267" r:id="rId20"/>
    <p:sldId id="293" r:id="rId21"/>
    <p:sldId id="272" r:id="rId22"/>
    <p:sldId id="276" r:id="rId23"/>
    <p:sldId id="277" r:id="rId24"/>
    <p:sldId id="289" r:id="rId25"/>
    <p:sldId id="281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E80F6-9BA2-4833-B599-CE7E56116738}" type="doc">
      <dgm:prSet loTypeId="urn:microsoft.com/office/officeart/2005/8/layout/arrow6" loCatId="relationship" qsTypeId="urn:microsoft.com/office/officeart/2005/8/quickstyle/simple1#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883C9C4A-935D-4F1E-8C3C-32D0A63CC58E}">
      <dgm:prSet phldrT="[Текст]"/>
      <dgm:spPr/>
      <dgm:t>
        <a:bodyPr/>
        <a:lstStyle/>
        <a:p>
          <a:r>
            <a:rPr lang="ru-RU" dirty="0" smtClean="0"/>
            <a:t>расчеты между филиалами одного банка</a:t>
          </a:r>
          <a:endParaRPr lang="ru-RU" dirty="0"/>
        </a:p>
      </dgm:t>
    </dgm:pt>
    <dgm:pt modelId="{68070EC1-5FCF-4737-BDB6-1D91C92C5359}" type="parTrans" cxnId="{46233233-7564-4CAA-B950-6DE0BCA7973A}">
      <dgm:prSet/>
      <dgm:spPr/>
      <dgm:t>
        <a:bodyPr/>
        <a:lstStyle/>
        <a:p>
          <a:endParaRPr lang="ru-RU"/>
        </a:p>
      </dgm:t>
    </dgm:pt>
    <dgm:pt modelId="{EFA8F653-963F-4091-88C3-05A1BE07A8D2}" type="sibTrans" cxnId="{46233233-7564-4CAA-B950-6DE0BCA7973A}">
      <dgm:prSet/>
      <dgm:spPr/>
      <dgm:t>
        <a:bodyPr/>
        <a:lstStyle/>
        <a:p>
          <a:endParaRPr lang="ru-RU"/>
        </a:p>
      </dgm:t>
    </dgm:pt>
    <dgm:pt modelId="{BB62ACF5-353E-4547-BBF1-FE9357D42CEC}">
      <dgm:prSet phldrT="[Текст]"/>
      <dgm:spPr/>
      <dgm:t>
        <a:bodyPr/>
        <a:lstStyle/>
        <a:p>
          <a:r>
            <a:rPr lang="ru-RU" dirty="0" smtClean="0"/>
            <a:t>расчеты между филиалами разных банков </a:t>
          </a:r>
          <a:endParaRPr lang="ru-RU" dirty="0"/>
        </a:p>
      </dgm:t>
    </dgm:pt>
    <dgm:pt modelId="{F65BE988-B0E1-4DD8-973C-7030E4492B77}" type="parTrans" cxnId="{A72ABBE8-424D-47BD-AEC3-28A7D3C5FA42}">
      <dgm:prSet/>
      <dgm:spPr/>
      <dgm:t>
        <a:bodyPr/>
        <a:lstStyle/>
        <a:p>
          <a:endParaRPr lang="ru-RU"/>
        </a:p>
      </dgm:t>
    </dgm:pt>
    <dgm:pt modelId="{BD92C9DF-C129-4941-BF30-D0A4FE74738C}" type="sibTrans" cxnId="{A72ABBE8-424D-47BD-AEC3-28A7D3C5FA42}">
      <dgm:prSet/>
      <dgm:spPr/>
      <dgm:t>
        <a:bodyPr/>
        <a:lstStyle/>
        <a:p>
          <a:endParaRPr lang="ru-RU"/>
        </a:p>
      </dgm:t>
    </dgm:pt>
    <dgm:pt modelId="{51082AC7-EBD9-4B19-BE23-8C2C12ECBEB2}" type="pres">
      <dgm:prSet presAssocID="{2ACE80F6-9BA2-4833-B599-CE7E5611673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76B916D-A2E9-4251-A4A4-374DF661BAEA}" type="pres">
      <dgm:prSet presAssocID="{2ACE80F6-9BA2-4833-B599-CE7E56116738}" presName="ribbon" presStyleLbl="node1" presStyleIdx="0" presStyleCnt="1" custLinFactNeighborX="126" custLinFactNeighborY="-33450"/>
      <dgm:spPr/>
    </dgm:pt>
    <dgm:pt modelId="{CCEE8E99-43DB-427C-8D3D-4A459C1FE931}" type="pres">
      <dgm:prSet presAssocID="{2ACE80F6-9BA2-4833-B599-CE7E56116738}" presName="leftArrowText" presStyleLbl="node1" presStyleIdx="0" presStyleCnt="1" custLinFactNeighborX="-1514" custLinFactNeighborY="-4148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F811E4-8FC1-40B5-A657-1B57E71A11F5}" type="pres">
      <dgm:prSet presAssocID="{2ACE80F6-9BA2-4833-B599-CE7E56116738}" presName="rightArrowText" presStyleLbl="node1" presStyleIdx="0" presStyleCnt="1" custLinFactNeighborY="-3395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FE4FBD-CA40-4314-B815-2D01BAE1B74B}" type="presOf" srcId="{883C9C4A-935D-4F1E-8C3C-32D0A63CC58E}" destId="{CCEE8E99-43DB-427C-8D3D-4A459C1FE931}" srcOrd="0" destOrd="0" presId="urn:microsoft.com/office/officeart/2005/8/layout/arrow6"/>
    <dgm:cxn modelId="{D111FD0B-5284-448E-A5DE-F1D79A5C48A7}" type="presOf" srcId="{BB62ACF5-353E-4547-BBF1-FE9357D42CEC}" destId="{C5F811E4-8FC1-40B5-A657-1B57E71A11F5}" srcOrd="0" destOrd="0" presId="urn:microsoft.com/office/officeart/2005/8/layout/arrow6"/>
    <dgm:cxn modelId="{46233233-7564-4CAA-B950-6DE0BCA7973A}" srcId="{2ACE80F6-9BA2-4833-B599-CE7E56116738}" destId="{883C9C4A-935D-4F1E-8C3C-32D0A63CC58E}" srcOrd="0" destOrd="0" parTransId="{68070EC1-5FCF-4737-BDB6-1D91C92C5359}" sibTransId="{EFA8F653-963F-4091-88C3-05A1BE07A8D2}"/>
    <dgm:cxn modelId="{C0944329-3A0B-4A40-8F49-903D62C7838F}" type="presOf" srcId="{2ACE80F6-9BA2-4833-B599-CE7E56116738}" destId="{51082AC7-EBD9-4B19-BE23-8C2C12ECBEB2}" srcOrd="0" destOrd="0" presId="urn:microsoft.com/office/officeart/2005/8/layout/arrow6"/>
    <dgm:cxn modelId="{A72ABBE8-424D-47BD-AEC3-28A7D3C5FA42}" srcId="{2ACE80F6-9BA2-4833-B599-CE7E56116738}" destId="{BB62ACF5-353E-4547-BBF1-FE9357D42CEC}" srcOrd="1" destOrd="0" parTransId="{F65BE988-B0E1-4DD8-973C-7030E4492B77}" sibTransId="{BD92C9DF-C129-4941-BF30-D0A4FE74738C}"/>
    <dgm:cxn modelId="{DF6E4CBD-90FC-4130-B29F-12E3236E6081}" type="presParOf" srcId="{51082AC7-EBD9-4B19-BE23-8C2C12ECBEB2}" destId="{476B916D-A2E9-4251-A4A4-374DF661BAEA}" srcOrd="0" destOrd="0" presId="urn:microsoft.com/office/officeart/2005/8/layout/arrow6"/>
    <dgm:cxn modelId="{D4D66111-3CBB-42F4-8D64-E08D76F2BAA7}" type="presParOf" srcId="{51082AC7-EBD9-4B19-BE23-8C2C12ECBEB2}" destId="{CCEE8E99-43DB-427C-8D3D-4A459C1FE931}" srcOrd="1" destOrd="0" presId="urn:microsoft.com/office/officeart/2005/8/layout/arrow6"/>
    <dgm:cxn modelId="{C2D00D1F-DBF7-4F20-8E6A-103E6FB7557E}" type="presParOf" srcId="{51082AC7-EBD9-4B19-BE23-8C2C12ECBEB2}" destId="{C5F811E4-8FC1-40B5-A657-1B57E71A11F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B45CB-57C1-4CCD-B0AB-103C8EBCC544}" type="doc">
      <dgm:prSet loTypeId="urn:microsoft.com/office/officeart/2005/8/layout/arrow4" loCatId="process" qsTypeId="urn:microsoft.com/office/officeart/2005/8/quickstyle/simple1#2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50344D34-FC82-420D-8738-C5DD8A6D5A32}">
      <dgm:prSet phldrT="[Текст]"/>
      <dgm:spPr/>
      <dgm:t>
        <a:bodyPr/>
        <a:lstStyle/>
        <a:p>
          <a:r>
            <a:rPr lang="ru-RU" dirty="0" smtClean="0"/>
            <a:t>по обслуживанию клиентов</a:t>
          </a:r>
          <a:endParaRPr lang="ru-RU" dirty="0"/>
        </a:p>
      </dgm:t>
    </dgm:pt>
    <dgm:pt modelId="{62DAAA4B-6F46-4888-B9A6-DD6A0DCDD116}" type="parTrans" cxnId="{8C3DEA42-AC9B-44CD-A6B2-1E266BDCD0CB}">
      <dgm:prSet/>
      <dgm:spPr/>
      <dgm:t>
        <a:bodyPr/>
        <a:lstStyle/>
        <a:p>
          <a:endParaRPr lang="ru-RU"/>
        </a:p>
      </dgm:t>
    </dgm:pt>
    <dgm:pt modelId="{DDB40447-46AB-4F1B-92DD-F1395DCAA352}" type="sibTrans" cxnId="{8C3DEA42-AC9B-44CD-A6B2-1E266BDCD0CB}">
      <dgm:prSet/>
      <dgm:spPr/>
      <dgm:t>
        <a:bodyPr/>
        <a:lstStyle/>
        <a:p>
          <a:endParaRPr lang="ru-RU"/>
        </a:p>
      </dgm:t>
    </dgm:pt>
    <dgm:pt modelId="{3B44B268-6251-4726-82BA-2214AEF7D42D}">
      <dgm:prSet phldrT="[Текст]"/>
      <dgm:spPr/>
      <dgm:t>
        <a:bodyPr/>
        <a:lstStyle/>
        <a:p>
          <a:r>
            <a:rPr lang="ru-RU" dirty="0" smtClean="0"/>
            <a:t>собственные межбанковские операции</a:t>
          </a:r>
          <a:endParaRPr lang="ru-RU" dirty="0"/>
        </a:p>
      </dgm:t>
    </dgm:pt>
    <dgm:pt modelId="{557F7745-F098-4796-BA54-9140E97E9250}" type="parTrans" cxnId="{1F2AEE0E-5A04-4049-A38F-B468517A8832}">
      <dgm:prSet/>
      <dgm:spPr/>
      <dgm:t>
        <a:bodyPr/>
        <a:lstStyle/>
        <a:p>
          <a:endParaRPr lang="ru-RU"/>
        </a:p>
      </dgm:t>
    </dgm:pt>
    <dgm:pt modelId="{C1E2F8D3-A569-4307-8853-6582BF196EE1}" type="sibTrans" cxnId="{1F2AEE0E-5A04-4049-A38F-B468517A8832}">
      <dgm:prSet/>
      <dgm:spPr/>
      <dgm:t>
        <a:bodyPr/>
        <a:lstStyle/>
        <a:p>
          <a:endParaRPr lang="ru-RU"/>
        </a:p>
      </dgm:t>
    </dgm:pt>
    <dgm:pt modelId="{D082212C-E8C8-4111-8924-74A1B7A6BD59}" type="pres">
      <dgm:prSet presAssocID="{416B45CB-57C1-4CCD-B0AB-103C8EBCC54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B39223-7B52-4387-AD62-A49C1A59F66B}" type="pres">
      <dgm:prSet presAssocID="{50344D34-FC82-420D-8738-C5DD8A6D5A32}" presName="upArrow" presStyleLbl="node1" presStyleIdx="0" presStyleCnt="2"/>
      <dgm:spPr/>
    </dgm:pt>
    <dgm:pt modelId="{2B947F42-D91C-4656-9A2D-28397F46536F}" type="pres">
      <dgm:prSet presAssocID="{50344D34-FC82-420D-8738-C5DD8A6D5A32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9BC414-012A-4060-B553-A63F93553559}" type="pres">
      <dgm:prSet presAssocID="{3B44B268-6251-4726-82BA-2214AEF7D42D}" presName="downArrow" presStyleLbl="node1" presStyleIdx="1" presStyleCnt="2"/>
      <dgm:spPr/>
    </dgm:pt>
    <dgm:pt modelId="{F67F3D3F-886F-4B7C-86C1-BAFA70F672C1}" type="pres">
      <dgm:prSet presAssocID="{3B44B268-6251-4726-82BA-2214AEF7D42D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A902B98-EDE5-4015-99C5-2176F7297691}" type="presOf" srcId="{3B44B268-6251-4726-82BA-2214AEF7D42D}" destId="{F67F3D3F-886F-4B7C-86C1-BAFA70F672C1}" srcOrd="0" destOrd="0" presId="urn:microsoft.com/office/officeart/2005/8/layout/arrow4"/>
    <dgm:cxn modelId="{9A0C6AE7-6AD9-40E0-895F-D85CDD0D485D}" type="presOf" srcId="{50344D34-FC82-420D-8738-C5DD8A6D5A32}" destId="{2B947F42-D91C-4656-9A2D-28397F46536F}" srcOrd="0" destOrd="0" presId="urn:microsoft.com/office/officeart/2005/8/layout/arrow4"/>
    <dgm:cxn modelId="{1F2AEE0E-5A04-4049-A38F-B468517A8832}" srcId="{416B45CB-57C1-4CCD-B0AB-103C8EBCC544}" destId="{3B44B268-6251-4726-82BA-2214AEF7D42D}" srcOrd="1" destOrd="0" parTransId="{557F7745-F098-4796-BA54-9140E97E9250}" sibTransId="{C1E2F8D3-A569-4307-8853-6582BF196EE1}"/>
    <dgm:cxn modelId="{8C3DEA42-AC9B-44CD-A6B2-1E266BDCD0CB}" srcId="{416B45CB-57C1-4CCD-B0AB-103C8EBCC544}" destId="{50344D34-FC82-420D-8738-C5DD8A6D5A32}" srcOrd="0" destOrd="0" parTransId="{62DAAA4B-6F46-4888-B9A6-DD6A0DCDD116}" sibTransId="{DDB40447-46AB-4F1B-92DD-F1395DCAA352}"/>
    <dgm:cxn modelId="{2E915F55-C3CC-42E3-887E-0F12279D5064}" type="presOf" srcId="{416B45CB-57C1-4CCD-B0AB-103C8EBCC544}" destId="{D082212C-E8C8-4111-8924-74A1B7A6BD59}" srcOrd="0" destOrd="0" presId="urn:microsoft.com/office/officeart/2005/8/layout/arrow4"/>
    <dgm:cxn modelId="{8A64A80E-1E88-4895-8D89-28602042DAAA}" type="presParOf" srcId="{D082212C-E8C8-4111-8924-74A1B7A6BD59}" destId="{1DB39223-7B52-4387-AD62-A49C1A59F66B}" srcOrd="0" destOrd="0" presId="urn:microsoft.com/office/officeart/2005/8/layout/arrow4"/>
    <dgm:cxn modelId="{F5849895-8903-43FF-ABD1-5DA9F7752EB9}" type="presParOf" srcId="{D082212C-E8C8-4111-8924-74A1B7A6BD59}" destId="{2B947F42-D91C-4656-9A2D-28397F46536F}" srcOrd="1" destOrd="0" presId="urn:microsoft.com/office/officeart/2005/8/layout/arrow4"/>
    <dgm:cxn modelId="{EB41CEE0-E5D6-4E50-A366-4CF872DB30E5}" type="presParOf" srcId="{D082212C-E8C8-4111-8924-74A1B7A6BD59}" destId="{8C9BC414-012A-4060-B553-A63F93553559}" srcOrd="2" destOrd="0" presId="urn:microsoft.com/office/officeart/2005/8/layout/arrow4"/>
    <dgm:cxn modelId="{C71B2555-A4AC-49FB-AABE-079EF058B506}" type="presParOf" srcId="{D082212C-E8C8-4111-8924-74A1B7A6BD59}" destId="{F67F3D3F-886F-4B7C-86C1-BAFA70F672C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FBA092-64CE-4620-B6B7-B6C6CCBD74AB}" type="doc">
      <dgm:prSet loTypeId="urn:microsoft.com/office/officeart/2008/layout/VerticalCurvedList" loCatId="list" qsTypeId="urn:microsoft.com/office/officeart/2005/8/quickstyle/simple1#3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E37281F-5B71-449A-ABFF-DB9EB1AA2219}">
      <dgm:prSet phldrT="[Текст]" custT="1"/>
      <dgm:spPr/>
      <dgm:t>
        <a:bodyPr/>
        <a:lstStyle/>
        <a:p>
          <a:r>
            <a:rPr lang="ru-RU" sz="2000" dirty="0" smtClean="0"/>
            <a:t>обеспечение  быстрого  перевода  средств  по  безналичным  расчетам  между  банками Республики Узбекистан</a:t>
          </a:r>
          <a:endParaRPr lang="ru-RU" sz="2000" dirty="0"/>
        </a:p>
      </dgm:t>
    </dgm:pt>
    <dgm:pt modelId="{31B0D80D-DFD0-4F28-88D7-1C4A31B33F6D}" type="parTrans" cxnId="{61632683-1736-49BC-805B-8F9AAB2B3E63}">
      <dgm:prSet/>
      <dgm:spPr/>
      <dgm:t>
        <a:bodyPr/>
        <a:lstStyle/>
        <a:p>
          <a:endParaRPr lang="ru-RU"/>
        </a:p>
      </dgm:t>
    </dgm:pt>
    <dgm:pt modelId="{827691D9-A877-466E-B031-24C464B47499}" type="sibTrans" cxnId="{61632683-1736-49BC-805B-8F9AAB2B3E63}">
      <dgm:prSet/>
      <dgm:spPr/>
      <dgm:t>
        <a:bodyPr/>
        <a:lstStyle/>
        <a:p>
          <a:endParaRPr lang="ru-RU"/>
        </a:p>
      </dgm:t>
    </dgm:pt>
    <dgm:pt modelId="{06F78069-5715-44B7-8128-97FCB264EFC8}">
      <dgm:prSet phldrT="[Текст]"/>
      <dgm:spPr/>
      <dgm:t>
        <a:bodyPr/>
        <a:lstStyle/>
        <a:p>
          <a:r>
            <a:rPr lang="ru-RU" dirty="0" smtClean="0"/>
            <a:t>защита передаваемых ЭПД от несанкционированного доступа</a:t>
          </a:r>
          <a:endParaRPr lang="ru-RU" dirty="0"/>
        </a:p>
      </dgm:t>
    </dgm:pt>
    <dgm:pt modelId="{0BCC1498-9421-450B-B78A-C063952B3A2C}" type="parTrans" cxnId="{DF092C95-C654-44FF-A957-F687BBA52551}">
      <dgm:prSet/>
      <dgm:spPr/>
      <dgm:t>
        <a:bodyPr/>
        <a:lstStyle/>
        <a:p>
          <a:endParaRPr lang="ru-RU"/>
        </a:p>
      </dgm:t>
    </dgm:pt>
    <dgm:pt modelId="{98215B52-416F-4700-8FCA-0EE91AE992B8}" type="sibTrans" cxnId="{DF092C95-C654-44FF-A957-F687BBA52551}">
      <dgm:prSet/>
      <dgm:spPr/>
      <dgm:t>
        <a:bodyPr/>
        <a:lstStyle/>
        <a:p>
          <a:endParaRPr lang="ru-RU"/>
        </a:p>
      </dgm:t>
    </dgm:pt>
    <dgm:pt modelId="{DD1B1FC9-0BBD-4DAA-A1A3-D931C2CE4558}">
      <dgm:prSet phldrT="[Текст]"/>
      <dgm:spPr/>
      <dgm:t>
        <a:bodyPr/>
        <a:lstStyle/>
        <a:p>
          <a:r>
            <a:rPr lang="ru-RU" dirty="0" smtClean="0"/>
            <a:t>соблюдение законов и правил, регламентирующих электронные платежные операции</a:t>
          </a:r>
          <a:endParaRPr lang="ru-RU" dirty="0"/>
        </a:p>
      </dgm:t>
    </dgm:pt>
    <dgm:pt modelId="{29E9D05C-B7F5-45DC-878A-7FC49A186EE8}" type="parTrans" cxnId="{3A73EA1A-E52B-49E2-8FB3-BB52039038EB}">
      <dgm:prSet/>
      <dgm:spPr/>
      <dgm:t>
        <a:bodyPr/>
        <a:lstStyle/>
        <a:p>
          <a:endParaRPr lang="ru-RU"/>
        </a:p>
      </dgm:t>
    </dgm:pt>
    <dgm:pt modelId="{5695A53C-E6AE-4C85-90A4-D5DE0947E8FD}" type="sibTrans" cxnId="{3A73EA1A-E52B-49E2-8FB3-BB52039038EB}">
      <dgm:prSet/>
      <dgm:spPr/>
      <dgm:t>
        <a:bodyPr/>
        <a:lstStyle/>
        <a:p>
          <a:endParaRPr lang="ru-RU"/>
        </a:p>
      </dgm:t>
    </dgm:pt>
    <dgm:pt modelId="{3AB71A44-9BF6-4634-BA2C-42D4B116CD58}" type="pres">
      <dgm:prSet presAssocID="{4CFBA092-64CE-4620-B6B7-B6C6CCBD74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D1E21B34-4CF8-4BA0-A0A9-4F2D59A790D6}" type="pres">
      <dgm:prSet presAssocID="{4CFBA092-64CE-4620-B6B7-B6C6CCBD74AB}" presName="Name1" presStyleCnt="0"/>
      <dgm:spPr/>
    </dgm:pt>
    <dgm:pt modelId="{A39388ED-47B1-4529-9183-856C3AB6B501}" type="pres">
      <dgm:prSet presAssocID="{4CFBA092-64CE-4620-B6B7-B6C6CCBD74AB}" presName="cycle" presStyleCnt="0"/>
      <dgm:spPr/>
    </dgm:pt>
    <dgm:pt modelId="{043477D8-8899-4DCC-B527-6F9125E72E91}" type="pres">
      <dgm:prSet presAssocID="{4CFBA092-64CE-4620-B6B7-B6C6CCBD74AB}" presName="srcNode" presStyleLbl="node1" presStyleIdx="0" presStyleCnt="3"/>
      <dgm:spPr/>
    </dgm:pt>
    <dgm:pt modelId="{292D7B72-69DB-4AEC-8786-803844351A03}" type="pres">
      <dgm:prSet presAssocID="{4CFBA092-64CE-4620-B6B7-B6C6CCBD74AB}" presName="conn" presStyleLbl="parChTrans1D2" presStyleIdx="0" presStyleCnt="1"/>
      <dgm:spPr/>
      <dgm:t>
        <a:bodyPr/>
        <a:lstStyle/>
        <a:p>
          <a:endParaRPr lang="ru-RU"/>
        </a:p>
      </dgm:t>
    </dgm:pt>
    <dgm:pt modelId="{13A6F464-57BE-4212-BBD2-E92BCA2F6F9C}" type="pres">
      <dgm:prSet presAssocID="{4CFBA092-64CE-4620-B6B7-B6C6CCBD74AB}" presName="extraNode" presStyleLbl="node1" presStyleIdx="0" presStyleCnt="3"/>
      <dgm:spPr/>
    </dgm:pt>
    <dgm:pt modelId="{47A36552-621C-49E5-BD8B-4106F7B529C3}" type="pres">
      <dgm:prSet presAssocID="{4CFBA092-64CE-4620-B6B7-B6C6CCBD74AB}" presName="dstNode" presStyleLbl="node1" presStyleIdx="0" presStyleCnt="3"/>
      <dgm:spPr/>
    </dgm:pt>
    <dgm:pt modelId="{29EBFDA4-3CDA-4EBD-A44A-5AA587377002}" type="pres">
      <dgm:prSet presAssocID="{9E37281F-5B71-449A-ABFF-DB9EB1AA2219}" presName="text_1" presStyleLbl="node1" presStyleIdx="0" presStyleCnt="3" custScaleX="98988" custScaleY="136126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  <dgm:pt modelId="{E5BB745C-D46E-4E06-89A6-56EBB84967E6}" type="pres">
      <dgm:prSet presAssocID="{9E37281F-5B71-449A-ABFF-DB9EB1AA2219}" presName="accent_1" presStyleCnt="0"/>
      <dgm:spPr/>
    </dgm:pt>
    <dgm:pt modelId="{DEF20483-66B9-4B0B-BC63-7D31F72E27B9}" type="pres">
      <dgm:prSet presAssocID="{9E37281F-5B71-449A-ABFF-DB9EB1AA2219}" presName="accentRepeatNode" presStyleLbl="solidFgAcc1" presStyleIdx="0" presStyleCnt="3"/>
      <dgm:spPr/>
    </dgm:pt>
    <dgm:pt modelId="{54DC7487-FD93-46A0-BF01-312F30B9FDFA}" type="pres">
      <dgm:prSet presAssocID="{06F78069-5715-44B7-8128-97FCB264EFC8}" presName="text_2" presStyleLbl="node1" presStyleIdx="1" presStyleCnt="3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  <dgm:pt modelId="{FC6DC4E6-F5C9-43C5-95E0-6AF1ED422541}" type="pres">
      <dgm:prSet presAssocID="{06F78069-5715-44B7-8128-97FCB264EFC8}" presName="accent_2" presStyleCnt="0"/>
      <dgm:spPr/>
    </dgm:pt>
    <dgm:pt modelId="{1D64D914-B81E-4635-A495-DCFD45081D92}" type="pres">
      <dgm:prSet presAssocID="{06F78069-5715-44B7-8128-97FCB264EFC8}" presName="accentRepeatNode" presStyleLbl="solidFgAcc1" presStyleIdx="1" presStyleCnt="3"/>
      <dgm:spPr/>
    </dgm:pt>
    <dgm:pt modelId="{BD264428-064A-4075-A6A0-820415503BDD}" type="pres">
      <dgm:prSet presAssocID="{DD1B1FC9-0BBD-4DAA-A1A3-D931C2CE4558}" presName="text_3" presStyleLbl="node1" presStyleIdx="2" presStyleCnt="3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  <dgm:pt modelId="{0879B217-8F67-4E6D-B453-A94A9EB9BFF2}" type="pres">
      <dgm:prSet presAssocID="{DD1B1FC9-0BBD-4DAA-A1A3-D931C2CE4558}" presName="accent_3" presStyleCnt="0"/>
      <dgm:spPr/>
    </dgm:pt>
    <dgm:pt modelId="{4FBDECE5-41B9-4D4B-9F0E-0E25030EF1CE}" type="pres">
      <dgm:prSet presAssocID="{DD1B1FC9-0BBD-4DAA-A1A3-D931C2CE4558}" presName="accentRepeatNode" presStyleLbl="solidFgAcc1" presStyleIdx="2" presStyleCnt="3"/>
      <dgm:spPr/>
    </dgm:pt>
  </dgm:ptLst>
  <dgm:cxnLst>
    <dgm:cxn modelId="{62350247-F000-4C38-80F3-84BF0AAE8F81}" type="presOf" srcId="{827691D9-A877-466E-B031-24C464B47499}" destId="{292D7B72-69DB-4AEC-8786-803844351A03}" srcOrd="0" destOrd="0" presId="urn:microsoft.com/office/officeart/2008/layout/VerticalCurvedList"/>
    <dgm:cxn modelId="{D3814F9B-C92F-4AD0-8218-0D66B5B6CA6D}" type="presOf" srcId="{06F78069-5715-44B7-8128-97FCB264EFC8}" destId="{54DC7487-FD93-46A0-BF01-312F30B9FDFA}" srcOrd="0" destOrd="0" presId="urn:microsoft.com/office/officeart/2008/layout/VerticalCurvedList"/>
    <dgm:cxn modelId="{61632683-1736-49BC-805B-8F9AAB2B3E63}" srcId="{4CFBA092-64CE-4620-B6B7-B6C6CCBD74AB}" destId="{9E37281F-5B71-449A-ABFF-DB9EB1AA2219}" srcOrd="0" destOrd="0" parTransId="{31B0D80D-DFD0-4F28-88D7-1C4A31B33F6D}" sibTransId="{827691D9-A877-466E-B031-24C464B47499}"/>
    <dgm:cxn modelId="{735A3396-82FB-4BD7-BDD8-5B88D5C13328}" type="presOf" srcId="{DD1B1FC9-0BBD-4DAA-A1A3-D931C2CE4558}" destId="{BD264428-064A-4075-A6A0-820415503BDD}" srcOrd="0" destOrd="0" presId="urn:microsoft.com/office/officeart/2008/layout/VerticalCurvedList"/>
    <dgm:cxn modelId="{DF092C95-C654-44FF-A957-F687BBA52551}" srcId="{4CFBA092-64CE-4620-B6B7-B6C6CCBD74AB}" destId="{06F78069-5715-44B7-8128-97FCB264EFC8}" srcOrd="1" destOrd="0" parTransId="{0BCC1498-9421-450B-B78A-C063952B3A2C}" sibTransId="{98215B52-416F-4700-8FCA-0EE91AE992B8}"/>
    <dgm:cxn modelId="{5A470BCA-DE8C-4AE0-A98B-06E24194B37F}" type="presOf" srcId="{9E37281F-5B71-449A-ABFF-DB9EB1AA2219}" destId="{29EBFDA4-3CDA-4EBD-A44A-5AA587377002}" srcOrd="0" destOrd="0" presId="urn:microsoft.com/office/officeart/2008/layout/VerticalCurvedList"/>
    <dgm:cxn modelId="{3A73EA1A-E52B-49E2-8FB3-BB52039038EB}" srcId="{4CFBA092-64CE-4620-B6B7-B6C6CCBD74AB}" destId="{DD1B1FC9-0BBD-4DAA-A1A3-D931C2CE4558}" srcOrd="2" destOrd="0" parTransId="{29E9D05C-B7F5-45DC-878A-7FC49A186EE8}" sibTransId="{5695A53C-E6AE-4C85-90A4-D5DE0947E8FD}"/>
    <dgm:cxn modelId="{EE22E65E-C1F2-4C92-9830-1BD7F39EE066}" type="presOf" srcId="{4CFBA092-64CE-4620-B6B7-B6C6CCBD74AB}" destId="{3AB71A44-9BF6-4634-BA2C-42D4B116CD58}" srcOrd="0" destOrd="0" presId="urn:microsoft.com/office/officeart/2008/layout/VerticalCurvedList"/>
    <dgm:cxn modelId="{F473D76E-1667-4023-837A-67F524200670}" type="presParOf" srcId="{3AB71A44-9BF6-4634-BA2C-42D4B116CD58}" destId="{D1E21B34-4CF8-4BA0-A0A9-4F2D59A790D6}" srcOrd="0" destOrd="0" presId="urn:microsoft.com/office/officeart/2008/layout/VerticalCurvedList"/>
    <dgm:cxn modelId="{A8CD06B3-A3B5-4F00-A4CA-9A098737902D}" type="presParOf" srcId="{D1E21B34-4CF8-4BA0-A0A9-4F2D59A790D6}" destId="{A39388ED-47B1-4529-9183-856C3AB6B501}" srcOrd="0" destOrd="0" presId="urn:microsoft.com/office/officeart/2008/layout/VerticalCurvedList"/>
    <dgm:cxn modelId="{0169A2C0-3297-4D67-A609-680BCFA0D454}" type="presParOf" srcId="{A39388ED-47B1-4529-9183-856C3AB6B501}" destId="{043477D8-8899-4DCC-B527-6F9125E72E91}" srcOrd="0" destOrd="0" presId="urn:microsoft.com/office/officeart/2008/layout/VerticalCurvedList"/>
    <dgm:cxn modelId="{3DD1D647-39FC-4B50-A513-3C65D1DB8B4A}" type="presParOf" srcId="{A39388ED-47B1-4529-9183-856C3AB6B501}" destId="{292D7B72-69DB-4AEC-8786-803844351A03}" srcOrd="1" destOrd="0" presId="urn:microsoft.com/office/officeart/2008/layout/VerticalCurvedList"/>
    <dgm:cxn modelId="{4F39FD92-7E63-4B55-8516-E3576DDCA55B}" type="presParOf" srcId="{A39388ED-47B1-4529-9183-856C3AB6B501}" destId="{13A6F464-57BE-4212-BBD2-E92BCA2F6F9C}" srcOrd="2" destOrd="0" presId="urn:microsoft.com/office/officeart/2008/layout/VerticalCurvedList"/>
    <dgm:cxn modelId="{8705B351-06FD-40D4-8C30-A3B56F3D8F1C}" type="presParOf" srcId="{A39388ED-47B1-4529-9183-856C3AB6B501}" destId="{47A36552-621C-49E5-BD8B-4106F7B529C3}" srcOrd="3" destOrd="0" presId="urn:microsoft.com/office/officeart/2008/layout/VerticalCurvedList"/>
    <dgm:cxn modelId="{D52D6BAE-DE3E-4E0C-8182-8C5B9C23D85B}" type="presParOf" srcId="{D1E21B34-4CF8-4BA0-A0A9-4F2D59A790D6}" destId="{29EBFDA4-3CDA-4EBD-A44A-5AA587377002}" srcOrd="1" destOrd="0" presId="urn:microsoft.com/office/officeart/2008/layout/VerticalCurvedList"/>
    <dgm:cxn modelId="{AC39C990-A0D9-4F54-A44A-E682B14D0067}" type="presParOf" srcId="{D1E21B34-4CF8-4BA0-A0A9-4F2D59A790D6}" destId="{E5BB745C-D46E-4E06-89A6-56EBB84967E6}" srcOrd="2" destOrd="0" presId="urn:microsoft.com/office/officeart/2008/layout/VerticalCurvedList"/>
    <dgm:cxn modelId="{951A99EA-F3B8-450A-8663-49B26DBA1B4D}" type="presParOf" srcId="{E5BB745C-D46E-4E06-89A6-56EBB84967E6}" destId="{DEF20483-66B9-4B0B-BC63-7D31F72E27B9}" srcOrd="0" destOrd="0" presId="urn:microsoft.com/office/officeart/2008/layout/VerticalCurvedList"/>
    <dgm:cxn modelId="{E9582BAF-4687-41CB-968B-1738BB560C04}" type="presParOf" srcId="{D1E21B34-4CF8-4BA0-A0A9-4F2D59A790D6}" destId="{54DC7487-FD93-46A0-BF01-312F30B9FDFA}" srcOrd="3" destOrd="0" presId="urn:microsoft.com/office/officeart/2008/layout/VerticalCurvedList"/>
    <dgm:cxn modelId="{215A190E-8FB8-4B8F-BAE6-24CD80448F58}" type="presParOf" srcId="{D1E21B34-4CF8-4BA0-A0A9-4F2D59A790D6}" destId="{FC6DC4E6-F5C9-43C5-95E0-6AF1ED422541}" srcOrd="4" destOrd="0" presId="urn:microsoft.com/office/officeart/2008/layout/VerticalCurvedList"/>
    <dgm:cxn modelId="{40DB76F5-AD3F-4CC2-8717-F801C89A88A7}" type="presParOf" srcId="{FC6DC4E6-F5C9-43C5-95E0-6AF1ED422541}" destId="{1D64D914-B81E-4635-A495-DCFD45081D92}" srcOrd="0" destOrd="0" presId="urn:microsoft.com/office/officeart/2008/layout/VerticalCurvedList"/>
    <dgm:cxn modelId="{7A0C2EF3-2338-45A6-BE7B-4A778018A202}" type="presParOf" srcId="{D1E21B34-4CF8-4BA0-A0A9-4F2D59A790D6}" destId="{BD264428-064A-4075-A6A0-820415503BDD}" srcOrd="5" destOrd="0" presId="urn:microsoft.com/office/officeart/2008/layout/VerticalCurvedList"/>
    <dgm:cxn modelId="{F0FDD60B-59CB-4C31-8747-207E66F41101}" type="presParOf" srcId="{D1E21B34-4CF8-4BA0-A0A9-4F2D59A790D6}" destId="{0879B217-8F67-4E6D-B453-A94A9EB9BFF2}" srcOrd="6" destOrd="0" presId="urn:microsoft.com/office/officeart/2008/layout/VerticalCurvedList"/>
    <dgm:cxn modelId="{A41629D2-4F91-4ED6-949E-005F008C6F15}" type="presParOf" srcId="{0879B217-8F67-4E6D-B453-A94A9EB9BFF2}" destId="{4FBDECE5-41B9-4D4B-9F0E-0E25030EF1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Полилиния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0321548-8374-4C7B-9F3E-4669B92B6150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D5C4B94-8586-4AB7-9647-D789F6A24E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3F20B-885A-46F2-93FD-4CC7045B6980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7B30A-398A-4FE5-8DCF-FBC2B1195B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42C11-9FBD-4486-ACC5-92E52BB897E3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23D9E-0F55-47A2-9EFD-4849B4940A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0E5D4-A158-4B34-BC76-B851B8E6C757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2157-80F6-425D-86E6-827298DB8D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8F0A35-812C-4B48-B6CA-BCA9D839D9C4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94753-48F0-42A8-89A3-DB8620D969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ACCA12-A446-42E1-A8CE-F888D7D7D9FB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B3128-E8C8-4900-A796-F06D972BF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8AF9F0-D205-4351-97EB-B65A9A3D2A6E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056A5D-3932-4E38-A827-BD0AAAC7B1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FEB359-66F3-4324-9ADF-51954FC6A924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C6DF3A-DF0E-4607-A166-5D1F30EBDB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4012-A45F-46E7-AE69-792C328920C5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A7C77-50D5-4BFB-B284-66BE5FD21D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D0A519-4048-4DC3-9BE6-F2CB65754F1B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D706C6-A85B-4944-A002-9E3655E9B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Полилиния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A715ED-7E50-498A-B25F-E7D8C1C29AEE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0D0EA3-0453-43BF-A035-46CEBC40E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3799706-05F6-472A-B69D-3F1B57E367D0}" type="datetimeFigureOut">
              <a:rPr lang="ru-RU"/>
              <a:pPr>
                <a:defRPr/>
              </a:pPr>
              <a:t>19.08.2020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2951B63-00FF-478A-B362-9943E4D6DF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8" r:id="rId4"/>
    <p:sldLayoutId id="2147483699" r:id="rId5"/>
    <p:sldLayoutId id="2147483700" r:id="rId6"/>
    <p:sldLayoutId id="2147483694" r:id="rId7"/>
    <p:sldLayoutId id="2147483701" r:id="rId8"/>
    <p:sldLayoutId id="2147483702" r:id="rId9"/>
    <p:sldLayoutId id="2147483693" r:id="rId10"/>
    <p:sldLayoutId id="214748369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bu.uz/sites/default/files/payment_system/Interbank/003_interbank_ru_2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ТАШКЕНТСКИЙ ФИНАНСОВЫЙ ИНСТИТУТ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ru-RU" sz="1800" smtClean="0">
              <a:latin typeface="Arial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smtClean="0">
              <a:latin typeface="Arial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smtClean="0">
              <a:latin typeface="Arial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smtClean="0">
              <a:latin typeface="Arial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smtClean="0">
              <a:latin typeface="Arial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smtClean="0">
              <a:latin typeface="Arial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smtClean="0">
              <a:latin typeface="Arial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КАФЕДРА «БАНКОВСКИЙ УЧЕТ И АУДИТ»</a:t>
            </a: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b="1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ЛЕКЦИЯ ПО ПРЕДМЕТУ: </a:t>
            </a: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b="1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«БУХГАЛТЕРСКИЙ УЧЕТ В БАНКАХ» </a:t>
            </a: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по теме </a:t>
            </a: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« Учет межбанковских расчетов»</a:t>
            </a: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b="1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80000"/>
              </a:lnSpc>
              <a:buFont typeface="Georgia" pitchFamily="18" charset="0"/>
              <a:buNone/>
            </a:pP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Лектор: старший преподаватель кафедры</a:t>
            </a:r>
          </a:p>
          <a:p>
            <a:pPr algn="r">
              <a:lnSpc>
                <a:spcPct val="80000"/>
              </a:lnSpc>
              <a:buFont typeface="Georgia" pitchFamily="18" charset="0"/>
              <a:buNone/>
            </a:pP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Бабаева Гузаль Яшиновна</a:t>
            </a:r>
          </a:p>
          <a:p>
            <a:pPr algn="ctr">
              <a:lnSpc>
                <a:spcPct val="80000"/>
              </a:lnSpc>
              <a:buFont typeface="Georgia" pitchFamily="18" charset="0"/>
              <a:buNone/>
            </a:pPr>
            <a:endParaRPr lang="ru-RU" sz="1800" smtClean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ru-RU" sz="1800" smtClean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ru-RU" sz="1800" smtClean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ru-RU" sz="1800" smtClean="0">
              <a:latin typeface="Arial" charset="0"/>
            </a:endParaRPr>
          </a:p>
        </p:txBody>
      </p:sp>
      <p:pic>
        <p:nvPicPr>
          <p:cNvPr id="13315" name="Рисунок 1" descr="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1285875"/>
            <a:ext cx="16383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Содержимое 1"/>
          <p:cNvSpPr>
            <a:spLocks noGrp="1"/>
          </p:cNvSpPr>
          <p:nvPr>
            <p:ph idx="1"/>
          </p:nvPr>
        </p:nvSpPr>
        <p:spPr>
          <a:xfrm>
            <a:off x="285750" y="1481138"/>
            <a:ext cx="8858250" cy="5233987"/>
          </a:xfrm>
        </p:spPr>
        <p:txBody>
          <a:bodyPr/>
          <a:lstStyle/>
          <a:p>
            <a:r>
              <a:rPr lang="ru-RU" sz="1800" smtClean="0"/>
              <a:t>- все операции осуществляются исключительно в электронной форме;</a:t>
            </a:r>
          </a:p>
          <a:p>
            <a:r>
              <a:rPr lang="ru-RU" sz="1800" smtClean="0"/>
              <a:t>- система является абсолютно закрытой;</a:t>
            </a:r>
          </a:p>
          <a:p>
            <a:r>
              <a:rPr lang="ru-RU" sz="1800" smtClean="0"/>
              <a:t>- оборот средств в системе осуществляется по принципу \"брутто\", когда каждый платеж отражается на корсчете участника СЭП;</a:t>
            </a:r>
          </a:p>
          <a:p>
            <a:r>
              <a:rPr lang="ru-RU" sz="1800" smtClean="0"/>
              <a:t>- инициатива проведения платежа принадлежит банку-плательщику, который дебетует свой счет;</a:t>
            </a:r>
          </a:p>
          <a:p>
            <a:r>
              <a:rPr lang="ru-RU" sz="1800" smtClean="0"/>
              <a:t>- выполнение платежных поручений плательщика с его корсчета осуществляется в очередности их календарного поступления в СЭП и в пределах имеющихся на счете средств;</a:t>
            </a:r>
          </a:p>
          <a:p>
            <a:r>
              <a:rPr lang="ru-RU" sz="1800" smtClean="0"/>
              <a:t>- платежи осуществляются в режиме реального времени, что дает возможность завершить расчеты между банками в течение операционного дня;</a:t>
            </a:r>
          </a:p>
          <a:p>
            <a:r>
              <a:rPr lang="ru-RU" sz="1800" smtClean="0"/>
              <a:t>- зачисление средств получателю производится только после списания их с корсчета банка, обслуживающего плательщика, и поступления на корсчет обслуживающего его банка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Функционирование СЭП базируется на следующих принципах: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42875"/>
            <a:ext cx="5715000" cy="62865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Межбанковская платежная система является личной собственностью Центрального банка Республики Узбекистан.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Участниками межбанковской платежной системы являются Главный центр информатизации и Центр расчетов ЦБ. Пользователями межбанковской платежной системы являются банки и финансовые институты, которые имеют корсчета в Центре расчетов ЦБ</a:t>
            </a:r>
            <a:endParaRPr lang="ru-RU" dirty="0"/>
          </a:p>
        </p:txBody>
      </p:sp>
      <p:pic>
        <p:nvPicPr>
          <p:cNvPr id="23554" name="Picture 2" descr="UzDaily.uz: Финан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25" y="714375"/>
            <a:ext cx="3429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Содержимое 1"/>
          <p:cNvSpPr>
            <a:spLocks noGrp="1"/>
          </p:cNvSpPr>
          <p:nvPr>
            <p:ph idx="1"/>
          </p:nvPr>
        </p:nvSpPr>
        <p:spPr>
          <a:xfrm>
            <a:off x="457200" y="428625"/>
            <a:ext cx="8472488" cy="5857875"/>
          </a:xfrm>
        </p:spPr>
        <p:txBody>
          <a:bodyPr/>
          <a:lstStyle/>
          <a:p>
            <a:r>
              <a:rPr lang="ru-RU" sz="3200" b="1" smtClean="0">
                <a:solidFill>
                  <a:srgbClr val="FF0000"/>
                </a:solidFill>
              </a:rPr>
              <a:t>Центр расчетов Центрального банка (далее - ЦР ЦБ)</a:t>
            </a:r>
            <a:r>
              <a:rPr lang="ru-RU" sz="3200" smtClean="0"/>
              <a:t> – это отдел управления учета, отчетности и расчетов Главного управления Центрального банка Республики Узбекистан города Ташкента, в функции которого входит открытие и обслуживание корреспондентских счетов головных офисов коммерческих банков и бесперебойное обеспечение электронных расчетов между ними.</a:t>
            </a:r>
          </a:p>
          <a:p>
            <a:endParaRPr lang="ru-RU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6186488" cy="52863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ЦР работает с банками в режиме обмена информацией по каналам связи в течение установленного периода времени.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Банки допускаются к работе по системе электронных платежей только после анализа соответствия значений оборотов и остатков внутреннего и внешнего корреспондентских счетов на начало дня.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Прием, обработка, контроль и отправка файлов производятся в автоматическом режиме </a:t>
            </a:r>
            <a:r>
              <a:rPr lang="ru-RU" dirty="0" err="1" smtClean="0"/>
              <a:t>посеансно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2290" name="Picture 2" descr="http://www.ural.ru/gallery/news/105350/104112_7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1714500"/>
            <a:ext cx="2190750" cy="163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2292" name="Picture 4" descr="http://www.apiural.ru/UserFiles/image/newsmain/0/8/38/83878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88" y="4286250"/>
            <a:ext cx="2619375" cy="1965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363" y="357188"/>
            <a:ext cx="8283575" cy="43576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200" dirty="0" smtClean="0"/>
              <a:t>Обработка поступивших от банков электронных файлов идет с интервалом в 1 минуту.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200" dirty="0" smtClean="0"/>
              <a:t>Все поступившие файлы проходят внутренний контроль.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200" dirty="0" smtClean="0"/>
              <a:t>При обнаружении ошибки хотя бы в одной записи весь файл выводится из обработки.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200" dirty="0" smtClean="0"/>
              <a:t>Файл, успешно прошедший контроль, допускается к обработке в операционный день Центра расчетов. </a:t>
            </a:r>
            <a:endParaRPr lang="ru-RU" sz="2200" dirty="0"/>
          </a:p>
        </p:txBody>
      </p:sp>
      <p:pic>
        <p:nvPicPr>
          <p:cNvPr id="26626" name="Picture 4" descr="http://5fan.ru/files/3/5fan_ru_17928_4cd7a45acb2ee861f0fddc12d0ef06e1.html_files/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6313" y="-9429750"/>
            <a:ext cx="20183475" cy="853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 descr="http://2buhgalter.com/images/1071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3857625"/>
            <a:ext cx="3021012" cy="2143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274" name="Picture 10" descr="http://cognitiveforms.com/images/elektronnyy_dokument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4000500"/>
            <a:ext cx="2905125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3746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50" y="857250"/>
            <a:ext cx="6429375" cy="5597525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dirty="0" smtClean="0"/>
              <a:t>Основным критерием при расчете суммы, в пределах которой филиалы банка могут производить расчеты, является сумма средств на корсчете филиала банка.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dirty="0" smtClean="0"/>
              <a:t>При проверке принимаемых от филиала платежных документов на "нехватку средств" проверке будет подвергаться каждый отдельный документ.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dirty="0" smtClean="0"/>
              <a:t>Независимо от кода филиала, его сумма будет сравниваться с последним состоянием остатка на его корсчете.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</p:txBody>
      </p:sp>
      <p:pic>
        <p:nvPicPr>
          <p:cNvPr id="1026" name="Picture 2" descr="https://encrypted-tbn1.gstatic.com/images?q=tbn:ANd9GcT8Ths1SU_n4zpWl3ZW4mu2HrhXO5Fc4VDjUh8bOOKtcF11iL9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1214438"/>
            <a:ext cx="2286000" cy="1495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028" name="Picture 4" descr="http://www.grand-palace.ru/upload/image/02_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3714750"/>
            <a:ext cx="2143125" cy="2143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8674" name="Объект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625975"/>
          </a:xfrm>
        </p:spPr>
        <p:txBody>
          <a:bodyPr/>
          <a:lstStyle/>
          <a:p>
            <a:r>
              <a:rPr lang="ru-RU" smtClean="0"/>
              <a:t>При  проведении  расчетов  через  межбанковскую  платежную  систему  соблюдаются следующие требования:</a:t>
            </a:r>
          </a:p>
          <a:p>
            <a:endParaRPr lang="ru-RU" smtClean="0"/>
          </a:p>
        </p:txBody>
      </p:sp>
      <p:graphicFrame>
        <p:nvGraphicFramePr>
          <p:cNvPr id="4" name="Схема 3"/>
          <p:cNvGraphicFramePr/>
          <p:nvPr/>
        </p:nvGraphicFramePr>
        <p:xfrm>
          <a:off x="683568" y="2812225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/>
              <a:t>Состав и структура ЭПД, применяемых в межбанковской платежной системе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323850" y="2420938"/>
          <a:ext cx="8208963" cy="293370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08113"/>
                <a:gridCol w="5110568"/>
                <a:gridCol w="2090233"/>
              </a:tblGrid>
              <a:tr h="334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Номер п/п 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Наименование документов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Вид </a:t>
                      </a:r>
                      <a:br>
                        <a:rPr lang="ru-RU" sz="2000">
                          <a:effectLst/>
                        </a:rPr>
                      </a:br>
                      <a:r>
                        <a:rPr lang="ru-RU" sz="2000">
                          <a:effectLst/>
                        </a:rPr>
                        <a:t>операции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</a:tr>
              <a:tr h="384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1.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Платежное поручение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01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</a:tr>
              <a:tr h="384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2.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Платежное требование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02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</a:tr>
              <a:tr h="384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3.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Заявление на аккредитив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05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</a:tr>
              <a:tr h="384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4.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Мемориальный ордер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06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</a:tr>
              <a:tr h="384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5.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Инкассовое поручение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11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</a:tr>
              <a:tr h="384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6.</a:t>
                      </a:r>
                      <a:endParaRPr lang="ru-RU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Расчетный чек коммерческого банка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14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Содержимое 1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4525962"/>
          </a:xfrm>
        </p:spPr>
        <p:txBody>
          <a:bodyPr/>
          <a:lstStyle/>
          <a:p>
            <a:r>
              <a:rPr lang="ru-RU" b="1" smtClean="0"/>
              <a:t>Корреспондентский счёт</a:t>
            </a:r>
            <a:r>
              <a:rPr lang="ru-RU" smtClean="0"/>
              <a:t> — счёт, открываемый кредитной организацией (банком) в подразделении центрального банка или в иной кредитной организации.</a:t>
            </a:r>
          </a:p>
          <a:p>
            <a:endParaRPr lang="ru-RU" smtClean="0"/>
          </a:p>
        </p:txBody>
      </p:sp>
      <p:pic>
        <p:nvPicPr>
          <p:cNvPr id="6148" name="Picture 4" descr="Безопасности и надежности расчетов при проведении сделок с недвижимостью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14620"/>
            <a:ext cx="6572296" cy="3738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357313"/>
          <a:ext cx="9144000" cy="5500687"/>
        </p:xfrm>
        <a:graphic>
          <a:graphicData uri="http://schemas.openxmlformats.org/drawingml/2006/table">
            <a:tbl>
              <a:tblPr/>
              <a:tblGrid>
                <a:gridCol w="682625"/>
                <a:gridCol w="846137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10300</a:t>
                      </a:r>
                      <a:endParaRPr kumimoji="0" 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ПОЛУЧЕНИЮ ИЗ ЦЕНТРАЛЬНОГО БАНКА РЕСПУБЛИКИ УЗБЕКИСТАН (ЦБРУ)</a:t>
                      </a:r>
                      <a:endParaRPr kumimoji="0" 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10301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с корреспондентского счета в ЦБРУ - Ностро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10305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с корреспондентского счета ЦБРУ - Востро, овердрафт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10307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из ЦБРУ - Наличность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10309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со счета обязательных резервов в ЦБРУ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10311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из ЦБРУ - Сданная денежная наличность</a:t>
                      </a:r>
                      <a:b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(Счет введен в соответствии с Постановлением ЦБ, зарегистрированным МЮ 17.03.2006 г. № 773-21)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10397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из ЦБРУ - Депозиты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10500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ПОЛУЧЕНИЮ ИЗ ДРУГИХ БАНКОВ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10501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с корреспондентских счетов в других банках - Ностро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10505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с корреспондентских счетов других банков - Востро, овердрафт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10507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из других банков - Наличность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10597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 получению из других банков - Депозиты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10599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9263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Резерв возможных убытков - К получению из других банков (контр-активный)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1274786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/>
              <a:t>В Плане счетов бухгалтерского учета в коммерческих банках Республики Узбекистан предусмотрены следующие счета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2357453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dirty="0" smtClean="0"/>
              <a:t>Тема : Учет межбанковских расчетов</a:t>
            </a:r>
            <a:endParaRPr lang="ru-RU" sz="4000" dirty="0"/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" y="4286250"/>
            <a:ext cx="8186738" cy="2214563"/>
          </a:xfrm>
        </p:spPr>
        <p:txBody>
          <a:bodyPr/>
          <a:lstStyle/>
          <a:p>
            <a:pPr marR="0"/>
            <a:endParaRPr lang="ru-RU" sz="2800" b="1" smtClean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57224" y="214290"/>
            <a:ext cx="8062912" cy="1356752"/>
          </a:xfrm>
          <a:prstGeom prst="rect">
            <a:avLst/>
          </a:prstGeom>
        </p:spPr>
        <p:txBody>
          <a:bodyPr/>
          <a:lstStyle/>
          <a:p>
            <a:pPr marR="9144" algn="ctr" fontAlgn="auto">
              <a:spcAft>
                <a:spcPts val="0"/>
              </a:spcAft>
              <a:defRPr/>
            </a:pPr>
            <a:endParaRPr lang="ru-RU" sz="2000" b="1" cap="all" dirty="0">
              <a:effectLst>
                <a:reflection blurRad="12700" stA="34000" endA="740" endPos="53000" dir="5400000" sy="-100000" algn="bl" rotWithShape="0"/>
              </a:effectLst>
              <a:latin typeface="Century Gothic" panose="020B0502020202020204"/>
              <a:ea typeface="+mj-ea"/>
              <a:cs typeface="+mj-cs"/>
            </a:endParaRPr>
          </a:p>
          <a:p>
            <a:pPr marR="9144" algn="ctr" fontAlgn="auto">
              <a:spcAft>
                <a:spcPts val="0"/>
              </a:spcAft>
              <a:defRPr/>
            </a:pPr>
            <a:endParaRPr lang="ru-RU" sz="2000" b="1" cap="all" dirty="0">
              <a:effectLst>
                <a:reflection blurRad="12700" stA="34000" endA="740" endPos="53000" dir="5400000" sy="-100000" algn="bl" rotWithShape="0"/>
              </a:effectLst>
              <a:latin typeface="Century Gothic" panose="020B0502020202020204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770" name="Объект 2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2014537"/>
          </a:xfrm>
        </p:spPr>
        <p:txBody>
          <a:bodyPr/>
          <a:lstStyle/>
          <a:p>
            <a:r>
              <a:rPr lang="ru-RU" smtClean="0"/>
              <a:t>Филиалы коммерческих банков открывают корсчета в Головном банке, а Головной банк открывает единый корсчет в Центре Расчетов Центрального банка.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288" y="3429000"/>
            <a:ext cx="8137525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</a:rPr>
              <a:t>Внутренний </a:t>
            </a:r>
            <a:r>
              <a:rPr lang="ru-RU" b="1" dirty="0">
                <a:latin typeface="+mn-lt"/>
              </a:rPr>
              <a:t>корсчет филиала  </a:t>
            </a:r>
            <a:r>
              <a:rPr lang="ru-RU" b="1" u="sng" dirty="0">
                <a:latin typeface="+mn-lt"/>
              </a:rPr>
              <a:t>КБ на </a:t>
            </a:r>
            <a:r>
              <a:rPr lang="ru-RU" b="1" u="sng" dirty="0">
                <a:latin typeface="+mn-lt"/>
              </a:rPr>
              <a:t>его балансе </a:t>
            </a:r>
            <a:r>
              <a:rPr lang="ru-RU" dirty="0">
                <a:latin typeface="+mn-lt"/>
              </a:rPr>
              <a:t>учитывается по </a:t>
            </a:r>
            <a:r>
              <a:rPr lang="ru-RU" dirty="0">
                <a:latin typeface="+mn-lt"/>
              </a:rPr>
              <a:t>счету </a:t>
            </a:r>
            <a:r>
              <a:rPr lang="ru-RU" b="1" u="sng" dirty="0">
                <a:latin typeface="+mn-lt"/>
              </a:rPr>
              <a:t>16103</a:t>
            </a:r>
            <a:r>
              <a:rPr lang="ru-RU" dirty="0">
                <a:latin typeface="+mn-lt"/>
              </a:rPr>
              <a:t> «К получению из Головного офиса/филиала по межфилиальным и межбанковским расчетам»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</a:rPr>
              <a:t>Внешний </a:t>
            </a:r>
            <a:r>
              <a:rPr lang="ru-RU" b="1" dirty="0">
                <a:latin typeface="+mn-lt"/>
              </a:rPr>
              <a:t>корсчет филиала </a:t>
            </a:r>
            <a:r>
              <a:rPr lang="ru-RU" b="1" u="sng" dirty="0">
                <a:latin typeface="+mn-lt"/>
              </a:rPr>
              <a:t>на балансе Головного банка </a:t>
            </a:r>
            <a:r>
              <a:rPr lang="ru-RU" dirty="0">
                <a:latin typeface="+mn-lt"/>
              </a:rPr>
              <a:t>учитывается по счету </a:t>
            </a:r>
            <a:r>
              <a:rPr lang="ru-RU" b="1" u="sng" dirty="0">
                <a:latin typeface="+mn-lt"/>
              </a:rPr>
              <a:t>22204</a:t>
            </a:r>
            <a:r>
              <a:rPr lang="ru-RU" dirty="0">
                <a:latin typeface="+mn-lt"/>
              </a:rPr>
              <a:t> «К оплате в Головной офис/ филиалы по межфилиальным и межбанковским </a:t>
            </a:r>
            <a:r>
              <a:rPr lang="ru-RU" dirty="0">
                <a:latin typeface="+mn-lt"/>
              </a:rPr>
              <a:t>расчетам»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+mn-lt"/>
              </a:rPr>
              <a:t>Единый </a:t>
            </a:r>
            <a:r>
              <a:rPr lang="ru-RU" b="1" dirty="0">
                <a:latin typeface="+mn-lt"/>
              </a:rPr>
              <a:t>корсчет Головного банка </a:t>
            </a:r>
            <a:r>
              <a:rPr lang="ru-RU" dirty="0">
                <a:latin typeface="+mn-lt"/>
              </a:rPr>
              <a:t>на его балансе учитывается по счету </a:t>
            </a:r>
            <a:r>
              <a:rPr lang="ru-RU" b="1" u="sng" dirty="0">
                <a:latin typeface="+mn-lt"/>
              </a:rPr>
              <a:t>10301</a:t>
            </a:r>
            <a:r>
              <a:rPr lang="ru-RU" dirty="0">
                <a:latin typeface="+mn-lt"/>
              </a:rPr>
              <a:t> «К получению с корреспондентского счета в ЦБРУ – Ностро»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Содержимое 3" descr="http://www.cbu.uz/sites/default/files/payment_system/Interbank/003_interbank_ru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2875" y="1500188"/>
            <a:ext cx="8858250" cy="5357812"/>
          </a:xfrm>
        </p:spPr>
        <p:txBody>
          <a:bodyPr>
            <a:normAutofit fontScale="6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dirty="0" smtClean="0"/>
              <a:t>При проведении </a:t>
            </a:r>
            <a:r>
              <a:rPr lang="ru-RU" b="1" dirty="0" err="1" smtClean="0"/>
              <a:t>межфилиальных</a:t>
            </a:r>
            <a:r>
              <a:rPr lang="ru-RU" b="1" dirty="0" smtClean="0"/>
              <a:t> расчетов в  филиале-инициаторе  программно совершается следующая бухгалтерская проводка: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Дебет – Счет клиента или </a:t>
            </a:r>
            <a:r>
              <a:rPr lang="ru-RU" dirty="0" err="1" smtClean="0"/>
              <a:t>внутрибанковский</a:t>
            </a:r>
            <a:r>
              <a:rPr lang="ru-RU" dirty="0" smtClean="0"/>
              <a:t> счет</a:t>
            </a:r>
            <a:br>
              <a:rPr lang="ru-RU" dirty="0" smtClean="0"/>
            </a:br>
            <a:r>
              <a:rPr lang="ru-RU" dirty="0" smtClean="0"/>
              <a:t>Кредит 16103 – К получению из Головного офиса/ филиала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головном  банке  программно формируются следующие бухгалтерские проводки по переводу средств  между   филиалами :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Дебет 22204  филиал  «А» – К оплате в Головной офис/  филиалы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dirty="0" smtClean="0"/>
              <a:t>Кредит 22204  филиал  «Б» – К оплате в Головной офис/ филиалы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При получении платежей по </a:t>
            </a:r>
            <a:r>
              <a:rPr lang="ru-RU" b="1" dirty="0" err="1" smtClean="0"/>
              <a:t>межфилиальным</a:t>
            </a:r>
            <a:r>
              <a:rPr lang="ru-RU" b="1" dirty="0" smtClean="0"/>
              <a:t> расчетам в  филиале-бенефициаре  программно совершается следующая бухгалтерская проводка:</a:t>
            </a:r>
            <a:br>
              <a:rPr lang="ru-RU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Дебет 16103 – К получению из Головного офиса/ филиала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dirty="0" smtClean="0"/>
              <a:t>Кредит – Счет клиента или </a:t>
            </a:r>
            <a:r>
              <a:rPr lang="ru-RU" dirty="0" err="1" smtClean="0"/>
              <a:t>внутрибанковский</a:t>
            </a:r>
            <a:r>
              <a:rPr lang="ru-RU" dirty="0" smtClean="0"/>
              <a:t> счет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582726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i="1" dirty="0" smtClean="0"/>
              <a:t>По </a:t>
            </a:r>
            <a:r>
              <a:rPr lang="ru-RU" sz="3200" i="1" dirty="0" err="1" smtClean="0"/>
              <a:t>межфилиальным</a:t>
            </a:r>
            <a:r>
              <a:rPr lang="ru-RU" sz="3200" i="1" dirty="0" smtClean="0"/>
              <a:t> платежам ( между   филиалами  одного  банка ) осуществляются следующие проводки:</a:t>
            </a:r>
            <a:r>
              <a:rPr lang="ru-RU" sz="3200" dirty="0" smtClean="0"/>
              <a:t> </a:t>
            </a:r>
            <a:br>
              <a:rPr lang="ru-RU" sz="3200" dirty="0" smtClean="0"/>
            </a:b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481138"/>
            <a:ext cx="8929688" cy="5162550"/>
          </a:xfrm>
        </p:spPr>
        <p:txBody>
          <a:bodyPr>
            <a:normAutofit fontScale="5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dirty="0" smtClean="0"/>
              <a:t>В  филиале-инициаторе  программно совершается следующая бухгалтерская проводка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Дебет – Счет клиента или </a:t>
            </a:r>
            <a:r>
              <a:rPr lang="ru-RU" dirty="0" err="1" smtClean="0"/>
              <a:t>внутрибанковский</a:t>
            </a:r>
            <a:r>
              <a:rPr lang="ru-RU" dirty="0" smtClean="0"/>
              <a:t> счет</a:t>
            </a:r>
            <a:br>
              <a:rPr lang="ru-RU" dirty="0" smtClean="0"/>
            </a:br>
            <a:r>
              <a:rPr lang="ru-RU" dirty="0" smtClean="0"/>
              <a:t>Кредит 16103 – К получению из Головного офиса/ филиала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головном  банке-инициаторе  совершается следующая бухгалтерская проводка: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Дебет 22204 – К получению из Головного офиса/ филиала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dirty="0" smtClean="0"/>
              <a:t>Кредит 10301 – К получению с корреспондентского счета в ЦБРУ – Ностро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 поступлении платежа в головном  банке-бенефициаре  совершается следующая бухгалтерская проводка: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Дебет 10301 – К получению с корреспондентского счета в ЦБРУ – Ностро</a:t>
            </a:r>
            <a:br>
              <a:rPr lang="ru-RU" dirty="0" smtClean="0"/>
            </a:br>
            <a:r>
              <a:rPr lang="ru-RU" dirty="0" smtClean="0"/>
              <a:t>Кредит 22204 – К получению из Головного офиса/ филиала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При поступлении электронного платежа по  межбанковским   расчетам  в  филиале-бенефициаре  совершается заключительная бухгалтерская проводка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Дебет 16103 – К получению из Головного офиса/ филиала  по </a:t>
            </a:r>
            <a:r>
              <a:rPr lang="ru-RU" dirty="0" err="1" smtClean="0"/>
              <a:t>межфилиальным</a:t>
            </a:r>
            <a:r>
              <a:rPr lang="ru-RU" dirty="0" smtClean="0"/>
              <a:t> и  межбанковским   расчетам </a:t>
            </a:r>
            <a:br>
              <a:rPr lang="ru-RU" dirty="0" smtClean="0"/>
            </a:br>
            <a:r>
              <a:rPr lang="ru-RU" dirty="0" smtClean="0"/>
              <a:t>Кредит – Счет клиента или </a:t>
            </a:r>
            <a:r>
              <a:rPr lang="ru-RU" dirty="0" err="1" smtClean="0"/>
              <a:t>внутрибанковский</a:t>
            </a:r>
            <a:r>
              <a:rPr lang="ru-RU" dirty="0" smtClean="0"/>
              <a:t> счет.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1537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i="1" dirty="0" smtClean="0"/>
              <a:t>По  межбанковским  платежам ( между   филиалами   разных   банков ) осуществляются следующие проводки: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866" name="Объект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382963"/>
          </a:xfrm>
        </p:spPr>
        <p:txBody>
          <a:bodyPr/>
          <a:lstStyle/>
          <a:p>
            <a:r>
              <a:rPr lang="ru-RU" smtClean="0"/>
              <a:t>Правильная организация межбанковских расчетов имеет очень важное значение для платежной системы, так как от проведения расчетов между банками зависит бесперебойность кругооборота денежных потоков в экономике</a:t>
            </a:r>
          </a:p>
        </p:txBody>
      </p:sp>
      <p:pic>
        <p:nvPicPr>
          <p:cNvPr id="4" name="Picture 4" descr="https://oktell.ru/data/upload/bc0c9c83eefc7a34b18e457f0b4764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4357688"/>
            <a:ext cx="5572125" cy="2500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СПАСИБО ЗА ВНИМАНИЕ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Содержимое 1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r>
              <a:rPr lang="ru-RU" b="1" smtClean="0"/>
              <a:t>1. Сущность межбанковских расчетов</a:t>
            </a:r>
            <a:endParaRPr lang="ru-RU" smtClean="0"/>
          </a:p>
          <a:p>
            <a:r>
              <a:rPr lang="ru-RU" b="1" smtClean="0"/>
              <a:t>2. Организация межбанковских расчетов, корреспондентские счета банков, организация межбанковских расчетов при помощи СЭП</a:t>
            </a:r>
            <a:endParaRPr lang="ru-RU" smtClean="0"/>
          </a:p>
          <a:p>
            <a:r>
              <a:rPr lang="ru-RU" b="1" smtClean="0"/>
              <a:t>3. Организация работы Центров расчётов, назначение единого корреспондентского счёта при межбанковских расчётах</a:t>
            </a:r>
            <a:endParaRPr lang="ru-RU" smtClean="0"/>
          </a:p>
          <a:p>
            <a:r>
              <a:rPr lang="ru-RU" b="1" smtClean="0"/>
              <a:t>4. Межбанковские расчёты между филиалами одного банка,  межбанковские расчёты между филиалами разных банков. </a:t>
            </a:r>
            <a:endParaRPr lang="ru-RU" smtClean="0"/>
          </a:p>
          <a:p>
            <a:endParaRPr lang="ru-RU" smtClean="0"/>
          </a:p>
          <a:p>
            <a:endParaRPr lang="ru-RU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План: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Содержимое 1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578475"/>
          </a:xfrm>
        </p:spPr>
        <p:txBody>
          <a:bodyPr/>
          <a:lstStyle/>
          <a:p>
            <a:r>
              <a:rPr lang="ru-RU" smtClean="0"/>
              <a:t>Межбанковские платежи и расчеты - кровеносная система экономики любой страны, и ей присущи все те характерные черты, которые определяют состояние общества в целом.</a:t>
            </a:r>
          </a:p>
          <a:p>
            <a:endParaRPr lang="ru-RU" smtClean="0"/>
          </a:p>
        </p:txBody>
      </p:sp>
      <p:pic>
        <p:nvPicPr>
          <p:cNvPr id="16386" name="Picture 2" descr="АО &quot;ИМЭКСБАНК&quot;: Новост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4929188"/>
            <a:ext cx="21145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apiural.ru/UserFiles/image/newsmain/0/8/38/83878_norm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63" y="3071813"/>
            <a:ext cx="4762500" cy="3179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СУЩНОСТЬ РАСЧЁТОВ МЕЖДУ БАНКАМИ И ИХ ОРГАНИЗАЦИЯ</a:t>
            </a:r>
            <a:endParaRPr lang="ru-RU" dirty="0"/>
          </a:p>
        </p:txBody>
      </p:sp>
      <p:sp>
        <p:nvSpPr>
          <p:cNvPr id="17410" name="Объект 2"/>
          <p:cNvSpPr>
            <a:spLocks noGrp="1"/>
          </p:cNvSpPr>
          <p:nvPr>
            <p:ph idx="1"/>
          </p:nvPr>
        </p:nvSpPr>
        <p:spPr>
          <a:xfrm>
            <a:off x="457200" y="1774825"/>
            <a:ext cx="7283450" cy="4625975"/>
          </a:xfrm>
        </p:spPr>
        <p:txBody>
          <a:bodyPr/>
          <a:lstStyle/>
          <a:p>
            <a:r>
              <a:rPr lang="ru-RU" b="1" i="1" u="sng" smtClean="0"/>
              <a:t>Межбанковские расчеты</a:t>
            </a:r>
            <a:r>
              <a:rPr lang="ru-RU" smtClean="0"/>
              <a:t> — это расчеты, которые осуществляются между банками на основе корреспондентских отношений, то есть договорными отношениями между банками об осуществлении платежей и расчетов одним из них по поручению и за счет другого.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125272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 smtClean="0"/>
              <a:t>Выделяют </a:t>
            </a:r>
            <a:r>
              <a:rPr lang="ru-RU" sz="2800" dirty="0"/>
              <a:t>следующие две </a:t>
            </a:r>
            <a:r>
              <a:rPr lang="ru-RU" sz="2800" dirty="0" smtClean="0"/>
              <a:t>группы межбанковских расчётов : 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67544" y="1988840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458" name="Объект 2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1222375"/>
          </a:xfrm>
        </p:spPr>
        <p:txBody>
          <a:bodyPr/>
          <a:lstStyle/>
          <a:p>
            <a:r>
              <a:rPr lang="ru-RU" smtClean="0"/>
              <a:t>Предметом этих отношений являются, главным образом, два вида операций:</a:t>
            </a:r>
          </a:p>
        </p:txBody>
      </p:sp>
      <p:graphicFrame>
        <p:nvGraphicFramePr>
          <p:cNvPr id="4" name="Схема 3"/>
          <p:cNvGraphicFramePr/>
          <p:nvPr/>
        </p:nvGraphicFramePr>
        <p:xfrm>
          <a:off x="683568" y="2636912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Расчеты </a:t>
            </a:r>
            <a:r>
              <a:rPr lang="ru-RU" dirty="0"/>
              <a:t>между филиалами одного банка </a:t>
            </a:r>
            <a:r>
              <a:rPr lang="ru-RU" dirty="0" smtClean="0"/>
              <a:t>осуществляются </a:t>
            </a:r>
            <a:r>
              <a:rPr lang="ru-RU" b="1" dirty="0" smtClean="0">
                <a:solidFill>
                  <a:srgbClr val="C00000"/>
                </a:solidFill>
              </a:rPr>
              <a:t>через </a:t>
            </a:r>
            <a:r>
              <a:rPr lang="ru-RU" b="1" dirty="0">
                <a:solidFill>
                  <a:srgbClr val="C00000"/>
                </a:solidFill>
              </a:rPr>
              <a:t>головной банк</a:t>
            </a:r>
            <a:r>
              <a:rPr lang="ru-RU" dirty="0"/>
              <a:t>, минуя Центр </a:t>
            </a:r>
            <a:r>
              <a:rPr lang="ru-RU" dirty="0" smtClean="0"/>
              <a:t>расчетов</a:t>
            </a:r>
          </a:p>
          <a:p>
            <a:pPr marL="118872" indent="0" fontAlgn="auto">
              <a:spcAft>
                <a:spcPts val="0"/>
              </a:spcAft>
              <a:buFont typeface="Wingdings 3"/>
              <a:buNone/>
              <a:defRPr/>
            </a:pPr>
            <a:endParaRPr lang="ru-RU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Расчеты </a:t>
            </a:r>
            <a:r>
              <a:rPr lang="ru-RU" dirty="0"/>
              <a:t>между филиалами разных банков </a:t>
            </a:r>
            <a:r>
              <a:rPr lang="ru-RU" dirty="0" smtClean="0"/>
              <a:t>осуществляются </a:t>
            </a:r>
            <a:r>
              <a:rPr lang="ru-RU" b="1" dirty="0" smtClean="0">
                <a:solidFill>
                  <a:srgbClr val="C00000"/>
                </a:solidFill>
              </a:rPr>
              <a:t>через </a:t>
            </a:r>
            <a:r>
              <a:rPr lang="ru-RU" b="1" dirty="0">
                <a:solidFill>
                  <a:srgbClr val="C00000"/>
                </a:solidFill>
              </a:rPr>
              <a:t>единый Центр </a:t>
            </a:r>
            <a:r>
              <a:rPr lang="ru-RU" b="1" dirty="0" smtClean="0">
                <a:solidFill>
                  <a:srgbClr val="C00000"/>
                </a:solidFill>
              </a:rPr>
              <a:t>расчетов (ЦР)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Содержимое 1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5364162"/>
          </a:xfrm>
        </p:spPr>
        <p:txBody>
          <a:bodyPr/>
          <a:lstStyle/>
          <a:p>
            <a:r>
              <a:rPr lang="ru-RU" sz="3200" b="1" smtClean="0">
                <a:solidFill>
                  <a:srgbClr val="0070C0"/>
                </a:solidFill>
              </a:rPr>
              <a:t>Система электронных платежей (СЭП) </a:t>
            </a:r>
            <a:r>
              <a:rPr lang="ru-RU" sz="3200" smtClean="0"/>
              <a:t>— это общегосударственная платежная система, осуществляющая межбанковские расчеты, основанная на безбумажной технологии и передачи электронных информаций средствами электронной почты Центрального банка Республики Узбекистан.</a:t>
            </a:r>
          </a:p>
          <a:p>
            <a:endParaRPr lang="ru-RU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2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3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ppt/theme/themeOverride4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1175</TotalTime>
  <Words>1010</Words>
  <Application>Microsoft Office PowerPoint</Application>
  <PresentationFormat>Экран (4:3)</PresentationFormat>
  <Paragraphs>109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Шаблон оформления</vt:lpstr>
      </vt:variant>
      <vt:variant>
        <vt:i4>8</vt:i4>
      </vt:variant>
      <vt:variant>
        <vt:lpstr>Заголовки слайдов</vt:lpstr>
      </vt:variant>
      <vt:variant>
        <vt:i4>25</vt:i4>
      </vt:variant>
    </vt:vector>
  </HeadingPairs>
  <TitlesOfParts>
    <vt:vector size="41" baseType="lpstr">
      <vt:lpstr>Lucida Sans Unicode</vt:lpstr>
      <vt:lpstr>Arial</vt:lpstr>
      <vt:lpstr>Wingdings 3</vt:lpstr>
      <vt:lpstr>Verdana</vt:lpstr>
      <vt:lpstr>Wingdings 2</vt:lpstr>
      <vt:lpstr>Calibri</vt:lpstr>
      <vt:lpstr>Times New Roman</vt:lpstr>
      <vt:lpstr>Georgia</vt:lpstr>
      <vt:lpstr>Открытая</vt:lpstr>
      <vt:lpstr>Открытая</vt:lpstr>
      <vt:lpstr>Открытая</vt:lpstr>
      <vt:lpstr>Открытая</vt:lpstr>
      <vt:lpstr>Открытая</vt:lpstr>
      <vt:lpstr>Открытая</vt:lpstr>
      <vt:lpstr>Открытая</vt:lpstr>
      <vt:lpstr>Открытая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Александра</dc:creator>
  <cp:lastModifiedBy>User</cp:lastModifiedBy>
  <cp:revision>55</cp:revision>
  <dcterms:created xsi:type="dcterms:W3CDTF">2015-03-13T16:37:35Z</dcterms:created>
  <dcterms:modified xsi:type="dcterms:W3CDTF">2020-08-19T05:56:38Z</dcterms:modified>
</cp:coreProperties>
</file>