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4" d="100"/>
          <a:sy n="124" d="100"/>
        </p:scale>
        <p:origin x="-72" y="122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eveloper.foursquare.com/docs" TargetMode="External"/><Relationship Id="rId3" Type="http://schemas.openxmlformats.org/officeDocument/2006/relationships/hyperlink" Target="https://www.investopedia.com/terms/h/house-price-index-hpi.asp" TargetMode="External"/><Relationship Id="rId7" Type="http://schemas.openxmlformats.org/officeDocument/2006/relationships/hyperlink" Target="https://en.wikipedia.org/wiki/Washington_metropolitan_area" TargetMode="External"/><Relationship Id="rId2" Type="http://schemas.openxmlformats.org/officeDocument/2006/relationships/hyperlink" Target="https://www.kiplinger.com/slideshow/retirement/T006-S002-12-smart-places-to-retire/index.html" TargetMode="External"/><Relationship Id="rId1" Type="http://schemas.openxmlformats.org/officeDocument/2006/relationships/slideLayout" Target="../slideLayouts/slideLayout2.xml"/><Relationship Id="rId6" Type="http://schemas.openxmlformats.org/officeDocument/2006/relationships/hyperlink" Target="https://en.wikipedia.org/wiki/Northern_Virginia" TargetMode="External"/><Relationship Id="rId5" Type="http://schemas.openxmlformats.org/officeDocument/2006/relationships/hyperlink" Target="https://www.fhfa.gov/DataTools/Downloads/Pages/House-Price-Index-Datasets.aspx#qpo" TargetMode="External"/><Relationship Id="rId4" Type="http://schemas.openxmlformats.org/officeDocument/2006/relationships/hyperlink" Target="https://public.opendatasoft.com/explore/dataset/us-zip-code-latitude-and-longitude/tab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391400" cy="2057399"/>
          </a:xfrm>
        </p:spPr>
        <p:txBody>
          <a:bodyPr/>
          <a:lstStyle/>
          <a:p>
            <a:r>
              <a:rPr lang="en-US" b="1" dirty="0"/>
              <a:t>House Price Index and Venue Based Location Selection</a:t>
            </a:r>
            <a:endParaRPr lang="en-US" dirty="0"/>
          </a:p>
        </p:txBody>
      </p:sp>
      <p:sp>
        <p:nvSpPr>
          <p:cNvPr id="3" name="Subtitle 2"/>
          <p:cNvSpPr>
            <a:spLocks noGrp="1"/>
          </p:cNvSpPr>
          <p:nvPr>
            <p:ph type="subTitle" idx="1"/>
          </p:nvPr>
        </p:nvSpPr>
        <p:spPr>
          <a:xfrm>
            <a:off x="1371600" y="3124200"/>
            <a:ext cx="6400800" cy="1447800"/>
          </a:xfrm>
        </p:spPr>
        <p:txBody>
          <a:bodyPr/>
          <a:lstStyle/>
          <a:p>
            <a:r>
              <a:rPr lang="en-US" b="1" dirty="0"/>
              <a:t>Capstone Project for Applied Data Science course by IBM/Coursera</a:t>
            </a:r>
            <a:endParaRPr lang="en-US" dirty="0"/>
          </a:p>
        </p:txBody>
      </p:sp>
      <p:sp>
        <p:nvSpPr>
          <p:cNvPr id="4" name="TextBox 3"/>
          <p:cNvSpPr txBox="1"/>
          <p:nvPr/>
        </p:nvSpPr>
        <p:spPr>
          <a:xfrm>
            <a:off x="3124200" y="5823466"/>
            <a:ext cx="2590800"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err="1" smtClean="0"/>
              <a:t>Ravindranath</a:t>
            </a:r>
            <a:r>
              <a:rPr lang="en-US" dirty="0" smtClean="0"/>
              <a:t> Rao</a:t>
            </a:r>
          </a:p>
          <a:p>
            <a:r>
              <a:rPr lang="en-US" dirty="0" smtClean="0"/>
              <a:t>February 2, 2020</a:t>
            </a:r>
          </a:p>
          <a:p>
            <a:endParaRPr lang="en-US" dirty="0"/>
          </a:p>
        </p:txBody>
      </p:sp>
    </p:spTree>
    <p:extLst>
      <p:ext uri="{BB962C8B-B14F-4D97-AF65-F5344CB8AC3E}">
        <p14:creationId xmlns:p14="http://schemas.microsoft.com/office/powerpoint/2010/main" val="565436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Conclusion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r>
              <a:rPr lang="en-US" dirty="0" smtClean="0"/>
              <a:t>Moving </a:t>
            </a:r>
            <a:r>
              <a:rPr lang="en-US" dirty="0"/>
              <a:t>to closer place which meets the needs is one option. For people in </a:t>
            </a:r>
            <a:r>
              <a:rPr lang="en-US" dirty="0" err="1"/>
              <a:t>NoVA</a:t>
            </a:r>
            <a:r>
              <a:rPr lang="en-US" dirty="0"/>
              <a:t> area, Richmond, VA ,seems to match the criteria mentioned. </a:t>
            </a:r>
          </a:p>
          <a:p>
            <a:endParaRPr lang="en-US" dirty="0" smtClean="0"/>
          </a:p>
          <a:p>
            <a:r>
              <a:rPr lang="en-US" dirty="0" smtClean="0"/>
              <a:t>The </a:t>
            </a:r>
            <a:r>
              <a:rPr lang="en-US" dirty="0" err="1"/>
              <a:t>NoVA</a:t>
            </a:r>
            <a:r>
              <a:rPr lang="en-US" dirty="0"/>
              <a:t> and Richmond area resemble each other. This is shown by the </a:t>
            </a:r>
            <a:r>
              <a:rPr lang="en-US" dirty="0" smtClean="0"/>
              <a:t>optimum </a:t>
            </a:r>
            <a:r>
              <a:rPr lang="en-US" dirty="0"/>
              <a:t>cluster value being just 2. It also within 100 miles from </a:t>
            </a:r>
            <a:r>
              <a:rPr lang="en-US" dirty="0" err="1"/>
              <a:t>NoVA</a:t>
            </a:r>
            <a:r>
              <a:rPr lang="en-US" dirty="0"/>
              <a:t>.  Retirees can get best of both places.</a:t>
            </a:r>
          </a:p>
          <a:p>
            <a:endParaRPr lang="en-US" dirty="0" smtClean="0"/>
          </a:p>
          <a:p>
            <a:r>
              <a:rPr lang="en-US" dirty="0" smtClean="0"/>
              <a:t>Methodology as a backend for web page </a:t>
            </a:r>
          </a:p>
          <a:p>
            <a:endParaRPr lang="en-US" dirty="0" smtClean="0"/>
          </a:p>
          <a:p>
            <a:r>
              <a:rPr lang="en-US" dirty="0" smtClean="0"/>
              <a:t>The </a:t>
            </a:r>
            <a:r>
              <a:rPr lang="en-US" dirty="0"/>
              <a:t>criterion of retirement place selection varies from individual to individual.</a:t>
            </a:r>
          </a:p>
        </p:txBody>
      </p:sp>
    </p:spTree>
    <p:extLst>
      <p:ext uri="{BB962C8B-B14F-4D97-AF65-F5344CB8AC3E}">
        <p14:creationId xmlns:p14="http://schemas.microsoft.com/office/powerpoint/2010/main" val="3260106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fontScale="47500" lnSpcReduction="20000"/>
          </a:bodyPr>
          <a:lstStyle/>
          <a:p>
            <a:r>
              <a:rPr lang="en-US" dirty="0"/>
              <a:t> </a:t>
            </a:r>
          </a:p>
          <a:p>
            <a:r>
              <a:rPr lang="en-US" dirty="0"/>
              <a:t> </a:t>
            </a:r>
            <a:r>
              <a:rPr lang="en-US" dirty="0" smtClean="0"/>
              <a:t>1. Kiplinger </a:t>
            </a:r>
            <a:r>
              <a:rPr lang="en-US" dirty="0"/>
              <a:t>Finance </a:t>
            </a:r>
            <a:r>
              <a:rPr lang="en-US" dirty="0" smtClean="0"/>
              <a:t>Magazine:  </a:t>
            </a:r>
            <a:r>
              <a:rPr lang="en-US" dirty="0" smtClean="0">
                <a:hlinkClick r:id="rId2"/>
              </a:rPr>
              <a:t>https</a:t>
            </a:r>
            <a:r>
              <a:rPr lang="en-US" dirty="0">
                <a:hlinkClick r:id="rId2"/>
              </a:rPr>
              <a:t>://</a:t>
            </a:r>
            <a:r>
              <a:rPr lang="en-US" dirty="0" smtClean="0">
                <a:hlinkClick r:id="rId2"/>
              </a:rPr>
              <a:t>www.kiplinger.com/slideshow/retirement/T006-S002-12-smart-places-to-retire/index.html</a:t>
            </a:r>
            <a:endParaRPr lang="en-US" dirty="0" smtClean="0"/>
          </a:p>
          <a:p>
            <a:r>
              <a:rPr lang="en-US" dirty="0" smtClean="0"/>
              <a:t>2. HPI Definition:  </a:t>
            </a:r>
            <a:r>
              <a:rPr lang="en-US" dirty="0" smtClean="0">
                <a:hlinkClick r:id="rId3"/>
              </a:rPr>
              <a:t>https</a:t>
            </a:r>
            <a:r>
              <a:rPr lang="en-US" dirty="0">
                <a:hlinkClick r:id="rId3"/>
              </a:rPr>
              <a:t>://</a:t>
            </a:r>
            <a:r>
              <a:rPr lang="en-US" dirty="0" smtClean="0">
                <a:hlinkClick r:id="rId3"/>
              </a:rPr>
              <a:t>www.investopedia.com/terms/h/house-price-index-hpi.asp</a:t>
            </a:r>
            <a:endParaRPr lang="en-US" dirty="0" smtClean="0"/>
          </a:p>
          <a:p>
            <a:endParaRPr lang="en-US" dirty="0"/>
          </a:p>
          <a:p>
            <a:r>
              <a:rPr lang="en-US" dirty="0" smtClean="0"/>
              <a:t>3. Virginia </a:t>
            </a:r>
            <a:r>
              <a:rPr lang="en-US" dirty="0" err="1"/>
              <a:t>zipcode</a:t>
            </a:r>
            <a:r>
              <a:rPr lang="en-US" dirty="0"/>
              <a:t> level geo </a:t>
            </a:r>
            <a:r>
              <a:rPr lang="en-US" dirty="0" smtClean="0"/>
              <a:t>spatial data:  </a:t>
            </a:r>
            <a:r>
              <a:rPr lang="en-US" dirty="0" smtClean="0">
                <a:hlinkClick r:id="rId4"/>
              </a:rPr>
              <a:t>https</a:t>
            </a:r>
            <a:r>
              <a:rPr lang="en-US" dirty="0">
                <a:hlinkClick r:id="rId4"/>
              </a:rPr>
              <a:t>://public.opendatasoft.com/explore/dataset/us-zip-code-latitude-and-longitude/table</a:t>
            </a:r>
            <a:r>
              <a:rPr lang="en-US" dirty="0" smtClean="0">
                <a:hlinkClick r:id="rId4"/>
              </a:rPr>
              <a:t>/</a:t>
            </a:r>
            <a:endParaRPr lang="en-US" dirty="0" smtClean="0"/>
          </a:p>
          <a:p>
            <a:endParaRPr lang="en-US" dirty="0"/>
          </a:p>
          <a:p>
            <a:r>
              <a:rPr lang="en-US" dirty="0" smtClean="0"/>
              <a:t>4. FHFA </a:t>
            </a:r>
            <a:r>
              <a:rPr lang="en-US" dirty="0"/>
              <a:t>House Price </a:t>
            </a:r>
            <a:r>
              <a:rPr lang="en-US" dirty="0" smtClean="0"/>
              <a:t>Index: </a:t>
            </a:r>
            <a:r>
              <a:rPr lang="en-US" dirty="0" smtClean="0">
                <a:hlinkClick r:id="rId5"/>
              </a:rPr>
              <a:t>https</a:t>
            </a:r>
            <a:r>
              <a:rPr lang="en-US" dirty="0">
                <a:hlinkClick r:id="rId5"/>
              </a:rPr>
              <a:t>://</a:t>
            </a:r>
            <a:r>
              <a:rPr lang="en-US" dirty="0" smtClean="0">
                <a:hlinkClick r:id="rId5"/>
              </a:rPr>
              <a:t>www.fhfa.gov/DataTools/Downloads/Pages/House-Price-Index-Datasets.aspx#qpo</a:t>
            </a:r>
            <a:r>
              <a:rPr lang="en-US" dirty="0" smtClean="0"/>
              <a:t/>
            </a:r>
            <a:br>
              <a:rPr lang="en-US" dirty="0" smtClean="0"/>
            </a:br>
            <a:endParaRPr lang="en-US" dirty="0"/>
          </a:p>
          <a:p>
            <a:r>
              <a:rPr lang="en-US" dirty="0" smtClean="0"/>
              <a:t>5. NOVA Wiki: </a:t>
            </a:r>
            <a:r>
              <a:rPr lang="en-US" dirty="0" smtClean="0">
                <a:hlinkClick r:id="rId6"/>
              </a:rPr>
              <a:t>https</a:t>
            </a:r>
            <a:r>
              <a:rPr lang="en-US" dirty="0">
                <a:hlinkClick r:id="rId6"/>
              </a:rPr>
              <a:t>://</a:t>
            </a:r>
            <a:r>
              <a:rPr lang="en-US" dirty="0" smtClean="0">
                <a:hlinkClick r:id="rId6"/>
              </a:rPr>
              <a:t>en.wikipedia.org/wiki/Northern_Virginia</a:t>
            </a:r>
            <a:r>
              <a:rPr lang="en-US" dirty="0" smtClean="0"/>
              <a:t/>
            </a:r>
            <a:br>
              <a:rPr lang="en-US" dirty="0" smtClean="0"/>
            </a:br>
            <a:endParaRPr lang="en-US" dirty="0"/>
          </a:p>
          <a:p>
            <a:r>
              <a:rPr lang="en-US" dirty="0" smtClean="0"/>
              <a:t>6. Washington </a:t>
            </a:r>
            <a:r>
              <a:rPr lang="en-US" dirty="0" err="1"/>
              <a:t>Metroploitan</a:t>
            </a:r>
            <a:r>
              <a:rPr lang="en-US" dirty="0"/>
              <a:t> Area </a:t>
            </a:r>
            <a:r>
              <a:rPr lang="en-US" dirty="0" smtClean="0"/>
              <a:t>Wiki </a:t>
            </a:r>
            <a:r>
              <a:rPr lang="en-US" dirty="0" smtClean="0">
                <a:hlinkClick r:id="rId7"/>
              </a:rPr>
              <a:t>https</a:t>
            </a:r>
            <a:r>
              <a:rPr lang="en-US" dirty="0">
                <a:hlinkClick r:id="rId7"/>
              </a:rPr>
              <a:t>://</a:t>
            </a:r>
            <a:r>
              <a:rPr lang="en-US" dirty="0" smtClean="0">
                <a:hlinkClick r:id="rId7"/>
              </a:rPr>
              <a:t>en.wikipedia.org/wiki/Washington_metropolitan_area</a:t>
            </a:r>
            <a:endParaRPr lang="en-US" dirty="0" smtClean="0"/>
          </a:p>
          <a:p>
            <a:pPr marL="0" indent="0">
              <a:buNone/>
            </a:pPr>
            <a:r>
              <a:rPr lang="en-US" dirty="0" smtClean="0"/>
              <a:t>                              </a:t>
            </a:r>
            <a:endParaRPr lang="en-US" dirty="0"/>
          </a:p>
          <a:p>
            <a:r>
              <a:rPr lang="en-US" dirty="0" smtClean="0"/>
              <a:t>7. </a:t>
            </a:r>
            <a:r>
              <a:rPr lang="en-US" dirty="0" err="1" smtClean="0"/>
              <a:t>Forsquare</a:t>
            </a:r>
            <a:r>
              <a:rPr lang="en-US" smtClean="0"/>
              <a:t> API: </a:t>
            </a:r>
            <a:r>
              <a:rPr lang="en-US" u="sng" smtClean="0">
                <a:hlinkClick r:id="rId8"/>
              </a:rPr>
              <a:t>https</a:t>
            </a:r>
            <a:r>
              <a:rPr lang="en-US" u="sng">
                <a:hlinkClick r:id="rId8"/>
              </a:rPr>
              <a:t>://</a:t>
            </a:r>
            <a:r>
              <a:rPr lang="en-US" u="sng" smtClean="0">
                <a:hlinkClick r:id="rId8"/>
              </a:rPr>
              <a:t>developer.foursquare.com/docs</a:t>
            </a:r>
            <a:endParaRPr lang="en-US" dirty="0"/>
          </a:p>
          <a:p>
            <a:endParaRPr lang="en-US" dirty="0"/>
          </a:p>
        </p:txBody>
      </p:sp>
    </p:spTree>
    <p:extLst>
      <p:ext uri="{BB962C8B-B14F-4D97-AF65-F5344CB8AC3E}">
        <p14:creationId xmlns:p14="http://schemas.microsoft.com/office/powerpoint/2010/main" val="1070209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Business Problem</a:t>
            </a:r>
            <a:endParaRPr lang="en-US" dirty="0"/>
          </a:p>
        </p:txBody>
      </p:sp>
      <p:sp>
        <p:nvSpPr>
          <p:cNvPr id="3" name="Content Placeholder 2"/>
          <p:cNvSpPr>
            <a:spLocks noGrp="1"/>
          </p:cNvSpPr>
          <p:nvPr>
            <p:ph idx="1"/>
          </p:nvPr>
        </p:nvSpPr>
        <p:spPr>
          <a:xfrm>
            <a:off x="0" y="1600200"/>
            <a:ext cx="8229600" cy="4525963"/>
          </a:xfrm>
        </p:spPr>
        <p:txBody>
          <a:bodyPr>
            <a:normAutofit fontScale="85000" lnSpcReduction="20000"/>
          </a:bodyPr>
          <a:lstStyle/>
          <a:p>
            <a:pPr marL="457200" lvl="1" indent="0">
              <a:buNone/>
            </a:pPr>
            <a:r>
              <a:rPr lang="en-US" dirty="0" smtClean="0"/>
              <a:t>Retiree </a:t>
            </a:r>
            <a:r>
              <a:rPr lang="en-US" dirty="0"/>
              <a:t>Needs:</a:t>
            </a:r>
          </a:p>
          <a:p>
            <a:pPr lvl="1"/>
            <a:r>
              <a:rPr lang="en-US" dirty="0"/>
              <a:t>Place similar to current living place</a:t>
            </a:r>
          </a:p>
          <a:p>
            <a:pPr lvl="1"/>
            <a:r>
              <a:rPr lang="en-US" dirty="0"/>
              <a:t>Based on individual preferences </a:t>
            </a:r>
          </a:p>
          <a:p>
            <a:pPr lvl="1"/>
            <a:r>
              <a:rPr lang="en-US" dirty="0"/>
              <a:t>Cost of living</a:t>
            </a:r>
          </a:p>
          <a:p>
            <a:pPr lvl="1"/>
            <a:r>
              <a:rPr lang="en-US" dirty="0"/>
              <a:t>Ease of moving out, if needed</a:t>
            </a:r>
          </a:p>
          <a:p>
            <a:pPr lvl="1"/>
            <a:r>
              <a:rPr lang="en-US" dirty="0"/>
              <a:t>House Price Index (HPI)</a:t>
            </a:r>
            <a:endParaRPr lang="en-US" dirty="0" smtClean="0"/>
          </a:p>
          <a:p>
            <a:pPr marL="0" indent="0" algn="ctr">
              <a:buNone/>
            </a:pPr>
            <a:endParaRPr lang="en-US" dirty="0" smtClean="0"/>
          </a:p>
          <a:p>
            <a:pPr marL="457200" lvl="1" indent="0">
              <a:buNone/>
            </a:pPr>
            <a:r>
              <a:rPr lang="en-US" dirty="0" smtClean="0"/>
              <a:t>HPI can be used to evaluate whether place is worth moving in without incurring a huge financial loss. The project tries to cluster Richmond area neighborhoods with Northern Virginia neighborhoods, based on Venues. Then, show areas with HPI and Venue along with cluster information, for making a informed decision about where to move within Richmond. </a:t>
            </a:r>
          </a:p>
          <a:p>
            <a:endParaRPr lang="en-US" dirty="0"/>
          </a:p>
        </p:txBody>
      </p:sp>
    </p:spTree>
    <p:extLst>
      <p:ext uri="{BB962C8B-B14F-4D97-AF65-F5344CB8AC3E}">
        <p14:creationId xmlns:p14="http://schemas.microsoft.com/office/powerpoint/2010/main" val="265782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NOVA_city_richmond_selected.csv</a:t>
            </a:r>
          </a:p>
          <a:p>
            <a:endParaRPr lang="en-US" dirty="0" smtClean="0"/>
          </a:p>
          <a:p>
            <a:r>
              <a:rPr lang="en-US" dirty="0" smtClean="0"/>
              <a:t>HPI_AT_BDL_ZIP5_2018_VA.csv</a:t>
            </a:r>
          </a:p>
          <a:p>
            <a:endParaRPr lang="en-US" dirty="0" smtClean="0"/>
          </a:p>
          <a:p>
            <a:pPr marL="0" indent="0">
              <a:buNone/>
            </a:pPr>
            <a:r>
              <a:rPr lang="en-US" dirty="0" smtClean="0"/>
              <a:t> </a:t>
            </a:r>
          </a:p>
          <a:p>
            <a:pPr marL="0" indent="0">
              <a:buNone/>
            </a:pPr>
            <a:endParaRPr lang="en-US" dirty="0"/>
          </a:p>
          <a:p>
            <a:endParaRPr lang="en-US"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066799" y="2286000"/>
            <a:ext cx="4181475" cy="390525"/>
          </a:xfrm>
          <a:prstGeom prst="rect">
            <a:avLst/>
          </a:prstGeom>
          <a:noFill/>
          <a:ln>
            <a:noFill/>
          </a:ln>
        </p:spPr>
      </p:pic>
      <p:graphicFrame>
        <p:nvGraphicFramePr>
          <p:cNvPr id="11" name="Object 10"/>
          <p:cNvGraphicFramePr>
            <a:graphicFrameLocks noChangeAspect="1"/>
          </p:cNvGraphicFramePr>
          <p:nvPr>
            <p:extLst>
              <p:ext uri="{D42A27DB-BD31-4B8C-83A1-F6EECF244321}">
                <p14:modId xmlns:p14="http://schemas.microsoft.com/office/powerpoint/2010/main" val="3257369334"/>
              </p:ext>
            </p:extLst>
          </p:nvPr>
        </p:nvGraphicFramePr>
        <p:xfrm>
          <a:off x="914400" y="3352800"/>
          <a:ext cx="4191000" cy="390525"/>
        </p:xfrm>
        <a:graphic>
          <a:graphicData uri="http://schemas.openxmlformats.org/presentationml/2006/ole">
            <mc:AlternateContent xmlns:mc="http://schemas.openxmlformats.org/markup-compatibility/2006">
              <mc:Choice xmlns:v="urn:schemas-microsoft-com:vml" Requires="v">
                <p:oleObj spid="_x0000_s1028" name="Worksheet" r:id="rId5" imgW="4191102" imgH="390594" progId="Excel.Sheet.12">
                  <p:embed/>
                </p:oleObj>
              </mc:Choice>
              <mc:Fallback>
                <p:oleObj name="Worksheet" r:id="rId5" imgW="4191102" imgH="390594" progId="Excel.Sheet.12">
                  <p:embed/>
                  <p:pic>
                    <p:nvPicPr>
                      <p:cNvPr id="0" name=""/>
                      <p:cNvPicPr/>
                      <p:nvPr/>
                    </p:nvPicPr>
                    <p:blipFill>
                      <a:blip r:embed="rId6"/>
                      <a:stretch>
                        <a:fillRect/>
                      </a:stretch>
                    </p:blipFill>
                    <p:spPr>
                      <a:xfrm>
                        <a:off x="914400" y="3352800"/>
                        <a:ext cx="4191000" cy="390525"/>
                      </a:xfrm>
                      <a:prstGeom prst="rect">
                        <a:avLst/>
                      </a:prstGeom>
                    </p:spPr>
                  </p:pic>
                </p:oleObj>
              </mc:Fallback>
            </mc:AlternateContent>
          </a:graphicData>
        </a:graphic>
      </p:graphicFrame>
    </p:spTree>
    <p:extLst>
      <p:ext uri="{BB962C8B-B14F-4D97-AF65-F5344CB8AC3E}">
        <p14:creationId xmlns:p14="http://schemas.microsoft.com/office/powerpoint/2010/main" val="278632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Using </a:t>
            </a:r>
            <a:r>
              <a:rPr lang="en-US" dirty="0" err="1"/>
              <a:t>nova_data</a:t>
            </a:r>
            <a:r>
              <a:rPr lang="en-US" dirty="0"/>
              <a:t>, call </a:t>
            </a:r>
            <a:r>
              <a:rPr lang="en-US" dirty="0" err="1"/>
              <a:t>FourSquare</a:t>
            </a:r>
            <a:r>
              <a:rPr lang="en-US" dirty="0"/>
              <a:t> API </a:t>
            </a:r>
            <a:r>
              <a:rPr lang="en-US" dirty="0" smtClean="0"/>
              <a:t> to </a:t>
            </a:r>
            <a:r>
              <a:rPr lang="en-US" dirty="0"/>
              <a:t>get Venue details for each Zip </a:t>
            </a:r>
            <a:r>
              <a:rPr lang="en-US" dirty="0" smtClean="0"/>
              <a:t>Code.</a:t>
            </a:r>
            <a:endParaRPr lang="en-US" dirty="0"/>
          </a:p>
          <a:p>
            <a:r>
              <a:rPr lang="en-US" dirty="0"/>
              <a:t>Once Venue data is obtained, do following steps:</a:t>
            </a:r>
          </a:p>
          <a:p>
            <a:r>
              <a:rPr lang="en-US" dirty="0"/>
              <a:t>1.	Identify top 10 Venues for each Neighborhood.</a:t>
            </a:r>
          </a:p>
          <a:p>
            <a:r>
              <a:rPr lang="en-US" dirty="0"/>
              <a:t>2.	Normalize the data,</a:t>
            </a:r>
          </a:p>
          <a:p>
            <a:r>
              <a:rPr lang="en-US" dirty="0"/>
              <a:t>3.	Use K-Mean clustering to cluster the data</a:t>
            </a:r>
          </a:p>
          <a:p>
            <a:r>
              <a:rPr lang="en-US" dirty="0"/>
              <a:t>4.	Show cluster on a folium map.</a:t>
            </a:r>
          </a:p>
          <a:p>
            <a:r>
              <a:rPr lang="en-US" dirty="0"/>
              <a:t>5.	Create range for HPI</a:t>
            </a:r>
          </a:p>
          <a:p>
            <a:endParaRPr lang="en-US" dirty="0"/>
          </a:p>
        </p:txBody>
      </p:sp>
    </p:spTree>
    <p:extLst>
      <p:ext uri="{BB962C8B-B14F-4D97-AF65-F5344CB8AC3E}">
        <p14:creationId xmlns:p14="http://schemas.microsoft.com/office/powerpoint/2010/main" val="338678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Result</a:t>
            </a:r>
            <a:br>
              <a:rPr lang="en-US" b="1" dirty="0"/>
            </a:br>
            <a:endParaRPr lang="en-US" dirty="0"/>
          </a:p>
        </p:txBody>
      </p:sp>
      <p:sp>
        <p:nvSpPr>
          <p:cNvPr id="3" name="Content Placeholder 2"/>
          <p:cNvSpPr>
            <a:spLocks noGrp="1"/>
          </p:cNvSpPr>
          <p:nvPr>
            <p:ph idx="1"/>
          </p:nvPr>
        </p:nvSpPr>
        <p:spPr/>
        <p:txBody>
          <a:bodyPr/>
          <a:lstStyle/>
          <a:p>
            <a:r>
              <a:rPr lang="en-US" dirty="0" smtClean="0"/>
              <a:t>Elbow Method:</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71700"/>
            <a:ext cx="5943600" cy="2514600"/>
          </a:xfrm>
          <a:prstGeom prst="rect">
            <a:avLst/>
          </a:prstGeom>
          <a:noFill/>
          <a:ln>
            <a:noFill/>
          </a:ln>
        </p:spPr>
      </p:pic>
    </p:spTree>
    <p:extLst>
      <p:ext uri="{BB962C8B-B14F-4D97-AF65-F5344CB8AC3E}">
        <p14:creationId xmlns:p14="http://schemas.microsoft.com/office/powerpoint/2010/main" val="386918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8882"/>
            <a:ext cx="8229600" cy="4508599"/>
          </a:xfrm>
          <a:prstGeom prst="rect">
            <a:avLst/>
          </a:prstGeom>
          <a:noFill/>
          <a:ln>
            <a:noFill/>
          </a:ln>
        </p:spPr>
      </p:pic>
    </p:spTree>
    <p:extLst>
      <p:ext uri="{BB962C8B-B14F-4D97-AF65-F5344CB8AC3E}">
        <p14:creationId xmlns:p14="http://schemas.microsoft.com/office/powerpoint/2010/main" val="347567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395537" y="1966912"/>
            <a:ext cx="4352925" cy="2924175"/>
          </a:xfrm>
          <a:prstGeom prst="rect">
            <a:avLst/>
          </a:prstGeom>
          <a:noFill/>
          <a:ln>
            <a:noFill/>
          </a:ln>
        </p:spPr>
      </p:pic>
    </p:spTree>
    <p:extLst>
      <p:ext uri="{BB962C8B-B14F-4D97-AF65-F5344CB8AC3E}">
        <p14:creationId xmlns:p14="http://schemas.microsoft.com/office/powerpoint/2010/main" val="1672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6629400" cy="3657601"/>
          </a:xfrm>
          <a:prstGeom prst="rect">
            <a:avLst/>
          </a:prstGeom>
          <a:noFill/>
          <a:ln>
            <a:noFill/>
          </a:ln>
        </p:spPr>
      </p:pic>
      <p:sp>
        <p:nvSpPr>
          <p:cNvPr id="3" name="TextBox 2"/>
          <p:cNvSpPr txBox="1"/>
          <p:nvPr/>
        </p:nvSpPr>
        <p:spPr>
          <a:xfrm>
            <a:off x="1295400" y="1676400"/>
            <a:ext cx="6172200" cy="646331"/>
          </a:xfrm>
          <a:prstGeom prst="rect">
            <a:avLst/>
          </a:prstGeom>
          <a:noFill/>
        </p:spPr>
        <p:txBody>
          <a:bodyPr wrap="square" rtlCol="0">
            <a:spAutoFit/>
          </a:bodyPr>
          <a:lstStyle/>
          <a:p>
            <a:r>
              <a:rPr lang="en-US" dirty="0" smtClean="0"/>
              <a:t>Folium map with cluster and labels </a:t>
            </a:r>
            <a:r>
              <a:rPr lang="en-US" dirty="0" err="1" smtClean="0"/>
              <a:t>overlayed</a:t>
            </a:r>
            <a:endParaRPr lang="en-US" dirty="0" smtClean="0"/>
          </a:p>
          <a:p>
            <a:endParaRPr lang="en-US" dirty="0"/>
          </a:p>
        </p:txBody>
      </p:sp>
    </p:spTree>
    <p:extLst>
      <p:ext uri="{BB962C8B-B14F-4D97-AF65-F5344CB8AC3E}">
        <p14:creationId xmlns:p14="http://schemas.microsoft.com/office/powerpoint/2010/main" val="105026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Similarity in </a:t>
            </a:r>
            <a:r>
              <a:rPr lang="en-US" dirty="0" smtClean="0"/>
              <a:t>neighborhood </a:t>
            </a:r>
            <a:r>
              <a:rPr lang="en-US" dirty="0" smtClean="0"/>
              <a:t>of </a:t>
            </a:r>
            <a:r>
              <a:rPr lang="en-US" dirty="0" smtClean="0"/>
              <a:t>Richmond and </a:t>
            </a:r>
            <a:r>
              <a:rPr lang="en-US" dirty="0" err="1" smtClean="0"/>
              <a:t>NoVA</a:t>
            </a:r>
            <a:endParaRPr lang="en-US" dirty="0" smtClean="0"/>
          </a:p>
          <a:p>
            <a:r>
              <a:rPr lang="en-US" dirty="0" smtClean="0"/>
              <a:t>Shows, it </a:t>
            </a:r>
            <a:r>
              <a:rPr lang="en-US" dirty="0"/>
              <a:t>is easier for people in Northern Virginia to retire in Richmond as similar amenities are available in Richmond. </a:t>
            </a:r>
            <a:endParaRPr lang="en-US" dirty="0" smtClean="0"/>
          </a:p>
          <a:p>
            <a:r>
              <a:rPr lang="en-US" dirty="0" smtClean="0"/>
              <a:t>Many </a:t>
            </a:r>
            <a:r>
              <a:rPr lang="en-US" dirty="0" smtClean="0"/>
              <a:t>areas </a:t>
            </a:r>
            <a:r>
              <a:rPr lang="en-US" dirty="0"/>
              <a:t>in Richmond </a:t>
            </a:r>
            <a:r>
              <a:rPr lang="en-US" dirty="0" smtClean="0"/>
              <a:t>have </a:t>
            </a:r>
            <a:r>
              <a:rPr lang="en-US" dirty="0"/>
              <a:t>positive price change and higher HPI.</a:t>
            </a:r>
          </a:p>
          <a:p>
            <a:r>
              <a:rPr lang="en-US" smtClean="0"/>
              <a:t>Additional </a:t>
            </a:r>
            <a:r>
              <a:rPr lang="en-US" dirty="0"/>
              <a:t>attributes like house price, specific amenities like transit services, night life, golf courses etc.. can be considered, based on individual preferences.</a:t>
            </a:r>
          </a:p>
          <a:p>
            <a:r>
              <a:rPr lang="en-US" dirty="0"/>
              <a:t>The result clearly shows that clustering techniques can be easily and accurately used to identify the place to retire.</a:t>
            </a:r>
          </a:p>
          <a:p>
            <a:endParaRPr lang="en-US" dirty="0"/>
          </a:p>
        </p:txBody>
      </p:sp>
    </p:spTree>
    <p:extLst>
      <p:ext uri="{BB962C8B-B14F-4D97-AF65-F5344CB8AC3E}">
        <p14:creationId xmlns:p14="http://schemas.microsoft.com/office/powerpoint/2010/main" val="3009333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340</Words>
  <Application>Microsoft Office PowerPoint</Application>
  <PresentationFormat>On-screen Show (4:3)</PresentationFormat>
  <Paragraphs>60</Paragraphs>
  <Slides>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Office Theme</vt:lpstr>
      <vt:lpstr>Worksheet</vt:lpstr>
      <vt:lpstr>House Price Index and Venue Based Location Selection</vt:lpstr>
      <vt:lpstr>Introduction: Business Problem</vt:lpstr>
      <vt:lpstr>DATA</vt:lpstr>
      <vt:lpstr>Methodology</vt:lpstr>
      <vt:lpstr>Result </vt:lpstr>
      <vt:lpstr>Result  </vt:lpstr>
      <vt:lpstr>Result</vt:lpstr>
      <vt:lpstr>Result</vt:lpstr>
      <vt:lpstr>Discussion</vt:lpstr>
      <vt:lpstr>Conclusion </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Index and Venue Based Location Selection</dc:title>
  <dc:creator>kbrrlenovo</dc:creator>
  <cp:lastModifiedBy>kbrrlenovo</cp:lastModifiedBy>
  <cp:revision>7</cp:revision>
  <dcterms:created xsi:type="dcterms:W3CDTF">2006-08-16T00:00:00Z</dcterms:created>
  <dcterms:modified xsi:type="dcterms:W3CDTF">2020-02-02T19:50:31Z</dcterms:modified>
</cp:coreProperties>
</file>