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</p:sldMasterIdLst>
  <p:notesMasterIdLst>
    <p:notesMasterId r:id="rId26"/>
  </p:notesMasterIdLst>
  <p:sldIdLst>
    <p:sldId id="27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1" d="100"/>
          <a:sy n="81" d="100"/>
        </p:scale>
        <p:origin x="6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png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4" Type="http://schemas.openxmlformats.org/officeDocument/2006/relationships/image" Target="../media/image62.png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21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20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098E6-9846-4ACD-A439-E252E5FBFF61}" type="datetimeFigureOut">
              <a:rPr lang="id-ID" smtClean="0"/>
              <a:t>12/05/2023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85560A-808B-49F3-A6A3-897B5B613685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7127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Title</a:t>
            </a: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440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/>
              <a:t>Subtitle</a:t>
            </a:r>
            <a:endParaRPr/>
          </a:p>
        </p:txBody>
      </p:sp>
      <p:sp>
        <p:nvSpPr>
          <p:cNvPr id="104" name="Google Shape;10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78660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86EDF-D287-4CEB-857A-8FE8AAAAFFA3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22554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50CFB-2F97-445C-9838-490F326C578B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868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1487E-F29B-4139-A002-61B3B31DED0B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51091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C68DB-5168-49AE-AF8E-7976FF51C752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6910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188B2-395D-4A7D-97E5-768A8906892E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5134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9486B-2D3A-43CC-9C0F-4254395A2C4D}" type="datetime1">
              <a:rPr lang="id-ID" smtClean="0"/>
              <a:t>12/05/2023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00483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E038A-1036-4C10-85A4-3C26C332FBB1}" type="datetime1">
              <a:rPr lang="id-ID" smtClean="0"/>
              <a:t>12/05/2023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42256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B895-E2A9-4B67-B630-AE4FDEADB372}" type="datetime1">
              <a:rPr lang="id-ID" smtClean="0"/>
              <a:t>12/05/2023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349435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23C39-5BEC-4561-99F1-8A896EC12334}" type="datetime1">
              <a:rPr lang="id-ID" smtClean="0"/>
              <a:t>12/05/2023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0645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78158-123C-483D-B54B-2233B57B869D}" type="datetime1">
              <a:rPr lang="id-ID" smtClean="0"/>
              <a:t>12/05/2023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3906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CE157-B2E9-456E-B83B-7FC2869AB3B3}" type="datetime1">
              <a:rPr lang="id-ID" smtClean="0"/>
              <a:t>12/05/2023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97042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08F29-3064-41D1-ACCD-63B817101E6E}" type="datetime1">
              <a:rPr lang="id-ID" smtClean="0"/>
              <a:t>12/05/2023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7DFA91-5717-434F-952C-326973FCE1D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3701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7.wmf"/><Relationship Id="rId9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13" Type="http://schemas.openxmlformats.org/officeDocument/2006/relationships/oleObject" Target="../embeddings/oleObject30.bin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6.bin"/><Relationship Id="rId15" Type="http://schemas.openxmlformats.org/officeDocument/2006/relationships/image" Target="../media/image5.png"/><Relationship Id="rId10" Type="http://schemas.openxmlformats.org/officeDocument/2006/relationships/image" Target="../media/image33.wmf"/><Relationship Id="rId4" Type="http://schemas.openxmlformats.org/officeDocument/2006/relationships/image" Target="../media/image30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3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7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6.wmf"/><Relationship Id="rId9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41.wmf"/><Relationship Id="rId9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5.png"/><Relationship Id="rId4" Type="http://schemas.openxmlformats.org/officeDocument/2006/relationships/image" Target="../media/image4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46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50.wmf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5" Type="http://schemas.openxmlformats.org/officeDocument/2006/relationships/oleObject" Target="../embeddings/oleObject47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4.bin"/><Relationship Id="rId14" Type="http://schemas.openxmlformats.org/officeDocument/2006/relationships/image" Target="../media/image5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55.png"/><Relationship Id="rId9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5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62.png"/><Relationship Id="rId4" Type="http://schemas.openxmlformats.org/officeDocument/2006/relationships/image" Target="../media/image59.wmf"/><Relationship Id="rId9" Type="http://schemas.openxmlformats.org/officeDocument/2006/relationships/oleObject" Target="../embeddings/oleObject57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6.wmf"/><Relationship Id="rId4" Type="http://schemas.openxmlformats.org/officeDocument/2006/relationships/image" Target="../media/image63.wmf"/><Relationship Id="rId9" Type="http://schemas.openxmlformats.org/officeDocument/2006/relationships/oleObject" Target="../embeddings/oleObject6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4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14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22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9.w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1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8.wmf"/><Relationship Id="rId19" Type="http://schemas.openxmlformats.org/officeDocument/2006/relationships/image" Target="../media/image5.png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0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4.wmf"/><Relationship Id="rId11" Type="http://schemas.openxmlformats.org/officeDocument/2006/relationships/image" Target="../media/image5.png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/>
          <p:nvPr/>
        </p:nvSpPr>
        <p:spPr>
          <a:xfrm rot="10800000">
            <a:off x="0" y="0"/>
            <a:ext cx="10111143" cy="6858001"/>
          </a:xfrm>
          <a:custGeom>
            <a:avLst/>
            <a:gdLst/>
            <a:ahLst/>
            <a:cxnLst/>
            <a:rect l="l" t="t" r="r" b="b"/>
            <a:pathLst>
              <a:path w="10111143" h="6858001" extrusionOk="0">
                <a:moveTo>
                  <a:pt x="10111143" y="6858001"/>
                </a:moveTo>
                <a:lnTo>
                  <a:pt x="4955307" y="6858001"/>
                </a:lnTo>
                <a:lnTo>
                  <a:pt x="4955307" y="6858000"/>
                </a:lnTo>
                <a:lnTo>
                  <a:pt x="0" y="6858000"/>
                </a:lnTo>
                <a:lnTo>
                  <a:pt x="2093858" y="0"/>
                </a:lnTo>
                <a:lnTo>
                  <a:pt x="4955307" y="0"/>
                </a:lnTo>
                <a:lnTo>
                  <a:pt x="7446087" y="0"/>
                </a:lnTo>
                <a:lnTo>
                  <a:pt x="10111143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017299" y="2581455"/>
            <a:ext cx="7998600" cy="1446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PENYELESAIAN SISTEM PERSAMAAN LINIER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3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1413828" y="294381"/>
            <a:ext cx="66379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2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POLITEKNIK STATISTIKA STIS</a:t>
            </a:r>
            <a:endParaRPr sz="2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323016" y="6118443"/>
            <a:ext cx="201148" cy="499331"/>
          </a:xfrm>
          <a:prstGeom prst="parallelogram">
            <a:avLst>
              <a:gd name="adj" fmla="val 71688"/>
            </a:avLst>
          </a:pr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539699" y="6137275"/>
            <a:ext cx="4648989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2400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Pertemuan 10 – Metode Numerik</a:t>
            </a:r>
            <a:endParaRPr sz="24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456814" y="726660"/>
            <a:ext cx="27808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i="1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rPr>
              <a:t>For Better Official Statistics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13586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10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64900" y="799284"/>
            <a:ext cx="86741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d-ID" sz="2400" dirty="0" err="1" smtClean="0"/>
              <a:t>Matrik</a:t>
            </a:r>
            <a:r>
              <a:rPr lang="en-US" altLang="id-ID" sz="2400" dirty="0" smtClean="0"/>
              <a:t> A </a:t>
            </a:r>
            <a:r>
              <a:rPr lang="en-US" altLang="id-ID" sz="2400" dirty="0" err="1" smtClean="0"/>
              <a:t>adalah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matrik</a:t>
            </a:r>
            <a:r>
              <a:rPr lang="en-US" altLang="id-ID" sz="2400" dirty="0" smtClean="0"/>
              <a:t> augmented </a:t>
            </a:r>
            <a:r>
              <a:rPr lang="en-US" altLang="id-ID" sz="2400" dirty="0" err="1" smtClean="0"/>
              <a:t>dengan</a:t>
            </a:r>
            <a:r>
              <a:rPr lang="en-US" altLang="id-ID" sz="2400" dirty="0" smtClean="0"/>
              <a:t> SPL </a:t>
            </a:r>
            <a:r>
              <a:rPr lang="en-US" altLang="id-ID" sz="2400" dirty="0" err="1" smtClean="0"/>
              <a:t>sbb</a:t>
            </a:r>
            <a:r>
              <a:rPr lang="en-US" altLang="id-ID" sz="2400" dirty="0" smtClean="0"/>
              <a:t>:</a:t>
            </a:r>
          </a:p>
          <a:p>
            <a:pPr>
              <a:lnSpc>
                <a:spcPct val="90000"/>
              </a:lnSpc>
            </a:pPr>
            <a:endParaRPr lang="en-US" altLang="id-ID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 smtClean="0"/>
              <a:t>	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 smtClean="0"/>
              <a:t>	SPL </a:t>
            </a:r>
            <a:r>
              <a:rPr lang="en-US" altLang="id-ID" sz="2400" dirty="0" err="1" smtClean="0"/>
              <a:t>mempunyai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penyelesaian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tunggal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yaitu</a:t>
            </a:r>
            <a:endParaRPr lang="en-US" altLang="id-ID" sz="2400" dirty="0" smtClean="0"/>
          </a:p>
          <a:p>
            <a:pPr>
              <a:lnSpc>
                <a:spcPct val="90000"/>
              </a:lnSpc>
              <a:buFontTx/>
              <a:buNone/>
            </a:pPr>
            <a:endParaRPr lang="en-US" altLang="id-ID" sz="2400" dirty="0" smtClean="0"/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 smtClean="0"/>
              <a:t> </a:t>
            </a:r>
          </a:p>
          <a:p>
            <a:pPr>
              <a:lnSpc>
                <a:spcPct val="90000"/>
              </a:lnSpc>
            </a:pPr>
            <a:r>
              <a:rPr lang="en-US" altLang="id-ID" sz="2400" dirty="0" err="1" smtClean="0"/>
              <a:t>Matrik</a:t>
            </a:r>
            <a:r>
              <a:rPr lang="en-US" altLang="id-ID" sz="2400" dirty="0" smtClean="0"/>
              <a:t> B </a:t>
            </a:r>
            <a:r>
              <a:rPr lang="en-US" altLang="id-ID" sz="2400" dirty="0" err="1" smtClean="0"/>
              <a:t>adalah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matrik</a:t>
            </a:r>
            <a:r>
              <a:rPr lang="en-US" altLang="id-ID" sz="2400" dirty="0" smtClean="0"/>
              <a:t> augmented </a:t>
            </a:r>
            <a:r>
              <a:rPr lang="en-US" altLang="id-ID" sz="2400" dirty="0" err="1" smtClean="0"/>
              <a:t>dengan</a:t>
            </a:r>
            <a:r>
              <a:rPr lang="en-US" altLang="id-ID" sz="2400" dirty="0" smtClean="0"/>
              <a:t> SPL </a:t>
            </a:r>
            <a:r>
              <a:rPr lang="en-US" altLang="id-ID" sz="2400" dirty="0" err="1" smtClean="0"/>
              <a:t>sbb</a:t>
            </a:r>
            <a:r>
              <a:rPr lang="en-US" altLang="id-ID" sz="2400" dirty="0" smtClean="0"/>
              <a:t>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id-ID" sz="2400" dirty="0"/>
              <a:t>	</a:t>
            </a:r>
            <a:r>
              <a:rPr lang="en-US" altLang="id-ID" sz="2400" dirty="0" smtClean="0"/>
              <a:t>SPL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mempunyai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penyelesaian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karena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pada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persamaan</a:t>
            </a:r>
            <a:r>
              <a:rPr lang="en-US" altLang="id-ID" sz="2400" dirty="0" smtClean="0"/>
              <a:t> ke-3, SPL </a:t>
            </a:r>
            <a:r>
              <a:rPr lang="en-US" altLang="id-ID" sz="2400" dirty="0" err="1" smtClean="0"/>
              <a:t>tidak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konsisten</a:t>
            </a:r>
            <a:endParaRPr lang="en-US" altLang="id-ID" sz="24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806878"/>
              </p:ext>
            </p:extLst>
          </p:nvPr>
        </p:nvGraphicFramePr>
        <p:xfrm>
          <a:off x="10059901" y="811060"/>
          <a:ext cx="10414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6" name="Equation" r:id="rId3" imgW="520560" imgH="685800" progId="Equation.3">
                  <p:embed/>
                </p:oleObj>
              </mc:Choice>
              <mc:Fallback>
                <p:oleObj name="Equation" r:id="rId3" imgW="52056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9901" y="811060"/>
                        <a:ext cx="10414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239633"/>
              </p:ext>
            </p:extLst>
          </p:nvPr>
        </p:nvGraphicFramePr>
        <p:xfrm>
          <a:off x="8778831" y="2662215"/>
          <a:ext cx="241776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7" name="Equation" r:id="rId5" imgW="1384200" imgH="228600" progId="Equation.3">
                  <p:embed/>
                </p:oleObj>
              </mc:Choice>
              <mc:Fallback>
                <p:oleObj name="Equation" r:id="rId5" imgW="13842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8831" y="2662215"/>
                        <a:ext cx="241776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2670184"/>
              </p:ext>
            </p:extLst>
          </p:nvPr>
        </p:nvGraphicFramePr>
        <p:xfrm>
          <a:off x="9855800" y="4021376"/>
          <a:ext cx="2132013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8" name="Equation" r:id="rId7" imgW="1143000" imgH="685800" progId="Equation.3">
                  <p:embed/>
                </p:oleObj>
              </mc:Choice>
              <mc:Fallback>
                <p:oleObj name="Equation" r:id="rId7" imgW="11430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5800" y="4021376"/>
                        <a:ext cx="2132013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0733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11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471365" y="624110"/>
            <a:ext cx="9920375" cy="4754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d-ID" dirty="0" err="1" smtClean="0"/>
              <a:t>Matrik</a:t>
            </a:r>
            <a:r>
              <a:rPr lang="en-US" altLang="id-ID" dirty="0" smtClean="0"/>
              <a:t> C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augmented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SPL :</a:t>
            </a:r>
          </a:p>
          <a:p>
            <a:pPr>
              <a:lnSpc>
                <a:spcPct val="80000"/>
              </a:lnSpc>
            </a:pPr>
            <a:endParaRPr lang="en-US" altLang="id-ID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dirty="0"/>
              <a:t>	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C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augmented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SPL :</a:t>
            </a:r>
          </a:p>
          <a:p>
            <a:pPr>
              <a:lnSpc>
                <a:spcPct val="80000"/>
              </a:lnSpc>
            </a:pPr>
            <a:endParaRPr lang="en-US" altLang="id-ID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dirty="0"/>
              <a:t>	</a:t>
            </a:r>
            <a:r>
              <a:rPr lang="en-US" altLang="id-ID" dirty="0" err="1" smtClean="0"/>
              <a:t>Variabel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depan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1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3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variabel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bebas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2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4</a:t>
            </a:r>
            <a:r>
              <a:rPr lang="en-US" altLang="id-ID" dirty="0" smtClean="0"/>
              <a:t>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dirty="0"/>
              <a:t>	</a:t>
            </a:r>
            <a:r>
              <a:rPr lang="en-US" altLang="id-ID" dirty="0" smtClean="0"/>
              <a:t>SPL </a:t>
            </a:r>
            <a:r>
              <a:rPr lang="en-US" altLang="id-ID" dirty="0" err="1" smtClean="0"/>
              <a:t>mempunyai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penyelesaian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banyak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dapat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dinyatakan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formula : </a:t>
            </a:r>
          </a:p>
          <a:p>
            <a:endParaRPr lang="en-US" altLang="id-ID" sz="28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3228702"/>
              </p:ext>
            </p:extLst>
          </p:nvPr>
        </p:nvGraphicFramePr>
        <p:xfrm>
          <a:off x="7458973" y="520090"/>
          <a:ext cx="18272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6" name="Equation" r:id="rId3" imgW="1092200" imgH="457200" progId="Equation.3">
                  <p:embed/>
                </p:oleObj>
              </mc:Choice>
              <mc:Fallback>
                <p:oleObj name="Equation" r:id="rId3" imgW="10922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973" y="520090"/>
                        <a:ext cx="1827213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283327"/>
              </p:ext>
            </p:extLst>
          </p:nvPr>
        </p:nvGraphicFramePr>
        <p:xfrm>
          <a:off x="7458973" y="1252517"/>
          <a:ext cx="1939840" cy="78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Equation" r:id="rId5" imgW="1130300" imgH="457200" progId="Equation.3">
                  <p:embed/>
                </p:oleObj>
              </mc:Choice>
              <mc:Fallback>
                <p:oleObj name="Equation" r:id="rId5" imgW="1130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973" y="1252517"/>
                        <a:ext cx="1939840" cy="78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3898995"/>
              </p:ext>
            </p:extLst>
          </p:nvPr>
        </p:nvGraphicFramePr>
        <p:xfrm>
          <a:off x="10317024" y="1723845"/>
          <a:ext cx="1600200" cy="151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8" name="Equation" r:id="rId7" imgW="965200" imgH="914400" progId="Equation.3">
                  <p:embed/>
                </p:oleObj>
              </mc:Choice>
              <mc:Fallback>
                <p:oleObj name="Equation" r:id="rId7" imgW="965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7024" y="1723845"/>
                        <a:ext cx="1600200" cy="1514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1493491" y="3546645"/>
            <a:ext cx="8495897" cy="3018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d-ID" dirty="0" err="1" smtClean="0"/>
              <a:t>Matrik</a:t>
            </a:r>
            <a:r>
              <a:rPr lang="en-US" altLang="id-ID" dirty="0" smtClean="0"/>
              <a:t> D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augmented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SPL :</a:t>
            </a:r>
          </a:p>
          <a:p>
            <a:pPr>
              <a:lnSpc>
                <a:spcPct val="80000"/>
              </a:lnSpc>
            </a:pPr>
            <a:endParaRPr lang="en-US" altLang="id-ID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dirty="0"/>
              <a:t>	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D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matrik</a:t>
            </a:r>
            <a:r>
              <a:rPr lang="en-US" altLang="id-ID" dirty="0" smtClean="0"/>
              <a:t> augmented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SPL :</a:t>
            </a:r>
          </a:p>
          <a:p>
            <a:pPr>
              <a:lnSpc>
                <a:spcPct val="80000"/>
              </a:lnSpc>
            </a:pPr>
            <a:endParaRPr lang="en-US" altLang="id-ID" dirty="0" smtClean="0"/>
          </a:p>
          <a:p>
            <a:pPr marL="0" indent="0">
              <a:lnSpc>
                <a:spcPct val="80000"/>
              </a:lnSpc>
              <a:buNone/>
            </a:pPr>
            <a:r>
              <a:rPr lang="en-US" altLang="id-ID" dirty="0"/>
              <a:t> </a:t>
            </a:r>
            <a:r>
              <a:rPr lang="en-US" altLang="id-ID" dirty="0" smtClean="0"/>
              <a:t>     </a:t>
            </a:r>
            <a:r>
              <a:rPr lang="en-US" altLang="id-ID" dirty="0" err="1" smtClean="0"/>
              <a:t>Variabel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depan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1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3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variabel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bebas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2</a:t>
            </a:r>
            <a:r>
              <a:rPr lang="en-US" altLang="id-ID" dirty="0" smtClean="0"/>
              <a:t>.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id-ID" dirty="0" smtClean="0"/>
              <a:t>      SPL </a:t>
            </a:r>
            <a:r>
              <a:rPr lang="en-US" altLang="id-ID" dirty="0" err="1" smtClean="0"/>
              <a:t>mempunyai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penyelesaian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banyak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dinyatakan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formula : </a:t>
            </a:r>
          </a:p>
          <a:p>
            <a:endParaRPr lang="en-US" altLang="id-ID" sz="3600" dirty="0" smtClean="0"/>
          </a:p>
          <a:p>
            <a:endParaRPr lang="en-US" altLang="id-ID" sz="3600" dirty="0" smtClean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514337"/>
              </p:ext>
            </p:extLst>
          </p:nvPr>
        </p:nvGraphicFramePr>
        <p:xfrm>
          <a:off x="7458973" y="3450200"/>
          <a:ext cx="1295400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9" name="Equation" r:id="rId9" imgW="787400" imgH="457200" progId="Equation.3">
                  <p:embed/>
                </p:oleObj>
              </mc:Choice>
              <mc:Fallback>
                <p:oleObj name="Equation" r:id="rId9" imgW="787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973" y="3450200"/>
                        <a:ext cx="1295400" cy="752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7993569"/>
              </p:ext>
            </p:extLst>
          </p:nvPr>
        </p:nvGraphicFramePr>
        <p:xfrm>
          <a:off x="7458973" y="4202675"/>
          <a:ext cx="1295400" cy="8039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0" name="Equation" r:id="rId11" imgW="736600" imgH="457200" progId="Equation.3">
                  <p:embed/>
                </p:oleObj>
              </mc:Choice>
              <mc:Fallback>
                <p:oleObj name="Equation" r:id="rId11" imgW="736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8973" y="4202675"/>
                        <a:ext cx="1295400" cy="8039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38057"/>
              </p:ext>
            </p:extLst>
          </p:nvPr>
        </p:nvGraphicFramePr>
        <p:xfrm>
          <a:off x="9634513" y="4903618"/>
          <a:ext cx="112236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1" name="Equation" r:id="rId13" imgW="673100" imgH="685800" progId="Equation.3">
                  <p:embed/>
                </p:oleObj>
              </mc:Choice>
              <mc:Fallback>
                <p:oleObj name="Equation" r:id="rId13" imgW="673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4513" y="4903618"/>
                        <a:ext cx="112236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Google Shape;122;p15" descr="Logo&#10;&#10;Description automatically generated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6594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12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77041" y="624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mtClean="0"/>
              <a:t>Metode Analitik</a:t>
            </a:r>
            <a:endParaRPr lang="en-US" altLang="id-ID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2260121" y="1421855"/>
            <a:ext cx="2898475" cy="133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mtClean="0"/>
              <a:t>metode grafis</a:t>
            </a:r>
          </a:p>
          <a:p>
            <a:r>
              <a:rPr lang="en-US" altLang="id-ID" smtClean="0"/>
              <a:t>aturan Crammer</a:t>
            </a:r>
          </a:p>
          <a:p>
            <a:r>
              <a:rPr lang="en-US" altLang="id-ID" smtClean="0"/>
              <a:t>invers matrik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889185" y="291179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mtClean="0"/>
              <a:t>Metode Numerik</a:t>
            </a:r>
            <a:endParaRPr lang="en-US" altLang="id-ID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260121" y="3648240"/>
            <a:ext cx="4735902" cy="1657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altLang="id-ID" smtClean="0"/>
              <a:t>Metode Eliminasi Gauss</a:t>
            </a:r>
          </a:p>
          <a:p>
            <a:pPr marL="609600" indent="-609600"/>
            <a:r>
              <a:rPr lang="en-US" altLang="id-ID" smtClean="0"/>
              <a:t>Metode Eliminasi Gauss-Jordan</a:t>
            </a:r>
          </a:p>
          <a:p>
            <a:pPr marL="609600" indent="-609600"/>
            <a:r>
              <a:rPr lang="en-US" altLang="id-ID" smtClean="0"/>
              <a:t>Metode Iterasi Gauss-Seidel</a:t>
            </a:r>
            <a:endParaRPr lang="en-US" altLang="id-ID" dirty="0" smtClean="0"/>
          </a:p>
        </p:txBody>
      </p:sp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75253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13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77042" y="5814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err="1" smtClean="0"/>
              <a:t>Metode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Eliminasi</a:t>
            </a:r>
            <a:r>
              <a:rPr lang="en-US" altLang="id-ID" b="1" dirty="0" smtClean="0"/>
              <a:t> Gauss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61381" y="1264555"/>
            <a:ext cx="957532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Eliminasi</a:t>
            </a:r>
            <a:r>
              <a:rPr lang="en-US" altLang="id-ID" sz="2000" dirty="0" smtClean="0"/>
              <a:t> Gauss </a:t>
            </a:r>
            <a:r>
              <a:rPr lang="en-US" altLang="id-ID" sz="2000" dirty="0" err="1" smtClean="0"/>
              <a:t>merupakan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yang </a:t>
            </a:r>
            <a:r>
              <a:rPr lang="en-US" altLang="id-ID" sz="2000" dirty="0" err="1" smtClean="0"/>
              <a:t>dikembangkan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eliminasi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yaitu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menghilangkan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atau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mengurangi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jumlah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variab</a:t>
            </a:r>
            <a:r>
              <a:rPr lang="id-ID" altLang="id-ID" sz="2000" dirty="0" smtClean="0"/>
              <a:t>e</a:t>
            </a:r>
            <a:r>
              <a:rPr lang="en-US" altLang="id-ID" sz="2000" dirty="0" smtClean="0"/>
              <a:t>l </a:t>
            </a:r>
            <a:r>
              <a:rPr lang="en-US" altLang="id-ID" sz="2000" dirty="0" err="1" smtClean="0"/>
              <a:t>sehingga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dapat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diperoleh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nilai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suatu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variab</a:t>
            </a:r>
            <a:r>
              <a:rPr lang="id-ID" altLang="id-ID" sz="2000" dirty="0" smtClean="0"/>
              <a:t>e</a:t>
            </a:r>
            <a:r>
              <a:rPr lang="en-US" altLang="id-ID" sz="2000" dirty="0" smtClean="0"/>
              <a:t>l </a:t>
            </a:r>
            <a:r>
              <a:rPr lang="en-US" altLang="id-ID" sz="2000" dirty="0" err="1" smtClean="0"/>
              <a:t>bebas</a:t>
            </a:r>
            <a:r>
              <a:rPr lang="en-US" altLang="id-ID" sz="2000" dirty="0" smtClean="0"/>
              <a:t> </a:t>
            </a:r>
          </a:p>
          <a:p>
            <a:pPr algn="just"/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diubah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menjadi</a:t>
            </a:r>
            <a:r>
              <a:rPr lang="en-US" altLang="id-ID" sz="2000" dirty="0" smtClean="0"/>
              <a:t> augmented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:</a:t>
            </a: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371049"/>
              </p:ext>
            </p:extLst>
          </p:nvPr>
        </p:nvGraphicFramePr>
        <p:xfrm>
          <a:off x="7484715" y="2314193"/>
          <a:ext cx="2521928" cy="14800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3" name="Equation" r:id="rId3" imgW="1638300" imgH="965200" progId="Equation.3">
                  <p:embed/>
                </p:oleObj>
              </mc:Choice>
              <mc:Fallback>
                <p:oleObj name="Equation" r:id="rId3" imgW="1638300" imgH="965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4715" y="2314193"/>
                        <a:ext cx="2521928" cy="14800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561380" y="3876840"/>
            <a:ext cx="9943231" cy="765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ubah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menjadi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segitiga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atas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atau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segitiga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bawah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menggunakan</a:t>
            </a:r>
            <a:r>
              <a:rPr lang="en-US" altLang="id-ID" sz="2000" dirty="0" smtClean="0"/>
              <a:t> </a:t>
            </a:r>
            <a:r>
              <a:rPr lang="en-US" altLang="id-ID" sz="2000" b="1" dirty="0" smtClean="0"/>
              <a:t>OBE</a:t>
            </a:r>
            <a:r>
              <a:rPr lang="en-US" altLang="id-ID" sz="2000" dirty="0" smtClean="0"/>
              <a:t> (</a:t>
            </a:r>
            <a:r>
              <a:rPr lang="en-US" altLang="id-ID" sz="2000" b="1" dirty="0" err="1" smtClean="0"/>
              <a:t>Operasi</a:t>
            </a:r>
            <a:r>
              <a:rPr lang="en-US" altLang="id-ID" sz="2000" b="1" dirty="0" smtClean="0"/>
              <a:t> </a:t>
            </a:r>
            <a:r>
              <a:rPr lang="en-US" altLang="id-ID" sz="2000" b="1" dirty="0" err="1" smtClean="0"/>
              <a:t>Baris</a:t>
            </a:r>
            <a:r>
              <a:rPr lang="en-US" altLang="id-ID" sz="2000" b="1" dirty="0" smtClean="0"/>
              <a:t> </a:t>
            </a:r>
            <a:r>
              <a:rPr lang="en-US" altLang="id-ID" sz="2000" b="1" dirty="0" err="1" smtClean="0"/>
              <a:t>Elementer</a:t>
            </a:r>
            <a:r>
              <a:rPr lang="en-US" altLang="id-ID" sz="2000" dirty="0" smtClean="0"/>
              <a:t>).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851812"/>
              </p:ext>
            </p:extLst>
          </p:nvPr>
        </p:nvGraphicFramePr>
        <p:xfrm>
          <a:off x="1994139" y="4642111"/>
          <a:ext cx="3164457" cy="1937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4" name="Equation" r:id="rId5" imgW="1917700" imgH="1168400" progId="Equation.3">
                  <p:embed/>
                </p:oleObj>
              </mc:Choice>
              <mc:Fallback>
                <p:oleObj name="Equation" r:id="rId5" imgW="1917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4139" y="4642111"/>
                        <a:ext cx="3164457" cy="19371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5375694" y="5444706"/>
            <a:ext cx="12192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90628"/>
              </p:ext>
            </p:extLst>
          </p:nvPr>
        </p:nvGraphicFramePr>
        <p:xfrm>
          <a:off x="6811992" y="4593732"/>
          <a:ext cx="3073880" cy="1930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5" name="Equation" r:id="rId7" imgW="1866900" imgH="1168400" progId="Equation.3">
                  <p:embed/>
                </p:oleObj>
              </mc:Choice>
              <mc:Fallback>
                <p:oleObj name="Equation" r:id="rId7" imgW="18669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1992" y="4593732"/>
                        <a:ext cx="3073880" cy="19303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Google Shape;122;p15" descr="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040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14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316152" y="1352124"/>
            <a:ext cx="5601569" cy="4412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Sehingga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penyelesaian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dapat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diperoleh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: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8782853"/>
              </p:ext>
            </p:extLst>
          </p:nvPr>
        </p:nvGraphicFramePr>
        <p:xfrm>
          <a:off x="1164930" y="2104217"/>
          <a:ext cx="4433818" cy="36754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3" imgW="2451100" imgH="2032000" progId="Equation.3">
                  <p:embed/>
                </p:oleObj>
              </mc:Choice>
              <mc:Fallback>
                <p:oleObj name="Equation" r:id="rId3" imgW="2451100" imgH="2032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4930" y="2104217"/>
                        <a:ext cx="4433818" cy="36754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6300159" y="1252515"/>
            <a:ext cx="5891841" cy="6404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err="1" smtClean="0"/>
              <a:t>Algoritma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Metode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Eliminasi</a:t>
            </a:r>
            <a:r>
              <a:rPr lang="en-US" altLang="id-ID" b="1" dirty="0" smtClean="0"/>
              <a:t> Gauss</a:t>
            </a:r>
            <a:r>
              <a:rPr lang="en-US" altLang="id-ID" dirty="0" smtClean="0"/>
              <a:t> </a:t>
            </a:r>
          </a:p>
        </p:txBody>
      </p:sp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917037"/>
              </p:ext>
            </p:extLst>
          </p:nvPr>
        </p:nvGraphicFramePr>
        <p:xfrm>
          <a:off x="5810010" y="1824517"/>
          <a:ext cx="6232465" cy="43088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1" name="Bitmap Image" r:id="rId5" imgW="4933800" imgH="3133800" progId="Paint.Picture">
                  <p:embed/>
                </p:oleObj>
              </mc:Choice>
              <mc:Fallback>
                <p:oleObj name="Bitmap Image" r:id="rId5" imgW="4933800" imgH="313380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0010" y="1824517"/>
                        <a:ext cx="6232465" cy="43088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794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15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54680" y="5814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z="4000" b="1" dirty="0" err="1" smtClean="0"/>
              <a:t>Metode</a:t>
            </a:r>
            <a:r>
              <a:rPr lang="en-US" altLang="id-ID" sz="4000" b="1" dirty="0" smtClean="0"/>
              <a:t> </a:t>
            </a:r>
            <a:r>
              <a:rPr lang="en-US" altLang="id-ID" sz="4000" b="1" dirty="0" err="1" smtClean="0"/>
              <a:t>Eliminasi</a:t>
            </a:r>
            <a:r>
              <a:rPr lang="en-US" altLang="id-ID" sz="4000" b="1" dirty="0" smtClean="0"/>
              <a:t> Gauss Jordan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16811" y="1406106"/>
            <a:ext cx="10146101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ini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merupakan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pengembangan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eliminasi</a:t>
            </a:r>
            <a:r>
              <a:rPr lang="en-US" altLang="id-ID" sz="2000" dirty="0" smtClean="0"/>
              <a:t> Gauss, </a:t>
            </a:r>
            <a:r>
              <a:rPr lang="en-US" altLang="id-ID" sz="2000" dirty="0" err="1" smtClean="0"/>
              <a:t>hanya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saja</a:t>
            </a:r>
            <a:r>
              <a:rPr lang="en-US" altLang="id-ID" sz="2000" dirty="0" smtClean="0"/>
              <a:t> augmented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pada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sebelah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kiri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diubah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menjadi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diagonal </a:t>
            </a:r>
          </a:p>
          <a:p>
            <a:endParaRPr lang="en-US" altLang="id-ID" sz="2400" dirty="0" smtClean="0"/>
          </a:p>
          <a:p>
            <a:endParaRPr lang="en-US" altLang="id-ID" sz="2400" dirty="0" smtClean="0"/>
          </a:p>
          <a:p>
            <a:endParaRPr lang="en-US" altLang="id-ID" sz="2400" dirty="0" smtClean="0"/>
          </a:p>
          <a:p>
            <a:endParaRPr lang="en-US" altLang="id-ID" sz="2400" dirty="0" smtClean="0"/>
          </a:p>
          <a:p>
            <a:endParaRPr lang="en-US" altLang="id-ID" sz="2400" dirty="0" smtClean="0"/>
          </a:p>
          <a:p>
            <a:r>
              <a:rPr lang="en-US" altLang="id-ID" sz="2000" dirty="0" err="1" smtClean="0"/>
              <a:t>Penyelesaian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dari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persamaan</a:t>
            </a:r>
            <a:r>
              <a:rPr lang="en-US" altLang="id-ID" sz="2000" dirty="0" smtClean="0"/>
              <a:t> linier </a:t>
            </a:r>
            <a:r>
              <a:rPr lang="en-US" altLang="id-ID" sz="2000" dirty="0" err="1" smtClean="0"/>
              <a:t>simultan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diatas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adalah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nilai</a:t>
            </a:r>
            <a:r>
              <a:rPr lang="en-US" altLang="id-ID" sz="2000" dirty="0" smtClean="0"/>
              <a:t> d1,d2,d3,…,</a:t>
            </a:r>
            <a:r>
              <a:rPr lang="en-US" altLang="id-ID" sz="2000" dirty="0" err="1" smtClean="0"/>
              <a:t>dn</a:t>
            </a:r>
            <a:r>
              <a:rPr lang="en-US" altLang="id-ID" sz="2000" dirty="0" smtClean="0"/>
              <a:t> 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atau</a:t>
            </a:r>
            <a:r>
              <a:rPr lang="en-US" altLang="id-ID" sz="2000" dirty="0" smtClean="0"/>
              <a:t>:</a:t>
            </a: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5426034"/>
              </p:ext>
            </p:extLst>
          </p:nvPr>
        </p:nvGraphicFramePr>
        <p:xfrm>
          <a:off x="2430912" y="2314193"/>
          <a:ext cx="3276600" cy="200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8" name="Equation" r:id="rId3" imgW="1917700" imgH="1168400" progId="Equation.3">
                  <p:embed/>
                </p:oleObj>
              </mc:Choice>
              <mc:Fallback>
                <p:oleObj name="Equation" r:id="rId3" imgW="1917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0912" y="2314193"/>
                        <a:ext cx="3276600" cy="200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5901905" y="3292257"/>
            <a:ext cx="878008" cy="303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4003785"/>
              </p:ext>
            </p:extLst>
          </p:nvPr>
        </p:nvGraphicFramePr>
        <p:xfrm>
          <a:off x="6974306" y="2314193"/>
          <a:ext cx="2566509" cy="19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39" name="Equation" r:id="rId5" imgW="1536700" imgH="1168400" progId="Equation.3">
                  <p:embed/>
                </p:oleObj>
              </mc:Choice>
              <mc:Fallback>
                <p:oleObj name="Equation" r:id="rId5" imgW="15367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4306" y="2314193"/>
                        <a:ext cx="2566509" cy="19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760596"/>
              </p:ext>
            </p:extLst>
          </p:nvPr>
        </p:nvGraphicFramePr>
        <p:xfrm>
          <a:off x="3468688" y="5270500"/>
          <a:ext cx="45481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0" name="Equation" r:id="rId7" imgW="2120760" imgH="228600" progId="Equation.3">
                  <p:embed/>
                </p:oleObj>
              </mc:Choice>
              <mc:Fallback>
                <p:oleObj name="Equation" r:id="rId7" imgW="2120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8688" y="5270500"/>
                        <a:ext cx="454818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690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16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51161" y="624110"/>
            <a:ext cx="9221639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smtClean="0"/>
              <a:t>Algoritma Metode Eliminasi Gauss-Jordan</a:t>
            </a:r>
            <a:r>
              <a:rPr lang="en-US" altLang="id-ID" smtClean="0"/>
              <a:t> </a:t>
            </a:r>
            <a:endParaRPr lang="en-US" altLang="id-ID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9732030"/>
              </p:ext>
            </p:extLst>
          </p:nvPr>
        </p:nvGraphicFramePr>
        <p:xfrm>
          <a:off x="2306128" y="1480867"/>
          <a:ext cx="7772400" cy="47761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3" name="Bitmap Image" r:id="rId3" imgW="4990476" imgH="3067478" progId="Paint.Picture">
                  <p:embed/>
                </p:oleObj>
              </mc:Choice>
              <mc:Fallback>
                <p:oleObj name="Bitmap Image" r:id="rId3" imgW="4990476" imgH="306747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128" y="1480867"/>
                        <a:ext cx="7772400" cy="47761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5800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17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11548" y="624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smtClean="0"/>
              <a:t>Strategy Pivoting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19046" y="1347877"/>
            <a:ext cx="9014604" cy="6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dirty="0" err="1" smtClean="0"/>
              <a:t>Prinsip</a:t>
            </a:r>
            <a:r>
              <a:rPr lang="en-US" altLang="id-ID" dirty="0" smtClean="0"/>
              <a:t> strategy pivoting </a:t>
            </a:r>
            <a:r>
              <a:rPr lang="en-US" altLang="id-ID" dirty="0" err="1" smtClean="0"/>
              <a:t>adalah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jika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</a:t>
            </a:r>
            <a:r>
              <a:rPr lang="en-US" altLang="id-ID" baseline="-25000" dirty="0" err="1" smtClean="0"/>
              <a:t>p,p</a:t>
            </a:r>
            <a:r>
              <a:rPr lang="en-US" altLang="id-ID" baseline="30000" dirty="0" smtClean="0"/>
              <a:t>(p-1)</a:t>
            </a:r>
            <a:r>
              <a:rPr lang="en-US" altLang="id-ID" dirty="0" smtClean="0"/>
              <a:t> =0, </a:t>
            </a:r>
            <a:r>
              <a:rPr lang="en-US" altLang="id-ID" dirty="0" err="1" smtClean="0"/>
              <a:t>cari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baris</a:t>
            </a:r>
            <a:r>
              <a:rPr lang="en-US" altLang="id-ID" dirty="0" smtClean="0"/>
              <a:t> k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</a:t>
            </a:r>
            <a:r>
              <a:rPr lang="en-US" altLang="id-ID" baseline="-25000" dirty="0" err="1" smtClean="0"/>
              <a:t>k,p</a:t>
            </a:r>
            <a:r>
              <a:rPr lang="en-US" altLang="id-ID" dirty="0" smtClean="0"/>
              <a:t> </a:t>
            </a:r>
            <a:r>
              <a:rPr lang="en-US" altLang="id-ID" dirty="0" smtClean="0">
                <a:cs typeface="Times New Roman" pitchFamily="18" charset="0"/>
              </a:rPr>
              <a:t>≠ 0 </a:t>
            </a:r>
            <a:r>
              <a:rPr lang="en-US" altLang="id-ID" dirty="0" err="1" smtClean="0">
                <a:cs typeface="Times New Roman" pitchFamily="18" charset="0"/>
              </a:rPr>
              <a:t>dan</a:t>
            </a:r>
            <a:r>
              <a:rPr lang="en-US" altLang="id-ID" dirty="0" smtClean="0">
                <a:cs typeface="Times New Roman" pitchFamily="18" charset="0"/>
              </a:rPr>
              <a:t> k &gt; p, </a:t>
            </a:r>
            <a:r>
              <a:rPr lang="en-US" altLang="id-ID" dirty="0" err="1" smtClean="0">
                <a:cs typeface="Times New Roman" pitchFamily="18" charset="0"/>
              </a:rPr>
              <a:t>lalu</a:t>
            </a:r>
            <a:r>
              <a:rPr lang="en-US" altLang="id-ID" dirty="0" smtClean="0">
                <a:cs typeface="Times New Roman" pitchFamily="18" charset="0"/>
              </a:rPr>
              <a:t> </a:t>
            </a:r>
            <a:r>
              <a:rPr lang="en-US" altLang="id-ID" dirty="0" err="1" smtClean="0">
                <a:cs typeface="Times New Roman" pitchFamily="18" charset="0"/>
              </a:rPr>
              <a:t>pertukarkan</a:t>
            </a:r>
            <a:r>
              <a:rPr lang="en-US" altLang="id-ID" dirty="0" smtClean="0">
                <a:cs typeface="Times New Roman" pitchFamily="18" charset="0"/>
              </a:rPr>
              <a:t> </a:t>
            </a:r>
            <a:r>
              <a:rPr lang="en-US" altLang="id-ID" dirty="0" err="1" smtClean="0">
                <a:cs typeface="Times New Roman" pitchFamily="18" charset="0"/>
              </a:rPr>
              <a:t>baris</a:t>
            </a:r>
            <a:r>
              <a:rPr lang="en-US" altLang="id-ID" dirty="0" smtClean="0">
                <a:cs typeface="Times New Roman" pitchFamily="18" charset="0"/>
              </a:rPr>
              <a:t> p </a:t>
            </a:r>
            <a:r>
              <a:rPr lang="en-US" altLang="id-ID" dirty="0" err="1" smtClean="0">
                <a:cs typeface="Times New Roman" pitchFamily="18" charset="0"/>
              </a:rPr>
              <a:t>dan</a:t>
            </a:r>
            <a:r>
              <a:rPr lang="en-US" altLang="id-ID" dirty="0" smtClean="0">
                <a:cs typeface="Times New Roman" pitchFamily="18" charset="0"/>
              </a:rPr>
              <a:t> </a:t>
            </a:r>
            <a:r>
              <a:rPr lang="en-US" altLang="id-ID" dirty="0" err="1" smtClean="0">
                <a:cs typeface="Times New Roman" pitchFamily="18" charset="0"/>
              </a:rPr>
              <a:t>baris</a:t>
            </a:r>
            <a:r>
              <a:rPr lang="en-US" altLang="id-ID" dirty="0" smtClean="0">
                <a:cs typeface="Times New Roman" pitchFamily="18" charset="0"/>
              </a:rPr>
              <a:t> k. </a:t>
            </a:r>
          </a:p>
          <a:p>
            <a:endParaRPr lang="en-US" altLang="id-ID" dirty="0" smtClean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311579" y="2133600"/>
            <a:ext cx="10579571" cy="4830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d-ID" sz="2400" b="1" i="1" dirty="0" smtClean="0"/>
              <a:t>Partial pivoting</a:t>
            </a:r>
            <a:r>
              <a:rPr lang="en-US" altLang="id-ID" sz="2400" b="1" dirty="0" smtClean="0"/>
              <a:t> (pivoting </a:t>
            </a:r>
            <a:r>
              <a:rPr lang="en-US" altLang="id-ID" sz="2400" b="1" dirty="0" err="1" smtClean="0"/>
              <a:t>sebagian</a:t>
            </a:r>
            <a:r>
              <a:rPr lang="en-US" altLang="id-ID" sz="2400" b="1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 smtClean="0"/>
              <a:t>Pivot </a:t>
            </a:r>
            <a:r>
              <a:rPr lang="en-US" altLang="id-ID" sz="1800" dirty="0" err="1" smtClean="0"/>
              <a:t>dipilih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dari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semua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elemen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pada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kolom</a:t>
            </a:r>
            <a:r>
              <a:rPr lang="en-US" altLang="id-ID" sz="1800" dirty="0" smtClean="0"/>
              <a:t> p yang </a:t>
            </a:r>
            <a:r>
              <a:rPr lang="en-US" altLang="id-ID" sz="1800" dirty="0" err="1" smtClean="0"/>
              <a:t>mempunyai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nilai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mutlak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terbesar</a:t>
            </a:r>
            <a:r>
              <a:rPr lang="en-US" altLang="id-ID" sz="1800" dirty="0" smtClean="0"/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id-ID" sz="1800" dirty="0" smtClean="0"/>
              <a:t>	|</a:t>
            </a:r>
            <a:r>
              <a:rPr lang="en-US" altLang="id-ID" sz="1800" dirty="0" err="1" smtClean="0"/>
              <a:t>a</a:t>
            </a:r>
            <a:r>
              <a:rPr lang="en-US" altLang="id-ID" sz="1800" baseline="-25000" dirty="0" err="1" smtClean="0"/>
              <a:t>k,p</a:t>
            </a:r>
            <a:r>
              <a:rPr lang="en-US" altLang="id-ID" sz="1800" dirty="0" smtClean="0"/>
              <a:t>| = max{|</a:t>
            </a:r>
            <a:r>
              <a:rPr lang="en-US" altLang="id-ID" sz="1800" dirty="0" err="1" smtClean="0"/>
              <a:t>a</a:t>
            </a:r>
            <a:r>
              <a:rPr lang="en-US" altLang="id-ID" sz="1800" baseline="-25000" dirty="0" err="1" smtClean="0"/>
              <a:t>p,p</a:t>
            </a:r>
            <a:r>
              <a:rPr lang="en-US" altLang="id-ID" sz="1800" dirty="0" smtClean="0"/>
              <a:t>|, |a</a:t>
            </a:r>
            <a:r>
              <a:rPr lang="en-US" altLang="id-ID" sz="1800" baseline="-25000" dirty="0" smtClean="0"/>
              <a:t>p+1,p</a:t>
            </a:r>
            <a:r>
              <a:rPr lang="en-US" altLang="id-ID" sz="1800" dirty="0" smtClean="0"/>
              <a:t>|, …, |a</a:t>
            </a:r>
            <a:r>
              <a:rPr lang="en-US" altLang="id-ID" sz="1800" baseline="-25000" dirty="0" smtClean="0"/>
              <a:t>n-1,p</a:t>
            </a:r>
            <a:r>
              <a:rPr lang="en-US" altLang="id-ID" sz="1800" dirty="0" smtClean="0"/>
              <a:t>|, |</a:t>
            </a:r>
            <a:r>
              <a:rPr lang="en-US" altLang="id-ID" sz="1800" dirty="0" err="1" smtClean="0"/>
              <a:t>a</a:t>
            </a:r>
            <a:r>
              <a:rPr lang="en-US" altLang="id-ID" sz="1800" baseline="-25000" dirty="0" err="1" smtClean="0"/>
              <a:t>n,p</a:t>
            </a:r>
            <a:r>
              <a:rPr lang="en-US" altLang="id-ID" sz="1800" dirty="0" smtClean="0"/>
              <a:t>|}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 err="1" smtClean="0"/>
              <a:t>Lalu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pertukarkan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ke</a:t>
            </a:r>
            <a:r>
              <a:rPr lang="en-US" altLang="id-ID" sz="1800" dirty="0" smtClean="0"/>
              <a:t>-k </a:t>
            </a:r>
            <a:r>
              <a:rPr lang="en-US" altLang="id-ID" sz="1800" dirty="0" err="1" smtClean="0"/>
              <a:t>dengan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ke</a:t>
            </a:r>
            <a:r>
              <a:rPr lang="en-US" altLang="id-ID" sz="1800" dirty="0" smtClean="0"/>
              <a:t>-p. 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 err="1" smtClean="0"/>
              <a:t>Misal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setelah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operasi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pertama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diperoleh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matrik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sbb</a:t>
            </a:r>
            <a:r>
              <a:rPr lang="en-US" altLang="id-ID" sz="1800" dirty="0" smtClean="0"/>
              <a:t>:</a:t>
            </a:r>
          </a:p>
          <a:p>
            <a:pPr lvl="1">
              <a:lnSpc>
                <a:spcPct val="80000"/>
              </a:lnSpc>
            </a:pPr>
            <a:endParaRPr lang="en-US" altLang="id-ID" sz="1800" dirty="0" smtClean="0"/>
          </a:p>
          <a:p>
            <a:pPr lvl="1">
              <a:lnSpc>
                <a:spcPct val="80000"/>
              </a:lnSpc>
            </a:pPr>
            <a:endParaRPr lang="en-US" altLang="id-ID" sz="1800" dirty="0" smtClean="0"/>
          </a:p>
          <a:p>
            <a:pPr lvl="1">
              <a:lnSpc>
                <a:spcPct val="80000"/>
              </a:lnSpc>
            </a:pPr>
            <a:endParaRPr lang="en-US" altLang="id-ID" sz="1800" dirty="0" smtClean="0"/>
          </a:p>
          <a:p>
            <a:pPr lvl="1">
              <a:lnSpc>
                <a:spcPct val="80000"/>
              </a:lnSpc>
            </a:pPr>
            <a:endParaRPr lang="en-US" altLang="id-ID" sz="1800" dirty="0" smtClean="0"/>
          </a:p>
          <a:p>
            <a:pPr lvl="1">
              <a:lnSpc>
                <a:spcPct val="80000"/>
              </a:lnSpc>
            </a:pPr>
            <a:r>
              <a:rPr lang="en-US" altLang="id-ID" sz="1800" dirty="0" err="1" smtClean="0"/>
              <a:t>Untuk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operasi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kedua</a:t>
            </a:r>
            <a:r>
              <a:rPr lang="en-US" altLang="id-ID" sz="1800" dirty="0" smtClean="0"/>
              <a:t>, </a:t>
            </a:r>
            <a:r>
              <a:rPr lang="en-US" altLang="id-ID" sz="1800" dirty="0" err="1" smtClean="0"/>
              <a:t>carilah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elemen</a:t>
            </a:r>
            <a:r>
              <a:rPr lang="en-US" altLang="id-ID" sz="1800" dirty="0" smtClean="0"/>
              <a:t> x </a:t>
            </a:r>
            <a:r>
              <a:rPr lang="en-US" altLang="id-ID" sz="1800" dirty="0" err="1" smtClean="0"/>
              <a:t>pada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kolom</a:t>
            </a:r>
            <a:r>
              <a:rPr lang="en-US" altLang="id-ID" sz="1800" dirty="0" smtClean="0"/>
              <a:t> ke-2 </a:t>
            </a:r>
            <a:r>
              <a:rPr lang="en-US" altLang="id-ID" sz="1800" dirty="0" err="1" smtClean="0"/>
              <a:t>mulai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ke-2 s/d </a:t>
            </a:r>
            <a:r>
              <a:rPr lang="en-US" altLang="id-ID" sz="1800" dirty="0" err="1" smtClean="0"/>
              <a:t>kolom</a:t>
            </a:r>
            <a:r>
              <a:rPr lang="en-US" altLang="id-ID" sz="1800" dirty="0" smtClean="0"/>
              <a:t> ke-4 yang </a:t>
            </a:r>
            <a:r>
              <a:rPr lang="en-US" altLang="id-ID" sz="1800" dirty="0" err="1" smtClean="0"/>
              <a:t>nilai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mutlaknya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terbesar</a:t>
            </a:r>
            <a:r>
              <a:rPr lang="en-US" altLang="id-ID" sz="1800" dirty="0" smtClean="0"/>
              <a:t>, </a:t>
            </a:r>
            <a:r>
              <a:rPr lang="en-US" altLang="id-ID" sz="1800" dirty="0" err="1" smtClean="0"/>
              <a:t>lalu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pertukarkan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barisnya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dengan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ke-2. </a:t>
            </a:r>
          </a:p>
          <a:p>
            <a:pPr lvl="1">
              <a:lnSpc>
                <a:spcPct val="80000"/>
              </a:lnSpc>
            </a:pPr>
            <a:r>
              <a:rPr lang="en-US" altLang="id-ID" sz="1800" dirty="0" err="1" smtClean="0"/>
              <a:t>Elemen</a:t>
            </a:r>
            <a:r>
              <a:rPr lang="en-US" altLang="id-ID" sz="1800" dirty="0" smtClean="0"/>
              <a:t> x yang </a:t>
            </a:r>
            <a:r>
              <a:rPr lang="en-US" altLang="id-ID" sz="1800" dirty="0" err="1" smtClean="0"/>
              <a:t>nilai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mutlaknya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terbesar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itu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sekarang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menjadi</a:t>
            </a:r>
            <a:r>
              <a:rPr lang="en-US" altLang="id-ID" sz="1800" dirty="0" smtClean="0"/>
              <a:t> pivot </a:t>
            </a:r>
            <a:r>
              <a:rPr lang="en-US" altLang="id-ID" sz="1800" dirty="0" err="1" smtClean="0"/>
              <a:t>untuk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operasi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baris</a:t>
            </a:r>
            <a:r>
              <a:rPr lang="en-US" altLang="id-ID" sz="1800" dirty="0" smtClean="0"/>
              <a:t> </a:t>
            </a:r>
            <a:r>
              <a:rPr lang="en-US" altLang="id-ID" sz="1800" dirty="0" err="1" smtClean="0"/>
              <a:t>selanjutnya</a:t>
            </a:r>
            <a:r>
              <a:rPr lang="en-US" altLang="id-ID" sz="1800" dirty="0" smtClean="0"/>
              <a:t>.</a:t>
            </a:r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590334"/>
              </p:ext>
            </p:extLst>
          </p:nvPr>
        </p:nvGraphicFramePr>
        <p:xfrm>
          <a:off x="3867509" y="3959224"/>
          <a:ext cx="15240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6" name="Equation" r:id="rId3" imgW="1181100" imgH="914400" progId="Equation.3">
                  <p:embed/>
                </p:oleObj>
              </mc:Choice>
              <mc:Fallback>
                <p:oleObj name="Equation" r:id="rId3" imgW="11811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509" y="3959224"/>
                        <a:ext cx="15240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214003" y="4267680"/>
            <a:ext cx="304800" cy="838200"/>
          </a:xfrm>
          <a:prstGeom prst="rect">
            <a:avLst/>
          </a:prstGeom>
          <a:solidFill>
            <a:srgbClr val="FFFF00">
              <a:alpha val="52940"/>
            </a:srgbClr>
          </a:solidFill>
          <a:ln w="9525">
            <a:solidFill>
              <a:srgbClr val="FFFF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id-ID" altLang="id-ID" sz="1800">
              <a:latin typeface="Courier New" pitchFamily="49" charset="0"/>
            </a:endParaRPr>
          </a:p>
        </p:txBody>
      </p:sp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7831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6762" y="2284592"/>
            <a:ext cx="1900838" cy="67426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id-ID" sz="2400" dirty="0" err="1" smtClean="0"/>
              <a:t>Contoh</a:t>
            </a:r>
            <a:endParaRPr lang="en-US" altLang="id-ID" sz="2400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18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756762" y="692892"/>
            <a:ext cx="9747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b="1" i="1" dirty="0" smtClean="0"/>
              <a:t>Complete pivoting</a:t>
            </a:r>
            <a:r>
              <a:rPr lang="en-US" altLang="id-ID" b="1" dirty="0" smtClean="0"/>
              <a:t> (pivoting </a:t>
            </a:r>
            <a:r>
              <a:rPr lang="en-US" altLang="id-ID" b="1" dirty="0" err="1" smtClean="0"/>
              <a:t>lengkap</a:t>
            </a:r>
            <a:r>
              <a:rPr lang="en-US" altLang="id-ID" b="1" dirty="0" smtClean="0"/>
              <a:t>) </a:t>
            </a:r>
          </a:p>
          <a:p>
            <a:pPr lvl="1"/>
            <a:r>
              <a:rPr lang="en-US" altLang="id-ID" dirty="0" err="1" smtClean="0"/>
              <a:t>Disamping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baris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kolom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juga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diikutkan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dalam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pencarian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elemen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terbesar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kemudian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dipertukarkan</a:t>
            </a:r>
            <a:r>
              <a:rPr lang="en-US" altLang="id-ID" dirty="0" smtClean="0"/>
              <a:t>, </a:t>
            </a:r>
            <a:r>
              <a:rPr lang="en-US" altLang="id-ID" dirty="0" err="1" smtClean="0"/>
              <a:t>maka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strategi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ini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disebut</a:t>
            </a:r>
            <a:r>
              <a:rPr lang="en-US" altLang="id-ID" dirty="0" smtClean="0"/>
              <a:t> pivoting </a:t>
            </a:r>
            <a:r>
              <a:rPr lang="en-US" altLang="id-ID" dirty="0" err="1" smtClean="0"/>
              <a:t>lengkap</a:t>
            </a:r>
            <a:r>
              <a:rPr lang="en-US" altLang="id-ID" dirty="0" smtClean="0"/>
              <a:t>.</a:t>
            </a:r>
          </a:p>
          <a:p>
            <a:pPr lvl="1"/>
            <a:r>
              <a:rPr lang="en-US" altLang="id-ID" dirty="0" smtClean="0"/>
              <a:t>Pivoting </a:t>
            </a:r>
            <a:r>
              <a:rPr lang="en-US" altLang="id-ID" dirty="0" err="1" smtClean="0"/>
              <a:t>lengkap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jarang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dipakai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dalam</a:t>
            </a:r>
            <a:r>
              <a:rPr lang="en-US" altLang="id-ID" dirty="0" smtClean="0"/>
              <a:t> program </a:t>
            </a:r>
            <a:r>
              <a:rPr lang="en-US" altLang="id-ID" dirty="0" err="1" smtClean="0"/>
              <a:t>sederhana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karena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pertukaran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kolom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mengubah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urutan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suku</a:t>
            </a:r>
            <a:r>
              <a:rPr lang="en-US" altLang="id-ID" dirty="0" smtClean="0"/>
              <a:t> x </a:t>
            </a:r>
            <a:r>
              <a:rPr lang="en-US" altLang="id-ID" dirty="0" err="1" smtClean="0"/>
              <a:t>dan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akibatnya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menambah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kerumitan</a:t>
            </a:r>
            <a:r>
              <a:rPr lang="en-US" altLang="id-ID" dirty="0" smtClean="0"/>
              <a:t> program </a:t>
            </a:r>
            <a:r>
              <a:rPr lang="en-US" altLang="id-ID" dirty="0" err="1" smtClean="0"/>
              <a:t>secara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berarti</a:t>
            </a:r>
            <a:endParaRPr lang="en-US" altLang="id-ID" dirty="0" smtClean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756762" y="2825967"/>
            <a:ext cx="974785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dirty="0" err="1" smtClean="0"/>
              <a:t>Selesaikan</a:t>
            </a:r>
            <a:r>
              <a:rPr lang="en-US" altLang="id-ID" dirty="0" smtClean="0"/>
              <a:t> SPL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metode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Eliminasi</a:t>
            </a:r>
            <a:r>
              <a:rPr lang="en-US" altLang="id-ID" dirty="0" smtClean="0"/>
              <a:t> Gauss</a:t>
            </a:r>
          </a:p>
          <a:p>
            <a:pPr marL="0" indent="0">
              <a:buNone/>
            </a:pPr>
            <a:r>
              <a:rPr lang="en-US" altLang="id-ID" b="1" dirty="0" err="1" smtClean="0"/>
              <a:t>Penyelesaian</a:t>
            </a:r>
            <a:r>
              <a:rPr lang="en-US" altLang="id-ID" dirty="0" smtClean="0"/>
              <a:t> </a:t>
            </a:r>
          </a:p>
          <a:p>
            <a:r>
              <a:rPr lang="en-US" altLang="id-ID" dirty="0" err="1" smtClean="0"/>
              <a:t>Baris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pertama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dipertukarkan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dengan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baris</a:t>
            </a:r>
            <a:r>
              <a:rPr lang="en-US" altLang="id-ID" dirty="0" smtClean="0"/>
              <a:t> ke-2 </a:t>
            </a:r>
            <a:r>
              <a:rPr lang="en-US" altLang="id-ID" dirty="0" err="1" smtClean="0"/>
              <a:t>sehingga</a:t>
            </a:r>
            <a:r>
              <a:rPr lang="en-US" altLang="id-ID" dirty="0" smtClean="0"/>
              <a:t> 0.3454 </a:t>
            </a:r>
            <a:r>
              <a:rPr lang="en-US" altLang="id-ID" dirty="0" err="1" smtClean="0"/>
              <a:t>menjadi</a:t>
            </a:r>
            <a:r>
              <a:rPr lang="en-US" altLang="id-ID" dirty="0" smtClean="0"/>
              <a:t> pivot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970180"/>
              </p:ext>
            </p:extLst>
          </p:nvPr>
        </p:nvGraphicFramePr>
        <p:xfrm>
          <a:off x="7459745" y="2825967"/>
          <a:ext cx="2895600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5" name="Equation" r:id="rId3" imgW="1866900" imgH="647700" progId="Equation.3">
                  <p:embed/>
                </p:oleObj>
              </mc:Choice>
              <mc:Fallback>
                <p:oleObj name="Equation" r:id="rId3" imgW="1866900" imgH="647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745" y="2825967"/>
                        <a:ext cx="2895600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339338"/>
              </p:ext>
            </p:extLst>
          </p:nvPr>
        </p:nvGraphicFramePr>
        <p:xfrm>
          <a:off x="1756762" y="4293079"/>
          <a:ext cx="266700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6" name="Equation" r:id="rId5" imgW="1663700" imgH="457200" progId="Equation.3">
                  <p:embed/>
                </p:oleObj>
              </mc:Choice>
              <mc:Fallback>
                <p:oleObj name="Equation" r:id="rId5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762" y="4293079"/>
                        <a:ext cx="2667000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544958"/>
              </p:ext>
            </p:extLst>
          </p:nvPr>
        </p:nvGraphicFramePr>
        <p:xfrm>
          <a:off x="4413547" y="4485959"/>
          <a:ext cx="103822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7" name="Equation" r:id="rId7" imgW="647419" imgH="215806" progId="Equation.3">
                  <p:embed/>
                </p:oleObj>
              </mc:Choice>
              <mc:Fallback>
                <p:oleObj name="Equation" r:id="rId7" imgW="647419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547" y="4485959"/>
                        <a:ext cx="1038225" cy="347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311997"/>
              </p:ext>
            </p:extLst>
          </p:nvPr>
        </p:nvGraphicFramePr>
        <p:xfrm>
          <a:off x="5374257" y="4293079"/>
          <a:ext cx="26670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8" name="Equation" r:id="rId9" imgW="1663700" imgH="457200" progId="Equation.3">
                  <p:embed/>
                </p:oleObj>
              </mc:Choice>
              <mc:Fallback>
                <p:oleObj name="Equation" r:id="rId9" imgW="1663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4257" y="4293079"/>
                        <a:ext cx="26670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946531"/>
              </p:ext>
            </p:extLst>
          </p:nvPr>
        </p:nvGraphicFramePr>
        <p:xfrm>
          <a:off x="7962181" y="4343083"/>
          <a:ext cx="1608138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89" name="Equation" r:id="rId11" imgW="1002865" imgH="393529" progId="Equation.3">
                  <p:embed/>
                </p:oleObj>
              </mc:Choice>
              <mc:Fallback>
                <p:oleObj name="Equation" r:id="rId11" imgW="100286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181" y="4343083"/>
                        <a:ext cx="1608138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987169"/>
              </p:ext>
            </p:extLst>
          </p:nvPr>
        </p:nvGraphicFramePr>
        <p:xfrm>
          <a:off x="9511880" y="4291491"/>
          <a:ext cx="2646363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0" name="Equation" r:id="rId13" imgW="1651000" imgH="457200" progId="Equation.3">
                  <p:embed/>
                </p:oleObj>
              </mc:Choice>
              <mc:Fallback>
                <p:oleObj name="Equation" r:id="rId13" imgW="1651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11880" y="4291491"/>
                        <a:ext cx="2646363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756762" y="5190718"/>
            <a:ext cx="4727275" cy="442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dirty="0" err="1" smtClean="0"/>
              <a:t>Dengan</a:t>
            </a:r>
            <a:r>
              <a:rPr lang="en-US" altLang="id-ID" dirty="0" smtClean="0"/>
              <a:t> backward </a:t>
            </a:r>
            <a:r>
              <a:rPr lang="en-US" altLang="id-ID" dirty="0" err="1" smtClean="0"/>
              <a:t>subtitusi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diperoleh</a:t>
            </a:r>
            <a:endParaRPr lang="en-US" altLang="id-ID" dirty="0" smtClean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489808"/>
              </p:ext>
            </p:extLst>
          </p:nvPr>
        </p:nvGraphicFramePr>
        <p:xfrm>
          <a:off x="6484037" y="5190718"/>
          <a:ext cx="3752356" cy="1181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91" name="Equation" r:id="rId15" imgW="2260600" imgH="711200" progId="Equation.3">
                  <p:embed/>
                </p:oleObj>
              </mc:Choice>
              <mc:Fallback>
                <p:oleObj name="Equation" r:id="rId15" imgW="2260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4037" y="5190718"/>
                        <a:ext cx="3752356" cy="11811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Google Shape;122;p15" descr="Logo&#10;&#10;Description automatically generated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0310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19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690777" y="5814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err="1" smtClean="0"/>
              <a:t>Metode</a:t>
            </a:r>
            <a:r>
              <a:rPr lang="en-US" altLang="id-ID" b="1" dirty="0" smtClean="0"/>
              <a:t> </a:t>
            </a:r>
            <a:r>
              <a:rPr lang="en-US" altLang="id-ID" b="1" dirty="0" err="1" smtClean="0"/>
              <a:t>Iterasi</a:t>
            </a:r>
            <a:r>
              <a:rPr lang="en-US" altLang="id-ID" b="1" dirty="0" smtClean="0"/>
              <a:t> Gauss Seidel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690777" y="1264555"/>
            <a:ext cx="10058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dirty="0" err="1" smtClean="0"/>
              <a:t>Metode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menyelesaikan</a:t>
            </a:r>
            <a:r>
              <a:rPr lang="en-US" altLang="id-ID" dirty="0" smtClean="0"/>
              <a:t> SPL yang </a:t>
            </a:r>
            <a:r>
              <a:rPr lang="en-US" altLang="id-ID" dirty="0" err="1" smtClean="0"/>
              <a:t>menggunakan</a:t>
            </a:r>
            <a:r>
              <a:rPr lang="en-US" altLang="id-ID" dirty="0" smtClean="0"/>
              <a:t> proses </a:t>
            </a:r>
            <a:r>
              <a:rPr lang="en-US" altLang="id-ID" dirty="0" err="1" smtClean="0"/>
              <a:t>iterasi</a:t>
            </a:r>
            <a:r>
              <a:rPr lang="en-US" altLang="id-ID" dirty="0" smtClean="0"/>
              <a:t>.</a:t>
            </a:r>
          </a:p>
          <a:p>
            <a:r>
              <a:rPr lang="en-US" altLang="id-ID" dirty="0" err="1" smtClean="0"/>
              <a:t>Baik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untuk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menyelesaikan</a:t>
            </a:r>
            <a:r>
              <a:rPr lang="en-US" altLang="id-ID" dirty="0" smtClean="0"/>
              <a:t> SPL yang </a:t>
            </a:r>
            <a:r>
              <a:rPr lang="en-US" altLang="id-ID" dirty="0" err="1" smtClean="0"/>
              <a:t>besar</a:t>
            </a:r>
            <a:endParaRPr lang="en-US" altLang="id-ID" dirty="0" smtClean="0"/>
          </a:p>
          <a:p>
            <a:r>
              <a:rPr lang="en-US" altLang="id-ID" dirty="0" err="1" smtClean="0"/>
              <a:t>Bila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diketahui</a:t>
            </a:r>
            <a:r>
              <a:rPr lang="en-US" altLang="id-ID" dirty="0" smtClean="0"/>
              <a:t> SPL </a:t>
            </a:r>
            <a:r>
              <a:rPr lang="en-US" altLang="id-ID" dirty="0" err="1" smtClean="0"/>
              <a:t>seperti</a:t>
            </a:r>
            <a:r>
              <a:rPr lang="en-US" altLang="id-ID" dirty="0" smtClean="0"/>
              <a:t> di </a:t>
            </a:r>
            <a:r>
              <a:rPr lang="en-US" altLang="id-ID" dirty="0" err="1" smtClean="0"/>
              <a:t>bawah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ini</a:t>
            </a:r>
            <a:endParaRPr lang="en-US" altLang="id-ID" dirty="0" smtClean="0"/>
          </a:p>
          <a:p>
            <a:endParaRPr lang="en-US" altLang="id-ID" sz="2400" dirty="0" smtClean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4738994"/>
              </p:ext>
            </p:extLst>
          </p:nvPr>
        </p:nvGraphicFramePr>
        <p:xfrm>
          <a:off x="2177003" y="2431212"/>
          <a:ext cx="5854189" cy="1645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2" name="Equation" r:id="rId3" imgW="4038480" imgH="1143000" progId="Equation.3">
                  <p:embed/>
                </p:oleObj>
              </mc:Choice>
              <mc:Fallback>
                <p:oleObj name="Equation" r:id="rId3" imgW="4038480" imgH="1143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003" y="2431212"/>
                        <a:ext cx="5854189" cy="1645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1708029" y="4091927"/>
            <a:ext cx="8229600" cy="546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dirty="0" err="1" smtClean="0"/>
              <a:t>Berikan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nilai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awal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dari</a:t>
            </a:r>
            <a:r>
              <a:rPr lang="en-US" altLang="id-ID" dirty="0" smtClean="0"/>
              <a:t> </a:t>
            </a:r>
            <a:r>
              <a:rPr lang="en-US" altLang="id-ID" dirty="0" err="1" smtClean="0"/>
              <a:t>setiap</a:t>
            </a:r>
            <a:r>
              <a:rPr lang="en-US" altLang="id-ID" dirty="0" smtClean="0"/>
              <a:t> x</a:t>
            </a:r>
            <a:r>
              <a:rPr lang="en-US" altLang="id-ID" baseline="-25000" dirty="0" smtClean="0"/>
              <a:t>i</a:t>
            </a:r>
            <a:r>
              <a:rPr lang="en-US" altLang="id-ID" dirty="0" smtClean="0"/>
              <a:t> (</a:t>
            </a:r>
            <a:r>
              <a:rPr lang="en-US" altLang="id-ID" dirty="0" err="1" smtClean="0"/>
              <a:t>i</a:t>
            </a:r>
            <a:r>
              <a:rPr lang="en-US" altLang="id-ID" dirty="0" smtClean="0"/>
              <a:t>=1 s/d n)</a:t>
            </a:r>
            <a:r>
              <a:rPr lang="en-US" altLang="id-ID" sz="2800" dirty="0" smtClean="0"/>
              <a:t>	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8738961"/>
              </p:ext>
            </p:extLst>
          </p:nvPr>
        </p:nvGraphicFramePr>
        <p:xfrm>
          <a:off x="2177003" y="4535433"/>
          <a:ext cx="4347714" cy="2246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03" name="Equation" r:id="rId5" imgW="2552400" imgH="1549080" progId="Equation.3">
                  <p:embed/>
                </p:oleObj>
              </mc:Choice>
              <mc:Fallback>
                <p:oleObj name="Equation" r:id="rId5" imgW="2552400" imgH="1549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7003" y="4535433"/>
                        <a:ext cx="4347714" cy="2246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1329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63306" y="624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err="1" smtClean="0">
                <a:solidFill>
                  <a:schemeClr val="accent1">
                    <a:lumMod val="50000"/>
                  </a:schemeClr>
                </a:solidFill>
              </a:rPr>
              <a:t>Definisi</a:t>
            </a:r>
            <a:r>
              <a:rPr lang="en-US" altLang="id-ID" b="1" dirty="0" smtClean="0">
                <a:solidFill>
                  <a:schemeClr val="accent1">
                    <a:lumMod val="50000"/>
                  </a:schemeClr>
                </a:solidFill>
              </a:rPr>
              <a:t> SPL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535502" y="1531189"/>
            <a:ext cx="10317192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d-ID" sz="2800" dirty="0" err="1" smtClean="0"/>
              <a:t>Suatu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sistem</a:t>
            </a:r>
            <a:r>
              <a:rPr lang="en-US" altLang="id-ID" sz="2800" dirty="0" smtClean="0"/>
              <a:t> yang </a:t>
            </a:r>
            <a:r>
              <a:rPr lang="en-US" altLang="id-ID" sz="2800" dirty="0" err="1" smtClean="0"/>
              <a:t>merupakan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gabungan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dari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beberapa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persamaan</a:t>
            </a:r>
            <a:r>
              <a:rPr lang="en-US" altLang="id-ID" sz="2800" dirty="0" smtClean="0"/>
              <a:t> linier </a:t>
            </a:r>
            <a:r>
              <a:rPr lang="en-US" altLang="id-ID" sz="2800" dirty="0" err="1" smtClean="0"/>
              <a:t>dengan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variabel</a:t>
            </a:r>
            <a:r>
              <a:rPr lang="en-US" altLang="id-ID" sz="2800" dirty="0" smtClean="0"/>
              <a:t> </a:t>
            </a:r>
          </a:p>
          <a:p>
            <a:pPr>
              <a:lnSpc>
                <a:spcPct val="90000"/>
              </a:lnSpc>
            </a:pPr>
            <a:endParaRPr lang="en-US" altLang="id-ID" sz="2800" dirty="0" smtClean="0"/>
          </a:p>
          <a:p>
            <a:pPr>
              <a:lnSpc>
                <a:spcPct val="90000"/>
              </a:lnSpc>
            </a:pPr>
            <a:endParaRPr lang="en-US" altLang="id-ID" sz="2800" dirty="0" smtClean="0"/>
          </a:p>
          <a:p>
            <a:pPr>
              <a:lnSpc>
                <a:spcPct val="90000"/>
              </a:lnSpc>
            </a:pPr>
            <a:endParaRPr lang="en-US" altLang="id-ID" sz="2800" dirty="0" smtClean="0"/>
          </a:p>
          <a:p>
            <a:pPr>
              <a:lnSpc>
                <a:spcPct val="90000"/>
              </a:lnSpc>
            </a:pPr>
            <a:endParaRPr lang="en-US" altLang="id-ID" sz="2800" dirty="0" smtClean="0"/>
          </a:p>
          <a:p>
            <a:pPr>
              <a:lnSpc>
                <a:spcPct val="90000"/>
              </a:lnSpc>
            </a:pPr>
            <a:r>
              <a:rPr lang="en-US" altLang="id-ID" sz="2800" dirty="0" smtClean="0"/>
              <a:t>SPL di </a:t>
            </a:r>
            <a:r>
              <a:rPr lang="en-US" altLang="id-ID" sz="2800" dirty="0" err="1" smtClean="0"/>
              <a:t>atas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mempunyai</a:t>
            </a:r>
            <a:r>
              <a:rPr lang="en-US" altLang="id-ID" sz="2800" dirty="0" smtClean="0"/>
              <a:t> m </a:t>
            </a:r>
            <a:r>
              <a:rPr lang="en-US" altLang="id-ID" sz="2800" dirty="0" err="1" smtClean="0"/>
              <a:t>persamaan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dan</a:t>
            </a:r>
            <a:r>
              <a:rPr lang="en-US" altLang="id-ID" sz="2800" dirty="0" smtClean="0"/>
              <a:t> n </a:t>
            </a:r>
            <a:r>
              <a:rPr lang="en-US" altLang="id-ID" sz="2800" dirty="0" err="1" smtClean="0"/>
              <a:t>variabel</a:t>
            </a:r>
            <a:endParaRPr lang="en-US" altLang="id-ID" sz="2800" dirty="0" smtClean="0"/>
          </a:p>
          <a:p>
            <a:pPr>
              <a:lnSpc>
                <a:spcPct val="90000"/>
              </a:lnSpc>
            </a:pPr>
            <a:r>
              <a:rPr lang="en-US" altLang="id-ID" sz="2800" dirty="0" smtClean="0"/>
              <a:t>SPL </a:t>
            </a:r>
            <a:r>
              <a:rPr lang="en-US" altLang="id-ID" sz="2800" dirty="0" err="1" smtClean="0"/>
              <a:t>mempunyai</a:t>
            </a:r>
            <a:r>
              <a:rPr lang="en-US" altLang="id-ID" sz="2800" dirty="0" smtClean="0"/>
              <a:t> minimal </a:t>
            </a:r>
            <a:r>
              <a:rPr lang="en-US" altLang="id-ID" sz="2800" dirty="0" err="1" smtClean="0"/>
              <a:t>sebuah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solusi</a:t>
            </a:r>
            <a:r>
              <a:rPr lang="en-US" altLang="id-ID" sz="2800" dirty="0" smtClean="0"/>
              <a:t>, </a:t>
            </a:r>
            <a:r>
              <a:rPr lang="en-US" altLang="id-ID" sz="2800" dirty="0" err="1" smtClean="0"/>
              <a:t>disebut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>
                <a:solidFill>
                  <a:srgbClr val="FF3300"/>
                </a:solidFill>
              </a:rPr>
              <a:t>konsisten</a:t>
            </a:r>
            <a:r>
              <a:rPr lang="en-US" altLang="id-ID" sz="2800" dirty="0" smtClean="0"/>
              <a:t>, </a:t>
            </a:r>
            <a:r>
              <a:rPr lang="en-US" altLang="id-ID" sz="2800" dirty="0" err="1" smtClean="0"/>
              <a:t>jika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tidak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mempunyai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solusi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disebut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>
                <a:solidFill>
                  <a:srgbClr val="FF3300"/>
                </a:solidFill>
              </a:rPr>
              <a:t>tidak</a:t>
            </a:r>
            <a:r>
              <a:rPr lang="en-US" altLang="id-ID" sz="2800" dirty="0" smtClean="0">
                <a:solidFill>
                  <a:srgbClr val="FF3300"/>
                </a:solidFill>
              </a:rPr>
              <a:t> </a:t>
            </a:r>
            <a:r>
              <a:rPr lang="en-US" altLang="id-ID" sz="2800" dirty="0" err="1" smtClean="0">
                <a:solidFill>
                  <a:srgbClr val="FF3300"/>
                </a:solidFill>
              </a:rPr>
              <a:t>konsisten</a:t>
            </a:r>
            <a:endParaRPr lang="en-US" altLang="id-ID" sz="2800" dirty="0" smtClean="0">
              <a:solidFill>
                <a:srgbClr val="FF3300"/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2819400" y="2438400"/>
          <a:ext cx="38862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0" name="方程式" r:id="rId3" imgW="1828800" imgH="914400" progId="Equation.3">
                  <p:embed/>
                </p:oleObj>
              </mc:Choice>
              <mc:Fallback>
                <p:oleObj name="方程式" r:id="rId3" imgW="1828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438400"/>
                        <a:ext cx="3886200" cy="194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710601"/>
              </p:ext>
            </p:extLst>
          </p:nvPr>
        </p:nvGraphicFramePr>
        <p:xfrm>
          <a:off x="9836989" y="1905000"/>
          <a:ext cx="15621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1" name="方程式" r:id="rId5" imgW="685800" imgH="228600" progId="Equation.3">
                  <p:embed/>
                </p:oleObj>
              </mc:Choice>
              <mc:Fallback>
                <p:oleObj name="方程式" r:id="rId5" imgW="685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6989" y="1905000"/>
                        <a:ext cx="15621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99980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030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20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72086" y="721744"/>
            <a:ext cx="9832526" cy="3694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altLang="id-ID" sz="1900" dirty="0" err="1" smtClean="0"/>
              <a:t>Dengan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menghitung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nilai-nilai</a:t>
            </a:r>
            <a:r>
              <a:rPr lang="en-US" altLang="id-ID" sz="1900" dirty="0" smtClean="0"/>
              <a:t> </a:t>
            </a:r>
            <a:r>
              <a:rPr lang="en-US" altLang="id-ID" sz="1900" i="1" dirty="0" smtClean="0"/>
              <a:t>x</a:t>
            </a:r>
            <a:r>
              <a:rPr lang="en-US" altLang="id-ID" sz="1900" i="1" baseline="-25000" dirty="0" smtClean="0"/>
              <a:t>i</a:t>
            </a:r>
            <a:r>
              <a:rPr lang="en-US" altLang="id-ID" sz="1900" baseline="-25000" dirty="0" smtClean="0"/>
              <a:t>  </a:t>
            </a:r>
            <a:r>
              <a:rPr lang="en-US" altLang="id-ID" sz="1900" dirty="0" smtClean="0"/>
              <a:t>(</a:t>
            </a:r>
            <a:r>
              <a:rPr lang="en-US" altLang="id-ID" sz="1900" dirty="0" err="1" smtClean="0"/>
              <a:t>i</a:t>
            </a:r>
            <a:r>
              <a:rPr lang="en-US" altLang="id-ID" sz="1900" dirty="0" smtClean="0"/>
              <a:t>=1 s/d n) </a:t>
            </a:r>
            <a:r>
              <a:rPr lang="en-US" altLang="id-ID" sz="1900" dirty="0" err="1" smtClean="0"/>
              <a:t>menggunakan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persamaan-persamaan</a:t>
            </a:r>
            <a:r>
              <a:rPr lang="en-US" altLang="id-ID" sz="1900" dirty="0" smtClean="0"/>
              <a:t> di </a:t>
            </a:r>
            <a:r>
              <a:rPr lang="en-US" altLang="id-ID" sz="1900" dirty="0" err="1" smtClean="0"/>
              <a:t>atas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secara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terus-menerus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hingga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untuk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setiap</a:t>
            </a:r>
            <a:r>
              <a:rPr lang="en-US" altLang="id-ID" sz="1900" dirty="0" smtClean="0"/>
              <a:t> </a:t>
            </a:r>
            <a:r>
              <a:rPr lang="en-US" altLang="id-ID" sz="1900" i="1" dirty="0" smtClean="0"/>
              <a:t>x</a:t>
            </a:r>
            <a:r>
              <a:rPr lang="en-US" altLang="id-ID" sz="1900" i="1" baseline="-25000" dirty="0" smtClean="0"/>
              <a:t>i</a:t>
            </a:r>
            <a:r>
              <a:rPr lang="en-US" altLang="id-ID" sz="1900" baseline="-25000" dirty="0" smtClean="0"/>
              <a:t> </a:t>
            </a:r>
            <a:r>
              <a:rPr lang="en-US" altLang="id-ID" sz="1900" dirty="0" smtClean="0"/>
              <a:t>(</a:t>
            </a:r>
            <a:r>
              <a:rPr lang="en-US" altLang="id-ID" sz="1900" dirty="0" err="1" smtClean="0"/>
              <a:t>i</a:t>
            </a:r>
            <a:r>
              <a:rPr lang="en-US" altLang="id-ID" sz="1900" dirty="0" smtClean="0"/>
              <a:t>=1 s/d n) </a:t>
            </a:r>
            <a:r>
              <a:rPr lang="en-US" altLang="id-ID" sz="1900" dirty="0" err="1" smtClean="0"/>
              <a:t>sudah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sama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dengan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</a:t>
            </a:r>
            <a:r>
              <a:rPr lang="en-US" altLang="id-ID" sz="1900" dirty="0" smtClean="0"/>
              <a:t> x</a:t>
            </a:r>
            <a:r>
              <a:rPr lang="en-US" altLang="id-ID" sz="1900" baseline="-25000" dirty="0" smtClean="0"/>
              <a:t>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pada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iterasi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sebelumnya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maka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diperoleh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penyelesaian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dari</a:t>
            </a:r>
            <a:r>
              <a:rPr lang="en-US" altLang="id-ID" sz="1900" dirty="0" smtClean="0"/>
              <a:t> SPL </a:t>
            </a:r>
            <a:r>
              <a:rPr lang="en-US" altLang="id-ID" sz="1900" dirty="0" err="1" smtClean="0"/>
              <a:t>tersebut</a:t>
            </a:r>
            <a:r>
              <a:rPr lang="en-US" altLang="id-ID" sz="1900" dirty="0" smtClean="0"/>
              <a:t>. </a:t>
            </a:r>
          </a:p>
          <a:p>
            <a:pPr algn="just">
              <a:lnSpc>
                <a:spcPct val="90000"/>
              </a:lnSpc>
            </a:pPr>
            <a:r>
              <a:rPr lang="en-US" altLang="id-ID" sz="1900" dirty="0" err="1" smtClean="0"/>
              <a:t>Atau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dengan</a:t>
            </a:r>
            <a:r>
              <a:rPr lang="en-US" altLang="id-ID" sz="1900" dirty="0" smtClean="0"/>
              <a:t> kata lain proses </a:t>
            </a:r>
            <a:r>
              <a:rPr lang="en-US" altLang="id-ID" sz="1900" dirty="0" err="1" smtClean="0"/>
              <a:t>iterasi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dihentikan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bila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selisih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</a:t>
            </a:r>
            <a:r>
              <a:rPr lang="en-US" altLang="id-ID" sz="1900" dirty="0" smtClean="0"/>
              <a:t> </a:t>
            </a:r>
            <a:r>
              <a:rPr lang="en-US" altLang="id-ID" sz="1900" i="1" dirty="0" smtClean="0"/>
              <a:t>x</a:t>
            </a:r>
            <a:r>
              <a:rPr lang="en-US" altLang="id-ID" sz="1900" i="1" baseline="-25000" dirty="0" smtClean="0"/>
              <a:t>i  </a:t>
            </a:r>
            <a:r>
              <a:rPr lang="en-US" altLang="id-ID" sz="1900" dirty="0" smtClean="0"/>
              <a:t>(</a:t>
            </a:r>
            <a:r>
              <a:rPr lang="en-US" altLang="id-ID" sz="1900" dirty="0" err="1" smtClean="0"/>
              <a:t>i</a:t>
            </a:r>
            <a:r>
              <a:rPr lang="en-US" altLang="id-ID" sz="1900" dirty="0" smtClean="0"/>
              <a:t>=1 s/d n) </a:t>
            </a:r>
            <a:r>
              <a:rPr lang="en-US" altLang="id-ID" sz="1900" dirty="0" err="1" smtClean="0"/>
              <a:t>dengan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</a:t>
            </a:r>
            <a:r>
              <a:rPr lang="en-US" altLang="id-ID" sz="1900" dirty="0" smtClean="0"/>
              <a:t> </a:t>
            </a:r>
            <a:r>
              <a:rPr lang="en-US" altLang="id-ID" sz="1900" i="1" dirty="0" smtClean="0"/>
              <a:t>x</a:t>
            </a:r>
            <a:r>
              <a:rPr lang="en-US" altLang="id-ID" sz="1900" i="1" baseline="-25000" dirty="0" smtClean="0"/>
              <a:t>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pada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iterasi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sebelumnya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kurang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dari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nilai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tolerasi</a:t>
            </a:r>
            <a:r>
              <a:rPr lang="en-US" altLang="id-ID" sz="1900" dirty="0" smtClean="0"/>
              <a:t> error yang </a:t>
            </a:r>
            <a:r>
              <a:rPr lang="en-US" altLang="id-ID" sz="1900" dirty="0" err="1" smtClean="0"/>
              <a:t>ditentukan</a:t>
            </a:r>
            <a:r>
              <a:rPr lang="en-US" altLang="id-ID" sz="1900" dirty="0" smtClean="0"/>
              <a:t>.</a:t>
            </a:r>
            <a:endParaRPr lang="id-ID" altLang="id-ID" sz="1900" dirty="0" smtClean="0"/>
          </a:p>
          <a:p>
            <a:pPr algn="just">
              <a:lnSpc>
                <a:spcPct val="90000"/>
              </a:lnSpc>
            </a:pPr>
            <a:endParaRPr lang="id-ID" altLang="id-ID" sz="1900" dirty="0" smtClean="0"/>
          </a:p>
          <a:p>
            <a:pPr algn="just">
              <a:lnSpc>
                <a:spcPct val="90000"/>
              </a:lnSpc>
            </a:pPr>
            <a:endParaRPr lang="id-ID" altLang="id-ID" sz="1900" dirty="0" smtClean="0"/>
          </a:p>
          <a:p>
            <a:pPr algn="just">
              <a:lnSpc>
                <a:spcPct val="90000"/>
              </a:lnSpc>
            </a:pPr>
            <a:endParaRPr lang="id-ID" altLang="id-ID" sz="1900" dirty="0" smtClean="0"/>
          </a:p>
          <a:p>
            <a:pPr algn="just">
              <a:lnSpc>
                <a:spcPct val="90000"/>
              </a:lnSpc>
            </a:pPr>
            <a:r>
              <a:rPr lang="en-US" altLang="id-ID" sz="1900" dirty="0" err="1" smtClean="0"/>
              <a:t>Untuk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mengecek</a:t>
            </a:r>
            <a:r>
              <a:rPr lang="en-US" altLang="id-ID" sz="1900" dirty="0" smtClean="0"/>
              <a:t> </a:t>
            </a:r>
            <a:r>
              <a:rPr lang="en-US" altLang="id-ID" sz="1900" dirty="0" err="1" smtClean="0"/>
              <a:t>kekonvergenan</a:t>
            </a:r>
            <a:endParaRPr lang="en-US" altLang="id-ID" sz="1900" dirty="0" smtClean="0"/>
          </a:p>
          <a:p>
            <a:pPr>
              <a:lnSpc>
                <a:spcPct val="90000"/>
              </a:lnSpc>
            </a:pPr>
            <a:endParaRPr lang="en-US" altLang="id-ID" sz="24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91638"/>
              </p:ext>
            </p:extLst>
          </p:nvPr>
        </p:nvGraphicFramePr>
        <p:xfrm>
          <a:off x="3720861" y="2745356"/>
          <a:ext cx="310703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3" name="Bitmap Image" r:id="rId3" imgW="1838095" imgH="676369" progId="Paint.Picture">
                  <p:embed/>
                </p:oleObj>
              </mc:Choice>
              <mc:Fallback>
                <p:oleObj name="Bitmap Image" r:id="rId3" imgW="1838095" imgH="676369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0861" y="2745356"/>
                        <a:ext cx="310703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672086" y="4416725"/>
            <a:ext cx="9309340" cy="222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id-ID" sz="2000" dirty="0" err="1" smtClean="0"/>
              <a:t>Syarat</a:t>
            </a:r>
            <a:r>
              <a:rPr lang="en-US" altLang="id-ID" sz="2000" dirty="0" smtClean="0"/>
              <a:t> agar </a:t>
            </a:r>
            <a:r>
              <a:rPr lang="en-US" altLang="id-ID" sz="2000" dirty="0" err="1" smtClean="0"/>
              <a:t>konvergen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adalah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sistem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dominan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secara</a:t>
            </a:r>
            <a:r>
              <a:rPr lang="en-US" altLang="id-ID" sz="2000" dirty="0" smtClean="0"/>
              <a:t> diagonal</a:t>
            </a:r>
          </a:p>
          <a:p>
            <a:pPr>
              <a:lnSpc>
                <a:spcPct val="80000"/>
              </a:lnSpc>
            </a:pPr>
            <a:r>
              <a:rPr lang="en-US" altLang="id-ID" sz="2000" dirty="0" err="1" smtClean="0"/>
              <a:t>Contoh</a:t>
            </a:r>
            <a:r>
              <a:rPr lang="en-US" altLang="id-ID" sz="2000" dirty="0" smtClean="0"/>
              <a:t> SPL </a:t>
            </a:r>
            <a:r>
              <a:rPr lang="en-US" altLang="id-ID" sz="2000" dirty="0" err="1" smtClean="0"/>
              <a:t>berikut</a:t>
            </a:r>
            <a:r>
              <a:rPr lang="en-US" altLang="id-ID" sz="2000" dirty="0" smtClean="0"/>
              <a:t>:					</a:t>
            </a:r>
            <a:r>
              <a:rPr lang="en-US" altLang="id-ID" sz="2000" dirty="0" err="1" smtClean="0"/>
              <a:t>Dominan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secara</a:t>
            </a:r>
            <a:r>
              <a:rPr lang="en-US" altLang="id-ID" sz="2000" dirty="0" smtClean="0"/>
              <a:t> diagonal </a:t>
            </a:r>
            <a:r>
              <a:rPr lang="en-US" altLang="id-ID" sz="2000" dirty="0" err="1" smtClean="0"/>
              <a:t>karena</a:t>
            </a:r>
            <a:r>
              <a:rPr lang="en-US" altLang="id-ID" sz="2000" dirty="0" smtClean="0"/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 dirty="0" smtClean="0"/>
              <a:t>											| 3 | </a:t>
            </a:r>
            <a:r>
              <a:rPr lang="en-US" altLang="id-ID" sz="2000" dirty="0" smtClean="0">
                <a:cs typeface="Times New Roman" pitchFamily="18" charset="0"/>
              </a:rPr>
              <a:t>&gt; </a:t>
            </a:r>
            <a:r>
              <a:rPr lang="en-US" altLang="id-ID" sz="2000" dirty="0" smtClean="0"/>
              <a:t>| 1 |  + | -1 | </a:t>
            </a:r>
            <a:endParaRPr lang="en-US" altLang="id-ID" sz="2000" dirty="0" smtClean="0"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 dirty="0" smtClean="0"/>
              <a:t>											| 4 | </a:t>
            </a:r>
            <a:r>
              <a:rPr lang="en-US" altLang="id-ID" sz="2000" dirty="0" smtClean="0">
                <a:cs typeface="Times New Roman" pitchFamily="18" charset="0"/>
              </a:rPr>
              <a:t>&gt; </a:t>
            </a:r>
            <a:r>
              <a:rPr lang="en-US" altLang="id-ID" sz="2000" dirty="0" smtClean="0"/>
              <a:t>| 2 |  + | 1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 dirty="0" smtClean="0"/>
              <a:t>											| 8 | </a:t>
            </a:r>
            <a:r>
              <a:rPr lang="en-US" altLang="id-ID" sz="2000" dirty="0" smtClean="0">
                <a:cs typeface="Times New Roman" pitchFamily="18" charset="0"/>
              </a:rPr>
              <a:t>&gt; </a:t>
            </a:r>
            <a:r>
              <a:rPr lang="en-US" altLang="id-ID" sz="2000" dirty="0" smtClean="0"/>
              <a:t>| -1 |  + | 5 |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id-ID" sz="2000" dirty="0" smtClean="0"/>
              <a:t>											</a:t>
            </a:r>
            <a:r>
              <a:rPr lang="en-US" altLang="id-ID" sz="2000" dirty="0" err="1" smtClean="0"/>
              <a:t>Sehingga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pasti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konvergen</a:t>
            </a:r>
            <a:endParaRPr lang="en-US" altLang="id-ID" sz="2000" dirty="0" smtClean="0"/>
          </a:p>
          <a:p>
            <a:pPr>
              <a:lnSpc>
                <a:spcPct val="80000"/>
              </a:lnSpc>
            </a:pPr>
            <a:endParaRPr lang="en-US" altLang="id-ID" sz="2000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777899"/>
              </p:ext>
            </p:extLst>
          </p:nvPr>
        </p:nvGraphicFramePr>
        <p:xfrm>
          <a:off x="10135522" y="4188125"/>
          <a:ext cx="1369090" cy="772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4" name="Equation" r:id="rId5" imgW="787058" imgH="444307" progId="Equation.3">
                  <p:embed/>
                </p:oleObj>
              </mc:Choice>
              <mc:Fallback>
                <p:oleObj name="Equation" r:id="rId5" imgW="787058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35522" y="4188125"/>
                        <a:ext cx="1369090" cy="772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069017"/>
              </p:ext>
            </p:extLst>
          </p:nvPr>
        </p:nvGraphicFramePr>
        <p:xfrm>
          <a:off x="2119866" y="5163418"/>
          <a:ext cx="21336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5" name="Equation" r:id="rId7" imgW="1181100" imgH="685800" progId="Equation.3">
                  <p:embed/>
                </p:oleObj>
              </mc:Choice>
              <mc:Fallback>
                <p:oleObj name="Equation" r:id="rId7" imgW="11811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866" y="5163418"/>
                        <a:ext cx="21336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Google Shape;122;p15" descr="Logo&#10;&#10;Description automatically generated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011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21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33909" y="624110"/>
            <a:ext cx="9463178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it-IT" altLang="id-ID" b="1" smtClean="0"/>
              <a:t>Algoritma Metode Iterasi Gauss-Seidel</a:t>
            </a:r>
            <a:r>
              <a:rPr lang="it-IT" altLang="id-ID" smtClean="0"/>
              <a:t> </a:t>
            </a:r>
            <a:endParaRPr lang="en-US" altLang="id-ID" dirty="0" smtClean="0"/>
          </a:p>
        </p:txBody>
      </p:sp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939808"/>
              </p:ext>
            </p:extLst>
          </p:nvPr>
        </p:nvGraphicFramePr>
        <p:xfrm>
          <a:off x="1867619" y="1597325"/>
          <a:ext cx="7855003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8" name="Bitmap Image" r:id="rId3" imgW="4971429" imgH="2266667" progId="Paint.Picture">
                  <p:embed/>
                </p:oleObj>
              </mc:Choice>
              <mc:Fallback>
                <p:oleObj name="Bitmap Image" r:id="rId3" imgW="4971429" imgH="2266667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7619" y="1597325"/>
                        <a:ext cx="7855003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5011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22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777042" y="5814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mtClean="0"/>
              <a:t>Contoh</a:t>
            </a:r>
            <a:endParaRPr lang="en-US" altLang="id-ID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492369" y="1264555"/>
            <a:ext cx="1024818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Selesaikan</a:t>
            </a:r>
            <a:r>
              <a:rPr lang="en-US" altLang="id-ID" sz="2000" dirty="0" smtClean="0"/>
              <a:t> SPL di </a:t>
            </a:r>
            <a:r>
              <a:rPr lang="en-US" altLang="id-ID" sz="2000" dirty="0" err="1" smtClean="0"/>
              <a:t>bawah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ini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menggunakan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metode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iterasi</a:t>
            </a:r>
            <a:r>
              <a:rPr lang="en-US" altLang="id-ID" sz="2000" dirty="0" smtClean="0"/>
              <a:t> Gauss-Seidel</a:t>
            </a:r>
          </a:p>
          <a:p>
            <a:endParaRPr lang="en-US" altLang="id-ID" sz="2800" dirty="0" smtClean="0"/>
          </a:p>
          <a:p>
            <a:r>
              <a:rPr lang="en-US" altLang="id-ID" sz="2000" dirty="0" err="1" smtClean="0"/>
              <a:t>Berikan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nilai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awal</a:t>
            </a:r>
            <a:r>
              <a:rPr lang="en-US" altLang="id-ID" sz="2000" dirty="0" smtClean="0"/>
              <a:t> : x1 = 0 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x2 = 0</a:t>
            </a:r>
          </a:p>
          <a:p>
            <a:r>
              <a:rPr lang="en-US" altLang="id-ID" sz="2000" dirty="0" err="1" smtClean="0"/>
              <a:t>Susun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persamaan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menjadi</a:t>
            </a:r>
            <a:r>
              <a:rPr lang="en-US" altLang="id-ID" sz="2000" dirty="0" smtClean="0"/>
              <a:t>:</a:t>
            </a:r>
          </a:p>
          <a:p>
            <a:endParaRPr lang="en-US" altLang="id-ID" sz="2000" dirty="0" smtClean="0"/>
          </a:p>
          <a:p>
            <a:endParaRPr lang="en-US" altLang="id-ID" sz="2000" dirty="0" smtClean="0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13071"/>
              </p:ext>
            </p:extLst>
          </p:nvPr>
        </p:nvGraphicFramePr>
        <p:xfrm>
          <a:off x="3071004" y="1572689"/>
          <a:ext cx="16002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1" name="Equation" r:id="rId3" imgW="927100" imgH="457200" progId="Equation.3">
                  <p:embed/>
                </p:oleObj>
              </mc:Choice>
              <mc:Fallback>
                <p:oleObj name="Equation" r:id="rId3" imgW="9271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004" y="1572689"/>
                        <a:ext cx="1600200" cy="792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520426"/>
              </p:ext>
            </p:extLst>
          </p:nvPr>
        </p:nvGraphicFramePr>
        <p:xfrm>
          <a:off x="2980427" y="3109410"/>
          <a:ext cx="1600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2" name="Equation" r:id="rId5" imgW="1054100" imgH="635000" progId="Equation.3">
                  <p:embed/>
                </p:oleObj>
              </mc:Choice>
              <mc:Fallback>
                <p:oleObj name="Equation" r:id="rId5" imgW="1054100" imgH="63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0427" y="3109410"/>
                        <a:ext cx="1600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3453979"/>
              </p:ext>
            </p:extLst>
          </p:nvPr>
        </p:nvGraphicFramePr>
        <p:xfrm>
          <a:off x="1856567" y="4181237"/>
          <a:ext cx="2814637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3" name="Bitmap Image" r:id="rId7" imgW="2400635" imgH="2123810" progId="Paint.Picture">
                  <p:embed/>
                </p:oleObj>
              </mc:Choice>
              <mc:Fallback>
                <p:oleObj name="Bitmap Image" r:id="rId7" imgW="2400635" imgH="2123810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567" y="4181237"/>
                        <a:ext cx="2814637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771845" y="4122314"/>
            <a:ext cx="1524000" cy="262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(5,0)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(5,1)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(4,1)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(4,3/2)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d-ID" sz="1600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(7/2,3/2)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000" dirty="0">
                <a:latin typeface="Courier New" pitchFamily="49" charset="0"/>
              </a:rPr>
              <a:t>(</a:t>
            </a:r>
            <a:r>
              <a:rPr lang="en-US" altLang="id-ID" sz="1600" dirty="0">
                <a:latin typeface="Courier New" pitchFamily="49" charset="0"/>
              </a:rPr>
              <a:t>7/2,7/4</a:t>
            </a:r>
            <a:r>
              <a:rPr lang="en-US" altLang="id-ID" sz="2000" dirty="0">
                <a:latin typeface="Courier New" pitchFamily="49" charset="0"/>
              </a:rPr>
              <a:t>)</a:t>
            </a: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396629"/>
              </p:ext>
            </p:extLst>
          </p:nvPr>
        </p:nvGraphicFramePr>
        <p:xfrm>
          <a:off x="6481357" y="2660706"/>
          <a:ext cx="3205963" cy="40889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04" name="Bitmap Image" r:id="rId9" imgW="2629267" imgH="3352381" progId="Paint.Picture">
                  <p:embed/>
                </p:oleObj>
              </mc:Choice>
              <mc:Fallback>
                <p:oleObj name="Bitmap Image" r:id="rId9" imgW="2629267" imgH="3352381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1357" y="2660706"/>
                        <a:ext cx="3205963" cy="40889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9796589" y="2588148"/>
            <a:ext cx="2129474" cy="4031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(13/4,7/4)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(13/4, 15/8)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d-ID" sz="1600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(25/8, 15/8)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(25/8, 31/16)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d-ID" sz="1600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(49/16, 31/16)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 smtClean="0">
                <a:latin typeface="Courier New" pitchFamily="49" charset="0"/>
              </a:rPr>
              <a:t>(</a:t>
            </a:r>
            <a:r>
              <a:rPr lang="en-US" altLang="id-ID" sz="1600" dirty="0">
                <a:latin typeface="Courier New" pitchFamily="49" charset="0"/>
              </a:rPr>
              <a:t>49/16, 63/32</a:t>
            </a:r>
            <a:r>
              <a:rPr lang="en-US" altLang="id-ID" sz="1600" dirty="0" smtClean="0">
                <a:latin typeface="Courier New" pitchFamily="49" charset="0"/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id-ID" sz="1600" dirty="0">
              <a:latin typeface="Courier New" pitchFamily="49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(97/32, 63/32)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1600" dirty="0">
                <a:latin typeface="Courier New" pitchFamily="49" charset="0"/>
              </a:rPr>
              <a:t>(97/32, 127/64)</a:t>
            </a:r>
          </a:p>
        </p:txBody>
      </p:sp>
      <p:pic>
        <p:nvPicPr>
          <p:cNvPr id="14" name="Google Shape;122;p15" descr="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4617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23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20173" y="62411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mtClean="0"/>
              <a:t>Latihan Soal</a:t>
            </a:r>
            <a:endParaRPr lang="en-US" altLang="id-ID" dirty="0" smtClean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067428"/>
              </p:ext>
            </p:extLst>
          </p:nvPr>
        </p:nvGraphicFramePr>
        <p:xfrm>
          <a:off x="2007078" y="2262592"/>
          <a:ext cx="2086035" cy="77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8" name="Equation" r:id="rId3" imgW="1231900" imgH="457200" progId="Equation.3">
                  <p:embed/>
                </p:oleObj>
              </mc:Choice>
              <mc:Fallback>
                <p:oleObj name="Equation" r:id="rId3" imgW="12319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78" y="2262592"/>
                        <a:ext cx="2086035" cy="77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987003"/>
              </p:ext>
            </p:extLst>
          </p:nvPr>
        </p:nvGraphicFramePr>
        <p:xfrm>
          <a:off x="2007079" y="3529652"/>
          <a:ext cx="2996242" cy="72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29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7079" y="3529652"/>
                        <a:ext cx="2996242" cy="724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020974"/>
              </p:ext>
            </p:extLst>
          </p:nvPr>
        </p:nvGraphicFramePr>
        <p:xfrm>
          <a:off x="2009954" y="4819291"/>
          <a:ext cx="3429000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name="Equation" r:id="rId7" imgW="1981200" imgH="685800" progId="Equation.3">
                  <p:embed/>
                </p:oleObj>
              </mc:Choice>
              <mc:Fallback>
                <p:oleObj name="Equation" r:id="rId7" imgW="1981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9954" y="4819291"/>
                        <a:ext cx="3429000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430894"/>
              </p:ext>
            </p:extLst>
          </p:nvPr>
        </p:nvGraphicFramePr>
        <p:xfrm>
          <a:off x="6620168" y="2164030"/>
          <a:ext cx="2282292" cy="128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name="Equation" r:id="rId9" imgW="1219200" imgH="685800" progId="Equation.3">
                  <p:embed/>
                </p:oleObj>
              </mc:Choice>
              <mc:Fallback>
                <p:oleObj name="Equation" r:id="rId9" imgW="12192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168" y="2164030"/>
                        <a:ext cx="2282292" cy="1283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6115251"/>
              </p:ext>
            </p:extLst>
          </p:nvPr>
        </p:nvGraphicFramePr>
        <p:xfrm>
          <a:off x="6620167" y="4229741"/>
          <a:ext cx="2584217" cy="166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name="Equation" r:id="rId11" imgW="1422400" imgH="914400" progId="Equation.3">
                  <p:embed/>
                </p:oleObj>
              </mc:Choice>
              <mc:Fallback>
                <p:oleObj name="Equation" r:id="rId11" imgW="14224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0167" y="4229741"/>
                        <a:ext cx="2584217" cy="16617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820173" y="1195611"/>
            <a:ext cx="8617790" cy="1047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Selesaikan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Eliminasi</a:t>
            </a:r>
            <a:r>
              <a:rPr lang="en-US" altLang="id-ID" sz="2000" dirty="0" smtClean="0"/>
              <a:t> Gauss, </a:t>
            </a:r>
            <a:r>
              <a:rPr lang="en-US" altLang="id-ID" sz="2000" dirty="0" err="1" smtClean="0"/>
              <a:t>Eliminasi</a:t>
            </a:r>
            <a:r>
              <a:rPr lang="en-US" altLang="id-ID" sz="2000" dirty="0" smtClean="0"/>
              <a:t> Gauss Jordan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Iterasi</a:t>
            </a:r>
            <a:r>
              <a:rPr lang="en-US" altLang="id-ID" sz="2000" dirty="0" smtClean="0"/>
              <a:t> Gauss Seidel</a:t>
            </a:r>
          </a:p>
          <a:p>
            <a:endParaRPr lang="en-US" altLang="id-ID" sz="2800" dirty="0" smtClean="0"/>
          </a:p>
        </p:txBody>
      </p:sp>
      <p:pic>
        <p:nvPicPr>
          <p:cNvPr id="12" name="Google Shape;122;p15" descr="Logo&#10;&#10;Description automatically generated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8873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4" descr="A picture containing outdoor, city, town, road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9846" y="0"/>
            <a:ext cx="914363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4"/>
          <p:cNvSpPr/>
          <p:nvPr/>
        </p:nvSpPr>
        <p:spPr>
          <a:xfrm>
            <a:off x="8318140" y="0"/>
            <a:ext cx="5700658" cy="6858000"/>
          </a:xfrm>
          <a:custGeom>
            <a:avLst/>
            <a:gdLst/>
            <a:ahLst/>
            <a:cxnLst/>
            <a:rect l="l" t="t" r="r" b="b"/>
            <a:pathLst>
              <a:path w="5700658" h="6858000" extrusionOk="0">
                <a:moveTo>
                  <a:pt x="2093858" y="0"/>
                </a:moveTo>
                <a:lnTo>
                  <a:pt x="5700658" y="0"/>
                </a:lnTo>
                <a:lnTo>
                  <a:pt x="5700658" y="6858000"/>
                </a:lnTo>
                <a:lnTo>
                  <a:pt x="0" y="6858000"/>
                </a:lnTo>
                <a:lnTo>
                  <a:pt x="2093858" y="0"/>
                </a:lnTo>
                <a:close/>
              </a:path>
            </a:pathLst>
          </a:custGeom>
          <a:solidFill>
            <a:schemeClr val="lt1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4"/>
          <p:cNvSpPr/>
          <p:nvPr/>
        </p:nvSpPr>
        <p:spPr>
          <a:xfrm rot="10800000">
            <a:off x="2665056" y="0"/>
            <a:ext cx="7446087" cy="6858000"/>
          </a:xfrm>
          <a:custGeom>
            <a:avLst/>
            <a:gdLst/>
            <a:ahLst/>
            <a:cxnLst/>
            <a:rect l="l" t="t" r="r" b="b"/>
            <a:pathLst>
              <a:path w="7446087" h="6858000" extrusionOk="0">
                <a:moveTo>
                  <a:pt x="5352229" y="6858000"/>
                </a:moveTo>
                <a:lnTo>
                  <a:pt x="0" y="6858000"/>
                </a:lnTo>
                <a:lnTo>
                  <a:pt x="2093858" y="0"/>
                </a:lnTo>
                <a:lnTo>
                  <a:pt x="7446087" y="0"/>
                </a:lnTo>
                <a:close/>
              </a:path>
            </a:pathLst>
          </a:custGeom>
          <a:solidFill>
            <a:srgbClr val="1B449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3805713" y="3044278"/>
            <a:ext cx="458057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d-ID" sz="4400" b="1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TERIMA KASIH</a:t>
            </a:r>
            <a:endParaRPr sz="4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14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914" y="117928"/>
            <a:ext cx="1080000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4"/>
          <p:cNvSpPr/>
          <p:nvPr/>
        </p:nvSpPr>
        <p:spPr>
          <a:xfrm>
            <a:off x="0" y="2599306"/>
            <a:ext cx="345238" cy="1133868"/>
          </a:xfrm>
          <a:custGeom>
            <a:avLst/>
            <a:gdLst/>
            <a:ahLst/>
            <a:cxnLst/>
            <a:rect l="l" t="t" r="r" b="b"/>
            <a:pathLst>
              <a:path w="345238" h="1133868" extrusionOk="0">
                <a:moveTo>
                  <a:pt x="0" y="0"/>
                </a:moveTo>
                <a:lnTo>
                  <a:pt x="345238" y="0"/>
                </a:lnTo>
                <a:lnTo>
                  <a:pt x="0" y="1133868"/>
                </a:lnTo>
                <a:close/>
              </a:path>
            </a:pathLst>
          </a:custGeom>
          <a:solidFill>
            <a:srgbClr val="B4E8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4"/>
          <p:cNvSpPr/>
          <p:nvPr/>
        </p:nvSpPr>
        <p:spPr>
          <a:xfrm>
            <a:off x="8184440" y="2075824"/>
            <a:ext cx="1407842" cy="3314700"/>
          </a:xfrm>
          <a:prstGeom prst="parallelogram">
            <a:avLst>
              <a:gd name="adj" fmla="val 71688"/>
            </a:avLst>
          </a:prstGeom>
          <a:solidFill>
            <a:srgbClr val="EA9E2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0151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3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0173" y="787782"/>
            <a:ext cx="102481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Bentuk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persamaan</a:t>
            </a:r>
            <a:r>
              <a:rPr lang="en-US" altLang="id-ID" sz="2000" dirty="0" smtClean="0"/>
              <a:t> linier </a:t>
            </a:r>
            <a:r>
              <a:rPr lang="en-US" altLang="id-ID" sz="2000" dirty="0" err="1" smtClean="0"/>
              <a:t>simultan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i="1" dirty="0" smtClean="0"/>
              <a:t>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persamaan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dan</a:t>
            </a:r>
            <a:r>
              <a:rPr lang="en-US" altLang="id-ID" sz="2000" dirty="0" smtClean="0"/>
              <a:t> </a:t>
            </a:r>
            <a:r>
              <a:rPr lang="en-US" altLang="id-ID" sz="2000" i="1" dirty="0" smtClean="0"/>
              <a:t>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variabel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bebas</a:t>
            </a:r>
            <a:r>
              <a:rPr lang="en-US" altLang="id-ID" sz="2000" dirty="0" smtClean="0"/>
              <a:t>, </a:t>
            </a:r>
            <a:r>
              <a:rPr lang="en-US" altLang="id-ID" sz="2000" dirty="0" err="1" smtClean="0"/>
              <a:t>dapat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dituliskan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dalam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bentuk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matriks</a:t>
            </a:r>
            <a:r>
              <a:rPr lang="en-US" altLang="id-ID" sz="2000" dirty="0" smtClean="0"/>
              <a:t>: Ax=B</a:t>
            </a:r>
          </a:p>
          <a:p>
            <a:pPr marL="0" indent="0">
              <a:buNone/>
            </a:pPr>
            <a:endParaRPr lang="en-US" altLang="id-ID" sz="20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802274"/>
              </p:ext>
            </p:extLst>
          </p:nvPr>
        </p:nvGraphicFramePr>
        <p:xfrm>
          <a:off x="2709983" y="1636553"/>
          <a:ext cx="3811588" cy="18314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4" name="Equation" r:id="rId3" imgW="1955800" imgH="939800" progId="Equation.3">
                  <p:embed/>
                </p:oleObj>
              </mc:Choice>
              <mc:Fallback>
                <p:oleObj name="Equation" r:id="rId3" imgW="19558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9983" y="1636553"/>
                        <a:ext cx="3811588" cy="18314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008581" y="3648240"/>
            <a:ext cx="8305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Dimana</a:t>
            </a:r>
            <a:r>
              <a:rPr lang="en-US" altLang="id-ID" sz="2000" dirty="0" smtClean="0"/>
              <a:t> A = 		         		x =	   		B =</a:t>
            </a:r>
          </a:p>
          <a:p>
            <a:endParaRPr lang="en-US" altLang="id-ID" sz="2000" dirty="0" smtClean="0"/>
          </a:p>
          <a:p>
            <a:endParaRPr lang="en-US" altLang="id-ID" sz="2000" dirty="0" smtClean="0"/>
          </a:p>
          <a:p>
            <a:endParaRPr lang="en-US" altLang="id-ID" sz="2000" dirty="0" smtClean="0"/>
          </a:p>
          <a:p>
            <a:r>
              <a:rPr lang="en-US" altLang="id-ID" sz="2000" dirty="0" smtClean="0"/>
              <a:t>A </a:t>
            </a:r>
            <a:r>
              <a:rPr lang="en-US" altLang="id-ID" sz="2000" dirty="0" err="1" smtClean="0"/>
              <a:t>adalah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koefisien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dari</a:t>
            </a:r>
            <a:r>
              <a:rPr lang="en-US" altLang="id-ID" sz="2000" dirty="0" smtClean="0"/>
              <a:t> SPL (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Jacobian</a:t>
            </a:r>
            <a:r>
              <a:rPr lang="en-US" altLang="id-ID" sz="2000" dirty="0" smtClean="0"/>
              <a:t>). </a:t>
            </a:r>
          </a:p>
          <a:p>
            <a:r>
              <a:rPr lang="en-US" altLang="id-ID" sz="2000" dirty="0" err="1" smtClean="0"/>
              <a:t>Vektor</a:t>
            </a:r>
            <a:r>
              <a:rPr lang="en-US" altLang="id-ID" sz="2000" dirty="0" smtClean="0"/>
              <a:t> x </a:t>
            </a:r>
            <a:r>
              <a:rPr lang="en-US" altLang="id-ID" sz="2000" dirty="0" err="1" smtClean="0"/>
              <a:t>disebut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vektor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variabel</a:t>
            </a:r>
            <a:endParaRPr lang="en-US" altLang="id-ID" sz="2000" dirty="0" smtClean="0"/>
          </a:p>
          <a:p>
            <a:r>
              <a:rPr lang="en-US" altLang="id-ID" sz="2000" dirty="0" err="1" smtClean="0"/>
              <a:t>Vektor</a:t>
            </a:r>
            <a:r>
              <a:rPr lang="en-US" altLang="id-ID" sz="2000" dirty="0" smtClean="0"/>
              <a:t> B </a:t>
            </a:r>
            <a:r>
              <a:rPr lang="en-US" altLang="id-ID" sz="2000" dirty="0" err="1" smtClean="0"/>
              <a:t>disebut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vektor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konstanta</a:t>
            </a:r>
            <a:r>
              <a:rPr lang="en-US" altLang="id-ID" sz="2000" dirty="0" smtClean="0"/>
              <a:t> </a:t>
            </a:r>
          </a:p>
          <a:p>
            <a:endParaRPr lang="en-US" altLang="id-ID" sz="2400" dirty="0" smtClean="0"/>
          </a:p>
          <a:p>
            <a:endParaRPr lang="en-US" altLang="id-ID" sz="2800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9532195"/>
              </p:ext>
            </p:extLst>
          </p:nvPr>
        </p:nvGraphicFramePr>
        <p:xfrm>
          <a:off x="3913024" y="3724657"/>
          <a:ext cx="1847416" cy="14865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5" name="Equation" r:id="rId5" imgW="1168400" imgH="939800" progId="Equation.3">
                  <p:embed/>
                </p:oleObj>
              </mc:Choice>
              <mc:Fallback>
                <p:oleObj name="Equation" r:id="rId5" imgW="1168400" imgH="93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3024" y="3724657"/>
                        <a:ext cx="1847416" cy="14865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271284"/>
              </p:ext>
            </p:extLst>
          </p:nvPr>
        </p:nvGraphicFramePr>
        <p:xfrm>
          <a:off x="6695313" y="3724657"/>
          <a:ext cx="497899" cy="14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6" name="Equation" r:id="rId7" imgW="317160" imgH="939600" progId="Equation.3">
                  <p:embed/>
                </p:oleObj>
              </mc:Choice>
              <mc:Fallback>
                <p:oleObj name="Equation" r:id="rId7" imgW="31716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5313" y="3724657"/>
                        <a:ext cx="497899" cy="14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2961722"/>
              </p:ext>
            </p:extLst>
          </p:nvPr>
        </p:nvGraphicFramePr>
        <p:xfrm>
          <a:off x="8087615" y="3724657"/>
          <a:ext cx="495382" cy="14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7" name="Equation" r:id="rId9" imgW="317362" imgH="939392" progId="Equation.3">
                  <p:embed/>
                </p:oleObj>
              </mc:Choice>
              <mc:Fallback>
                <p:oleObj name="Equation" r:id="rId9" imgW="317362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7615" y="3724657"/>
                        <a:ext cx="495382" cy="146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576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4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20173" y="720306"/>
            <a:ext cx="933378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smtClean="0"/>
              <a:t>Augmented Matrix </a:t>
            </a:r>
            <a:r>
              <a:rPr lang="en-US" altLang="id-ID" sz="2000" dirty="0" err="1" smtClean="0"/>
              <a:t>merupakan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perluasan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matrik</a:t>
            </a:r>
            <a:r>
              <a:rPr lang="en-US" altLang="id-ID" sz="2000" dirty="0" smtClean="0"/>
              <a:t> A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menambahkan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vektor</a:t>
            </a:r>
            <a:r>
              <a:rPr lang="en-US" altLang="id-ID" sz="2000" dirty="0" smtClean="0"/>
              <a:t> B </a:t>
            </a:r>
            <a:r>
              <a:rPr lang="en-US" altLang="id-ID" sz="2000" dirty="0" err="1" smtClean="0"/>
              <a:t>pada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kolom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terakhirnya</a:t>
            </a:r>
            <a:endParaRPr lang="en-US" altLang="id-ID" sz="2000" dirty="0" smtClean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095937"/>
              </p:ext>
            </p:extLst>
          </p:nvPr>
        </p:nvGraphicFramePr>
        <p:xfrm>
          <a:off x="2287438" y="1503782"/>
          <a:ext cx="2422585" cy="155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方程式" r:id="rId3" imgW="1459866" imgH="939392" progId="Equation.3">
                  <p:embed/>
                </p:oleObj>
              </mc:Choice>
              <mc:Fallback>
                <p:oleObj name="方程式" r:id="rId3" imgW="1459866" imgH="93939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438" y="1503782"/>
                        <a:ext cx="2422585" cy="1559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926715" y="3316299"/>
            <a:ext cx="8153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id-ID" sz="2800" dirty="0" smtClean="0"/>
              <a:t>	</a:t>
            </a:r>
            <a:r>
              <a:rPr lang="en-US" altLang="id-ID" sz="2000" dirty="0" err="1" smtClean="0"/>
              <a:t>Contoh</a:t>
            </a:r>
            <a:r>
              <a:rPr lang="en-US" altLang="id-ID" sz="2000" dirty="0" smtClean="0"/>
              <a:t>: 	x + 3y + 2z = 44</a:t>
            </a:r>
          </a:p>
          <a:p>
            <a:pPr>
              <a:buFontTx/>
              <a:buNone/>
            </a:pPr>
            <a:r>
              <a:rPr lang="en-US" altLang="id-ID" sz="2000" dirty="0" smtClean="0"/>
              <a:t>					x + 4y + z = 49</a:t>
            </a:r>
          </a:p>
          <a:p>
            <a:pPr>
              <a:buFontTx/>
              <a:buNone/>
            </a:pPr>
            <a:r>
              <a:rPr lang="en-US" altLang="id-ID" sz="2000" dirty="0" smtClean="0"/>
              <a:t>					2x + 5y + 5z = 83</a:t>
            </a:r>
          </a:p>
          <a:p>
            <a:pPr marL="0" indent="0">
              <a:buNone/>
            </a:pPr>
            <a:endParaRPr lang="en-US" altLang="id-ID" sz="2000" dirty="0" smtClean="0"/>
          </a:p>
          <a:p>
            <a:r>
              <a:rPr lang="en-US" altLang="id-ID" sz="2000" dirty="0" smtClean="0"/>
              <a:t>Augmented </a:t>
            </a:r>
            <a:r>
              <a:rPr lang="en-US" altLang="id-ID" sz="2000" dirty="0" err="1" smtClean="0"/>
              <a:t>Matrik</a:t>
            </a:r>
            <a:endParaRPr lang="en-US" altLang="id-ID" sz="2000" dirty="0" smtClean="0"/>
          </a:p>
        </p:txBody>
      </p:sp>
      <p:graphicFrame>
        <p:nvGraphicFramePr>
          <p:cNvPr id="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3206030"/>
              </p:ext>
            </p:extLst>
          </p:nvPr>
        </p:nvGraphicFramePr>
        <p:xfrm>
          <a:off x="5005327" y="4961516"/>
          <a:ext cx="1809541" cy="1304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Equation" r:id="rId5" imgW="990170" imgH="710891" progId="Equation.3">
                  <p:embed/>
                </p:oleObj>
              </mc:Choice>
              <mc:Fallback>
                <p:oleObj name="Equation" r:id="rId5" imgW="990170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27" y="4961516"/>
                        <a:ext cx="1809541" cy="13049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1032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5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54678" y="624110"/>
            <a:ext cx="895421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Berdasarkan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penyelesaiannya</a:t>
            </a:r>
            <a:r>
              <a:rPr lang="en-US" altLang="id-ID" sz="2000" dirty="0" smtClean="0"/>
              <a:t>, SPL </a:t>
            </a:r>
            <a:r>
              <a:rPr lang="en-US" altLang="id-ID" sz="2000" dirty="0" err="1" smtClean="0"/>
              <a:t>dibedakan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menjadi</a:t>
            </a:r>
            <a:r>
              <a:rPr lang="en-US" altLang="id-ID" sz="2000" dirty="0" smtClean="0"/>
              <a:t> 3 </a:t>
            </a:r>
            <a:r>
              <a:rPr lang="en-US" altLang="id-ID" sz="2000" dirty="0" err="1" smtClean="0"/>
              <a:t>macam</a:t>
            </a:r>
            <a:r>
              <a:rPr lang="en-US" altLang="id-ID" sz="2000" dirty="0" smtClean="0"/>
              <a:t>:</a:t>
            </a:r>
          </a:p>
          <a:p>
            <a:pPr lvl="1"/>
            <a:r>
              <a:rPr lang="en-US" altLang="id-ID" sz="2000" dirty="0" err="1" smtClean="0"/>
              <a:t>Tidak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mempunyai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penyelesaian</a:t>
            </a:r>
            <a:r>
              <a:rPr lang="en-US" altLang="id-ID" sz="2000" dirty="0" smtClean="0"/>
              <a:t> (</a:t>
            </a:r>
            <a:r>
              <a:rPr lang="en-US" altLang="zh-TW" sz="2000" i="1" dirty="0" smtClean="0">
                <a:ea typeface="新細明體" pitchFamily="18" charset="-120"/>
              </a:rPr>
              <a:t>no solutions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altLang="id-ID" sz="2000" dirty="0" err="1" smtClean="0"/>
              <a:t>Tepat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satu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penyelesaian</a:t>
            </a:r>
            <a:r>
              <a:rPr lang="en-US" altLang="id-ID" sz="2000" dirty="0" smtClean="0"/>
              <a:t> (</a:t>
            </a:r>
            <a:r>
              <a:rPr lang="en-US" altLang="zh-TW" sz="2000" i="1" dirty="0" smtClean="0">
                <a:ea typeface="新細明體" pitchFamily="18" charset="-120"/>
              </a:rPr>
              <a:t>exactly one solution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altLang="id-ID" sz="2000" dirty="0" err="1" smtClean="0"/>
              <a:t>Banyak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penyelesaian</a:t>
            </a:r>
            <a:r>
              <a:rPr lang="id-ID" altLang="id-ID" sz="2000" dirty="0" smtClean="0"/>
              <a:t> </a:t>
            </a:r>
            <a:r>
              <a:rPr lang="en-US" altLang="id-ID" sz="2000" dirty="0" smtClean="0"/>
              <a:t>(</a:t>
            </a:r>
            <a:r>
              <a:rPr lang="en-US" altLang="zh-TW" sz="2000" i="1" dirty="0" smtClean="0">
                <a:ea typeface="新細明體" pitchFamily="18" charset="-120"/>
              </a:rPr>
              <a:t>infinitely many solutions</a:t>
            </a:r>
            <a:r>
              <a:rPr lang="en-US" altLang="id-ID" sz="2000" dirty="0" smtClean="0"/>
              <a:t>)</a:t>
            </a:r>
          </a:p>
          <a:p>
            <a:endParaRPr lang="en-US" altLang="id-ID" sz="2800" dirty="0" smtClean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l="36295" t="30963" r="20363" b="27437"/>
          <a:stretch/>
        </p:blipFill>
        <p:spPr bwMode="auto">
          <a:xfrm>
            <a:off x="1915428" y="2671024"/>
            <a:ext cx="6502886" cy="377247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37891" t="38763" r="42034" b="22001"/>
          <a:stretch/>
        </p:blipFill>
        <p:spPr bwMode="auto">
          <a:xfrm>
            <a:off x="8858817" y="3124343"/>
            <a:ext cx="2623864" cy="325057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oogle Shape;122;p15" descr="Logo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1705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6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851803" y="787782"/>
            <a:ext cx="955791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id-ID" sz="2800" dirty="0" err="1" smtClean="0"/>
              <a:t>Terdapat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dua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tahap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untuk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menyelesaikan</a:t>
            </a:r>
            <a:r>
              <a:rPr lang="en-US" altLang="id-ID" sz="2800" dirty="0" smtClean="0"/>
              <a:t> SPL </a:t>
            </a:r>
            <a:r>
              <a:rPr lang="en-US" altLang="id-ID" sz="2800" dirty="0" err="1" smtClean="0"/>
              <a:t>yaitu</a:t>
            </a:r>
            <a:r>
              <a:rPr lang="en-US" altLang="id-ID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altLang="id-ID" sz="2400" dirty="0" err="1" smtClean="0"/>
              <a:t>Reduksi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sistem</a:t>
            </a:r>
            <a:r>
              <a:rPr lang="en-US" altLang="id-ID" sz="2400" dirty="0" smtClean="0"/>
              <a:t> (</a:t>
            </a:r>
            <a:r>
              <a:rPr lang="en-US" altLang="id-ID" sz="2400" dirty="0" err="1" smtClean="0"/>
              <a:t>mengeliminasi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variabel</a:t>
            </a:r>
            <a:r>
              <a:rPr lang="en-US" altLang="id-ID" sz="2400" dirty="0" smtClean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id-ID" sz="2400" dirty="0" err="1" smtClean="0"/>
              <a:t>Mendeskripsikan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himpunan</a:t>
            </a:r>
            <a:r>
              <a:rPr lang="en-US" altLang="id-ID" sz="2400" dirty="0" smtClean="0"/>
              <a:t> </a:t>
            </a:r>
            <a:r>
              <a:rPr lang="en-US" altLang="id-ID" sz="2400" dirty="0" err="1" smtClean="0"/>
              <a:t>penyelesaian</a:t>
            </a:r>
            <a:endParaRPr lang="en-US" altLang="id-ID" sz="2400" dirty="0" smtClean="0"/>
          </a:p>
          <a:p>
            <a:pPr marL="457200" lvl="1" indent="0">
              <a:lnSpc>
                <a:spcPct val="90000"/>
              </a:lnSpc>
              <a:buNone/>
            </a:pPr>
            <a:endParaRPr lang="en-US" altLang="id-ID" sz="2400" dirty="0" smtClean="0"/>
          </a:p>
          <a:p>
            <a:pPr algn="just">
              <a:lnSpc>
                <a:spcPct val="90000"/>
              </a:lnSpc>
            </a:pPr>
            <a:r>
              <a:rPr lang="en-US" altLang="id-ID" sz="2800" dirty="0" err="1" smtClean="0"/>
              <a:t>Tujuan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dari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reduksi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sistem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adalah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untuk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menyederhanakan</a:t>
            </a:r>
            <a:r>
              <a:rPr lang="en-US" altLang="id-ID" sz="2800" dirty="0" smtClean="0"/>
              <a:t> SPL </a:t>
            </a:r>
            <a:r>
              <a:rPr lang="en-US" altLang="id-ID" sz="2800" dirty="0" err="1" smtClean="0"/>
              <a:t>dengan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mengeliminasi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variabel-variabel</a:t>
            </a:r>
            <a:r>
              <a:rPr lang="en-US" altLang="id-ID" sz="2800" dirty="0" smtClean="0"/>
              <a:t>, </a:t>
            </a:r>
            <a:r>
              <a:rPr lang="en-US" altLang="id-ID" sz="2800" dirty="0" err="1" smtClean="0"/>
              <a:t>sehingga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sistem</a:t>
            </a:r>
            <a:r>
              <a:rPr lang="en-US" altLang="id-ID" sz="2800" dirty="0" smtClean="0"/>
              <a:t> yang </a:t>
            </a:r>
            <a:r>
              <a:rPr lang="en-US" altLang="id-ID" sz="2800" dirty="0" err="1" smtClean="0"/>
              <a:t>dihasilkan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mempunyai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himpunan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penyelesaian</a:t>
            </a:r>
            <a:r>
              <a:rPr lang="en-US" altLang="id-ID" sz="2800" dirty="0" smtClean="0"/>
              <a:t> yang </a:t>
            </a:r>
            <a:r>
              <a:rPr lang="en-US" altLang="id-ID" sz="2800" dirty="0" err="1" smtClean="0"/>
              <a:t>sama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dengan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sistem</a:t>
            </a:r>
            <a:r>
              <a:rPr lang="en-US" altLang="id-ID" sz="2800" dirty="0" smtClean="0"/>
              <a:t> </a:t>
            </a:r>
            <a:r>
              <a:rPr lang="en-US" altLang="id-ID" sz="2800" dirty="0" err="1" smtClean="0"/>
              <a:t>aslinya</a:t>
            </a:r>
            <a:r>
              <a:rPr lang="en-US" altLang="id-ID" sz="2800" dirty="0" smtClean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679274" y="5000363"/>
            <a:ext cx="1015616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id-ID" sz="2800" dirty="0" err="1"/>
              <a:t>Dua</a:t>
            </a:r>
            <a:r>
              <a:rPr lang="en-US" altLang="id-ID" sz="2800" dirty="0"/>
              <a:t> SPL </a:t>
            </a:r>
            <a:r>
              <a:rPr lang="en-US" altLang="id-ID" sz="2800" dirty="0" err="1"/>
              <a:t>dengan</a:t>
            </a:r>
            <a:r>
              <a:rPr lang="en-US" altLang="id-ID" sz="2800" dirty="0"/>
              <a:t> n </a:t>
            </a:r>
            <a:r>
              <a:rPr lang="en-US" altLang="id-ID" sz="2800" dirty="0" err="1"/>
              <a:t>variabel</a:t>
            </a:r>
            <a:r>
              <a:rPr lang="en-US" altLang="id-ID" sz="2800" dirty="0"/>
              <a:t> </a:t>
            </a:r>
            <a:r>
              <a:rPr lang="en-US" altLang="id-ID" sz="2800" dirty="0" err="1"/>
              <a:t>disebut</a:t>
            </a:r>
            <a:r>
              <a:rPr lang="en-US" altLang="id-ID" sz="2800" dirty="0"/>
              <a:t> </a:t>
            </a:r>
            <a:r>
              <a:rPr lang="en-US" altLang="id-ID" sz="2800" i="1" dirty="0"/>
              <a:t>equivalent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jika</a:t>
            </a:r>
            <a:r>
              <a:rPr lang="en-US" altLang="id-ID" sz="2800" dirty="0"/>
              <a:t> SPL </a:t>
            </a:r>
            <a:r>
              <a:rPr lang="en-US" altLang="id-ID" sz="2800" dirty="0" err="1"/>
              <a:t>tersebut</a:t>
            </a:r>
            <a:r>
              <a:rPr lang="en-US" altLang="id-ID" sz="2800" dirty="0"/>
              <a:t> </a:t>
            </a:r>
            <a:r>
              <a:rPr lang="en-US" altLang="id-ID" sz="2800" dirty="0" err="1"/>
              <a:t>mempunyai</a:t>
            </a:r>
            <a:r>
              <a:rPr lang="en-US" altLang="id-ID" sz="2800" dirty="0"/>
              <a:t> </a:t>
            </a:r>
            <a:r>
              <a:rPr lang="en-US" altLang="id-ID" sz="2800" dirty="0" err="1"/>
              <a:t>himpunan</a:t>
            </a:r>
            <a:r>
              <a:rPr lang="en-US" altLang="id-ID" sz="2800" dirty="0"/>
              <a:t> </a:t>
            </a:r>
            <a:r>
              <a:rPr lang="en-US" altLang="id-ID" sz="2800" dirty="0" err="1"/>
              <a:t>penyelesaian</a:t>
            </a:r>
            <a:r>
              <a:rPr lang="en-US" altLang="id-ID" sz="2800" dirty="0"/>
              <a:t> yang </a:t>
            </a:r>
            <a:r>
              <a:rPr lang="en-US" altLang="id-ID" sz="2800" dirty="0" err="1"/>
              <a:t>sama</a:t>
            </a:r>
            <a:endParaRPr lang="en-US" altLang="id-ID" sz="2800" dirty="0"/>
          </a:p>
        </p:txBody>
      </p:sp>
      <p:pic>
        <p:nvPicPr>
          <p:cNvPr id="7" name="Google Shape;122;p15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82239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7</a:t>
            </a:fld>
            <a:endParaRPr lang="id-ID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992038" y="1462177"/>
            <a:ext cx="1073125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000" dirty="0" err="1" smtClean="0"/>
              <a:t>Untuk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reduksi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sistem</a:t>
            </a:r>
            <a:r>
              <a:rPr lang="en-US" altLang="id-ID" sz="2000" dirty="0" smtClean="0"/>
              <a:t>, SPL </a:t>
            </a:r>
            <a:r>
              <a:rPr lang="en-US" altLang="id-ID" sz="2000" dirty="0" err="1" smtClean="0"/>
              <a:t>menggunakan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operasi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baris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elementer</a:t>
            </a:r>
            <a:r>
              <a:rPr lang="en-US" altLang="id-ID" sz="2000" dirty="0" smtClean="0"/>
              <a:t> (</a:t>
            </a:r>
            <a:r>
              <a:rPr lang="en-US" altLang="id-ID" sz="2000" i="1" dirty="0" smtClean="0"/>
              <a:t>elementary row operations</a:t>
            </a:r>
            <a:r>
              <a:rPr lang="en-US" altLang="id-ID" sz="2000" dirty="0" smtClean="0"/>
              <a:t>). </a:t>
            </a:r>
            <a:r>
              <a:rPr lang="en-US" altLang="id-ID" sz="2000" dirty="0" err="1" smtClean="0"/>
              <a:t>Terdapat</a:t>
            </a:r>
            <a:r>
              <a:rPr lang="en-US" altLang="id-ID" sz="2000" dirty="0" smtClean="0"/>
              <a:t> 3 </a:t>
            </a:r>
            <a:r>
              <a:rPr lang="en-US" altLang="id-ID" sz="2000" dirty="0" err="1" smtClean="0"/>
              <a:t>operasi</a:t>
            </a:r>
            <a:r>
              <a:rPr lang="en-US" altLang="id-ID" sz="2000" dirty="0" smtClean="0"/>
              <a:t> :</a:t>
            </a:r>
          </a:p>
          <a:p>
            <a:pPr lvl="1"/>
            <a:r>
              <a:rPr lang="en-US" altLang="id-ID" sz="2000" dirty="0" err="1" smtClean="0"/>
              <a:t>Menukar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dua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baris</a:t>
            </a:r>
            <a:r>
              <a:rPr lang="en-US" altLang="id-ID" sz="2000" dirty="0" smtClean="0"/>
              <a:t> (</a:t>
            </a:r>
            <a:r>
              <a:rPr lang="en-US" altLang="id-ID" sz="2000" dirty="0" err="1" smtClean="0"/>
              <a:t>R</a:t>
            </a:r>
            <a:r>
              <a:rPr lang="en-US" altLang="id-ID" sz="2000" baseline="-25000" dirty="0" err="1" smtClean="0"/>
              <a:t>i</a:t>
            </a:r>
            <a:r>
              <a:rPr lang="en-US" altLang="id-ID" sz="2000" dirty="0" smtClean="0"/>
              <a:t> </a:t>
            </a:r>
            <a:r>
              <a:rPr lang="en-US" altLang="id-ID" sz="2000" dirty="0" smtClean="0">
                <a:latin typeface="Courier New" pitchFamily="49" charset="0"/>
                <a:cs typeface="Courier New" pitchFamily="49" charset="0"/>
              </a:rPr>
              <a:t>↔ </a:t>
            </a:r>
            <a:r>
              <a:rPr lang="en-US" altLang="id-ID" sz="2000" dirty="0" err="1" smtClean="0"/>
              <a:t>R</a:t>
            </a:r>
            <a:r>
              <a:rPr lang="en-US" altLang="id-ID" sz="2000" baseline="-25000" dirty="0" err="1" smtClean="0"/>
              <a:t>j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altLang="id-ID" sz="2000" dirty="0" err="1" smtClean="0"/>
              <a:t>Mengalikan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sebuah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baris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sebuah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skalar</a:t>
            </a:r>
            <a:r>
              <a:rPr lang="en-US" altLang="id-ID" sz="2000" dirty="0" smtClean="0"/>
              <a:t> (k </a:t>
            </a:r>
            <a:r>
              <a:rPr lang="en-US" altLang="id-ID" sz="2000" dirty="0" err="1" smtClean="0"/>
              <a:t>R</a:t>
            </a:r>
            <a:r>
              <a:rPr lang="en-US" altLang="id-ID" sz="2000" baseline="-25000" dirty="0" err="1" smtClean="0"/>
              <a:t>i</a:t>
            </a:r>
            <a:r>
              <a:rPr lang="en-US" altLang="id-ID" sz="2000" dirty="0" smtClean="0"/>
              <a:t>)</a:t>
            </a:r>
          </a:p>
          <a:p>
            <a:pPr lvl="1"/>
            <a:r>
              <a:rPr lang="en-US" altLang="id-ID" sz="2000" dirty="0" err="1" smtClean="0"/>
              <a:t>Menambah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perkalian</a:t>
            </a:r>
            <a:r>
              <a:rPr lang="en-US" altLang="id-ID" sz="2000" dirty="0" smtClean="0"/>
              <a:t> k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sebuah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baris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dengan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baris</a:t>
            </a:r>
            <a:r>
              <a:rPr lang="en-US" altLang="id-ID" sz="2000" dirty="0" smtClean="0"/>
              <a:t> </a:t>
            </a:r>
            <a:r>
              <a:rPr lang="en-US" altLang="id-ID" sz="2000" dirty="0" err="1" smtClean="0"/>
              <a:t>lainnya</a:t>
            </a:r>
            <a:r>
              <a:rPr lang="en-US" altLang="id-ID" sz="2000" dirty="0" smtClean="0"/>
              <a:t>. (</a:t>
            </a:r>
            <a:r>
              <a:rPr lang="en-US" altLang="id-ID" sz="2000" dirty="0" err="1" smtClean="0"/>
              <a:t>R</a:t>
            </a:r>
            <a:r>
              <a:rPr lang="en-US" altLang="id-ID" sz="2000" baseline="-25000" dirty="0" err="1" smtClean="0"/>
              <a:t>i</a:t>
            </a:r>
            <a:r>
              <a:rPr lang="en-US" altLang="id-ID" sz="2000" baseline="-25000" dirty="0" smtClean="0"/>
              <a:t>  </a:t>
            </a:r>
            <a:r>
              <a:rPr lang="en-US" altLang="id-ID" sz="2000" dirty="0" smtClean="0"/>
              <a:t>+</a:t>
            </a:r>
            <a:r>
              <a:rPr lang="en-US" altLang="id-ID" sz="2000" baseline="-25000" dirty="0" smtClean="0"/>
              <a:t>  </a:t>
            </a:r>
            <a:r>
              <a:rPr lang="en-US" altLang="id-ID" sz="2000" dirty="0" err="1" smtClean="0"/>
              <a:t>kR</a:t>
            </a:r>
            <a:r>
              <a:rPr lang="en-US" altLang="id-ID" sz="2000" baseline="-25000" dirty="0" err="1" smtClean="0"/>
              <a:t>j</a:t>
            </a:r>
            <a:r>
              <a:rPr lang="en-US" altLang="id-ID" sz="2000" dirty="0" smtClean="0"/>
              <a:t>)</a:t>
            </a:r>
          </a:p>
          <a:p>
            <a:pPr>
              <a:buFontTx/>
              <a:buNone/>
            </a:pPr>
            <a:endParaRPr lang="en-US" altLang="id-ID" sz="2000" dirty="0" smtClean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850365" y="57156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b="1" dirty="0" err="1" smtClean="0">
                <a:solidFill>
                  <a:schemeClr val="accent1">
                    <a:lumMod val="50000"/>
                  </a:schemeClr>
                </a:solidFill>
              </a:rPr>
              <a:t>Operasi</a:t>
            </a:r>
            <a:r>
              <a:rPr lang="en-US" altLang="id-ID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id-ID" b="1" dirty="0" err="1" smtClean="0">
                <a:solidFill>
                  <a:schemeClr val="accent1">
                    <a:lumMod val="50000"/>
                  </a:schemeClr>
                </a:solidFill>
              </a:rPr>
              <a:t>Baris</a:t>
            </a:r>
            <a:r>
              <a:rPr lang="en-US" altLang="id-ID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id-ID" b="1" dirty="0" err="1" smtClean="0">
                <a:solidFill>
                  <a:schemeClr val="accent1">
                    <a:lumMod val="50000"/>
                  </a:schemeClr>
                </a:solidFill>
              </a:rPr>
              <a:t>Elementer</a:t>
            </a:r>
            <a:endParaRPr lang="en-US" altLang="id-ID" b="1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4565547"/>
              </p:ext>
            </p:extLst>
          </p:nvPr>
        </p:nvGraphicFramePr>
        <p:xfrm>
          <a:off x="6525883" y="4388182"/>
          <a:ext cx="1871663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方程式" r:id="rId3" imgW="1091726" imgH="660113" progId="Equation.3">
                  <p:embed/>
                </p:oleObj>
              </mc:Choice>
              <mc:Fallback>
                <p:oleObj name="方程式" r:id="rId3" imgW="1091726" imgH="66011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5883" y="4388182"/>
                        <a:ext cx="1871663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56272" y="4192438"/>
            <a:ext cx="46762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 err="1" smtClean="0"/>
              <a:t>Selesaikan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Persamaan</a:t>
            </a:r>
            <a:r>
              <a:rPr lang="en-US" dirty="0" smtClean="0"/>
              <a:t> Linier </a:t>
            </a:r>
            <a:r>
              <a:rPr lang="en-US" dirty="0" err="1" smtClean="0"/>
              <a:t>sbb</a:t>
            </a:r>
            <a:r>
              <a:rPr lang="en-US" dirty="0" smtClean="0"/>
              <a:t>: </a:t>
            </a:r>
            <a:endParaRPr lang="id-ID" dirty="0"/>
          </a:p>
        </p:txBody>
      </p:sp>
      <p:pic>
        <p:nvPicPr>
          <p:cNvPr id="9" name="Google Shape;122;p15" descr="Logo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708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8</a:t>
            </a:fld>
            <a:endParaRPr lang="id-ID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6297008"/>
              </p:ext>
            </p:extLst>
          </p:nvPr>
        </p:nvGraphicFramePr>
        <p:xfrm>
          <a:off x="1173557" y="1486529"/>
          <a:ext cx="180657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1" name="方程式" r:id="rId3" imgW="1054100" imgH="711200" progId="Equation.3">
                  <p:embed/>
                </p:oleObj>
              </mc:Choice>
              <mc:Fallback>
                <p:oleObj name="方程式" r:id="rId3" imgW="10541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557" y="1486529"/>
                        <a:ext cx="180657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3919589"/>
              </p:ext>
            </p:extLst>
          </p:nvPr>
        </p:nvGraphicFramePr>
        <p:xfrm>
          <a:off x="4603630" y="1444835"/>
          <a:ext cx="21256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2" name="方程式" r:id="rId5" imgW="1193800" imgH="711200" progId="Equation.3">
                  <p:embed/>
                </p:oleObj>
              </mc:Choice>
              <mc:Fallback>
                <p:oleObj name="方程式" r:id="rId5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3630" y="1444835"/>
                        <a:ext cx="21256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3029881" y="1638929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2</a:t>
            </a:r>
            <a:r>
              <a:rPr lang="en-US" altLang="id-ID" sz="2400" b="1" dirty="0">
                <a:latin typeface="Courier New" pitchFamily="49" charset="0"/>
              </a:rPr>
              <a:t> – 2B</a:t>
            </a:r>
            <a:r>
              <a:rPr lang="en-US" altLang="id-ID" sz="2400" b="1" baseline="-25000" dirty="0">
                <a:latin typeface="Courier New" pitchFamily="49" charset="0"/>
              </a:rPr>
              <a:t>1</a:t>
            </a: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65824" y="21336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054316"/>
              </p:ext>
            </p:extLst>
          </p:nvPr>
        </p:nvGraphicFramePr>
        <p:xfrm>
          <a:off x="8352791" y="1409700"/>
          <a:ext cx="2219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3" name="方程式" r:id="rId7" imgW="1295400" imgH="711200" progId="Equation.3">
                  <p:embed/>
                </p:oleObj>
              </mc:Choice>
              <mc:Fallback>
                <p:oleObj name="方程式" r:id="rId7" imgW="12954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791" y="1409700"/>
                        <a:ext cx="2219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819299" y="158146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3</a:t>
            </a:r>
            <a:r>
              <a:rPr lang="en-US" altLang="id-ID" sz="2400" b="1" dirty="0">
                <a:latin typeface="Courier New" pitchFamily="49" charset="0"/>
              </a:rPr>
              <a:t> – 3B</a:t>
            </a:r>
            <a:r>
              <a:rPr lang="en-US" altLang="id-ID" sz="2400" b="1" baseline="-25000" dirty="0">
                <a:latin typeface="Courier New" pitchFamily="49" charset="0"/>
              </a:rPr>
              <a:t>1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6819299" y="2099094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V="1">
            <a:off x="10657808" y="2048031"/>
            <a:ext cx="1272524" cy="3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10810208" y="1556327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 smtClean="0">
                <a:latin typeface="Courier New" pitchFamily="49" charset="0"/>
              </a:rPr>
              <a:t>B</a:t>
            </a:r>
            <a:r>
              <a:rPr lang="en-US" altLang="id-ID" sz="2400" b="1" baseline="-25000" dirty="0" smtClean="0">
                <a:latin typeface="Courier New" pitchFamily="49" charset="0"/>
              </a:rPr>
              <a:t>2</a:t>
            </a:r>
            <a:r>
              <a:rPr lang="en-US" altLang="id-ID" sz="2400" b="1" dirty="0" smtClean="0">
                <a:latin typeface="Courier New" pitchFamily="49" charset="0"/>
              </a:rPr>
              <a:t>/2</a:t>
            </a:r>
            <a:endParaRPr lang="en-US" altLang="id-ID" sz="2400" b="1" baseline="-25000" dirty="0">
              <a:latin typeface="Courier New" pitchFamily="49" charset="0"/>
            </a:endParaRPr>
          </a:p>
        </p:txBody>
      </p:sp>
      <p:graphicFrame>
        <p:nvGraphicFramePr>
          <p:cNvPr id="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3849542"/>
              </p:ext>
            </p:extLst>
          </p:nvPr>
        </p:nvGraphicFramePr>
        <p:xfrm>
          <a:off x="1173557" y="3388999"/>
          <a:ext cx="2216150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4" name="方程式" r:id="rId9" imgW="1244600" imgH="711200" progId="Equation.3">
                  <p:embed/>
                </p:oleObj>
              </mc:Choice>
              <mc:Fallback>
                <p:oleObj name="方程式" r:id="rId9" imgW="1244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557" y="3388999"/>
                        <a:ext cx="2216150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464169" y="356521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3</a:t>
            </a:r>
            <a:r>
              <a:rPr lang="en-US" altLang="id-ID" sz="2400" b="1" dirty="0">
                <a:latin typeface="Courier New" pitchFamily="49" charset="0"/>
              </a:rPr>
              <a:t> – 3B</a:t>
            </a:r>
            <a:r>
              <a:rPr lang="en-US" altLang="id-ID" sz="24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16" name="Line 9"/>
          <p:cNvSpPr>
            <a:spLocks noChangeShapeType="1"/>
          </p:cNvSpPr>
          <p:nvPr/>
        </p:nvSpPr>
        <p:spPr bwMode="auto">
          <a:xfrm>
            <a:off x="3514231" y="4097216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4411906"/>
              </p:ext>
            </p:extLst>
          </p:nvPr>
        </p:nvGraphicFramePr>
        <p:xfrm>
          <a:off x="4988169" y="3388999"/>
          <a:ext cx="2044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5" name="方程式" r:id="rId11" imgW="1193800" imgH="711200" progId="Equation.3">
                  <p:embed/>
                </p:oleObj>
              </mc:Choice>
              <mc:Fallback>
                <p:oleObj name="方程式" r:id="rId11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8169" y="3388999"/>
                        <a:ext cx="2044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7059007" y="3561111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-2B</a:t>
            </a:r>
            <a:r>
              <a:rPr lang="en-US" altLang="id-ID" sz="2400" b="1" baseline="-25000" dirty="0">
                <a:latin typeface="Courier New" pitchFamily="49" charset="0"/>
              </a:rPr>
              <a:t>3</a:t>
            </a:r>
          </a:p>
        </p:txBody>
      </p:sp>
      <p:sp>
        <p:nvSpPr>
          <p:cNvPr id="19" name="Line 9"/>
          <p:cNvSpPr>
            <a:spLocks noChangeShapeType="1"/>
          </p:cNvSpPr>
          <p:nvPr/>
        </p:nvSpPr>
        <p:spPr bwMode="auto">
          <a:xfrm flipV="1">
            <a:off x="7059007" y="4052816"/>
            <a:ext cx="1272524" cy="3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9982447"/>
              </p:ext>
            </p:extLst>
          </p:nvPr>
        </p:nvGraphicFramePr>
        <p:xfrm>
          <a:off x="8352791" y="3341374"/>
          <a:ext cx="2125663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6" name="方程式" r:id="rId13" imgW="1193800" imgH="711200" progId="Equation.3">
                  <p:embed/>
                </p:oleObj>
              </mc:Choice>
              <mc:Fallback>
                <p:oleObj name="方程式" r:id="rId13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2791" y="3341374"/>
                        <a:ext cx="2125663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"/>
          <p:cNvSpPr txBox="1">
            <a:spLocks noChangeArrowheads="1"/>
          </p:cNvSpPr>
          <p:nvPr/>
        </p:nvSpPr>
        <p:spPr bwMode="auto">
          <a:xfrm>
            <a:off x="10447930" y="3517586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1</a:t>
            </a:r>
            <a:r>
              <a:rPr lang="en-US" altLang="id-ID" sz="2400" b="1" dirty="0">
                <a:latin typeface="Courier New" pitchFamily="49" charset="0"/>
              </a:rPr>
              <a:t> – B</a:t>
            </a:r>
            <a:r>
              <a:rPr lang="en-US" altLang="id-ID" sz="2400" b="1" baseline="-25000" dirty="0">
                <a:latin typeface="Courier New" pitchFamily="49" charset="0"/>
              </a:rPr>
              <a:t>2</a:t>
            </a:r>
          </a:p>
        </p:txBody>
      </p:sp>
      <p:sp>
        <p:nvSpPr>
          <p:cNvPr id="22" name="Line 9"/>
          <p:cNvSpPr>
            <a:spLocks noChangeShapeType="1"/>
          </p:cNvSpPr>
          <p:nvPr/>
        </p:nvSpPr>
        <p:spPr bwMode="auto">
          <a:xfrm>
            <a:off x="10486030" y="4025639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8362127"/>
              </p:ext>
            </p:extLst>
          </p:nvPr>
        </p:nvGraphicFramePr>
        <p:xfrm>
          <a:off x="1419469" y="5233377"/>
          <a:ext cx="20447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7" name="方程式" r:id="rId15" imgW="1193800" imgH="711200" progId="Equation.3">
                  <p:embed/>
                </p:oleObj>
              </mc:Choice>
              <mc:Fallback>
                <p:oleObj name="方程式" r:id="rId15" imgW="11938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469" y="5233377"/>
                        <a:ext cx="20447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13"/>
          <p:cNvSpPr txBox="1">
            <a:spLocks noChangeArrowheads="1"/>
          </p:cNvSpPr>
          <p:nvPr/>
        </p:nvSpPr>
        <p:spPr bwMode="auto">
          <a:xfrm>
            <a:off x="3514231" y="5375451"/>
            <a:ext cx="228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1</a:t>
            </a:r>
            <a:r>
              <a:rPr lang="en-US" altLang="id-ID" sz="2400" b="1" dirty="0">
                <a:latin typeface="Courier New" pitchFamily="49" charset="0"/>
              </a:rPr>
              <a:t> – </a:t>
            </a:r>
            <a:r>
              <a:rPr lang="en-US" altLang="id-ID" sz="2400" b="1" dirty="0" smtClean="0">
                <a:latin typeface="Courier New" pitchFamily="49" charset="0"/>
              </a:rPr>
              <a:t>11B</a:t>
            </a:r>
            <a:r>
              <a:rPr lang="en-US" altLang="id-ID" sz="2400" b="1" baseline="-25000" dirty="0" smtClean="0">
                <a:latin typeface="Courier New" pitchFamily="49" charset="0"/>
              </a:rPr>
              <a:t>3</a:t>
            </a:r>
            <a:r>
              <a:rPr lang="en-US" altLang="id-ID" sz="2400" b="1" dirty="0" smtClean="0">
                <a:latin typeface="Courier New" pitchFamily="49" charset="0"/>
              </a:rPr>
              <a:t>/2</a:t>
            </a:r>
            <a:endParaRPr lang="en-US" altLang="id-ID" sz="2400" b="1" baseline="-25000" dirty="0">
              <a:latin typeface="Courier New" pitchFamily="49" charset="0"/>
            </a:endParaRPr>
          </a:p>
        </p:txBody>
      </p:sp>
      <p:sp>
        <p:nvSpPr>
          <p:cNvPr id="25" name="Text Box 12"/>
          <p:cNvSpPr txBox="1">
            <a:spLocks noChangeArrowheads="1"/>
          </p:cNvSpPr>
          <p:nvPr/>
        </p:nvSpPr>
        <p:spPr bwMode="auto">
          <a:xfrm>
            <a:off x="3529012" y="5886433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id-ID" sz="2400" b="1" dirty="0">
                <a:latin typeface="Courier New" pitchFamily="49" charset="0"/>
              </a:rPr>
              <a:t>B</a:t>
            </a:r>
            <a:r>
              <a:rPr lang="en-US" altLang="id-ID" sz="2400" b="1" baseline="-25000" dirty="0">
                <a:latin typeface="Courier New" pitchFamily="49" charset="0"/>
              </a:rPr>
              <a:t>2</a:t>
            </a:r>
            <a:r>
              <a:rPr lang="en-US" altLang="id-ID" sz="2400" b="1" dirty="0">
                <a:latin typeface="Courier New" pitchFamily="49" charset="0"/>
              </a:rPr>
              <a:t> + 7/2 B</a:t>
            </a:r>
            <a:r>
              <a:rPr lang="en-US" altLang="id-ID" sz="2400" b="1" baseline="-25000" dirty="0">
                <a:latin typeface="Courier New" pitchFamily="49" charset="0"/>
              </a:rPr>
              <a:t>3</a:t>
            </a:r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>
            <a:off x="3540368" y="5837116"/>
            <a:ext cx="2016369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861448"/>
              </p:ext>
            </p:extLst>
          </p:nvPr>
        </p:nvGraphicFramePr>
        <p:xfrm>
          <a:off x="5666461" y="5185752"/>
          <a:ext cx="167322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" name="方程式" r:id="rId17" imgW="939392" imgH="710891" progId="Equation.3">
                  <p:embed/>
                </p:oleObj>
              </mc:Choice>
              <mc:Fallback>
                <p:oleObj name="方程式" r:id="rId17" imgW="939392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6461" y="5185752"/>
                        <a:ext cx="167322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7904787" y="5268949"/>
            <a:ext cx="2803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TW" b="1" dirty="0">
                <a:latin typeface="Courier New" pitchFamily="49" charset="0"/>
                <a:ea typeface="新細明體" pitchFamily="18" charset="-120"/>
              </a:rPr>
              <a:t>x</a:t>
            </a:r>
            <a:r>
              <a:rPr kumimoji="1" lang="en-US" altLang="zh-TW" b="1" dirty="0" smtClean="0">
                <a:latin typeface="Courier New" pitchFamily="49" charset="0"/>
                <a:ea typeface="新細明體" pitchFamily="18" charset="-120"/>
              </a:rPr>
              <a:t> = 1, y = 2, z = 3</a:t>
            </a:r>
            <a:endParaRPr lang="id-ID" b="1" dirty="0"/>
          </a:p>
        </p:txBody>
      </p:sp>
      <p:sp>
        <p:nvSpPr>
          <p:cNvPr id="29" name="Rectangle 28"/>
          <p:cNvSpPr/>
          <p:nvPr/>
        </p:nvSpPr>
        <p:spPr>
          <a:xfrm>
            <a:off x="7026012" y="5775640"/>
            <a:ext cx="4280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spcBef>
                <a:spcPct val="50000"/>
              </a:spcBef>
              <a:buClr>
                <a:schemeClr val="hlink"/>
              </a:buClr>
            </a:pPr>
            <a:r>
              <a:rPr kumimoji="1" lang="en-US" altLang="zh-TW" dirty="0" smtClean="0">
                <a:latin typeface="Tahoma" pitchFamily="34" charset="0"/>
                <a:ea typeface="新細明體" pitchFamily="18" charset="-120"/>
              </a:rPr>
              <a:t>(</a:t>
            </a:r>
            <a:r>
              <a:rPr kumimoji="1" lang="en-US" altLang="zh-TW" dirty="0" err="1" smtClean="0">
                <a:latin typeface="Tahoma" pitchFamily="34" charset="0"/>
                <a:ea typeface="新細明體" pitchFamily="18" charset="-120"/>
              </a:rPr>
              <a:t>Eliminasi</a:t>
            </a:r>
            <a:r>
              <a:rPr kumimoji="1" lang="en-US" altLang="zh-TW" dirty="0" smtClean="0">
                <a:latin typeface="Tahoma" pitchFamily="34" charset="0"/>
                <a:ea typeface="新細明體" pitchFamily="18" charset="-120"/>
              </a:rPr>
              <a:t> Gauss-Jordan)</a:t>
            </a:r>
            <a:endParaRPr kumimoji="1" lang="en-US" altLang="zh-TW" dirty="0">
              <a:latin typeface="Tahoma" pitchFamily="34" charset="0"/>
              <a:ea typeface="新細明體" pitchFamily="18" charset="-120"/>
            </a:endParaRPr>
          </a:p>
        </p:txBody>
      </p:sp>
      <p:pic>
        <p:nvPicPr>
          <p:cNvPr id="30" name="Google Shape;122;p15" descr="Logo&#10;&#10;Description automatically generated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4282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7DFA91-5717-434F-952C-326973FCE1DC}" type="slidenum">
              <a:rPr lang="id-ID" smtClean="0"/>
              <a:t>9</a:t>
            </a:fld>
            <a:endParaRPr lang="id-ID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811548" y="58140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id-ID" smtClean="0"/>
              <a:t>Contoh</a:t>
            </a:r>
            <a:endParaRPr lang="en-US" altLang="id-ID" dirty="0" smtClean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21695" y="1385259"/>
            <a:ext cx="1083477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id-ID" sz="2400" smtClean="0"/>
              <a:t>Matrik di bawah ini adalah matrik reduced echelon form. Jelaskan SPL yang berhubungan dengan matrik tersebut dan bagaimana penyelesaiannya?</a:t>
            </a:r>
          </a:p>
          <a:p>
            <a:endParaRPr lang="en-US" altLang="id-ID" sz="2400" smtClean="0"/>
          </a:p>
          <a:p>
            <a:endParaRPr lang="en-US" altLang="id-ID" sz="2400" smtClean="0"/>
          </a:p>
          <a:p>
            <a:endParaRPr lang="en-US" altLang="id-ID" sz="2400" dirty="0" smtClean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015108"/>
              </p:ext>
            </p:extLst>
          </p:nvPr>
        </p:nvGraphicFramePr>
        <p:xfrm>
          <a:off x="4357884" y="2585914"/>
          <a:ext cx="24384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0" name="Equation" r:id="rId3" imgW="1282700" imgH="914400" progId="Equation.3">
                  <p:embed/>
                </p:oleObj>
              </mc:Choice>
              <mc:Fallback>
                <p:oleObj name="Equation" r:id="rId3" imgW="1282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884" y="2585914"/>
                        <a:ext cx="24384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3820459"/>
              </p:ext>
            </p:extLst>
          </p:nvPr>
        </p:nvGraphicFramePr>
        <p:xfrm>
          <a:off x="7630042" y="2689896"/>
          <a:ext cx="2667000" cy="1527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1" name="Equation" r:id="rId5" imgW="1244600" imgH="711200" progId="Equation.3">
                  <p:embed/>
                </p:oleObj>
              </mc:Choice>
              <mc:Fallback>
                <p:oleObj name="Equation" r:id="rId5" imgW="1244600" imgH="71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042" y="2689896"/>
                        <a:ext cx="2667000" cy="1527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6269091"/>
              </p:ext>
            </p:extLst>
          </p:nvPr>
        </p:nvGraphicFramePr>
        <p:xfrm>
          <a:off x="4357884" y="4773366"/>
          <a:ext cx="2947987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" name="Equation" r:id="rId7" imgW="1587240" imgH="711000" progId="Equation.3">
                  <p:embed/>
                </p:oleObj>
              </mc:Choice>
              <mc:Fallback>
                <p:oleObj name="Equation" r:id="rId7" imgW="158724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884" y="4773366"/>
                        <a:ext cx="2947987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524114"/>
              </p:ext>
            </p:extLst>
          </p:nvPr>
        </p:nvGraphicFramePr>
        <p:xfrm>
          <a:off x="7630042" y="4618997"/>
          <a:ext cx="2514600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" name="Equation" r:id="rId9" imgW="1180588" imgH="710891" progId="Equation.3">
                  <p:embed/>
                </p:oleObj>
              </mc:Choice>
              <mc:Fallback>
                <p:oleObj name="Equation" r:id="rId9" imgW="1180588" imgH="71089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0042" y="4618997"/>
                        <a:ext cx="2514600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Google Shape;122;p15" descr="Logo&#10;&#10;Description automatically generated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50627" y="89589"/>
            <a:ext cx="607786" cy="6077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043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11785</TotalTime>
  <Words>863</Words>
  <Application>Microsoft Office PowerPoint</Application>
  <PresentationFormat>Widescreen</PresentationFormat>
  <Paragraphs>235</Paragraphs>
  <Slides>24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新細明體</vt:lpstr>
      <vt:lpstr>Tahoma</vt:lpstr>
      <vt:lpstr>Times New Roman</vt:lpstr>
      <vt:lpstr>Wingdings 3</vt:lpstr>
      <vt:lpstr>Office Theme</vt:lpstr>
      <vt:lpstr>方程式</vt:lpstr>
      <vt:lpstr>Equation</vt:lpstr>
      <vt:lpstr>Bitmap Image</vt:lpstr>
      <vt:lpstr>PowerPoint Presentation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Contoh</vt:lpstr>
      <vt:lpstr> </vt:lpstr>
      <vt:lpstr> </vt:lpstr>
      <vt:lpstr> </vt:lpstr>
      <vt:lpstr> </vt:lpstr>
      <vt:lpstr>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Microsoft account</dc:creator>
  <cp:lastModifiedBy>STIS</cp:lastModifiedBy>
  <cp:revision>109</cp:revision>
  <dcterms:created xsi:type="dcterms:W3CDTF">2022-03-28T10:13:52Z</dcterms:created>
  <dcterms:modified xsi:type="dcterms:W3CDTF">2023-05-12T00:58:20Z</dcterms:modified>
</cp:coreProperties>
</file>