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4"/>
  </p:notes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98E6-9846-4ACD-A439-E252E5FBFF61}" type="datetimeFigureOut">
              <a:rPr lang="id-ID" smtClean="0"/>
              <a:t>03/05/2023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560A-808B-49F3-A6A3-897B5B6136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27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Title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52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92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5560A-808B-49F3-A6A3-897B5B613685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993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1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EDF-D287-4CEB-857A-8FE8AAAAFFA3}" type="datetime1">
              <a:rPr lang="id-ID" smtClean="0"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75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CFB-2F97-445C-9838-490F326C578B}" type="datetime1">
              <a:rPr lang="id-ID" smtClean="0"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2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487E-F29B-4139-A002-61B3B31DED0B}" type="datetime1">
              <a:rPr lang="id-ID" smtClean="0"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68DB-5168-49AE-AF8E-7976FF51C752}" type="datetime1">
              <a:rPr lang="id-ID" smtClean="0"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6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8B2-395D-4A7D-97E5-768A8906892E}" type="datetime1">
              <a:rPr lang="id-ID" smtClean="0"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25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86B-2D3A-43CC-9C0F-4254395A2C4D}" type="datetime1">
              <a:rPr lang="id-ID" smtClean="0"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4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038A-1036-4C10-85A4-3C26C332FBB1}" type="datetime1">
              <a:rPr lang="id-ID" smtClean="0"/>
              <a:t>03/05/2023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309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B895-E2A9-4B67-B630-AE4FDEADB372}" type="datetime1">
              <a:rPr lang="id-ID" smtClean="0"/>
              <a:t>03/05/2023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8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3C39-5BEC-4561-99F1-8A896EC12334}" type="datetime1">
              <a:rPr lang="id-ID" smtClean="0"/>
              <a:t>03/05/2023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57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8158-123C-483D-B54B-2233B57B869D}" type="datetime1">
              <a:rPr lang="id-ID" smtClean="0"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4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E157-B2E9-456E-B83B-7FC2869AB3B3}" type="datetime1">
              <a:rPr lang="id-ID" smtClean="0"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13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8F29-3064-41D1-ACCD-63B817101E6E}" type="datetime1">
              <a:rPr lang="id-ID" smtClean="0"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85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 rot="10800000">
            <a:off x="0" y="0"/>
            <a:ext cx="10111143" cy="6858001"/>
          </a:xfrm>
          <a:custGeom>
            <a:avLst/>
            <a:gdLst/>
            <a:ahLst/>
            <a:cxnLst/>
            <a:rect l="l" t="t" r="r" b="b"/>
            <a:pathLst>
              <a:path w="10111143" h="6858001" extrusionOk="0">
                <a:moveTo>
                  <a:pt x="10111143" y="6858001"/>
                </a:moveTo>
                <a:lnTo>
                  <a:pt x="4955307" y="6858001"/>
                </a:lnTo>
                <a:lnTo>
                  <a:pt x="4955307" y="6858000"/>
                </a:lnTo>
                <a:lnTo>
                  <a:pt x="0" y="6858000"/>
                </a:lnTo>
                <a:lnTo>
                  <a:pt x="2093858" y="0"/>
                </a:lnTo>
                <a:lnTo>
                  <a:pt x="4955307" y="0"/>
                </a:lnTo>
                <a:lnTo>
                  <a:pt x="7446087" y="0"/>
                </a:lnTo>
                <a:lnTo>
                  <a:pt x="10111143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04692" y="2659599"/>
            <a:ext cx="7998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INTERPOLASI POLINOMIAL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413828" y="294381"/>
            <a:ext cx="66379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POLITEKNIK STATISTIKA STIS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23016" y="6118443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9699" y="6137275"/>
            <a:ext cx="4718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Pertemuan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8 –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Metode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Numerik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456814" y="726660"/>
            <a:ext cx="278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 Better Official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630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10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905000"/>
            <a:ext cx="11544300" cy="13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4500" y="616401"/>
            <a:ext cx="2024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Latihan</a:t>
            </a:r>
            <a:endParaRPr lang="id-ID" sz="4000" dirty="0"/>
          </a:p>
        </p:txBody>
      </p:sp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2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11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640" y="724732"/>
            <a:ext cx="9668632" cy="5186490"/>
          </a:xfrm>
          <a:prstGeom prst="rect">
            <a:avLst/>
          </a:prstGeom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2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12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8451" t="27891" r="34855" b="30274"/>
          <a:stretch/>
        </p:blipFill>
        <p:spPr bwMode="auto">
          <a:xfrm>
            <a:off x="1824584" y="418178"/>
            <a:ext cx="9440046" cy="5807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0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13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520" t="25291" r="34323" b="39492"/>
          <a:stretch/>
        </p:blipFill>
        <p:spPr bwMode="auto">
          <a:xfrm>
            <a:off x="1743763" y="787782"/>
            <a:ext cx="9657053" cy="5123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5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14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653" t="62163" r="34722" b="19165"/>
          <a:stretch/>
        </p:blipFill>
        <p:spPr bwMode="auto">
          <a:xfrm>
            <a:off x="1861388" y="458741"/>
            <a:ext cx="8493950" cy="1953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27787" t="33563" r="34190" b="22474"/>
          <a:stretch/>
        </p:blipFill>
        <p:spPr bwMode="auto">
          <a:xfrm>
            <a:off x="1861389" y="2412460"/>
            <a:ext cx="8493950" cy="4348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2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15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521" t="32855" r="34190" b="15382"/>
          <a:stretch/>
        </p:blipFill>
        <p:spPr bwMode="auto">
          <a:xfrm>
            <a:off x="1759409" y="624109"/>
            <a:ext cx="9291212" cy="5873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2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16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653" t="24109" r="34456" b="14674"/>
          <a:stretch/>
        </p:blipFill>
        <p:spPr bwMode="auto">
          <a:xfrm>
            <a:off x="1829205" y="517106"/>
            <a:ext cx="8822581" cy="6058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3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17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786" t="37108" r="34589" b="28147"/>
          <a:stretch/>
        </p:blipFill>
        <p:spPr bwMode="auto">
          <a:xfrm>
            <a:off x="1749275" y="787781"/>
            <a:ext cx="9525081" cy="5301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6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18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654" t="33563" r="34323" b="37365"/>
          <a:stretch/>
        </p:blipFill>
        <p:spPr bwMode="auto">
          <a:xfrm>
            <a:off x="1835122" y="795924"/>
            <a:ext cx="9594877" cy="4923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0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19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654" t="29781" r="34323" b="24129"/>
          <a:stretch/>
        </p:blipFill>
        <p:spPr bwMode="auto">
          <a:xfrm>
            <a:off x="1757301" y="624110"/>
            <a:ext cx="9244682" cy="5484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7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668908" y="995704"/>
            <a:ext cx="375412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Bentuk-bentuk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Polinomial</a:t>
            </a:r>
            <a:endParaRPr lang="en-ID" sz="36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Interpolasi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Polinomial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Linier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Interpolasi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Polinomail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Kuadratik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6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20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5231" t="27418" r="37647" b="39964"/>
          <a:stretch/>
        </p:blipFill>
        <p:spPr bwMode="auto">
          <a:xfrm>
            <a:off x="2186454" y="967740"/>
            <a:ext cx="8494516" cy="5034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21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254" t="32145" r="34722" b="23892"/>
          <a:stretch/>
        </p:blipFill>
        <p:spPr bwMode="auto">
          <a:xfrm>
            <a:off x="1815666" y="787781"/>
            <a:ext cx="9098767" cy="55741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9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40028" y="2781539"/>
            <a:ext cx="375412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4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3</a:t>
            </a:fld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22834" y="630473"/>
            <a:ext cx="7924800" cy="634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b="1" dirty="0" smtClean="0"/>
              <a:t>Bentuk-</a:t>
            </a:r>
            <a:r>
              <a:rPr lang="en-US" b="1" dirty="0" err="1" smtClean="0"/>
              <a:t>bentuk</a:t>
            </a:r>
            <a:r>
              <a:rPr lang="id-ID" b="1" dirty="0" smtClean="0"/>
              <a:t> polinomial</a:t>
            </a:r>
            <a:endParaRPr lang="id-ID" b="1" dirty="0"/>
          </a:p>
        </p:txBody>
      </p:sp>
      <p:sp>
        <p:nvSpPr>
          <p:cNvPr id="5" name="Rectangle 4"/>
          <p:cNvSpPr/>
          <p:nvPr/>
        </p:nvSpPr>
        <p:spPr>
          <a:xfrm>
            <a:off x="1580557" y="1582516"/>
            <a:ext cx="2202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b="1" dirty="0"/>
              <a:t>Power Form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57" y="2176188"/>
            <a:ext cx="636550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6867" y="2825130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Polinomial p(x) dengan derajat ≤ </a:t>
            </a:r>
            <a:r>
              <a:rPr lang="id-ID" dirty="0" smtClean="0"/>
              <a:t>n</a:t>
            </a:r>
            <a:r>
              <a:rPr lang="en-US" dirty="0" smtClean="0"/>
              <a:t>,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157105" y="284882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koefisien </a:t>
            </a:r>
            <a:r>
              <a:rPr lang="id-ID" i="1" dirty="0"/>
              <a:t>a</a:t>
            </a:r>
            <a:r>
              <a:rPr lang="id-ID" i="1" baseline="-25000" dirty="0"/>
              <a:t>0</a:t>
            </a:r>
            <a:r>
              <a:rPr lang="id-ID" i="1" dirty="0"/>
              <a:t>, a</a:t>
            </a:r>
            <a:r>
              <a:rPr lang="id-ID" i="1" baseline="-25000" dirty="0"/>
              <a:t>1</a:t>
            </a:r>
            <a:r>
              <a:rPr lang="id-ID" i="1" dirty="0"/>
              <a:t>, ... , a</a:t>
            </a:r>
            <a:r>
              <a:rPr lang="id-ID" i="1" baseline="-25000" dirty="0"/>
              <a:t>n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489218" y="3857048"/>
            <a:ext cx="3466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b="1" dirty="0"/>
              <a:t>Shifted Power Form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57" y="4572261"/>
            <a:ext cx="7718541" cy="48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04025" y="5245160"/>
            <a:ext cx="783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digunakan misal pada kasus loss of significance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power form</a:t>
            </a:r>
            <a:endParaRPr lang="id-ID" dirty="0"/>
          </a:p>
        </p:txBody>
      </p:sp>
      <p:pic>
        <p:nvPicPr>
          <p:cNvPr id="13" name="Google Shape;122;p1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4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4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964526" y="785946"/>
            <a:ext cx="2475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b="1" dirty="0"/>
              <a:t>Newton Form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10" y="852108"/>
            <a:ext cx="6336704" cy="142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57550" y="2423287"/>
            <a:ext cx="46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Pengembangan dari shifted power 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7550" y="3286415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b="1" dirty="0"/>
              <a:t>Nested Form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50" y="4051190"/>
            <a:ext cx="8643373" cy="97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17363" y="5143985"/>
            <a:ext cx="1007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Newton form tidak efisien dalam penghitungan sehingga dikembangkan bentuk ini</a:t>
            </a:r>
          </a:p>
        </p:txBody>
      </p:sp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5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243" y="2133600"/>
            <a:ext cx="10282136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5</a:t>
            </a:fld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2021" y="91493"/>
            <a:ext cx="11660187" cy="1066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</a:t>
            </a:r>
            <a:r>
              <a:rPr lang="id-ID" b="1" dirty="0" smtClean="0"/>
              <a:t>lgoritma:</a:t>
            </a:r>
            <a:r>
              <a:rPr lang="id-ID" dirty="0" smtClean="0"/>
              <a:t> </a:t>
            </a:r>
            <a:r>
              <a:rPr lang="en-US" b="1" dirty="0" smtClean="0"/>
              <a:t>Nested multiplication for the Newton form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559737" y="756751"/>
            <a:ext cx="10664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Diberikan </a:t>
            </a:r>
            <a:r>
              <a:rPr lang="id-ID" sz="2400" i="1" dirty="0"/>
              <a:t>n</a:t>
            </a:r>
            <a:r>
              <a:rPr lang="id-ID" sz="2400" dirty="0"/>
              <a:t> + 1 koefisien </a:t>
            </a:r>
            <a:r>
              <a:rPr lang="id-ID" sz="2400" i="1" dirty="0"/>
              <a:t>a</a:t>
            </a:r>
            <a:r>
              <a:rPr lang="id-ID" sz="2400" i="1" baseline="-25000" dirty="0"/>
              <a:t>0</a:t>
            </a:r>
            <a:r>
              <a:rPr lang="id-ID" sz="2400" i="1" dirty="0"/>
              <a:t>, a</a:t>
            </a:r>
            <a:r>
              <a:rPr lang="id-ID" sz="2400" baseline="-25000" dirty="0"/>
              <a:t>1</a:t>
            </a:r>
            <a:r>
              <a:rPr lang="id-ID" sz="2400" dirty="0"/>
              <a:t>, ... , </a:t>
            </a:r>
            <a:r>
              <a:rPr lang="id-ID" sz="2400" i="1" dirty="0"/>
              <a:t>a</a:t>
            </a:r>
            <a:r>
              <a:rPr lang="id-ID" sz="2400" i="1" baseline="-25000" dirty="0"/>
              <a:t>n</a:t>
            </a:r>
            <a:r>
              <a:rPr lang="id-ID" sz="2400" i="1" dirty="0"/>
              <a:t> </a:t>
            </a:r>
            <a:r>
              <a:rPr lang="id-ID" sz="2400" dirty="0"/>
              <a:t>untuk polinomial bentuk Newton </a:t>
            </a:r>
            <a:r>
              <a:rPr lang="id-ID" sz="2400" dirty="0" smtClean="0"/>
              <a:t>p(x)</a:t>
            </a:r>
            <a:r>
              <a:rPr lang="en-US" sz="2400" dirty="0" smtClean="0"/>
              <a:t> </a:t>
            </a:r>
            <a:r>
              <a:rPr lang="id-ID" sz="2400" dirty="0" smtClean="0"/>
              <a:t>bersama </a:t>
            </a:r>
            <a:r>
              <a:rPr lang="id-ID" sz="2400" dirty="0"/>
              <a:t>dengan pusat </a:t>
            </a:r>
            <a:r>
              <a:rPr lang="id-ID" sz="2400" i="1" dirty="0"/>
              <a:t>c</a:t>
            </a:r>
            <a:r>
              <a:rPr lang="id-ID" sz="2400" i="1" baseline="-25000" dirty="0"/>
              <a:t>1</a:t>
            </a:r>
            <a:r>
              <a:rPr lang="id-ID" sz="2400" i="1" dirty="0"/>
              <a:t>, c</a:t>
            </a:r>
            <a:r>
              <a:rPr lang="id-ID" sz="2400" i="1" baseline="-25000" dirty="0"/>
              <a:t>2</a:t>
            </a:r>
            <a:r>
              <a:rPr lang="id-ID" sz="2400" i="1" dirty="0"/>
              <a:t>, ... , c</a:t>
            </a:r>
            <a:r>
              <a:rPr lang="id-ID" sz="2400" i="1" baseline="-25000" dirty="0"/>
              <a:t>n</a:t>
            </a:r>
            <a:r>
              <a:rPr lang="id-ID" sz="2400" i="1" dirty="0"/>
              <a:t> </a:t>
            </a:r>
            <a:r>
              <a:rPr lang="id-ID" sz="2400" dirty="0"/>
              <a:t>serta suatu bilangan z.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75" y="1822881"/>
            <a:ext cx="4594977" cy="16561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7048768" y="2336662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Then a’</a:t>
            </a:r>
            <a:r>
              <a:rPr lang="id-ID" b="1" baseline="-25000" dirty="0"/>
              <a:t>0</a:t>
            </a:r>
            <a:r>
              <a:rPr lang="id-ID" b="1" dirty="0"/>
              <a:t> = </a:t>
            </a:r>
            <a:r>
              <a:rPr lang="id-ID" b="1" i="1" dirty="0"/>
              <a:t>p</a:t>
            </a:r>
            <a:r>
              <a:rPr lang="id-ID" b="1" dirty="0"/>
              <a:t>(</a:t>
            </a:r>
            <a:r>
              <a:rPr lang="id-ID" b="1" i="1" dirty="0"/>
              <a:t>z</a:t>
            </a:r>
            <a:r>
              <a:rPr lang="id-ID" b="1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7819" y="3762902"/>
            <a:ext cx="8099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Dari algoritma di atas maka akan diperoleh koefisien </a:t>
            </a:r>
            <a:r>
              <a:rPr lang="id-ID" sz="2400" i="1" dirty="0"/>
              <a:t>a’</a:t>
            </a:r>
            <a:r>
              <a:rPr lang="id-ID" sz="2400" i="1" baseline="-25000" dirty="0"/>
              <a:t>0</a:t>
            </a:r>
            <a:r>
              <a:rPr lang="id-ID" sz="2400" i="1" dirty="0"/>
              <a:t>, a’</a:t>
            </a:r>
            <a:r>
              <a:rPr lang="id-ID" sz="2400" baseline="-25000" dirty="0"/>
              <a:t>1</a:t>
            </a:r>
            <a:r>
              <a:rPr lang="id-ID" sz="2400" dirty="0"/>
              <a:t>, ... , </a:t>
            </a:r>
            <a:r>
              <a:rPr lang="id-ID" sz="2400" i="1" dirty="0"/>
              <a:t>a’</a:t>
            </a:r>
            <a:r>
              <a:rPr lang="id-ID" sz="2400" i="1" baseline="-25000" dirty="0"/>
              <a:t>n</a:t>
            </a:r>
            <a:r>
              <a:rPr lang="id-ID" sz="2400" i="1" dirty="0"/>
              <a:t> </a:t>
            </a:r>
            <a:r>
              <a:rPr lang="id-ID" sz="2400" dirty="0"/>
              <a:t>untuk polinomial p(x), dimana: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75" y="4877736"/>
            <a:ext cx="8149965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6</a:t>
            </a:fld>
            <a:endParaRPr lang="id-ID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11579" y="1381125"/>
            <a:ext cx="10734806" cy="4806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Misal diketahui polinomial bentuk Newton dibawah ini:</a:t>
            </a:r>
          </a:p>
          <a:p>
            <a:pPr marL="355600" indent="0">
              <a:buFont typeface="Wingdings 3" charset="2"/>
              <a:buNone/>
            </a:pPr>
            <a:r>
              <a:rPr lang="id-ID" sz="2800" dirty="0" smtClean="0"/>
              <a:t>p(x) = 1 + </a:t>
            </a:r>
            <a:r>
              <a:rPr lang="id-ID" sz="2800" i="1" dirty="0" smtClean="0"/>
              <a:t>2(x </a:t>
            </a:r>
            <a:r>
              <a:rPr lang="id-ID" sz="2800" dirty="0" smtClean="0"/>
              <a:t>- </a:t>
            </a:r>
            <a:r>
              <a:rPr lang="id-ID" sz="2800" i="1" dirty="0" smtClean="0"/>
              <a:t>1) </a:t>
            </a:r>
            <a:r>
              <a:rPr lang="id-ID" sz="2800" dirty="0" smtClean="0"/>
              <a:t>+ </a:t>
            </a:r>
            <a:r>
              <a:rPr lang="id-ID" sz="2800" i="1" dirty="0" smtClean="0"/>
              <a:t>3(x </a:t>
            </a:r>
            <a:r>
              <a:rPr lang="id-ID" sz="2800" dirty="0" smtClean="0"/>
              <a:t>- </a:t>
            </a:r>
            <a:r>
              <a:rPr lang="id-ID" sz="2800" i="1" dirty="0" smtClean="0"/>
              <a:t>1)(x </a:t>
            </a:r>
            <a:r>
              <a:rPr lang="id-ID" sz="2800" dirty="0" smtClean="0"/>
              <a:t>- </a:t>
            </a:r>
            <a:r>
              <a:rPr lang="id-ID" sz="2800" i="1" dirty="0" smtClean="0"/>
              <a:t>2) + 4(x - 1)(x - 2)(x </a:t>
            </a:r>
            <a:r>
              <a:rPr lang="id-ID" sz="2800" dirty="0" smtClean="0"/>
              <a:t>- 3)</a:t>
            </a:r>
          </a:p>
          <a:p>
            <a:pPr marL="355600" indent="0">
              <a:buFont typeface="Wingdings 3" charset="2"/>
              <a:buNone/>
            </a:pPr>
            <a:r>
              <a:rPr lang="id-ID" sz="2800" dirty="0" smtClean="0"/>
              <a:t>Tentukan p(4) dengan algoritma di atas!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839" y="67493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Contoh</a:t>
            </a:r>
            <a:r>
              <a:rPr lang="en-US" sz="3200" b="1" dirty="0" smtClean="0"/>
              <a:t> 1</a:t>
            </a:r>
            <a:endParaRPr lang="id-ID" sz="32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38536" y="3394146"/>
            <a:ext cx="9215214" cy="53103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/>
              <a:t>a’</a:t>
            </a:r>
            <a:r>
              <a:rPr lang="id-ID" sz="2400" baseline="-25000" dirty="0" smtClean="0"/>
              <a:t>n</a:t>
            </a:r>
            <a:r>
              <a:rPr lang="id-ID" sz="2400" dirty="0" smtClean="0"/>
              <a:t> = a</a:t>
            </a:r>
            <a:r>
              <a:rPr lang="id-ID" sz="2400" baseline="-25000" dirty="0" smtClean="0"/>
              <a:t>n </a:t>
            </a:r>
            <a:r>
              <a:rPr lang="id-ID" sz="2400" dirty="0" smtClean="0">
                <a:sym typeface="Wingdings" pitchFamily="2" charset="2"/>
              </a:rPr>
              <a:t> a’</a:t>
            </a:r>
            <a:r>
              <a:rPr lang="id-ID" sz="2400" baseline="-25000" dirty="0" smtClean="0">
                <a:sym typeface="Wingdings" pitchFamily="2" charset="2"/>
              </a:rPr>
              <a:t>3</a:t>
            </a:r>
            <a:r>
              <a:rPr lang="id-ID" sz="2400" dirty="0" smtClean="0">
                <a:sym typeface="Wingdings" pitchFamily="2" charset="2"/>
              </a:rPr>
              <a:t> = 4</a:t>
            </a:r>
            <a:endParaRPr lang="id-ID" sz="2400" baseline="-25000" dirty="0" smtClean="0"/>
          </a:p>
          <a:p>
            <a:r>
              <a:rPr lang="id-ID" sz="2400" dirty="0" smtClean="0"/>
              <a:t>i = 2 </a:t>
            </a:r>
            <a:r>
              <a:rPr lang="id-ID" sz="2400" dirty="0" smtClean="0">
                <a:sym typeface="Wingdings" pitchFamily="2" charset="2"/>
              </a:rPr>
              <a:t> a’</a:t>
            </a:r>
            <a:r>
              <a:rPr lang="id-ID" sz="2400" baseline="-25000" dirty="0" smtClean="0">
                <a:sym typeface="Wingdings" pitchFamily="2" charset="2"/>
              </a:rPr>
              <a:t>2 </a:t>
            </a:r>
            <a:r>
              <a:rPr lang="id-ID" sz="2400" dirty="0" smtClean="0">
                <a:sym typeface="Wingdings" pitchFamily="2" charset="2"/>
              </a:rPr>
              <a:t>= a</a:t>
            </a:r>
            <a:r>
              <a:rPr lang="id-ID" sz="2400" baseline="-25000" dirty="0" smtClean="0">
                <a:sym typeface="Wingdings" pitchFamily="2" charset="2"/>
              </a:rPr>
              <a:t>2</a:t>
            </a:r>
            <a:r>
              <a:rPr lang="id-ID" sz="2400" dirty="0" smtClean="0">
                <a:sym typeface="Wingdings" pitchFamily="2" charset="2"/>
              </a:rPr>
              <a:t> + (z – c</a:t>
            </a:r>
            <a:r>
              <a:rPr lang="id-ID" sz="2400" baseline="-25000" dirty="0" smtClean="0">
                <a:sym typeface="Wingdings" pitchFamily="2" charset="2"/>
              </a:rPr>
              <a:t>3</a:t>
            </a:r>
            <a:r>
              <a:rPr lang="id-ID" sz="2400" dirty="0" smtClean="0">
                <a:sym typeface="Wingdings" pitchFamily="2" charset="2"/>
              </a:rPr>
              <a:t>) a’</a:t>
            </a:r>
            <a:r>
              <a:rPr lang="id-ID" sz="2400" baseline="-25000" dirty="0" smtClean="0">
                <a:sym typeface="Wingdings" pitchFamily="2" charset="2"/>
              </a:rPr>
              <a:t>3</a:t>
            </a:r>
            <a:r>
              <a:rPr lang="id-ID" sz="2400" dirty="0" smtClean="0">
                <a:sym typeface="Wingdings" pitchFamily="2" charset="2"/>
              </a:rPr>
              <a:t> = 3 + (4 – 3) 4 = 7</a:t>
            </a:r>
          </a:p>
          <a:p>
            <a:r>
              <a:rPr lang="id-ID" sz="2400" dirty="0" smtClean="0">
                <a:sym typeface="Wingdings" pitchFamily="2" charset="2"/>
              </a:rPr>
              <a:t>i = 1  a’</a:t>
            </a:r>
            <a:r>
              <a:rPr lang="id-ID" sz="2400" baseline="-25000" dirty="0" smtClean="0">
                <a:sym typeface="Wingdings" pitchFamily="2" charset="2"/>
              </a:rPr>
              <a:t>1</a:t>
            </a:r>
            <a:r>
              <a:rPr lang="id-ID" sz="2400" dirty="0" smtClean="0">
                <a:sym typeface="Wingdings" pitchFamily="2" charset="2"/>
              </a:rPr>
              <a:t> = a</a:t>
            </a:r>
            <a:r>
              <a:rPr lang="id-ID" sz="2400" baseline="-25000" dirty="0" smtClean="0">
                <a:sym typeface="Wingdings" pitchFamily="2" charset="2"/>
              </a:rPr>
              <a:t>1</a:t>
            </a:r>
            <a:r>
              <a:rPr lang="id-ID" sz="2400" dirty="0" smtClean="0">
                <a:sym typeface="Wingdings" pitchFamily="2" charset="2"/>
              </a:rPr>
              <a:t> + (z – c</a:t>
            </a:r>
            <a:r>
              <a:rPr lang="id-ID" sz="2400" baseline="-25000" dirty="0" smtClean="0">
                <a:sym typeface="Wingdings" pitchFamily="2" charset="2"/>
              </a:rPr>
              <a:t>2</a:t>
            </a:r>
            <a:r>
              <a:rPr lang="id-ID" sz="2400" dirty="0" smtClean="0">
                <a:sym typeface="Wingdings" pitchFamily="2" charset="2"/>
              </a:rPr>
              <a:t>) a’</a:t>
            </a:r>
            <a:r>
              <a:rPr lang="id-ID" sz="2400" baseline="-25000" dirty="0" smtClean="0">
                <a:sym typeface="Wingdings" pitchFamily="2" charset="2"/>
              </a:rPr>
              <a:t>2</a:t>
            </a:r>
            <a:r>
              <a:rPr lang="id-ID" sz="2400" dirty="0" smtClean="0">
                <a:sym typeface="Wingdings" pitchFamily="2" charset="2"/>
              </a:rPr>
              <a:t> = 2 + (4 – 2) 7 = 16</a:t>
            </a:r>
          </a:p>
          <a:p>
            <a:r>
              <a:rPr lang="id-ID" sz="2400" dirty="0" smtClean="0">
                <a:sym typeface="Wingdings" pitchFamily="2" charset="2"/>
              </a:rPr>
              <a:t>i = 0  a’</a:t>
            </a:r>
            <a:r>
              <a:rPr lang="id-ID" sz="2400" baseline="-25000" dirty="0" smtClean="0">
                <a:sym typeface="Wingdings" pitchFamily="2" charset="2"/>
              </a:rPr>
              <a:t>0</a:t>
            </a:r>
            <a:r>
              <a:rPr lang="id-ID" sz="2400" dirty="0" smtClean="0">
                <a:sym typeface="Wingdings" pitchFamily="2" charset="2"/>
              </a:rPr>
              <a:t> = a</a:t>
            </a:r>
            <a:r>
              <a:rPr lang="id-ID" sz="2400" baseline="-25000" dirty="0" smtClean="0">
                <a:sym typeface="Wingdings" pitchFamily="2" charset="2"/>
              </a:rPr>
              <a:t>0</a:t>
            </a:r>
            <a:r>
              <a:rPr lang="id-ID" sz="2400" dirty="0" smtClean="0">
                <a:sym typeface="Wingdings" pitchFamily="2" charset="2"/>
              </a:rPr>
              <a:t> + (z – c</a:t>
            </a:r>
            <a:r>
              <a:rPr lang="id-ID" sz="2400" baseline="-25000" dirty="0" smtClean="0">
                <a:sym typeface="Wingdings" pitchFamily="2" charset="2"/>
              </a:rPr>
              <a:t>1</a:t>
            </a:r>
            <a:r>
              <a:rPr lang="id-ID" sz="2400" dirty="0" smtClean="0">
                <a:sym typeface="Wingdings" pitchFamily="2" charset="2"/>
              </a:rPr>
              <a:t>) a’</a:t>
            </a:r>
            <a:r>
              <a:rPr lang="id-ID" sz="2400" baseline="-25000" dirty="0" smtClean="0">
                <a:sym typeface="Wingdings" pitchFamily="2" charset="2"/>
              </a:rPr>
              <a:t>1</a:t>
            </a:r>
            <a:r>
              <a:rPr lang="id-ID" sz="2400" dirty="0" smtClean="0">
                <a:sym typeface="Wingdings" pitchFamily="2" charset="2"/>
              </a:rPr>
              <a:t> = 1 + (4 – 1) 16 = 49</a:t>
            </a:r>
          </a:p>
          <a:p>
            <a:endParaRPr lang="id-ID" sz="2400" dirty="0" smtClean="0">
              <a:sym typeface="Wingdings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id-ID" sz="3200" dirty="0" smtClean="0">
                <a:sym typeface="Wingdings" pitchFamily="2" charset="2"/>
              </a:rPr>
              <a:t>Jadi p(4) = 49</a:t>
            </a:r>
            <a:endParaRPr lang="id-ID" sz="3600" dirty="0" smtClean="0"/>
          </a:p>
        </p:txBody>
      </p:sp>
      <p:pic>
        <p:nvPicPr>
          <p:cNvPr id="8" name="Google Shape;122;p1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7</a:t>
            </a:fld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09427" y="624110"/>
            <a:ext cx="3038797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200" smtClean="0"/>
              <a:t>CONTOH 2</a:t>
            </a:r>
            <a:endParaRPr lang="id-ID" sz="12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676795" y="1403648"/>
            <a:ext cx="9705579" cy="5454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smtClean="0"/>
              <a:t>Kita  bisa menggunakan algoritma di atas untuk mengubah bentuk Newton ke bentuk lain.</a:t>
            </a:r>
          </a:p>
          <a:p>
            <a:r>
              <a:rPr lang="id-ID" sz="2800" smtClean="0"/>
              <a:t>Misal diketahui polinomial bentuk Newton dibawah ini:</a:t>
            </a:r>
          </a:p>
          <a:p>
            <a:pPr marL="355600" indent="0">
              <a:buFont typeface="Wingdings 3" charset="2"/>
              <a:buNone/>
            </a:pPr>
            <a:endParaRPr lang="id-ID" sz="2800" smtClean="0"/>
          </a:p>
          <a:p>
            <a:pPr marL="355600" indent="0">
              <a:buFont typeface="Wingdings 3" charset="2"/>
              <a:buNone/>
            </a:pPr>
            <a:r>
              <a:rPr lang="id-ID" sz="2800" smtClean="0"/>
              <a:t>Nyatakan polinomial tersebut kedalam bentuk power!</a:t>
            </a:r>
            <a:endParaRPr lang="id-ID" sz="28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29" y="2991853"/>
            <a:ext cx="791639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4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8</a:t>
            </a:fld>
            <a:endParaRPr lang="id-ID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67135" y="723156"/>
            <a:ext cx="8577039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smtClean="0"/>
              <a:t>Bentuk power sama dengan bentuk Newton tapi dengan semua pusatnya sama dengan 0 </a:t>
            </a:r>
            <a:r>
              <a:rPr lang="id-ID" sz="2400" smtClean="0">
                <a:sym typeface="Wingdings" pitchFamily="2" charset="2"/>
              </a:rPr>
              <a:t> z = 0</a:t>
            </a:r>
            <a:endParaRPr lang="id-ID" sz="36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27" y="1752018"/>
            <a:ext cx="82901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27" y="2715159"/>
            <a:ext cx="9522322" cy="52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52847"/>
            <a:ext cx="9512796" cy="45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53601"/>
            <a:ext cx="9512796" cy="45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73577"/>
            <a:ext cx="9186306" cy="4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8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9</a:t>
            </a:fld>
            <a:endParaRPr lang="id-ID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24" y="1124744"/>
            <a:ext cx="9242326" cy="47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42" y="2436288"/>
            <a:ext cx="8834458" cy="47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42" y="2966293"/>
            <a:ext cx="8834458" cy="49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42" y="3511200"/>
            <a:ext cx="8834458" cy="4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42" y="4506719"/>
            <a:ext cx="8834458" cy="106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oogle Shape;122;p1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2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8191</TotalTime>
  <Words>394</Words>
  <Application>Microsoft Office PowerPoint</Application>
  <PresentationFormat>Widescreen</PresentationFormat>
  <Paragraphs>103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account</dc:creator>
  <cp:lastModifiedBy>STIS</cp:lastModifiedBy>
  <cp:revision>65</cp:revision>
  <dcterms:created xsi:type="dcterms:W3CDTF">2022-03-28T10:13:52Z</dcterms:created>
  <dcterms:modified xsi:type="dcterms:W3CDTF">2023-05-05T04:13:47Z</dcterms:modified>
</cp:coreProperties>
</file>