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urcetreeapp.com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lassroom.github.com/" TargetMode="External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earnvcs.github.io/" TargetMode="External"/><Relationship Id="rId3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codebases since 1990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sz="quarter" idx="1"/>
          </p:nvPr>
        </p:nvSpPr>
        <p:spPr>
          <a:xfrm>
            <a:off x="986366" y="2594168"/>
            <a:ext cx="5114953" cy="2425701"/>
          </a:xfrm>
          <a:prstGeom prst="rect">
            <a:avLst/>
          </a:prstGeom>
        </p:spPr>
        <p:txBody>
          <a:bodyPr/>
          <a:lstStyle/>
          <a:p>
            <a:pPr/>
            <a:r>
              <a:t>git pull --rebase</a:t>
            </a:r>
          </a:p>
          <a:p>
            <a:pPr/>
            <a:r>
              <a:t>git push</a:t>
            </a:r>
          </a:p>
        </p:txBody>
      </p:sp>
      <p:sp>
        <p:nvSpPr>
          <p:cNvPr id="167" name="Shape 167"/>
          <p:cNvSpPr/>
          <p:nvPr/>
        </p:nvSpPr>
        <p:spPr>
          <a:xfrm>
            <a:off x="6438377" y="2594169"/>
            <a:ext cx="5839918" cy="242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37463">
              <a:spcBef>
                <a:spcPts val="2900"/>
              </a:spcBef>
              <a:defRPr sz="2576"/>
            </a:pPr>
            <a:r>
              <a:t>Common Gotchas</a:t>
            </a:r>
          </a:p>
          <a:p>
            <a:pPr lvl="1" marL="630936" indent="-315468" algn="l" defTabSz="537463">
              <a:spcBef>
                <a:spcPts val="2900"/>
              </a:spcBef>
              <a:buSzPct val="75000"/>
              <a:buChar char="•"/>
              <a:defRPr sz="25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Always pull before you push!</a:t>
            </a:r>
          </a:p>
          <a:p>
            <a:pPr lvl="1" marL="630936" indent="-315468" algn="l" defTabSz="537463">
              <a:spcBef>
                <a:spcPts val="2900"/>
              </a:spcBef>
              <a:buSzPct val="75000"/>
              <a:buChar char="•"/>
              <a:defRPr sz="2576"/>
            </a:pPr>
            <a:r>
              <a:t>Rebasing before merging can help reduce merge conflicts</a:t>
            </a:r>
          </a:p>
        </p:txBody>
      </p:sp>
      <p:pic>
        <p:nvPicPr>
          <p:cNvPr id="168" name="Screen Shot 2015-11-28 at 19.38.00.png"/>
          <p:cNvPicPr>
            <a:picLocks noChangeAspect="1"/>
          </p:cNvPicPr>
          <p:nvPr/>
        </p:nvPicPr>
        <p:blipFill>
          <a:blip r:embed="rId2">
            <a:extLst/>
          </a:blip>
          <a:srcRect l="0" t="63955" r="29723" b="1180"/>
          <a:stretch>
            <a:fillRect/>
          </a:stretch>
        </p:blipFill>
        <p:spPr>
          <a:xfrm>
            <a:off x="569017" y="5736100"/>
            <a:ext cx="11866859" cy="367943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-115227" y="-76551"/>
            <a:ext cx="13235254" cy="2279717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Git - CLI Workflow</a:t>
            </a:r>
          </a:p>
        </p:txBody>
      </p:sp>
      <p:sp>
        <p:nvSpPr>
          <p:cNvPr id="170" name="Shape 170"/>
          <p:cNvSpPr/>
          <p:nvPr/>
        </p:nvSpPr>
        <p:spPr>
          <a:xfrm>
            <a:off x="1469264" y="1578362"/>
            <a:ext cx="100662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800"/>
            </a:lvl1pPr>
          </a:lstStyle>
          <a:p>
            <a:pPr/>
            <a:r>
              <a:t>(CLI - Command Line Interface)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sz="half" idx="1"/>
          </p:nvPr>
        </p:nvSpPr>
        <p:spPr>
          <a:xfrm>
            <a:off x="901700" y="3563141"/>
            <a:ext cx="5334000" cy="5080828"/>
          </a:xfrm>
          <a:prstGeom prst="rect">
            <a:avLst/>
          </a:prstGeom>
        </p:spPr>
        <p:txBody>
          <a:bodyPr/>
          <a:lstStyle/>
          <a:p>
            <a:pPr lvl="1" marL="685800" indent="-342900">
              <a:spcBef>
                <a:spcPts val="3200"/>
              </a:spcBef>
              <a:defRPr sz="2800"/>
            </a:pPr>
            <a:r>
              <a:t>Supports Git and Mercurial</a:t>
            </a:r>
          </a:p>
          <a:p>
            <a:pPr lvl="1" marL="685800" indent="-342900">
              <a:spcBef>
                <a:spcPts val="3200"/>
              </a:spcBef>
              <a:defRPr sz="2800"/>
            </a:pPr>
            <a:r>
              <a:t>Integration with GitHub, Bitbucket and GitLab</a:t>
            </a:r>
          </a:p>
          <a:p>
            <a:pPr lvl="1" marL="685800" indent="-342900">
              <a:spcBef>
                <a:spcPts val="3200"/>
              </a:spcBef>
              <a:defRPr sz="2800"/>
            </a:pPr>
            <a:r>
              <a:t>Full support for everything you can do in the command line</a:t>
            </a:r>
          </a:p>
          <a:p>
            <a:pPr lvl="1" marL="685800" indent="-342900">
              <a:spcBef>
                <a:spcPts val="3200"/>
              </a:spcBef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https://www.sourcetreeapp.com/</a:t>
            </a:r>
          </a:p>
        </p:txBody>
      </p:sp>
      <p:sp>
        <p:nvSpPr>
          <p:cNvPr id="173" name="Shape 173"/>
          <p:cNvSpPr/>
          <p:nvPr/>
        </p:nvSpPr>
        <p:spPr>
          <a:xfrm>
            <a:off x="6667500" y="3546208"/>
            <a:ext cx="5334000" cy="388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Built in support for TFS and Git</a:t>
            </a:r>
          </a:p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Integration with GitHub and Visual Studio Online</a:t>
            </a:r>
          </a:p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Support for common commands</a:t>
            </a:r>
          </a:p>
        </p:txBody>
      </p:sp>
      <p:pic>
        <p:nvPicPr>
          <p:cNvPr id="174" name="sourcetree_rgb_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950" y="2505030"/>
            <a:ext cx="4993500" cy="876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YqTqq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5900" y="2167965"/>
            <a:ext cx="5537200" cy="155081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-124752" y="-120452"/>
            <a:ext cx="13254304" cy="2290565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Git - GUI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-73158" y="-78317"/>
            <a:ext cx="13151116" cy="2536164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Remote code hosting service</a:t>
            </a:r>
          </a:p>
          <a:p>
            <a:pPr/>
            <a:r>
              <a:t>Host your projects publicly for free and privately for a fee</a:t>
            </a:r>
          </a:p>
          <a:p>
            <a:pPr lvl="1"/>
            <a:r>
              <a:t>Students get one free private repository</a:t>
            </a:r>
          </a:p>
          <a:p>
            <a:pPr/>
            <a:r>
              <a:t>Designed for social coding, many features for collaboration</a:t>
            </a:r>
          </a:p>
        </p:txBody>
      </p:sp>
      <p:pic>
        <p:nvPicPr>
          <p:cNvPr id="180" name="GitHub_Logo.png"/>
          <p:cNvPicPr>
            <a:picLocks noChangeAspect="1"/>
          </p:cNvPicPr>
          <p:nvPr/>
        </p:nvPicPr>
        <p:blipFill>
          <a:blip r:embed="rId2">
            <a:extLst/>
          </a:blip>
          <a:srcRect l="5237" t="13940" r="5237" b="13940"/>
          <a:stretch>
            <a:fillRect/>
          </a:stretch>
        </p:blipFill>
        <p:spPr>
          <a:xfrm>
            <a:off x="4203303" y="430344"/>
            <a:ext cx="4598154" cy="151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itHub-Mark-120px-pl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4973" y="554660"/>
            <a:ext cx="1270210" cy="1270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-73158" y="-78317"/>
            <a:ext cx="13151116" cy="2536164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>
            <p:ph type="body" sz="half" idx="1"/>
          </p:nvPr>
        </p:nvSpPr>
        <p:spPr>
          <a:xfrm>
            <a:off x="952500" y="3310499"/>
            <a:ext cx="11099800" cy="3132602"/>
          </a:xfrm>
          <a:prstGeom prst="rect">
            <a:avLst/>
          </a:prstGeom>
        </p:spPr>
        <p:txBody>
          <a:bodyPr/>
          <a:lstStyle/>
          <a:p>
            <a:pPr/>
            <a:r>
              <a:t>Instructors can use this to create groups of repositories for an assignment and monitor progress.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https://classroom.github.com/</a:t>
            </a:r>
          </a:p>
        </p:txBody>
      </p:sp>
      <p:pic>
        <p:nvPicPr>
          <p:cNvPr id="185" name="classroo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5774" y="777015"/>
            <a:ext cx="9493252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-104180" y="-118798"/>
            <a:ext cx="13213160" cy="2722298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</a:ln>
        </p:spPr>
        <p:txBody>
          <a:bodyPr/>
          <a:lstStyle>
            <a:lvl1pPr>
              <a:defRPr sz="7200"/>
            </a:lvl1pPr>
          </a:lstStyle>
          <a:p>
            <a:pPr/>
            <a:r>
              <a:t>learnVCS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258233" y="2838450"/>
            <a:ext cx="8001068" cy="6663201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3312"/>
            </a:pPr>
            <a:r>
              <a:rPr u="sng">
                <a:hlinkClick r:id="rId2" invalidUrl="" action="" tgtFrame="" tooltip="" history="1" highlightClick="0" endSnd="0"/>
              </a:rPr>
              <a:t>http://learnvcs.github.io/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Created to address gaps in version control education in the IGM curriculum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Interactive visualizations of projects hosted on GitHub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Links to some of the best resources for learning more about version control and how to use tools like Git, Subversion, and more</a:t>
            </a:r>
          </a:p>
        </p:txBody>
      </p:sp>
      <p:pic>
        <p:nvPicPr>
          <p:cNvPr id="189" name="Screen Shot 2015-12-10 at 12.38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5141" y="3169857"/>
            <a:ext cx="3773292" cy="6000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-110795" y="-107686"/>
            <a:ext cx="13226390" cy="2040600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</a:ln>
        </p:spPr>
        <p:txBody>
          <a:bodyPr/>
          <a:lstStyle>
            <a:lvl1pPr>
              <a:defRPr i="1" sz="5000"/>
            </a:lvl1pPr>
          </a:lstStyle>
          <a:p>
            <a:pPr/>
            <a:r>
              <a:t>Slides by the learnVCS team</a:t>
            </a:r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1558557" y="6440926"/>
            <a:ext cx="2538008" cy="12700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Aaron Sky</a:t>
            </a:r>
          </a:p>
        </p:txBody>
      </p:sp>
      <p:sp>
        <p:nvSpPr>
          <p:cNvPr id="193" name="Shape 193"/>
          <p:cNvSpPr/>
          <p:nvPr/>
        </p:nvSpPr>
        <p:spPr>
          <a:xfrm>
            <a:off x="5036294" y="6440926"/>
            <a:ext cx="2924369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spcBef>
                <a:spcPts val="3200"/>
              </a:spcBef>
              <a:defRPr sz="2800"/>
            </a:lvl1pPr>
          </a:lstStyle>
          <a:p>
            <a:pPr/>
            <a:r>
              <a:t>Stephanie Jurgiel</a:t>
            </a:r>
          </a:p>
        </p:txBody>
      </p:sp>
      <p:sp>
        <p:nvSpPr>
          <p:cNvPr id="194" name="Shape 194"/>
          <p:cNvSpPr/>
          <p:nvPr/>
        </p:nvSpPr>
        <p:spPr>
          <a:xfrm>
            <a:off x="8908235" y="6440926"/>
            <a:ext cx="25380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spcBef>
                <a:spcPts val="3200"/>
              </a:spcBef>
              <a:defRPr sz="2800"/>
            </a:lvl1pPr>
          </a:lstStyle>
          <a:p>
            <a:pPr/>
            <a:r>
              <a:t>Ben Wilcox</a:t>
            </a:r>
          </a:p>
        </p:txBody>
      </p:sp>
      <p:pic>
        <p:nvPicPr>
          <p:cNvPr id="195" name="aaron.png"/>
          <p:cNvPicPr>
            <a:picLocks noChangeAspect="1"/>
          </p:cNvPicPr>
          <p:nvPr/>
        </p:nvPicPr>
        <p:blipFill>
          <a:blip r:embed="rId2">
            <a:extLst/>
          </a:blip>
          <a:srcRect l="739" t="465" r="0" b="6"/>
          <a:stretch>
            <a:fillRect/>
          </a:stretch>
        </p:blipFill>
        <p:spPr>
          <a:xfrm>
            <a:off x="1568261" y="3785055"/>
            <a:ext cx="2526367" cy="252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1" h="21600" fill="norm" stroke="1" extrusionOk="0">
                <a:moveTo>
                  <a:pt x="10334" y="0"/>
                </a:moveTo>
                <a:cubicBezTo>
                  <a:pt x="7689" y="0"/>
                  <a:pt x="5045" y="1061"/>
                  <a:pt x="3027" y="3184"/>
                </a:cubicBezTo>
                <a:cubicBezTo>
                  <a:pt x="-1009" y="7428"/>
                  <a:pt x="-1009" y="14308"/>
                  <a:pt x="3027" y="18552"/>
                </a:cubicBezTo>
                <a:cubicBezTo>
                  <a:pt x="4644" y="20252"/>
                  <a:pt x="6663" y="21262"/>
                  <a:pt x="8762" y="21600"/>
                </a:cubicBezTo>
                <a:lnTo>
                  <a:pt x="11906" y="21600"/>
                </a:lnTo>
                <a:cubicBezTo>
                  <a:pt x="14005" y="21262"/>
                  <a:pt x="16025" y="20252"/>
                  <a:pt x="17641" y="18552"/>
                </a:cubicBezTo>
                <a:cubicBezTo>
                  <a:pt x="19350" y="16755"/>
                  <a:pt x="20329" y="14486"/>
                  <a:pt x="20591" y="12144"/>
                </a:cubicBezTo>
                <a:lnTo>
                  <a:pt x="20591" y="9591"/>
                </a:lnTo>
                <a:cubicBezTo>
                  <a:pt x="20329" y="7249"/>
                  <a:pt x="19350" y="4980"/>
                  <a:pt x="17641" y="3184"/>
                </a:cubicBezTo>
                <a:cubicBezTo>
                  <a:pt x="15623" y="1061"/>
                  <a:pt x="12979" y="0"/>
                  <a:pt x="1033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6" name="ben.png"/>
          <p:cNvPicPr>
            <a:picLocks noChangeAspect="1"/>
          </p:cNvPicPr>
          <p:nvPr/>
        </p:nvPicPr>
        <p:blipFill>
          <a:blip r:embed="rId3">
            <a:extLst/>
          </a:blip>
          <a:srcRect l="77" t="40" r="204" b="7"/>
          <a:stretch>
            <a:fillRect/>
          </a:stretch>
        </p:blipFill>
        <p:spPr>
          <a:xfrm>
            <a:off x="8908234" y="3769873"/>
            <a:ext cx="2538009" cy="2543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1054"/>
                  <a:pt x="2881" y="3164"/>
                </a:cubicBezTo>
                <a:cubicBezTo>
                  <a:pt x="-961" y="7384"/>
                  <a:pt x="-961" y="14226"/>
                  <a:pt x="2881" y="18446"/>
                </a:cubicBezTo>
                <a:cubicBezTo>
                  <a:pt x="4755" y="20503"/>
                  <a:pt x="7196" y="21549"/>
                  <a:pt x="9651" y="21600"/>
                </a:cubicBezTo>
                <a:lnTo>
                  <a:pt x="10027" y="21600"/>
                </a:lnTo>
                <a:cubicBezTo>
                  <a:pt x="12482" y="21549"/>
                  <a:pt x="14923" y="20503"/>
                  <a:pt x="16797" y="18446"/>
                </a:cubicBezTo>
                <a:cubicBezTo>
                  <a:pt x="20639" y="14226"/>
                  <a:pt x="20639" y="7384"/>
                  <a:pt x="16797" y="3164"/>
                </a:cubicBezTo>
                <a:cubicBezTo>
                  <a:pt x="14875" y="105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7" name="steph.jpg"/>
          <p:cNvPicPr>
            <a:picLocks noChangeAspect="1"/>
          </p:cNvPicPr>
          <p:nvPr/>
        </p:nvPicPr>
        <p:blipFill>
          <a:blip r:embed="rId4">
            <a:extLst/>
          </a:blip>
          <a:srcRect l="133" t="0" r="134" b="0"/>
          <a:stretch>
            <a:fillRect/>
          </a:stretch>
        </p:blipFill>
        <p:spPr>
          <a:xfrm>
            <a:off x="5184845" y="3769990"/>
            <a:ext cx="2533590" cy="2540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1053"/>
                  <a:pt x="2882" y="3162"/>
                </a:cubicBezTo>
                <a:cubicBezTo>
                  <a:pt x="-961" y="7380"/>
                  <a:pt x="-961" y="14220"/>
                  <a:pt x="2882" y="18438"/>
                </a:cubicBezTo>
                <a:cubicBezTo>
                  <a:pt x="4803" y="20547"/>
                  <a:pt x="7321" y="21600"/>
                  <a:pt x="9839" y="21600"/>
                </a:cubicBezTo>
                <a:cubicBezTo>
                  <a:pt x="12357" y="21600"/>
                  <a:pt x="14875" y="20547"/>
                  <a:pt x="16796" y="18438"/>
                </a:cubicBezTo>
                <a:cubicBezTo>
                  <a:pt x="20639" y="14220"/>
                  <a:pt x="20639" y="7380"/>
                  <a:pt x="16796" y="3162"/>
                </a:cubicBezTo>
                <a:cubicBezTo>
                  <a:pt x="14875" y="1053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-146041" y="-150225"/>
            <a:ext cx="13296882" cy="2449401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</a:ln>
        </p:spPr>
        <p:txBody>
          <a:bodyPr/>
          <a:lstStyle>
            <a:lvl1pPr>
              <a:defRPr sz="7200"/>
            </a:lvl1pPr>
          </a:lstStyle>
          <a:p>
            <a:pPr/>
            <a:r>
              <a:t>What’s Version Control?</a:t>
            </a:r>
          </a:p>
        </p:txBody>
      </p:sp>
      <p:pic>
        <p:nvPicPr>
          <p:cNvPr id="123" name="image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1041" y="5274499"/>
            <a:ext cx="6582718" cy="412337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425549" y="2497787"/>
            <a:ext cx="12153702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400"/>
              </a:spcBef>
            </a:pPr>
            <a:r>
              <a:t>Version Control (VCS) is software you can use to track changes to a project over time, consolidate changes between contributors, and backup your work.</a:t>
            </a:r>
          </a:p>
          <a:p>
            <a:pPr>
              <a:spcBef>
                <a:spcPts val="2400"/>
              </a:spcBef>
            </a:pPr>
            <a:r>
              <a:t>If you don’t use a VCS, you could end up like this: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-146041" y="-150225"/>
            <a:ext cx="13296882" cy="2449401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</a:ln>
        </p:spPr>
        <p:txBody>
          <a:bodyPr/>
          <a:lstStyle>
            <a:lvl1pPr>
              <a:defRPr sz="7200"/>
            </a:lvl1pPr>
          </a:lstStyle>
          <a:p>
            <a:pPr/>
            <a:r>
              <a:t>Types of Version Control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52500" y="2536516"/>
            <a:ext cx="5334000" cy="3258816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000"/>
              </a:spcBef>
              <a:buSzTx/>
              <a:buNone/>
              <a:defRPr b="1" sz="2660">
                <a:latin typeface="Helvetica"/>
                <a:ea typeface="Helvetica"/>
                <a:cs typeface="Helvetica"/>
                <a:sym typeface="Helvetica"/>
              </a:defRPr>
            </a:pPr>
            <a:r>
              <a:t>Centralized (CVCS)</a:t>
            </a:r>
          </a:p>
          <a:p>
            <a:pPr lvl="1" marL="651509" indent="-325754" defTabSz="554990">
              <a:spcBef>
                <a:spcPts val="3000"/>
              </a:spcBef>
              <a:defRPr sz="2660"/>
            </a:pPr>
            <a:r>
              <a:t>Changes tracked against central remote repository</a:t>
            </a:r>
          </a:p>
          <a:p>
            <a:pPr lvl="1" marL="651509" indent="-325754" defTabSz="554990">
              <a:spcBef>
                <a:spcPts val="3000"/>
              </a:spcBef>
              <a:defRPr sz="2660"/>
            </a:pPr>
            <a:r>
              <a:t>Cannot maintain local tree</a:t>
            </a:r>
          </a:p>
          <a:p>
            <a:pPr lvl="1" marL="651509" indent="-325754" defTabSz="554990">
              <a:spcBef>
                <a:spcPts val="3000"/>
              </a:spcBef>
              <a:defRPr sz="2660"/>
            </a:pPr>
            <a:r>
              <a:t>Helpful for large projects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6718300" y="2495605"/>
            <a:ext cx="5334000" cy="325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19937">
              <a:spcBef>
                <a:spcPts val="2800"/>
              </a:spcBef>
              <a:defRPr b="1" sz="2492">
                <a:latin typeface="Helvetica"/>
                <a:ea typeface="Helvetica"/>
                <a:cs typeface="Helvetica"/>
                <a:sym typeface="Helvetica"/>
              </a:defRPr>
            </a:pPr>
            <a:r>
              <a:t>Distributed (DVCS)</a:t>
            </a:r>
          </a:p>
          <a:p>
            <a:pPr lvl="1" marL="610361" indent="-305180" algn="l" defTabSz="519937">
              <a:spcBef>
                <a:spcPts val="2800"/>
              </a:spcBef>
              <a:buSzPct val="75000"/>
              <a:buChar char="•"/>
              <a:defRPr sz="2492"/>
            </a:pPr>
            <a:r>
              <a:t>Local tree synced to remote tree</a:t>
            </a:r>
          </a:p>
          <a:p>
            <a:pPr lvl="1" marL="610361" indent="-305180" algn="l" defTabSz="519937">
              <a:spcBef>
                <a:spcPts val="2800"/>
              </a:spcBef>
              <a:buSzPct val="75000"/>
              <a:buChar char="•"/>
              <a:defRPr sz="2492"/>
            </a:pPr>
            <a:r>
              <a:t>Great for projects with many contributors, inconsistent network access, and a reliance on derivation</a:t>
            </a:r>
          </a:p>
        </p:txBody>
      </p:sp>
      <p:pic>
        <p:nvPicPr>
          <p:cNvPr id="129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2770" y="6096238"/>
            <a:ext cx="1865060" cy="3145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9801" y="6328423"/>
            <a:ext cx="2612701" cy="2681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-115227" y="-61648"/>
            <a:ext cx="13235254" cy="2222302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</a:ln>
        </p:spPr>
        <p:txBody>
          <a:bodyPr/>
          <a:lstStyle>
            <a:lvl1pPr>
              <a:defRPr sz="7200"/>
            </a:lvl1pPr>
          </a:lstStyle>
          <a:p>
            <a:pPr/>
            <a:r>
              <a:t>Types of Version Control</a:t>
            </a:r>
          </a:p>
        </p:txBody>
      </p:sp>
      <p:sp>
        <p:nvSpPr>
          <p:cNvPr id="133" name="Shape 133"/>
          <p:cNvSpPr/>
          <p:nvPr/>
        </p:nvSpPr>
        <p:spPr>
          <a:xfrm>
            <a:off x="568983" y="2501900"/>
            <a:ext cx="6985001" cy="6985000"/>
          </a:xfrm>
          <a:prstGeom prst="ellipse">
            <a:avLst/>
          </a:prstGeom>
          <a:solidFill>
            <a:srgbClr val="80C7D2">
              <a:alpha val="699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5308474" y="2500957"/>
            <a:ext cx="6986886" cy="6986886"/>
          </a:xfrm>
          <a:prstGeom prst="ellipse">
            <a:avLst/>
          </a:prstGeom>
          <a:solidFill>
            <a:srgbClr val="E8898D">
              <a:alpha val="702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5661389" y="5702299"/>
            <a:ext cx="16820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200"/>
              </a:spcBef>
              <a:defRPr sz="3200"/>
            </a:lvl1pPr>
          </a:lstStyle>
          <a:p>
            <a:pPr/>
            <a:r>
              <a:t>Perforce</a:t>
            </a:r>
          </a:p>
        </p:txBody>
      </p:sp>
      <p:sp>
        <p:nvSpPr>
          <p:cNvPr id="136" name="Shape 136"/>
          <p:cNvSpPr/>
          <p:nvPr/>
        </p:nvSpPr>
        <p:spPr>
          <a:xfrm>
            <a:off x="7514752" y="4523965"/>
            <a:ext cx="3809736" cy="3603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Git — The most popular system for hobbyists, small teams and open source projects</a:t>
            </a:r>
          </a:p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Mercurial — An alternative to Git</a:t>
            </a:r>
          </a:p>
        </p:txBody>
      </p:sp>
      <p:sp>
        <p:nvSpPr>
          <p:cNvPr id="137" name="Shape 137"/>
          <p:cNvSpPr/>
          <p:nvPr/>
        </p:nvSpPr>
        <p:spPr>
          <a:xfrm>
            <a:off x="7560343" y="3417682"/>
            <a:ext cx="32959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Examples of DVCS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08155" y="4523965"/>
            <a:ext cx="4457971" cy="294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Subversion (SVN)</a:t>
            </a:r>
          </a:p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Team Foundation Server (TFS)</a:t>
            </a:r>
          </a:p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The original — CVS!</a:t>
            </a:r>
          </a:p>
        </p:txBody>
      </p:sp>
      <p:sp>
        <p:nvSpPr>
          <p:cNvPr id="139" name="Shape 139"/>
          <p:cNvSpPr/>
          <p:nvPr/>
        </p:nvSpPr>
        <p:spPr>
          <a:xfrm>
            <a:off x="2149779" y="3417682"/>
            <a:ext cx="32959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Examples of CVCS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73158" y="-78317"/>
            <a:ext cx="13151116" cy="2726466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952500" y="2917376"/>
            <a:ext cx="11099800" cy="5671448"/>
          </a:xfrm>
          <a:prstGeom prst="rect">
            <a:avLst/>
          </a:prstGeom>
        </p:spPr>
        <p:txBody>
          <a:bodyPr/>
          <a:lstStyle/>
          <a:p>
            <a:pPr/>
            <a:r>
              <a:t>Developed in 2005 to replace the VCS for the Linux project</a:t>
            </a:r>
          </a:p>
          <a:p>
            <a:pPr/>
            <a:r>
              <a:t>Popularity soared in 2008 after the release of GitHub, a social coding and remote source code host</a:t>
            </a:r>
          </a:p>
        </p:txBody>
      </p:sp>
      <p:pic>
        <p:nvPicPr>
          <p:cNvPr id="143" name="Git-Logo-2Col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0183" y="519814"/>
            <a:ext cx="3664434" cy="153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-146041" y="-116358"/>
            <a:ext cx="13296882" cy="2449401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Git - CLI Workflow</a:t>
            </a:r>
          </a:p>
        </p:txBody>
      </p:sp>
      <p:sp>
        <p:nvSpPr>
          <p:cNvPr id="146" name="Shape 146"/>
          <p:cNvSpPr/>
          <p:nvPr>
            <p:ph type="body" sz="half" idx="1"/>
          </p:nvPr>
        </p:nvSpPr>
        <p:spPr>
          <a:xfrm>
            <a:off x="548870" y="3219450"/>
            <a:ext cx="6046178" cy="6097079"/>
          </a:xfrm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2800"/>
              </a:spcBef>
              <a:defRPr sz="2448"/>
            </a:pPr>
            <a:r>
              <a:t>Git was designed for the command prompt</a:t>
            </a:r>
          </a:p>
          <a:p>
            <a:pPr marL="302260" indent="-302260" defTabSz="397256">
              <a:spcBef>
                <a:spcPts val="2800"/>
              </a:spcBef>
              <a:defRPr sz="2448"/>
            </a:pPr>
            <a:r>
              <a:t>Basic Commands</a:t>
            </a:r>
          </a:p>
          <a:p>
            <a:pPr lvl="1" marL="604520" indent="-302260" defTabSz="397256">
              <a:spcBef>
                <a:spcPts val="2800"/>
              </a:spcBef>
              <a:defRPr sz="2448"/>
            </a:pPr>
            <a:r>
              <a:t>git status</a:t>
            </a:r>
          </a:p>
          <a:p>
            <a:pPr lvl="1" marL="604520" indent="-302260" defTabSz="397256">
              <a:spcBef>
                <a:spcPts val="2800"/>
              </a:spcBef>
              <a:defRPr sz="2448"/>
            </a:pPr>
            <a:r>
              <a:t>git add .</a:t>
            </a:r>
          </a:p>
          <a:p>
            <a:pPr lvl="1" marL="604520" indent="-302260" defTabSz="397256">
              <a:spcBef>
                <a:spcPts val="2800"/>
              </a:spcBef>
              <a:defRPr sz="2448"/>
            </a:pPr>
            <a:r>
              <a:t>git diff --cached</a:t>
            </a:r>
          </a:p>
          <a:p>
            <a:pPr lvl="1" marL="604520" indent="-302260" defTabSz="397256">
              <a:spcBef>
                <a:spcPts val="2800"/>
              </a:spcBef>
              <a:defRPr sz="2448"/>
            </a:pPr>
            <a:r>
              <a:t>git commit -m “&lt;message&gt;”</a:t>
            </a:r>
          </a:p>
          <a:p>
            <a:pPr lvl="1" marL="604520" indent="-302260" defTabSz="397256">
              <a:spcBef>
                <a:spcPts val="2800"/>
              </a:spcBef>
              <a:defRPr sz="2448"/>
            </a:pPr>
            <a:r>
              <a:t>git pull --rebase</a:t>
            </a:r>
          </a:p>
          <a:p>
            <a:pPr lvl="1" marL="604520" indent="-302260" defTabSz="397256">
              <a:spcBef>
                <a:spcPts val="2800"/>
              </a:spcBef>
              <a:defRPr sz="2448"/>
            </a:pPr>
            <a:r>
              <a:t>git push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9264" y="1684195"/>
            <a:ext cx="100662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800"/>
            </a:lvl1pPr>
          </a:lstStyle>
          <a:p>
            <a:pPr/>
            <a:r>
              <a:t>(CLI - Command Line Interface)</a:t>
            </a:r>
          </a:p>
        </p:txBody>
      </p:sp>
      <p:pic>
        <p:nvPicPr>
          <p:cNvPr id="148" name="Screen Shot 2015-11-28 at 19.36.42.png"/>
          <p:cNvPicPr>
            <a:picLocks noChangeAspect="1"/>
          </p:cNvPicPr>
          <p:nvPr/>
        </p:nvPicPr>
        <p:blipFill>
          <a:blip r:embed="rId2">
            <a:extLst/>
          </a:blip>
          <a:srcRect l="0" t="0" r="52389" b="0"/>
          <a:stretch>
            <a:fillRect/>
          </a:stretch>
        </p:blipFill>
        <p:spPr>
          <a:xfrm>
            <a:off x="7677403" y="3219450"/>
            <a:ext cx="4644465" cy="6096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5227" y="-76551"/>
            <a:ext cx="13235254" cy="2279717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Git - CLI Workflow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567915" y="2593596"/>
            <a:ext cx="11868969" cy="1442421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2700"/>
              </a:spcBef>
              <a:defRPr sz="3239"/>
            </a:pPr>
            <a:r>
              <a:t>`git status` — Displays the current status of the repo</a:t>
            </a:r>
          </a:p>
          <a:p>
            <a:pPr marL="400050" indent="-400050" defTabSz="525779">
              <a:spcBef>
                <a:spcPts val="2700"/>
              </a:spcBef>
              <a:defRPr sz="3239"/>
            </a:pPr>
            <a:r>
              <a:t>`git add .` — Stages all changed and untracked files</a:t>
            </a:r>
          </a:p>
        </p:txBody>
      </p:sp>
      <p:sp>
        <p:nvSpPr>
          <p:cNvPr id="152" name="Shape 152"/>
          <p:cNvSpPr/>
          <p:nvPr/>
        </p:nvSpPr>
        <p:spPr>
          <a:xfrm>
            <a:off x="1469264" y="1578362"/>
            <a:ext cx="100662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800"/>
            </a:lvl1pPr>
          </a:lstStyle>
          <a:p>
            <a:pPr/>
            <a:r>
              <a:t>(CLI - Command Line Interface)</a:t>
            </a:r>
          </a:p>
        </p:txBody>
      </p:sp>
      <p:pic>
        <p:nvPicPr>
          <p:cNvPr id="153" name="Screen Shot 2015-11-28 at 19.36.42.png"/>
          <p:cNvPicPr>
            <a:picLocks noChangeAspect="1"/>
          </p:cNvPicPr>
          <p:nvPr/>
        </p:nvPicPr>
        <p:blipFill>
          <a:blip r:embed="rId2">
            <a:extLst/>
          </a:blip>
          <a:srcRect l="0" t="0" r="47950" b="52133"/>
          <a:stretch>
            <a:fillRect/>
          </a:stretch>
        </p:blipFill>
        <p:spPr>
          <a:xfrm>
            <a:off x="2123479" y="4413747"/>
            <a:ext cx="8757948" cy="5033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-124752" y="-107752"/>
            <a:ext cx="13254304" cy="2275285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</a:ln>
        </p:spPr>
        <p:txBody>
          <a:bodyPr/>
          <a:lstStyle>
            <a:lvl1pPr>
              <a:defRPr sz="7200"/>
            </a:lvl1pPr>
          </a:lstStyle>
          <a:p>
            <a:pPr/>
            <a:r>
              <a:t>Git - CLI Workflow</a:t>
            </a:r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757297" y="2751873"/>
            <a:ext cx="11490206" cy="1245086"/>
          </a:xfrm>
          <a:prstGeom prst="rect">
            <a:avLst/>
          </a:prstGeom>
        </p:spPr>
        <p:txBody>
          <a:bodyPr/>
          <a:lstStyle/>
          <a:p>
            <a:pPr/>
            <a:r>
              <a:t>git diff — Compares all changes to the current HEAD</a:t>
            </a:r>
          </a:p>
        </p:txBody>
      </p:sp>
      <p:sp>
        <p:nvSpPr>
          <p:cNvPr id="157" name="Shape 157"/>
          <p:cNvSpPr/>
          <p:nvPr/>
        </p:nvSpPr>
        <p:spPr>
          <a:xfrm>
            <a:off x="1469264" y="1531795"/>
            <a:ext cx="100662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800"/>
            </a:lvl1pPr>
          </a:lstStyle>
          <a:p>
            <a:pPr/>
            <a:r>
              <a:t>(CLI - Command Line Interface)</a:t>
            </a:r>
          </a:p>
        </p:txBody>
      </p:sp>
      <p:pic>
        <p:nvPicPr>
          <p:cNvPr id="158" name="Screen Shot 2015-11-28 at 19.38.00.png"/>
          <p:cNvPicPr>
            <a:picLocks noChangeAspect="1"/>
          </p:cNvPicPr>
          <p:nvPr/>
        </p:nvPicPr>
        <p:blipFill>
          <a:blip r:embed="rId2">
            <a:extLst/>
          </a:blip>
          <a:srcRect l="0" t="0" r="43540" b="63360"/>
          <a:stretch>
            <a:fillRect/>
          </a:stretch>
        </p:blipFill>
        <p:spPr>
          <a:xfrm>
            <a:off x="757435" y="4568599"/>
            <a:ext cx="11490010" cy="4660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sz="quarter" idx="1"/>
          </p:nvPr>
        </p:nvSpPr>
        <p:spPr>
          <a:xfrm>
            <a:off x="952500" y="2923029"/>
            <a:ext cx="11099800" cy="796903"/>
          </a:xfrm>
          <a:prstGeom prst="rect">
            <a:avLst/>
          </a:prstGeom>
        </p:spPr>
        <p:txBody>
          <a:bodyPr/>
          <a:lstStyle/>
          <a:p>
            <a:pPr/>
            <a:r>
              <a:t>git commit -m “&lt;message&gt;”</a:t>
            </a:r>
          </a:p>
        </p:txBody>
      </p:sp>
      <p:sp>
        <p:nvSpPr>
          <p:cNvPr id="161" name="Shape 161"/>
          <p:cNvSpPr/>
          <p:nvPr/>
        </p:nvSpPr>
        <p:spPr>
          <a:xfrm>
            <a:off x="952499" y="6555184"/>
            <a:ext cx="1109980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3200"/>
              </a:spcBef>
              <a:defRPr sz="2800"/>
            </a:lvl1pPr>
            <a:lvl2pPr marL="685800" indent="-342900" algn="l">
              <a:spcBef>
                <a:spcPts val="3200"/>
              </a:spcBef>
              <a:buSzPct val="75000"/>
              <a:buChar char="•"/>
              <a:defRPr sz="2800"/>
            </a:lvl2pPr>
          </a:lstStyle>
          <a:p>
            <a:pPr/>
            <a:r>
              <a:t>Common Gotchas</a:t>
            </a:r>
          </a:p>
          <a:p>
            <a:pPr lvl="1"/>
            <a:r>
              <a:t>Be as descriptive as possible in your commit messages. Once pushed, this history cannot be changed easily!</a:t>
            </a:r>
          </a:p>
        </p:txBody>
      </p:sp>
      <p:pic>
        <p:nvPicPr>
          <p:cNvPr id="162" name="Screen Shot 2015-11-28 at 19.38.00.png"/>
          <p:cNvPicPr>
            <a:picLocks noChangeAspect="1"/>
          </p:cNvPicPr>
          <p:nvPr/>
        </p:nvPicPr>
        <p:blipFill>
          <a:blip r:embed="rId2">
            <a:extLst/>
          </a:blip>
          <a:srcRect l="0" t="55891" r="64067" b="35972"/>
          <a:stretch>
            <a:fillRect/>
          </a:stretch>
        </p:blipFill>
        <p:spPr>
          <a:xfrm>
            <a:off x="1469231" y="4425365"/>
            <a:ext cx="10066303" cy="142445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-146041" y="-116358"/>
            <a:ext cx="13296882" cy="2449401"/>
          </a:xfrm>
          <a:prstGeom prst="rect">
            <a:avLst/>
          </a:prstGeom>
          <a:solidFill>
            <a:srgbClr val="FFFDF8"/>
          </a:solidFill>
          <a:ln w="25400">
            <a:solidFill>
              <a:srgbClr val="D1C5B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Git - CLI Workflow</a:t>
            </a:r>
          </a:p>
        </p:txBody>
      </p:sp>
      <p:sp>
        <p:nvSpPr>
          <p:cNvPr id="164" name="Shape 164"/>
          <p:cNvSpPr/>
          <p:nvPr/>
        </p:nvSpPr>
        <p:spPr>
          <a:xfrm>
            <a:off x="1469264" y="1684195"/>
            <a:ext cx="100662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800"/>
            </a:lvl1pPr>
          </a:lstStyle>
          <a:p>
            <a:pPr/>
            <a:r>
              <a:t>(CLI - Command Line Interface)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