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1"/>
  </p:notesMasterIdLst>
  <p:sldIdLst>
    <p:sldId id="281" r:id="rId5"/>
    <p:sldId id="286" r:id="rId6"/>
    <p:sldId id="273" r:id="rId7"/>
    <p:sldId id="275" r:id="rId8"/>
    <p:sldId id="277" r:id="rId9"/>
    <p:sldId id="28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E915"/>
    <a:srgbClr val="DED910"/>
    <a:srgbClr val="FFF1C5"/>
    <a:srgbClr val="F7966F"/>
    <a:srgbClr val="DDDD3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4023" autoAdjust="0"/>
    <p:restoredTop sz="97505" autoAdjust="0"/>
  </p:normalViewPr>
  <p:slideViewPr>
    <p:cSldViewPr snapToGrid="0">
      <p:cViewPr varScale="1">
        <p:scale>
          <a:sx n="165" d="100"/>
          <a:sy n="165" d="100"/>
        </p:scale>
        <p:origin x="16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https://healthnewengland.sharepoint.com/sites/Corporate/itdept/itops/InfoSecurity/Security%20Compliance/Assessments/NIST%20CSF/2024/NIST%20CSF%202.0%202024%20Risk%20Assessment%20v1.5.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healthnewengland.sharepoint.com/sites/Corporate/itdept/itops/InfoSecurity/Security%20Compliance/Assessments/NIST%20CSF/2024/NIST%20CSF%202.0%202024%20Risk%20Assessment%20v1.5.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50000"/>
                  </a:schemeClr>
                </a:solidFill>
                <a:latin typeface="Calibri" panose="020F0502020204030204" pitchFamily="34" charset="0"/>
                <a:ea typeface="+mn-ea"/>
                <a:cs typeface="Calibri" panose="020F0502020204030204" pitchFamily="34" charset="0"/>
              </a:defRPr>
            </a:pPr>
            <a:r>
              <a:rPr lang="en-US"/>
              <a:t>Compliance Maturity by Subcategory Score</a:t>
            </a:r>
          </a:p>
        </c:rich>
      </c:tx>
      <c:layout/>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50000"/>
                </a:schemeClr>
              </a:solidFill>
              <a:latin typeface="Calibri" panose="020F0502020204030204" pitchFamily="34" charset="0"/>
              <a:ea typeface="+mn-ea"/>
              <a:cs typeface="Calibri" panose="020F0502020204030204" pitchFamily="34" charset="0"/>
            </a:defRPr>
          </a:pPr>
          <a:endParaRPr lang="en-US"/>
        </a:p>
      </c:txPr>
    </c:title>
    <c:autoTitleDeleted val="0"/>
    <c:plotArea>
      <c:layout>
        <c:manualLayout>
          <c:layoutTarget val="inner"/>
          <c:xMode val="edge"/>
          <c:yMode val="edge"/>
          <c:x val="0.12605461279421346"/>
          <c:y val="0.16126626993221271"/>
          <c:w val="0.7167289740456011"/>
          <c:h val="0.75712135896850485"/>
        </c:manualLayout>
      </c:layout>
      <c:radarChart>
        <c:radarStyle val="marker"/>
        <c:varyColors val="0"/>
        <c:ser>
          <c:idx val="0"/>
          <c:order val="0"/>
          <c:tx>
            <c:strRef>
              <c:f>'SCORING METRICS'!$G$46</c:f>
              <c:strCache>
                <c:ptCount val="1"/>
                <c:pt idx="0">
                  <c:v>Compliance Score</c:v>
                </c:pt>
              </c:strCache>
            </c:strRef>
          </c:tx>
          <c:spPr>
            <a:ln w="28575" cap="rnd">
              <a:solidFill>
                <a:schemeClr val="accent1"/>
              </a:solidFill>
              <a:round/>
            </a:ln>
            <a:effectLst/>
          </c:spPr>
          <c:marker>
            <c:symbol val="none"/>
          </c:marker>
          <c:cat>
            <c:strRef>
              <c:f>'SCORING METRICS'!$F$47:$F$68</c:f>
              <c:strCache>
                <c:ptCount val="22"/>
                <c:pt idx="0">
                  <c:v>DE.AE</c:v>
                </c:pt>
                <c:pt idx="1">
                  <c:v>DE.CM</c:v>
                </c:pt>
                <c:pt idx="2">
                  <c:v>GV.OC</c:v>
                </c:pt>
                <c:pt idx="3">
                  <c:v>GV.OV</c:v>
                </c:pt>
                <c:pt idx="4">
                  <c:v>GV.PO</c:v>
                </c:pt>
                <c:pt idx="5">
                  <c:v>GV.RM</c:v>
                </c:pt>
                <c:pt idx="6">
                  <c:v>GV.RR</c:v>
                </c:pt>
                <c:pt idx="7">
                  <c:v>GV.SC</c:v>
                </c:pt>
                <c:pt idx="8">
                  <c:v>ID.AM</c:v>
                </c:pt>
                <c:pt idx="9">
                  <c:v>ID.IM</c:v>
                </c:pt>
                <c:pt idx="10">
                  <c:v>ID.RA</c:v>
                </c:pt>
                <c:pt idx="11">
                  <c:v>PR.AA</c:v>
                </c:pt>
                <c:pt idx="12">
                  <c:v>PR.AT</c:v>
                </c:pt>
                <c:pt idx="13">
                  <c:v>PR.DS</c:v>
                </c:pt>
                <c:pt idx="14">
                  <c:v>PR.IR</c:v>
                </c:pt>
                <c:pt idx="15">
                  <c:v>PR.PS</c:v>
                </c:pt>
                <c:pt idx="16">
                  <c:v>RC.RP</c:v>
                </c:pt>
                <c:pt idx="17">
                  <c:v>RS.AN</c:v>
                </c:pt>
                <c:pt idx="18">
                  <c:v>RS.CO</c:v>
                </c:pt>
                <c:pt idx="19">
                  <c:v>RC.CO</c:v>
                </c:pt>
                <c:pt idx="20">
                  <c:v>RS.MA</c:v>
                </c:pt>
                <c:pt idx="21">
                  <c:v>RS.MI</c:v>
                </c:pt>
              </c:strCache>
            </c:strRef>
          </c:cat>
          <c:val>
            <c:numRef>
              <c:f>'SCORING METRICS'!$G$47:$G$68</c:f>
              <c:numCache>
                <c:formatCode>0.0</c:formatCode>
                <c:ptCount val="22"/>
                <c:pt idx="0">
                  <c:v>3.5</c:v>
                </c:pt>
                <c:pt idx="1">
                  <c:v>3.6</c:v>
                </c:pt>
                <c:pt idx="2" formatCode="General">
                  <c:v>3.6</c:v>
                </c:pt>
                <c:pt idx="3">
                  <c:v>3</c:v>
                </c:pt>
                <c:pt idx="4">
                  <c:v>2.5</c:v>
                </c:pt>
                <c:pt idx="5">
                  <c:v>4</c:v>
                </c:pt>
                <c:pt idx="6">
                  <c:v>3.25</c:v>
                </c:pt>
                <c:pt idx="7">
                  <c:v>3.4</c:v>
                </c:pt>
                <c:pt idx="8">
                  <c:v>3.7142857142857144</c:v>
                </c:pt>
                <c:pt idx="9">
                  <c:v>3.25</c:v>
                </c:pt>
                <c:pt idx="10">
                  <c:v>3.4</c:v>
                </c:pt>
                <c:pt idx="11">
                  <c:v>3.3333333333333335</c:v>
                </c:pt>
                <c:pt idx="12">
                  <c:v>3</c:v>
                </c:pt>
                <c:pt idx="13">
                  <c:v>2.4</c:v>
                </c:pt>
                <c:pt idx="14">
                  <c:v>3.5</c:v>
                </c:pt>
                <c:pt idx="15">
                  <c:v>3.3333333333333335</c:v>
                </c:pt>
                <c:pt idx="16">
                  <c:v>3</c:v>
                </c:pt>
                <c:pt idx="17">
                  <c:v>4</c:v>
                </c:pt>
                <c:pt idx="18">
                  <c:v>3</c:v>
                </c:pt>
                <c:pt idx="19">
                  <c:v>3.5</c:v>
                </c:pt>
                <c:pt idx="20">
                  <c:v>3.6</c:v>
                </c:pt>
                <c:pt idx="21">
                  <c:v>4</c:v>
                </c:pt>
              </c:numCache>
            </c:numRef>
          </c:val>
          <c:extLst>
            <c:ext xmlns:c16="http://schemas.microsoft.com/office/drawing/2014/chart" uri="{C3380CC4-5D6E-409C-BE32-E72D297353CC}">
              <c16:uniqueId val="{00000000-261B-4477-9F42-D0D574795D88}"/>
            </c:ext>
          </c:extLst>
        </c:ser>
        <c:dLbls>
          <c:showLegendKey val="0"/>
          <c:showVal val="0"/>
          <c:showCatName val="0"/>
          <c:showSerName val="0"/>
          <c:showPercent val="0"/>
          <c:showBubbleSize val="0"/>
        </c:dLbls>
        <c:axId val="1293297344"/>
        <c:axId val="1293292424"/>
      </c:radarChart>
      <c:catAx>
        <c:axId val="12932973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50000"/>
                  </a:schemeClr>
                </a:solidFill>
                <a:latin typeface="Calibri" panose="020F0502020204030204" pitchFamily="34" charset="0"/>
                <a:ea typeface="+mn-ea"/>
                <a:cs typeface="Calibri" panose="020F0502020204030204" pitchFamily="34" charset="0"/>
              </a:defRPr>
            </a:pPr>
            <a:endParaRPr lang="en-US"/>
          </a:p>
        </c:txPr>
        <c:crossAx val="1293292424"/>
        <c:crosses val="autoZero"/>
        <c:auto val="1"/>
        <c:lblAlgn val="ctr"/>
        <c:lblOffset val="100"/>
        <c:noMultiLvlLbl val="0"/>
      </c:catAx>
      <c:valAx>
        <c:axId val="129329242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lumMod val="50000"/>
                  </a:schemeClr>
                </a:solidFill>
                <a:latin typeface="Calibri" panose="020F0502020204030204" pitchFamily="34" charset="0"/>
                <a:ea typeface="+mn-ea"/>
                <a:cs typeface="Calibri" panose="020F0502020204030204" pitchFamily="34" charset="0"/>
              </a:defRPr>
            </a:pPr>
            <a:endParaRPr lang="en-US"/>
          </a:p>
        </c:txPr>
        <c:crossAx val="1293297344"/>
        <c:crosses val="autoZero"/>
        <c:crossBetween val="between"/>
        <c:majorUnit val="1"/>
      </c:valAx>
      <c:spPr>
        <a:noFill/>
        <a:ln>
          <a:noFill/>
        </a:ln>
        <a:effectLst/>
      </c:spPr>
    </c:plotArea>
    <c:plotVisOnly val="1"/>
    <c:dispBlanksAs val="gap"/>
    <c:showDLblsOverMax val="0"/>
  </c:chart>
  <c:spPr>
    <a:noFill/>
    <a:ln>
      <a:noFill/>
    </a:ln>
    <a:effectLst/>
  </c:spPr>
  <c:txPr>
    <a:bodyPr/>
    <a:lstStyle/>
    <a:p>
      <a:pPr>
        <a:defRPr sz="1200" b="1">
          <a:solidFill>
            <a:schemeClr val="tx1">
              <a:lumMod val="50000"/>
            </a:schemeClr>
          </a:solidFill>
          <a:latin typeface="Calibri" panose="020F0502020204030204" pitchFamily="34" charset="0"/>
          <a:cs typeface="Calibri" panose="020F0502020204030204" pitchFamily="34"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sz="1100" b="1" i="0" u="none" strike="noStrike" kern="1200" spc="0" baseline="0">
                <a:solidFill>
                  <a:schemeClr val="tx1">
                    <a:lumMod val="50000"/>
                  </a:schemeClr>
                </a:solidFill>
                <a:latin typeface="+mn-lt"/>
                <a:ea typeface="+mn-ea"/>
                <a:cs typeface="+mn-cs"/>
              </a:defRPr>
            </a:pPr>
            <a:r>
              <a:rPr lang="en-US" sz="1100"/>
              <a:t>Compliance Maturity by Functional Area</a:t>
            </a:r>
          </a:p>
        </c:rich>
      </c:tx>
      <c:layout/>
      <c:overlay val="0"/>
      <c:spPr>
        <a:noFill/>
        <a:ln>
          <a:noFill/>
        </a:ln>
        <a:effectLst/>
      </c:spPr>
      <c:txPr>
        <a:bodyPr rot="0" spcFirstLastPara="1" vertOverflow="ellipsis" vert="horz" wrap="square" anchor="ctr" anchorCtr="1"/>
        <a:lstStyle/>
        <a:p>
          <a:pPr algn="ctr" rtl="0">
            <a:defRPr sz="1100" b="1" i="0" u="none" strike="noStrike" kern="1200" spc="0" baseline="0">
              <a:solidFill>
                <a:schemeClr val="tx1">
                  <a:lumMod val="50000"/>
                </a:schemeClr>
              </a:solidFill>
              <a:latin typeface="+mn-lt"/>
              <a:ea typeface="+mn-ea"/>
              <a:cs typeface="+mn-cs"/>
            </a:defRPr>
          </a:pPr>
          <a:endParaRPr lang="en-US"/>
        </a:p>
      </c:txPr>
    </c:title>
    <c:autoTitleDeleted val="0"/>
    <c:plotArea>
      <c:layout>
        <c:manualLayout>
          <c:layoutTarget val="inner"/>
          <c:xMode val="edge"/>
          <c:yMode val="edge"/>
          <c:x val="8.1521392728626671E-2"/>
          <c:y val="0.2076388488165466"/>
          <c:w val="0.87818815841500775"/>
          <c:h val="0.68910545215658237"/>
        </c:manualLayout>
      </c:layout>
      <c:barChart>
        <c:barDir val="col"/>
        <c:grouping val="clustered"/>
        <c:varyColors val="0"/>
        <c:ser>
          <c:idx val="0"/>
          <c:order val="0"/>
          <c:tx>
            <c:strRef>
              <c:f>'SCORING METRICS'!$G$72</c:f>
              <c:strCache>
                <c:ptCount val="1"/>
                <c:pt idx="0">
                  <c:v>Score</c:v>
                </c:pt>
              </c:strCache>
            </c:strRef>
          </c:tx>
          <c:spPr>
            <a:solidFill>
              <a:schemeClr val="accent1"/>
            </a:solidFill>
            <a:ln>
              <a:noFill/>
            </a:ln>
            <a:effectLst>
              <a:outerShdw blurRad="279400" dist="25400" dir="18900000" sy="23000" kx="-1200000" algn="bl" rotWithShape="0">
                <a:prstClr val="black">
                  <a:alpha val="43000"/>
                </a:prstClr>
              </a:outerShdw>
            </a:effectLst>
          </c:spPr>
          <c:invertIfNegative val="0"/>
          <c:dPt>
            <c:idx val="0"/>
            <c:invertIfNegative val="0"/>
            <c:bubble3D val="0"/>
            <c:spPr>
              <a:solidFill>
                <a:srgbClr val="FFFF00"/>
              </a:solidFill>
              <a:ln>
                <a:noFill/>
              </a:ln>
              <a:effectLst>
                <a:outerShdw blurRad="279400" dist="25400" dir="18900000" sy="23000" kx="-1200000" algn="bl" rotWithShape="0">
                  <a:prstClr val="black">
                    <a:alpha val="43000"/>
                  </a:prstClr>
                </a:outerShdw>
              </a:effectLst>
            </c:spPr>
            <c:extLst>
              <c:ext xmlns:c16="http://schemas.microsoft.com/office/drawing/2014/chart" uri="{C3380CC4-5D6E-409C-BE32-E72D297353CC}">
                <c16:uniqueId val="{00000001-A48C-4ADE-8DA0-381B39F220B3}"/>
              </c:ext>
            </c:extLst>
          </c:dPt>
          <c:dPt>
            <c:idx val="1"/>
            <c:invertIfNegative val="0"/>
            <c:bubble3D val="0"/>
            <c:spPr>
              <a:solidFill>
                <a:schemeClr val="tx2">
                  <a:lumMod val="75000"/>
                  <a:lumOff val="25000"/>
                </a:schemeClr>
              </a:solidFill>
              <a:ln>
                <a:noFill/>
              </a:ln>
              <a:effectLst>
                <a:outerShdw blurRad="279400" dist="25400" dir="18900000" sy="23000" kx="-1200000" algn="bl" rotWithShape="0">
                  <a:prstClr val="black">
                    <a:alpha val="43000"/>
                  </a:prstClr>
                </a:outerShdw>
              </a:effectLst>
            </c:spPr>
            <c:extLst>
              <c:ext xmlns:c16="http://schemas.microsoft.com/office/drawing/2014/chart" uri="{C3380CC4-5D6E-409C-BE32-E72D297353CC}">
                <c16:uniqueId val="{00000003-A48C-4ADE-8DA0-381B39F220B3}"/>
              </c:ext>
            </c:extLst>
          </c:dPt>
          <c:dPt>
            <c:idx val="2"/>
            <c:invertIfNegative val="0"/>
            <c:bubble3D val="0"/>
            <c:spPr>
              <a:solidFill>
                <a:srgbClr val="FFC000"/>
              </a:solidFill>
              <a:ln>
                <a:noFill/>
              </a:ln>
              <a:effectLst>
                <a:outerShdw blurRad="279400" dist="25400" dir="18900000" sy="23000" kx="-1200000" algn="bl" rotWithShape="0">
                  <a:prstClr val="black">
                    <a:alpha val="43000"/>
                  </a:prstClr>
                </a:outerShdw>
              </a:effectLst>
            </c:spPr>
            <c:extLst>
              <c:ext xmlns:c16="http://schemas.microsoft.com/office/drawing/2014/chart" uri="{C3380CC4-5D6E-409C-BE32-E72D297353CC}">
                <c16:uniqueId val="{00000005-A48C-4ADE-8DA0-381B39F220B3}"/>
              </c:ext>
            </c:extLst>
          </c:dPt>
          <c:dPt>
            <c:idx val="3"/>
            <c:invertIfNegative val="0"/>
            <c:bubble3D val="0"/>
            <c:spPr>
              <a:solidFill>
                <a:srgbClr val="7030A0"/>
              </a:solidFill>
              <a:ln>
                <a:noFill/>
              </a:ln>
              <a:effectLst>
                <a:outerShdw blurRad="279400" dist="25400" dir="18900000" sy="23000" kx="-1200000" algn="bl" rotWithShape="0">
                  <a:prstClr val="black">
                    <a:alpha val="43000"/>
                  </a:prstClr>
                </a:outerShdw>
              </a:effectLst>
            </c:spPr>
            <c:extLst>
              <c:ext xmlns:c16="http://schemas.microsoft.com/office/drawing/2014/chart" uri="{C3380CC4-5D6E-409C-BE32-E72D297353CC}">
                <c16:uniqueId val="{00000007-A48C-4ADE-8DA0-381B39F220B3}"/>
              </c:ext>
            </c:extLst>
          </c:dPt>
          <c:dPt>
            <c:idx val="4"/>
            <c:invertIfNegative val="0"/>
            <c:bubble3D val="0"/>
            <c:spPr>
              <a:solidFill>
                <a:srgbClr val="D45A16"/>
              </a:solidFill>
              <a:ln>
                <a:noFill/>
              </a:ln>
              <a:effectLst>
                <a:outerShdw blurRad="279400" dist="25400" dir="18900000" sy="23000" kx="-1200000" algn="bl" rotWithShape="0">
                  <a:prstClr val="black">
                    <a:alpha val="43000"/>
                  </a:prstClr>
                </a:outerShdw>
              </a:effectLst>
            </c:spPr>
            <c:extLst>
              <c:ext xmlns:c16="http://schemas.microsoft.com/office/drawing/2014/chart" uri="{C3380CC4-5D6E-409C-BE32-E72D297353CC}">
                <c16:uniqueId val="{00000009-A48C-4ADE-8DA0-381B39F220B3}"/>
              </c:ext>
            </c:extLst>
          </c:dPt>
          <c:dPt>
            <c:idx val="5"/>
            <c:invertIfNegative val="0"/>
            <c:bubble3D val="0"/>
            <c:spPr>
              <a:solidFill>
                <a:srgbClr val="92D050"/>
              </a:solidFill>
              <a:ln>
                <a:noFill/>
              </a:ln>
              <a:effectLst>
                <a:outerShdw blurRad="279400" dist="25400" dir="18900000" sy="23000" kx="-1200000" algn="bl" rotWithShape="0">
                  <a:prstClr val="black">
                    <a:alpha val="43000"/>
                  </a:prstClr>
                </a:outerShdw>
              </a:effectLst>
            </c:spPr>
            <c:extLst>
              <c:ext xmlns:c16="http://schemas.microsoft.com/office/drawing/2014/chart" uri="{C3380CC4-5D6E-409C-BE32-E72D297353CC}">
                <c16:uniqueId val="{0000000B-A48C-4ADE-8DA0-381B39F220B3}"/>
              </c:ext>
            </c:extLst>
          </c:dPt>
          <c:dLbls>
            <c:spPr>
              <a:noFill/>
              <a:ln>
                <a:noFill/>
              </a:ln>
              <a:effectLst/>
            </c:spPr>
            <c:txPr>
              <a:bodyPr rot="0" spcFirstLastPara="1" vertOverflow="ellipsis" vert="horz" wrap="square" anchor="ctr" anchorCtr="1"/>
              <a:lstStyle/>
              <a:p>
                <a:pPr>
                  <a:defRPr sz="900" b="1" i="0" u="none" strike="noStrike" kern="1200" baseline="0">
                    <a:solidFill>
                      <a:schemeClr val="tx1">
                        <a:lumMod val="50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'SCORING METRICS'!$F$73:$F$78</c:f>
              <c:strCache>
                <c:ptCount val="6"/>
                <c:pt idx="0">
                  <c:v>Govern</c:v>
                </c:pt>
                <c:pt idx="1">
                  <c:v>Identify</c:v>
                </c:pt>
                <c:pt idx="2">
                  <c:v>Detect</c:v>
                </c:pt>
                <c:pt idx="3">
                  <c:v>Protect</c:v>
                </c:pt>
                <c:pt idx="4">
                  <c:v>Respond</c:v>
                </c:pt>
                <c:pt idx="5">
                  <c:v>Recover</c:v>
                </c:pt>
              </c:strCache>
            </c:strRef>
          </c:cat>
          <c:val>
            <c:numRef>
              <c:f>'SCORING METRICS'!$G$73:$G$78</c:f>
              <c:numCache>
                <c:formatCode>0.0</c:formatCode>
                <c:ptCount val="6"/>
                <c:pt idx="0">
                  <c:v>3.2916666666666665</c:v>
                </c:pt>
                <c:pt idx="1">
                  <c:v>3.4547619047619045</c:v>
                </c:pt>
                <c:pt idx="2">
                  <c:v>3.55</c:v>
                </c:pt>
                <c:pt idx="3">
                  <c:v>3.1133333333333337</c:v>
                </c:pt>
                <c:pt idx="4">
                  <c:v>3.65</c:v>
                </c:pt>
                <c:pt idx="5">
                  <c:v>3.25</c:v>
                </c:pt>
              </c:numCache>
            </c:numRef>
          </c:val>
          <c:extLst>
            <c:ext xmlns:c16="http://schemas.microsoft.com/office/drawing/2014/chart" uri="{C3380CC4-5D6E-409C-BE32-E72D297353CC}">
              <c16:uniqueId val="{0000000C-A48C-4ADE-8DA0-381B39F220B3}"/>
            </c:ext>
          </c:extLst>
        </c:ser>
        <c:dLbls>
          <c:showLegendKey val="0"/>
          <c:showVal val="0"/>
          <c:showCatName val="0"/>
          <c:showSerName val="0"/>
          <c:showPercent val="0"/>
          <c:showBubbleSize val="0"/>
        </c:dLbls>
        <c:gapWidth val="219"/>
        <c:overlap val="-27"/>
        <c:axId val="818692456"/>
        <c:axId val="818695080"/>
      </c:barChart>
      <c:catAx>
        <c:axId val="8186924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50000"/>
                  </a:schemeClr>
                </a:solidFill>
                <a:latin typeface="+mn-lt"/>
                <a:ea typeface="+mn-ea"/>
                <a:cs typeface="+mn-cs"/>
              </a:defRPr>
            </a:pPr>
            <a:endParaRPr lang="en-US"/>
          </a:p>
        </c:txPr>
        <c:crossAx val="818695080"/>
        <c:crosses val="autoZero"/>
        <c:auto val="1"/>
        <c:lblAlgn val="ctr"/>
        <c:lblOffset val="100"/>
        <c:noMultiLvlLbl val="0"/>
      </c:catAx>
      <c:valAx>
        <c:axId val="818695080"/>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700" b="1" i="0" u="none" strike="noStrike" kern="1200" baseline="0">
                <a:solidFill>
                  <a:schemeClr val="tx1">
                    <a:lumMod val="50000"/>
                  </a:schemeClr>
                </a:solidFill>
                <a:latin typeface="+mn-lt"/>
                <a:ea typeface="+mn-ea"/>
                <a:cs typeface="+mn-cs"/>
              </a:defRPr>
            </a:pPr>
            <a:endParaRPr lang="en-US"/>
          </a:p>
        </c:txPr>
        <c:crossAx val="818692456"/>
        <c:crosses val="autoZero"/>
        <c:crossBetween val="between"/>
        <c:majorUnit val="1"/>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b="1">
          <a:solidFill>
            <a:schemeClr val="tx1">
              <a:lumMod val="50000"/>
            </a:schemeClr>
          </a:solidFill>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lumMod val="50000"/>
                  </a:schemeClr>
                </a:solidFill>
                <a:latin typeface="+mn-lt"/>
                <a:ea typeface="+mn-ea"/>
                <a:cs typeface="+mn-cs"/>
              </a:defRPr>
            </a:pPr>
            <a:r>
              <a:rPr lang="en-US" sz="1200" b="1" dirty="0" smtClean="0">
                <a:solidFill>
                  <a:schemeClr val="tx1">
                    <a:lumMod val="50000"/>
                  </a:schemeClr>
                </a:solidFill>
              </a:rPr>
              <a:t>Gaps by Identified</a:t>
            </a:r>
            <a:r>
              <a:rPr lang="en-US" sz="1200" b="1" baseline="0" dirty="0" smtClean="0">
                <a:solidFill>
                  <a:schemeClr val="tx1">
                    <a:lumMod val="50000"/>
                  </a:schemeClr>
                </a:solidFill>
              </a:rPr>
              <a:t> Risks</a:t>
            </a:r>
            <a:endParaRPr lang="en-US" sz="1200" b="1" dirty="0">
              <a:solidFill>
                <a:schemeClr val="tx1">
                  <a:lumMod val="50000"/>
                </a:schemeClr>
              </a:solidFill>
            </a:endParaRPr>
          </a:p>
        </c:rich>
      </c:tx>
      <c:layout/>
      <c:overlay val="0"/>
      <c:spPr>
        <a:noFill/>
        <a:ln>
          <a:noFill/>
        </a:ln>
        <a:effectLst/>
      </c:spPr>
      <c:txPr>
        <a:bodyPr rot="0" spcFirstLastPara="1" vertOverflow="ellipsis" vert="horz" wrap="square" anchor="ctr" anchorCtr="1"/>
        <a:lstStyle/>
        <a:p>
          <a:pPr>
            <a:defRPr sz="1200" b="1" i="0" u="none" strike="noStrike" kern="1200" spc="0" baseline="0">
              <a:solidFill>
                <a:schemeClr val="tx1">
                  <a:lumMod val="50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a:outerShdw blurRad="50800" dist="38100" sx="103000" sy="103000" algn="l" rotWithShape="0">
                <a:prstClr val="black">
                  <a:alpha val="40000"/>
                </a:prstClr>
              </a:outerShdw>
            </a:effectLst>
          </c:spPr>
          <c:invertIfNegative val="0"/>
          <c:dPt>
            <c:idx val="1"/>
            <c:invertIfNegative val="0"/>
            <c:bubble3D val="0"/>
            <c:spPr>
              <a:solidFill>
                <a:srgbClr val="FF0000"/>
              </a:solidFill>
              <a:ln>
                <a:noFill/>
              </a:ln>
              <a:effectLst>
                <a:outerShdw blurRad="50800" dist="38100" sx="103000" sy="103000" algn="l" rotWithShape="0">
                  <a:prstClr val="black">
                    <a:alpha val="40000"/>
                  </a:prstClr>
                </a:outerShdw>
              </a:effectLst>
            </c:spPr>
            <c:extLst>
              <c:ext xmlns:c16="http://schemas.microsoft.com/office/drawing/2014/chart" uri="{C3380CC4-5D6E-409C-BE32-E72D297353CC}">
                <c16:uniqueId val="{00000003-9226-4E86-BB9C-30DD5EB49FBC}"/>
              </c:ext>
            </c:extLst>
          </c:dPt>
          <c:dPt>
            <c:idx val="2"/>
            <c:invertIfNegative val="0"/>
            <c:bubble3D val="0"/>
            <c:spPr>
              <a:solidFill>
                <a:srgbClr val="EEE915"/>
              </a:solidFill>
              <a:ln>
                <a:noFill/>
              </a:ln>
              <a:effectLst>
                <a:outerShdw blurRad="50800" dist="38100" sx="103000" sy="103000" algn="l" rotWithShape="0">
                  <a:prstClr val="black">
                    <a:alpha val="40000"/>
                  </a:prstClr>
                </a:outerShdw>
              </a:effectLst>
            </c:spPr>
            <c:extLst>
              <c:ext xmlns:c16="http://schemas.microsoft.com/office/drawing/2014/chart" uri="{C3380CC4-5D6E-409C-BE32-E72D297353CC}">
                <c16:uniqueId val="{00000004-9226-4E86-BB9C-30DD5EB49FBC}"/>
              </c:ext>
            </c:extLst>
          </c:dPt>
          <c:dPt>
            <c:idx val="3"/>
            <c:invertIfNegative val="0"/>
            <c:bubble3D val="0"/>
            <c:spPr>
              <a:solidFill>
                <a:schemeClr val="bg2">
                  <a:lumMod val="50000"/>
                </a:schemeClr>
              </a:solidFill>
              <a:ln>
                <a:noFill/>
              </a:ln>
              <a:effectLst>
                <a:outerShdw blurRad="50800" dist="38100" sx="103000" sy="103000" algn="l" rotWithShape="0">
                  <a:prstClr val="black">
                    <a:alpha val="40000"/>
                  </a:prstClr>
                </a:outerShdw>
              </a:effectLst>
            </c:spPr>
            <c:extLst>
              <c:ext xmlns:c16="http://schemas.microsoft.com/office/drawing/2014/chart" uri="{C3380CC4-5D6E-409C-BE32-E72D297353CC}">
                <c16:uniqueId val="{00000005-9226-4E86-BB9C-30DD5EB49FBC}"/>
              </c:ext>
            </c:extLst>
          </c:dPt>
          <c:cat>
            <c:strRef>
              <c:f>Sheet1!$A$2:$A$5</c:f>
              <c:strCache>
                <c:ptCount val="4"/>
                <c:pt idx="0">
                  <c:v>Critical</c:v>
                </c:pt>
                <c:pt idx="1">
                  <c:v>High</c:v>
                </c:pt>
                <c:pt idx="2">
                  <c:v>Medium</c:v>
                </c:pt>
                <c:pt idx="3">
                  <c:v>Low</c:v>
                </c:pt>
              </c:strCache>
            </c:strRef>
          </c:cat>
          <c:val>
            <c:numRef>
              <c:f>Sheet1!$B$2:$B$5</c:f>
              <c:numCache>
                <c:formatCode>General</c:formatCode>
                <c:ptCount val="4"/>
                <c:pt idx="0">
                  <c:v>0</c:v>
                </c:pt>
                <c:pt idx="1">
                  <c:v>5</c:v>
                </c:pt>
                <c:pt idx="2">
                  <c:v>9</c:v>
                </c:pt>
                <c:pt idx="3">
                  <c:v>7</c:v>
                </c:pt>
              </c:numCache>
            </c:numRef>
          </c:val>
          <c:extLst>
            <c:ext xmlns:c16="http://schemas.microsoft.com/office/drawing/2014/chart" uri="{C3380CC4-5D6E-409C-BE32-E72D297353CC}">
              <c16:uniqueId val="{00000000-9226-4E86-BB9C-30DD5EB49FBC}"/>
            </c:ext>
          </c:extLst>
        </c:ser>
        <c:dLbls>
          <c:showLegendKey val="0"/>
          <c:showVal val="0"/>
          <c:showCatName val="0"/>
          <c:showSerName val="0"/>
          <c:showPercent val="0"/>
          <c:showBubbleSize val="0"/>
        </c:dLbls>
        <c:gapWidth val="219"/>
        <c:overlap val="-27"/>
        <c:axId val="713457776"/>
        <c:axId val="713464336"/>
      </c:barChart>
      <c:catAx>
        <c:axId val="7134577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50000"/>
                  </a:schemeClr>
                </a:solidFill>
                <a:latin typeface="+mn-lt"/>
                <a:ea typeface="+mn-ea"/>
                <a:cs typeface="+mn-cs"/>
              </a:defRPr>
            </a:pPr>
            <a:endParaRPr lang="en-US"/>
          </a:p>
        </c:txPr>
        <c:crossAx val="713464336"/>
        <c:crosses val="autoZero"/>
        <c:auto val="1"/>
        <c:lblAlgn val="ctr"/>
        <c:lblOffset val="100"/>
        <c:noMultiLvlLbl val="0"/>
      </c:catAx>
      <c:valAx>
        <c:axId val="7134643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700" b="1" i="0" u="none" strike="noStrike" kern="1200" baseline="0">
                <a:solidFill>
                  <a:schemeClr val="tx1">
                    <a:lumMod val="50000"/>
                  </a:schemeClr>
                </a:solidFill>
                <a:latin typeface="+mn-lt"/>
                <a:ea typeface="+mn-ea"/>
                <a:cs typeface="+mn-cs"/>
              </a:defRPr>
            </a:pPr>
            <a:endParaRPr lang="en-US"/>
          </a:p>
        </c:txPr>
        <c:crossAx val="71345777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8E5E50-9155-49BE-A67D-C76A95E67936}" type="datetimeFigureOut">
              <a:rPr lang="en-US" smtClean="0"/>
              <a:t>7/12/2024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F92E9A-1348-4398-AA24-91193ACCE4F3}" type="slidenum">
              <a:rPr lang="en-US" smtClean="0"/>
              <a:t>‹#›</a:t>
            </a:fld>
            <a:endParaRPr lang="en-US"/>
          </a:p>
        </p:txBody>
      </p:sp>
    </p:spTree>
    <p:extLst>
      <p:ext uri="{BB962C8B-B14F-4D97-AF65-F5344CB8AC3E}">
        <p14:creationId xmlns:p14="http://schemas.microsoft.com/office/powerpoint/2010/main" val="1567032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E55F8A-53DD-4651-A73C-1053BC1755B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60512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E55F8A-53DD-4651-A73C-1053BC1755B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387015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use the NIST CSF to measure our</a:t>
            </a:r>
            <a:r>
              <a:rPr lang="en-US" baseline="0" dirty="0" smtClean="0"/>
              <a:t> organization against a solid framework used by many organizations to identify and mitigate risks. The goal is to reduce risk to an absolute acceptable level. The framework has 106 controls spread across 6 functional areas. Govern, Identify, Protect, Detect, Respond, and Recover.  The outcome is to find our risks, determine risk treatment, Avoid, Mitigate, Transfer or accept, determine cost of risk. create strategies to mitigate the risks, and monitor and then start all over again annually. </a:t>
            </a:r>
            <a:endParaRPr lang="en-US" dirty="0" smtClean="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E55F8A-53DD-4651-A73C-1053BC1755B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141548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draft of our current metrics. The assessment is still underway,</a:t>
            </a:r>
            <a:r>
              <a:rPr lang="en-US" baseline="0" dirty="0" smtClean="0"/>
              <a:t> We’ll need to take a look at some deficiencies and determine if we want them to be at a 4 or is a 3.5 or 2.7 good enough. Those are going to be questions and answers once the assessment is completed to determine how we deal with the risk</a:t>
            </a:r>
          </a:p>
          <a:p>
            <a:endParaRPr lang="en-US" baseline="0" dirty="0" smtClean="0"/>
          </a:p>
          <a:p>
            <a:r>
              <a:rPr lang="en-US" sz="1200" b="1" dirty="0" smtClean="0">
                <a:latin typeface="Museo Sans 500"/>
                <a:cs typeface="Museo Sans 500"/>
              </a:rPr>
              <a:t>Govern</a:t>
            </a:r>
          </a:p>
          <a:p>
            <a:pPr marL="171450" indent="-171450">
              <a:buFont typeface="Arial" panose="020B0604020202020204" pitchFamily="34" charset="0"/>
              <a:buChar char="•"/>
            </a:pPr>
            <a:r>
              <a:rPr lang="en-US" sz="1200" dirty="0" smtClean="0">
                <a:latin typeface="Museo Sans 500"/>
                <a:cs typeface="Museo Sans 500"/>
              </a:rPr>
              <a:t>Update information security policies – This is in</a:t>
            </a:r>
            <a:r>
              <a:rPr lang="en-US" sz="1200" baseline="0" dirty="0" smtClean="0">
                <a:latin typeface="Museo Sans 500"/>
                <a:cs typeface="Museo Sans 500"/>
              </a:rPr>
              <a:t> progress</a:t>
            </a:r>
            <a:endParaRPr lang="en-US" sz="1200" dirty="0" smtClean="0">
              <a:latin typeface="Museo Sans 500"/>
              <a:cs typeface="Museo Sans 500"/>
            </a:endParaRPr>
          </a:p>
          <a:p>
            <a:endParaRPr lang="en-US" sz="1200" b="1" dirty="0" smtClean="0">
              <a:latin typeface="Museo Sans 500"/>
              <a:cs typeface="Museo Sans 500"/>
            </a:endParaRPr>
          </a:p>
          <a:p>
            <a:r>
              <a:rPr lang="en-US" sz="1200" b="1" dirty="0" smtClean="0">
                <a:latin typeface="Museo Sans 500"/>
                <a:cs typeface="Museo Sans 500"/>
              </a:rPr>
              <a:t>Identify</a:t>
            </a:r>
          </a:p>
          <a:p>
            <a:pPr marL="171450" indent="-171450">
              <a:buFont typeface="Arial" panose="020B0604020202020204" pitchFamily="34" charset="0"/>
              <a:buChar char="•"/>
            </a:pPr>
            <a:r>
              <a:rPr lang="en-US" sz="1200" dirty="0" smtClean="0">
                <a:latin typeface="Museo Sans 500"/>
                <a:cs typeface="Museo Sans 500"/>
              </a:rPr>
              <a:t>Limited data classification, record retention criteria, and data destruction implementation – We need to evaluate</a:t>
            </a:r>
            <a:r>
              <a:rPr lang="en-US" sz="1200" baseline="0" dirty="0" smtClean="0">
                <a:latin typeface="Museo Sans 500"/>
                <a:cs typeface="Museo Sans 500"/>
              </a:rPr>
              <a:t> this one based on our P32 acquisition</a:t>
            </a:r>
            <a:endParaRPr lang="en-US" sz="1200" dirty="0" smtClean="0">
              <a:latin typeface="Museo Sans 500"/>
              <a:cs typeface="Museo Sans 500"/>
            </a:endParaRPr>
          </a:p>
          <a:p>
            <a:pPr marL="171450" indent="-171450">
              <a:buFont typeface="Arial" panose="020B0604020202020204" pitchFamily="34" charset="0"/>
              <a:buChar char="•"/>
            </a:pPr>
            <a:r>
              <a:rPr lang="en-US" sz="1200" dirty="0" smtClean="0">
                <a:latin typeface="Museo Sans 500"/>
                <a:cs typeface="Museo Sans 500"/>
              </a:rPr>
              <a:t>Limited security architectural and data flow documentation – This is in progress of being developed</a:t>
            </a:r>
          </a:p>
          <a:p>
            <a:pPr marL="171450" indent="-171450">
              <a:buFont typeface="Arial" panose="020B0604020202020204" pitchFamily="34" charset="0"/>
              <a:buChar char="•"/>
            </a:pPr>
            <a:r>
              <a:rPr lang="en-US" sz="1200" dirty="0" smtClean="0">
                <a:latin typeface="Museo Sans 500"/>
                <a:cs typeface="Museo Sans 500"/>
              </a:rPr>
              <a:t>Amysis has limited user roles (e.g., no RBAC) – This</a:t>
            </a:r>
            <a:r>
              <a:rPr lang="en-US" sz="1200" baseline="0" dirty="0" smtClean="0">
                <a:latin typeface="Museo Sans 500"/>
                <a:cs typeface="Museo Sans 500"/>
              </a:rPr>
              <a:t> is role based access control. There are two roles in </a:t>
            </a:r>
            <a:r>
              <a:rPr lang="en-US" sz="1200" baseline="0" dirty="0" err="1" smtClean="0">
                <a:latin typeface="Museo Sans 500"/>
                <a:cs typeface="Museo Sans 500"/>
              </a:rPr>
              <a:t>Amisys</a:t>
            </a:r>
            <a:r>
              <a:rPr lang="en-US" sz="1200" baseline="0" dirty="0" smtClean="0">
                <a:latin typeface="Museo Sans 500"/>
                <a:cs typeface="Museo Sans 500"/>
              </a:rPr>
              <a:t> which prevents separation of duties.</a:t>
            </a:r>
            <a:endParaRPr lang="en-US" sz="1200" dirty="0" smtClean="0">
              <a:latin typeface="Museo Sans 500"/>
              <a:cs typeface="Museo Sans 500"/>
            </a:endParaRPr>
          </a:p>
          <a:p>
            <a:endParaRPr lang="en-US" sz="1200" b="1" dirty="0" smtClean="0">
              <a:latin typeface="Museo Sans 500"/>
              <a:cs typeface="Museo Sans 500"/>
            </a:endParaRPr>
          </a:p>
          <a:p>
            <a:r>
              <a:rPr lang="en-US" sz="1200" b="1" dirty="0" smtClean="0">
                <a:latin typeface="Museo Sans 500"/>
                <a:cs typeface="Museo Sans 500"/>
              </a:rPr>
              <a:t>Protect</a:t>
            </a:r>
            <a:r>
              <a:rPr lang="en-US" sz="1200" dirty="0" smtClean="0">
                <a:latin typeface="Museo Sans 500"/>
                <a:cs typeface="Museo Sans 500"/>
              </a:rPr>
              <a:t> </a:t>
            </a:r>
          </a:p>
          <a:p>
            <a:pPr marL="171450" indent="-171450">
              <a:buFont typeface="Arial" panose="020B0604020202020204" pitchFamily="34" charset="0"/>
              <a:buChar char="•"/>
            </a:pPr>
            <a:r>
              <a:rPr lang="en-US" sz="1200" dirty="0" smtClean="0">
                <a:latin typeface="Museo Sans 500"/>
                <a:cs typeface="Museo Sans 500"/>
              </a:rPr>
              <a:t>ePHI in test environment – We need to evaluate</a:t>
            </a:r>
            <a:r>
              <a:rPr lang="en-US" sz="1200" baseline="0" dirty="0" smtClean="0">
                <a:latin typeface="Museo Sans 500"/>
                <a:cs typeface="Museo Sans 500"/>
              </a:rPr>
              <a:t> this one based on our P32 acquisition</a:t>
            </a:r>
            <a:endParaRPr lang="en-US" sz="1200" dirty="0" smtClean="0">
              <a:latin typeface="Museo Sans 500"/>
              <a:cs typeface="Museo Sans 500"/>
            </a:endParaRPr>
          </a:p>
          <a:p>
            <a:pPr marL="171450" indent="-171450">
              <a:buFont typeface="Arial" panose="020B0604020202020204" pitchFamily="34" charset="0"/>
              <a:buChar char="•"/>
            </a:pPr>
            <a:r>
              <a:rPr lang="en-US" sz="1200" dirty="0" smtClean="0">
                <a:latin typeface="Museo Sans 500"/>
                <a:cs typeface="Museo Sans 500"/>
              </a:rPr>
              <a:t>Some external websites missing MFA – This is being</a:t>
            </a:r>
            <a:r>
              <a:rPr lang="en-US" sz="1200" baseline="0" dirty="0" smtClean="0">
                <a:latin typeface="Museo Sans 500"/>
                <a:cs typeface="Museo Sans 500"/>
              </a:rPr>
              <a:t> addressed in the MFA project</a:t>
            </a:r>
            <a:endParaRPr lang="en-US" sz="1200" dirty="0" smtClean="0">
              <a:latin typeface="Museo Sans 500"/>
              <a:cs typeface="Museo Sans 500"/>
            </a:endParaRPr>
          </a:p>
          <a:p>
            <a:pPr marL="171450" indent="-171450">
              <a:buFont typeface="Arial" panose="020B0604020202020204" pitchFamily="34" charset="0"/>
              <a:buChar char="•"/>
            </a:pPr>
            <a:r>
              <a:rPr lang="en-US" sz="1200" dirty="0" smtClean="0">
                <a:latin typeface="Museo Sans 500"/>
                <a:cs typeface="Museo Sans 500"/>
              </a:rPr>
              <a:t>Flat network – This is being</a:t>
            </a:r>
            <a:r>
              <a:rPr lang="en-US" sz="1200" baseline="0" dirty="0" smtClean="0">
                <a:latin typeface="Museo Sans 500"/>
                <a:cs typeface="Museo Sans 500"/>
              </a:rPr>
              <a:t> addressed in the Micro Segmentation project</a:t>
            </a:r>
            <a:endParaRPr lang="en-US" sz="1200" dirty="0" smtClean="0">
              <a:latin typeface="Museo Sans 500"/>
              <a:cs typeface="Museo Sans 500"/>
            </a:endParaRPr>
          </a:p>
          <a:p>
            <a:pPr marL="171450" indent="-171450">
              <a:buFont typeface="Arial" panose="020B0604020202020204" pitchFamily="34" charset="0"/>
              <a:buChar char="•"/>
            </a:pPr>
            <a:r>
              <a:rPr lang="en-US" sz="1200" dirty="0" smtClean="0">
                <a:latin typeface="Museo Sans 500"/>
                <a:cs typeface="Museo Sans 500"/>
              </a:rPr>
              <a:t>Missing standards for consistent control implementation – This needs</a:t>
            </a:r>
            <a:r>
              <a:rPr lang="en-US" sz="1200" baseline="0" dirty="0" smtClean="0">
                <a:latin typeface="Museo Sans 500"/>
                <a:cs typeface="Museo Sans 500"/>
              </a:rPr>
              <a:t> to be put into a project</a:t>
            </a:r>
            <a:endParaRPr lang="en-US" sz="1200" dirty="0" smtClean="0">
              <a:latin typeface="Museo Sans 500"/>
              <a:cs typeface="Museo Sans 500"/>
            </a:endParaRPr>
          </a:p>
          <a:p>
            <a:pPr marL="171450" indent="-171450">
              <a:buFont typeface="Arial" panose="020B0604020202020204" pitchFamily="34" charset="0"/>
              <a:buChar char="•"/>
            </a:pPr>
            <a:r>
              <a:rPr lang="en-US" sz="1200" dirty="0" smtClean="0">
                <a:latin typeface="Museo Sans 500"/>
                <a:cs typeface="Museo Sans 500"/>
              </a:rPr>
              <a:t>Limited code scanning – This</a:t>
            </a:r>
            <a:r>
              <a:rPr lang="en-US" sz="1200" baseline="0" dirty="0" smtClean="0">
                <a:latin typeface="Museo Sans 500"/>
                <a:cs typeface="Museo Sans 500"/>
              </a:rPr>
              <a:t> is being addressed</a:t>
            </a:r>
            <a:endParaRPr lang="en-US" sz="1200" dirty="0" smtClean="0">
              <a:latin typeface="Museo Sans 500"/>
              <a:cs typeface="Museo Sans 500"/>
            </a:endParaRPr>
          </a:p>
          <a:p>
            <a:pPr marL="171450" indent="-171450">
              <a:buFont typeface="Arial" panose="020B0604020202020204" pitchFamily="34" charset="0"/>
              <a:buChar char="•"/>
            </a:pPr>
            <a:r>
              <a:rPr lang="en-US" sz="1200" dirty="0" smtClean="0">
                <a:latin typeface="Museo Sans 500"/>
                <a:cs typeface="Museo Sans 500"/>
              </a:rPr>
              <a:t>CSM is running on old technology - – We need to evaluate</a:t>
            </a:r>
            <a:r>
              <a:rPr lang="en-US" sz="1200" baseline="0" dirty="0" smtClean="0">
                <a:latin typeface="Museo Sans 500"/>
                <a:cs typeface="Museo Sans 500"/>
              </a:rPr>
              <a:t> this one based on our P32 acquisition</a:t>
            </a:r>
            <a:endParaRPr lang="en-US" sz="1200" dirty="0" smtClean="0">
              <a:latin typeface="Museo Sans 500"/>
              <a:cs typeface="Museo Sans 500"/>
            </a:endParaRPr>
          </a:p>
          <a:p>
            <a:pPr marL="171450" indent="-171450">
              <a:buFont typeface="Arial" panose="020B0604020202020204" pitchFamily="34" charset="0"/>
              <a:buChar char="•"/>
            </a:pPr>
            <a:r>
              <a:rPr lang="en-US" sz="1200" dirty="0" smtClean="0">
                <a:latin typeface="Museo Sans 500"/>
                <a:cs typeface="Museo Sans 500"/>
              </a:rPr>
              <a:t>Clear text passwords on shared drive – This is being addressed in the privilege access management project</a:t>
            </a:r>
          </a:p>
          <a:p>
            <a:pPr marL="171450" indent="-171450">
              <a:buFont typeface="Arial" panose="020B0604020202020204" pitchFamily="34" charset="0"/>
              <a:buChar char="•"/>
            </a:pPr>
            <a:r>
              <a:rPr lang="en-US" sz="1200" dirty="0" smtClean="0">
                <a:latin typeface="Museo Sans 500"/>
                <a:cs typeface="Museo Sans 500"/>
              </a:rPr>
              <a:t>3</a:t>
            </a:r>
            <a:r>
              <a:rPr lang="en-US" sz="1200" baseline="30000" dirty="0" smtClean="0">
                <a:latin typeface="Museo Sans 500"/>
                <a:cs typeface="Museo Sans 500"/>
              </a:rPr>
              <a:t>rd</a:t>
            </a:r>
            <a:r>
              <a:rPr lang="en-US" sz="1200" dirty="0" smtClean="0">
                <a:latin typeface="Museo Sans 500"/>
                <a:cs typeface="Museo Sans 500"/>
              </a:rPr>
              <a:t> Party Risk Assessment improvements – This needs to be evaluated</a:t>
            </a:r>
            <a:r>
              <a:rPr lang="en-US" sz="1200" baseline="0" dirty="0" smtClean="0">
                <a:latin typeface="Museo Sans 500"/>
                <a:cs typeface="Museo Sans 500"/>
              </a:rPr>
              <a:t> at the Vendor Management meeting</a:t>
            </a:r>
            <a:endParaRPr lang="en-US" sz="1200" dirty="0" smtClean="0">
              <a:latin typeface="Museo Sans 500"/>
              <a:cs typeface="Museo Sans 500"/>
            </a:endParaRPr>
          </a:p>
          <a:p>
            <a:endParaRPr lang="en-US" sz="1200" b="1" dirty="0" smtClean="0">
              <a:latin typeface="Museo Sans 500"/>
              <a:cs typeface="Museo Sans 500"/>
            </a:endParaRPr>
          </a:p>
          <a:p>
            <a:r>
              <a:rPr lang="en-US" sz="1200" b="1" dirty="0" smtClean="0">
                <a:latin typeface="Museo Sans 500"/>
                <a:cs typeface="Museo Sans 500"/>
              </a:rPr>
              <a:t>Detect</a:t>
            </a:r>
          </a:p>
          <a:p>
            <a:pPr marL="171450" indent="-171450">
              <a:buFont typeface="Arial" panose="020B0604020202020204" pitchFamily="34" charset="0"/>
              <a:buChar char="•"/>
            </a:pPr>
            <a:r>
              <a:rPr lang="en-US" sz="1200" dirty="0" smtClean="0">
                <a:latin typeface="Museo Sans 500"/>
                <a:cs typeface="Museo Sans 500"/>
              </a:rPr>
              <a:t>Limited security monitoring (e.g., SIEM monitoring) (being addressed with Rapid 7 MDR capabilities) – This is being discussed with a</a:t>
            </a:r>
            <a:r>
              <a:rPr lang="en-US" sz="1200" baseline="0" dirty="0" smtClean="0">
                <a:latin typeface="Museo Sans 500"/>
                <a:cs typeface="Museo Sans 500"/>
              </a:rPr>
              <a:t> Managed Detection and Response solution with Rapid 7</a:t>
            </a:r>
            <a:endParaRPr lang="en-US" sz="1200" dirty="0" smtClean="0">
              <a:latin typeface="Museo Sans 500"/>
              <a:cs typeface="Museo Sans 500"/>
            </a:endParaRPr>
          </a:p>
          <a:p>
            <a:endParaRPr lang="en-US" baseline="0" dirty="0" smtClean="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E55F8A-53DD-4651-A73C-1053BC1755B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568230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 typeface="Arial" panose="020B0604020202020204" pitchFamily="34" charset="0"/>
              <a:buChar char="•"/>
            </a:pPr>
            <a:r>
              <a:rPr lang="en-US" sz="1400" b="1" dirty="0" smtClean="0"/>
              <a:t>Layer 7</a:t>
            </a:r>
          </a:p>
          <a:p>
            <a:pPr marL="914400" lvl="1" indent="-457200">
              <a:buFont typeface="Arial" panose="020B0604020202020204" pitchFamily="34" charset="0"/>
              <a:buChar char="•"/>
            </a:pPr>
            <a:r>
              <a:rPr lang="en-US" sz="1400" dirty="0" smtClean="0"/>
              <a:t>Upgrade to Latest Version of Layer7 API Gateway/Firewall</a:t>
            </a:r>
          </a:p>
          <a:p>
            <a:pPr marL="914400" lvl="1" indent="-457200">
              <a:buFont typeface="Arial" panose="020B0604020202020204" pitchFamily="34" charset="0"/>
              <a:buChar char="•"/>
            </a:pPr>
            <a:r>
              <a:rPr lang="en-US" sz="1400" dirty="0" smtClean="0"/>
              <a:t>Environment Build out complete</a:t>
            </a:r>
          </a:p>
          <a:p>
            <a:pPr marL="914400" lvl="1" indent="-457200">
              <a:buFont typeface="Arial" panose="020B0604020202020204" pitchFamily="34" charset="0"/>
              <a:buChar char="•"/>
            </a:pPr>
            <a:r>
              <a:rPr lang="en-US" sz="1400" dirty="0" smtClean="0"/>
              <a:t>Unit Testing Complete</a:t>
            </a:r>
          </a:p>
          <a:p>
            <a:pPr marL="914400" lvl="1" indent="-457200">
              <a:buFont typeface="Arial" panose="020B0604020202020204" pitchFamily="34" charset="0"/>
              <a:buChar char="•"/>
            </a:pPr>
            <a:r>
              <a:rPr lang="en-US" sz="1400" dirty="0" smtClean="0"/>
              <a:t>System Testing 90% Complete</a:t>
            </a:r>
          </a:p>
          <a:p>
            <a:pPr marL="914400" lvl="1" indent="-457200">
              <a:buFont typeface="Arial" panose="020B0604020202020204" pitchFamily="34" charset="0"/>
              <a:buChar char="•"/>
            </a:pPr>
            <a:r>
              <a:rPr lang="en-US" sz="1400" dirty="0" smtClean="0"/>
              <a:t>User Testing Underway</a:t>
            </a:r>
          </a:p>
          <a:p>
            <a:pPr marL="914400" lvl="1" indent="-457200">
              <a:buFont typeface="Arial" panose="020B0604020202020204" pitchFamily="34" charset="0"/>
              <a:buChar char="•"/>
            </a:pPr>
            <a:endParaRPr lang="en-US" sz="1400" dirty="0" smtClean="0"/>
          </a:p>
          <a:p>
            <a:pPr marL="457200" indent="-457200">
              <a:buFont typeface="Arial" panose="020B0604020202020204" pitchFamily="34" charset="0"/>
              <a:buChar char="•"/>
            </a:pPr>
            <a:r>
              <a:rPr lang="en-US" sz="1400" b="1" dirty="0" smtClean="0"/>
              <a:t>Palo Alto</a:t>
            </a:r>
          </a:p>
          <a:p>
            <a:pPr marL="914400" lvl="1" indent="-457200">
              <a:buFont typeface="Arial" panose="020B0604020202020204" pitchFamily="34" charset="0"/>
              <a:buChar char="•"/>
            </a:pPr>
            <a:r>
              <a:rPr lang="en-US" sz="1400" dirty="0" smtClean="0"/>
              <a:t>Replacement of Cisco ASA Firewalls</a:t>
            </a:r>
          </a:p>
          <a:p>
            <a:pPr marL="914400" lvl="1" indent="-457200">
              <a:buFont typeface="Arial" panose="020B0604020202020204" pitchFamily="34" charset="0"/>
              <a:buChar char="•"/>
            </a:pPr>
            <a:r>
              <a:rPr lang="en-US" sz="1400" dirty="0" smtClean="0"/>
              <a:t>Administrative Training Complete</a:t>
            </a:r>
          </a:p>
          <a:p>
            <a:pPr marL="914400" lvl="1" indent="-457200">
              <a:buFont typeface="Arial" panose="020B0604020202020204" pitchFamily="34" charset="0"/>
              <a:buChar char="•"/>
            </a:pPr>
            <a:r>
              <a:rPr lang="en-US" sz="1400" dirty="0" smtClean="0"/>
              <a:t>Environment Complete</a:t>
            </a:r>
          </a:p>
          <a:p>
            <a:pPr marL="914400" lvl="1" indent="-457200">
              <a:buFont typeface="Arial" panose="020B0604020202020204" pitchFamily="34" charset="0"/>
              <a:buChar char="•"/>
            </a:pPr>
            <a:r>
              <a:rPr lang="en-US" sz="1400" dirty="0" smtClean="0"/>
              <a:t>Unit Testing Complete</a:t>
            </a:r>
          </a:p>
          <a:p>
            <a:pPr marL="914400" lvl="1" indent="-457200">
              <a:buFont typeface="Arial" panose="020B0604020202020204" pitchFamily="34" charset="0"/>
              <a:buChar char="•"/>
            </a:pPr>
            <a:r>
              <a:rPr lang="en-US" sz="1400" dirty="0" smtClean="0"/>
              <a:t>System Testing w/ Rule Enhancement 80% Complete</a:t>
            </a:r>
          </a:p>
          <a:p>
            <a:pPr marL="914400" lvl="1" indent="-457200">
              <a:buFont typeface="Arial" panose="020B0604020202020204" pitchFamily="34" charset="0"/>
              <a:buChar char="•"/>
            </a:pPr>
            <a:r>
              <a:rPr lang="en-US" sz="1400" dirty="0" smtClean="0"/>
              <a:t>User Testing Begins July 8</a:t>
            </a:r>
            <a:r>
              <a:rPr lang="en-US" sz="1400" baseline="30000" dirty="0" smtClean="0"/>
              <a:t>th</a:t>
            </a:r>
            <a:endParaRPr lang="en-US" sz="1400" dirty="0" smtClean="0"/>
          </a:p>
          <a:p>
            <a:endParaRPr lang="en-US" sz="1400" dirty="0" smtClean="0"/>
          </a:p>
          <a:p>
            <a:pPr marL="285750" indent="-285750">
              <a:buFont typeface="Arial" panose="020B0604020202020204" pitchFamily="34" charset="0"/>
              <a:buChar char="•"/>
            </a:pPr>
            <a:r>
              <a:rPr lang="en-US" sz="1400" b="1" dirty="0" smtClean="0"/>
              <a:t>Business Continuity Planning</a:t>
            </a:r>
          </a:p>
          <a:p>
            <a:pPr marL="914400" lvl="1" indent="-457200">
              <a:buFont typeface="Arial" panose="020B0604020202020204" pitchFamily="34" charset="0"/>
              <a:buChar char="•"/>
            </a:pPr>
            <a:r>
              <a:rPr lang="en-US" sz="1400" dirty="0" smtClean="0"/>
              <a:t>BCP Planning Exercise Read Out Conducted</a:t>
            </a:r>
          </a:p>
          <a:p>
            <a:pPr marL="914400" lvl="1" indent="-457200">
              <a:buFont typeface="Arial" panose="020B0604020202020204" pitchFamily="34" charset="0"/>
              <a:buChar char="•"/>
            </a:pPr>
            <a:r>
              <a:rPr lang="en-US" sz="1400" dirty="0" smtClean="0"/>
              <a:t>Review of BCP/BIA Ownership Complete</a:t>
            </a:r>
          </a:p>
          <a:p>
            <a:pPr marL="914400" lvl="1" indent="-457200">
              <a:buFont typeface="Arial" panose="020B0604020202020204" pitchFamily="34" charset="0"/>
              <a:buChar char="•"/>
            </a:pPr>
            <a:r>
              <a:rPr lang="en-US" sz="1400" dirty="0" smtClean="0"/>
              <a:t>Action Items Assigned</a:t>
            </a:r>
          </a:p>
          <a:p>
            <a:pPr marL="1371600" lvl="2" indent="-457200">
              <a:buFont typeface="Arial" panose="020B0604020202020204" pitchFamily="34" charset="0"/>
              <a:buChar char="•"/>
            </a:pPr>
            <a:r>
              <a:rPr lang="en-US" sz="1400" dirty="0" smtClean="0"/>
              <a:t>Update of Existing BIA Documents in </a:t>
            </a:r>
            <a:r>
              <a:rPr lang="en-US" sz="1400" dirty="0" err="1" smtClean="0"/>
              <a:t>PowerDMS</a:t>
            </a:r>
            <a:endParaRPr lang="en-US" sz="1400" dirty="0" smtClean="0"/>
          </a:p>
          <a:p>
            <a:pPr marL="1828800" lvl="3" indent="-457200">
              <a:buFont typeface="Wingdings" panose="05000000000000000000" pitchFamily="2" charset="2"/>
              <a:buChar char="ü"/>
            </a:pPr>
            <a:r>
              <a:rPr lang="en-US" sz="1400" dirty="0" smtClean="0"/>
              <a:t>Includes Call Trees, Point Person &amp; back up and Key Vendors</a:t>
            </a:r>
          </a:p>
          <a:p>
            <a:pPr marL="1828800" lvl="3" indent="-457200">
              <a:buFont typeface="Wingdings" panose="05000000000000000000" pitchFamily="2" charset="2"/>
              <a:buChar char="ü"/>
            </a:pPr>
            <a:r>
              <a:rPr lang="en-US" sz="1400" dirty="0" smtClean="0"/>
              <a:t>Review for Completeness</a:t>
            </a:r>
          </a:p>
          <a:p>
            <a:pPr marL="1371600" lvl="2" indent="-457200">
              <a:buFont typeface="Arial" panose="020B0604020202020204" pitchFamily="34" charset="0"/>
              <a:buChar char="•"/>
            </a:pPr>
            <a:r>
              <a:rPr lang="en-US" sz="1400" dirty="0" smtClean="0"/>
              <a:t>Next Monthly Meeting July 8</a:t>
            </a:r>
            <a:r>
              <a:rPr lang="en-US" sz="1400" baseline="30000" dirty="0" smtClean="0"/>
              <a:t>th</a:t>
            </a:r>
            <a:endParaRPr lang="en-US" sz="1400" dirty="0" smtClean="0"/>
          </a:p>
          <a:p>
            <a:pPr marL="285750" indent="-285750">
              <a:buFont typeface="Arial" panose="020B0604020202020204" pitchFamily="34" charset="0"/>
              <a:buChar char="•"/>
            </a:pPr>
            <a:r>
              <a:rPr lang="en-US" sz="1400" b="1" dirty="0" smtClean="0"/>
              <a:t>Disaster Recovery Exercise</a:t>
            </a:r>
          </a:p>
          <a:p>
            <a:pPr marL="914400" lvl="1" indent="-457200">
              <a:buFont typeface="Arial" panose="020B0604020202020204" pitchFamily="34" charset="0"/>
              <a:buChar char="•"/>
            </a:pPr>
            <a:r>
              <a:rPr lang="en-US" sz="1400" dirty="0" smtClean="0"/>
              <a:t>Planned for 3</a:t>
            </a:r>
            <a:r>
              <a:rPr lang="en-US" sz="1400" baseline="30000" dirty="0" smtClean="0"/>
              <a:t>rd</a:t>
            </a:r>
            <a:r>
              <a:rPr lang="en-US" sz="1400" dirty="0" smtClean="0"/>
              <a:t> </a:t>
            </a:r>
            <a:r>
              <a:rPr lang="en-US" sz="1400" dirty="0" err="1" smtClean="0"/>
              <a:t>Qtr</a:t>
            </a:r>
            <a:endParaRPr lang="en-US" sz="1400" dirty="0" smtClean="0"/>
          </a:p>
          <a:p>
            <a:pPr marL="914400" lvl="1" indent="-457200">
              <a:buFont typeface="Arial" panose="020B0604020202020204" pitchFamily="34" charset="0"/>
              <a:buChar char="•"/>
            </a:pPr>
            <a:r>
              <a:rPr lang="en-US" sz="1400" dirty="0" smtClean="0"/>
              <a:t>Focus on </a:t>
            </a:r>
            <a:r>
              <a:rPr lang="en-US" sz="1400" dirty="0" err="1" smtClean="0"/>
              <a:t>Amisys</a:t>
            </a:r>
            <a:endParaRPr lang="en-US" sz="1400" dirty="0" smtClean="0"/>
          </a:p>
          <a:p>
            <a:pPr marL="914400" lvl="1" indent="-457200">
              <a:buFont typeface="Arial" panose="020B0604020202020204" pitchFamily="34" charset="0"/>
              <a:buChar char="•"/>
            </a:pPr>
            <a:r>
              <a:rPr lang="en-US" sz="1400" dirty="0" smtClean="0"/>
              <a:t>Testing of VDI</a:t>
            </a:r>
          </a:p>
          <a:p>
            <a:pPr marL="914400" lvl="1" indent="-457200">
              <a:buFont typeface="Arial" panose="020B0604020202020204" pitchFamily="34" charset="0"/>
              <a:buChar char="•"/>
            </a:pPr>
            <a:endParaRPr lang="en-US" sz="1400" dirty="0" smtClean="0"/>
          </a:p>
          <a:p>
            <a:pPr marL="285750" indent="-285750">
              <a:buFont typeface="Arial" panose="020B0604020202020204" pitchFamily="34" charset="0"/>
              <a:buChar char="•"/>
            </a:pPr>
            <a:r>
              <a:rPr lang="en-US" sz="1400" b="1" dirty="0" smtClean="0"/>
              <a:t>Security Mandatory Training</a:t>
            </a:r>
          </a:p>
          <a:p>
            <a:pPr marL="914400" lvl="1" indent="-457200">
              <a:buFont typeface="Arial" panose="020B0604020202020204" pitchFamily="34" charset="0"/>
              <a:buChar char="•"/>
            </a:pPr>
            <a:r>
              <a:rPr lang="en-US" sz="1400" dirty="0" smtClean="0"/>
              <a:t>99% Completion </a:t>
            </a:r>
          </a:p>
          <a:p>
            <a:endParaRPr lang="en-US" sz="1400" dirty="0" smtClean="0"/>
          </a:p>
          <a:p>
            <a:pPr marL="285750" indent="-285750">
              <a:buFont typeface="Arial" panose="020B0604020202020204" pitchFamily="34" charset="0"/>
              <a:buChar char="•"/>
            </a:pPr>
            <a:r>
              <a:rPr lang="en-US" sz="1400" b="1" dirty="0" smtClean="0"/>
              <a:t>AI Steering Committee</a:t>
            </a:r>
          </a:p>
          <a:p>
            <a:pPr marL="742950" lvl="1" indent="-285750">
              <a:buFont typeface="Arial" panose="020B0604020202020204" pitchFamily="34" charset="0"/>
              <a:buChar char="•"/>
            </a:pPr>
            <a:r>
              <a:rPr lang="en-US" sz="1400" dirty="0" smtClean="0"/>
              <a:t>Charter &amp; Policy Finalized</a:t>
            </a:r>
          </a:p>
          <a:p>
            <a:pPr marL="742950" lvl="1" indent="-285750">
              <a:buFont typeface="Arial" panose="020B0604020202020204" pitchFamily="34" charset="0"/>
              <a:buChar char="•"/>
            </a:pPr>
            <a:r>
              <a:rPr lang="en-US" sz="1400" dirty="0" smtClean="0"/>
              <a:t>5 Submissions for MS Copilot Assessment</a:t>
            </a:r>
          </a:p>
          <a:p>
            <a:pPr marL="1200150" lvl="2" indent="-285750">
              <a:buFont typeface="Arial" panose="020B0604020202020204" pitchFamily="34" charset="0"/>
              <a:buChar char="•"/>
            </a:pPr>
            <a:r>
              <a:rPr lang="en-US" sz="1400" dirty="0" smtClean="0"/>
              <a:t>Risk Management – Approved</a:t>
            </a:r>
          </a:p>
          <a:p>
            <a:pPr marL="1200150" lvl="2" indent="-285750">
              <a:buFont typeface="Arial" panose="020B0604020202020204" pitchFamily="34" charset="0"/>
              <a:buChar char="•"/>
            </a:pPr>
            <a:r>
              <a:rPr lang="en-US" sz="1400" dirty="0" smtClean="0"/>
              <a:t>Compliance - Pending</a:t>
            </a:r>
          </a:p>
          <a:p>
            <a:pPr marL="1200150" lvl="2" indent="-285750">
              <a:buFont typeface="Arial" panose="020B0604020202020204" pitchFamily="34" charset="0"/>
              <a:buChar char="•"/>
            </a:pPr>
            <a:r>
              <a:rPr lang="en-US" sz="1400" dirty="0" smtClean="0"/>
              <a:t>IT Security - Pending</a:t>
            </a:r>
          </a:p>
          <a:p>
            <a:pPr marL="1200150" lvl="2" indent="-285750">
              <a:buFont typeface="Arial" panose="020B0604020202020204" pitchFamily="34" charset="0"/>
              <a:buChar char="•"/>
            </a:pPr>
            <a:r>
              <a:rPr lang="en-US" sz="1400" dirty="0" smtClean="0"/>
              <a:t>Marketing &amp; Communications - Pending</a:t>
            </a:r>
          </a:p>
          <a:p>
            <a:pPr marL="1200150" lvl="2" indent="-285750">
              <a:buFont typeface="Arial" panose="020B0604020202020204" pitchFamily="34" charset="0"/>
              <a:buChar char="•"/>
            </a:pPr>
            <a:r>
              <a:rPr lang="en-US" sz="1400" dirty="0" smtClean="0"/>
              <a:t>IT End User Computing (Desktop) - Pending</a:t>
            </a:r>
          </a:p>
          <a:p>
            <a:pPr marL="742950" lvl="1" indent="-285750">
              <a:buFont typeface="Arial" panose="020B0604020202020204" pitchFamily="34" charset="0"/>
              <a:buChar char="•"/>
            </a:pPr>
            <a:r>
              <a:rPr lang="en-US" sz="1400" dirty="0" smtClean="0"/>
              <a:t>Meeting Scheduled w/ MS to Coordinate/Plan Setup</a:t>
            </a:r>
          </a:p>
          <a:p>
            <a:pPr marL="742950" lvl="1" indent="-285750">
              <a:buFont typeface="Arial" panose="020B0604020202020204" pitchFamily="34" charset="0"/>
              <a:buChar char="•"/>
            </a:pPr>
            <a:r>
              <a:rPr lang="en-US" sz="1400" dirty="0" smtClean="0"/>
              <a:t>Next Monthly Meeting July 22</a:t>
            </a:r>
            <a:r>
              <a:rPr lang="en-US" sz="1400" baseline="30000" dirty="0" smtClean="0"/>
              <a:t>nd</a:t>
            </a:r>
            <a:endParaRPr lang="en-US" sz="1400" dirty="0" smtClean="0"/>
          </a:p>
          <a:p>
            <a:pPr marL="742950" lvl="1" indent="-285750">
              <a:buFont typeface="Arial" panose="020B0604020202020204" pitchFamily="34" charset="0"/>
              <a:buChar char="•"/>
            </a:pPr>
            <a:endParaRPr lang="en-US" sz="1400" dirty="0" smtClean="0"/>
          </a:p>
          <a:p>
            <a:pPr marL="285750" indent="-285750">
              <a:buFont typeface="Arial" panose="020B0604020202020204" pitchFamily="34" charset="0"/>
              <a:buChar char="•"/>
            </a:pPr>
            <a:r>
              <a:rPr lang="en-US" sz="1400" b="1" dirty="0" smtClean="0"/>
              <a:t>Managed Detection and Response</a:t>
            </a:r>
          </a:p>
          <a:p>
            <a:pPr marL="914400" lvl="1" indent="-457200">
              <a:buFont typeface="Arial" panose="020B0604020202020204" pitchFamily="34" charset="0"/>
              <a:buChar char="•"/>
            </a:pPr>
            <a:r>
              <a:rPr lang="en-US" sz="1400" dirty="0" smtClean="0"/>
              <a:t>Rapid7 </a:t>
            </a:r>
          </a:p>
          <a:p>
            <a:pPr marL="914400" lvl="1" indent="-457200">
              <a:buFont typeface="Arial" panose="020B0604020202020204" pitchFamily="34" charset="0"/>
              <a:buChar char="•"/>
            </a:pPr>
            <a:r>
              <a:rPr lang="en-US" sz="1400" dirty="0" smtClean="0"/>
              <a:t>Tools to assist w/ Detection and Prevention</a:t>
            </a:r>
          </a:p>
          <a:p>
            <a:pPr marL="914400" lvl="1" indent="-457200">
              <a:buFont typeface="Arial" panose="020B0604020202020204" pitchFamily="34" charset="0"/>
              <a:buChar char="•"/>
            </a:pPr>
            <a:r>
              <a:rPr lang="en-US" sz="1400" dirty="0" smtClean="0"/>
              <a:t>Incident Response and Forensics</a:t>
            </a:r>
          </a:p>
          <a:p>
            <a:pPr marL="914400" lvl="1" indent="-457200">
              <a:buFont typeface="Arial" panose="020B0604020202020204" pitchFamily="34" charset="0"/>
              <a:buChar char="•"/>
            </a:pPr>
            <a:r>
              <a:rPr lang="en-US" sz="1400" dirty="0" smtClean="0"/>
              <a:t>SIEM with advanced analytics</a:t>
            </a:r>
          </a:p>
          <a:p>
            <a:pPr marL="914400" lvl="1" indent="-457200">
              <a:buFont typeface="Arial" panose="020B0604020202020204" pitchFamily="34" charset="0"/>
              <a:buChar char="•"/>
            </a:pPr>
            <a:r>
              <a:rPr lang="en-US" sz="1400" dirty="0" smtClean="0"/>
              <a:t>24x7x365 SOC Monitoring</a:t>
            </a:r>
          </a:p>
          <a:p>
            <a:endParaRPr lang="en-US" dirty="0"/>
          </a:p>
        </p:txBody>
      </p:sp>
      <p:sp>
        <p:nvSpPr>
          <p:cNvPr id="4" name="Slide Number Placeholder 3"/>
          <p:cNvSpPr>
            <a:spLocks noGrp="1"/>
          </p:cNvSpPr>
          <p:nvPr>
            <p:ph type="sldNum" sz="quarter" idx="10"/>
          </p:nvPr>
        </p:nvSpPr>
        <p:spPr/>
        <p:txBody>
          <a:bodyPr/>
          <a:lstStyle/>
          <a:p>
            <a:fld id="{C3F92E9A-1348-4398-AA24-91193ACCE4F3}" type="slidenum">
              <a:rPr lang="en-US" smtClean="0"/>
              <a:t>5</a:t>
            </a:fld>
            <a:endParaRPr lang="en-US"/>
          </a:p>
        </p:txBody>
      </p:sp>
    </p:spTree>
    <p:extLst>
      <p:ext uri="{BB962C8B-B14F-4D97-AF65-F5344CB8AC3E}">
        <p14:creationId xmlns:p14="http://schemas.microsoft.com/office/powerpoint/2010/main" val="15479078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 other program I’ve even seen had a 0 click rate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E55F8A-53DD-4651-A73C-1053BC1755B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149123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66259" y="1386626"/>
            <a:ext cx="8534400" cy="503288"/>
          </a:xfrm>
        </p:spPr>
        <p:txBody>
          <a:bodyPr>
            <a:normAutofit/>
          </a:bodyPr>
          <a:lstStyle>
            <a:lvl1pPr marL="0" indent="0" algn="l">
              <a:buNone/>
              <a:defRPr sz="24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2" name="Title 1"/>
          <p:cNvSpPr>
            <a:spLocks noGrp="1"/>
          </p:cNvSpPr>
          <p:nvPr>
            <p:ph type="ctrTitle"/>
          </p:nvPr>
        </p:nvSpPr>
        <p:spPr>
          <a:xfrm>
            <a:off x="466259" y="362529"/>
            <a:ext cx="8534400" cy="827464"/>
          </a:xfrm>
        </p:spPr>
        <p:txBody>
          <a:bodyPr>
            <a:normAutofit/>
          </a:bodyPr>
          <a:lstStyle>
            <a:lvl1pPr>
              <a:defRPr sz="3600">
                <a:solidFill>
                  <a:schemeClr val="bg1"/>
                </a:solidFill>
              </a:defRPr>
            </a:lvl1pPr>
          </a:lstStyle>
          <a:p>
            <a:r>
              <a:rPr lang="en-US" dirty="0"/>
              <a:t>Click to edit Master title style</a:t>
            </a:r>
          </a:p>
        </p:txBody>
      </p:sp>
      <p:sp>
        <p:nvSpPr>
          <p:cNvPr id="10" name="Rectangle 9">
            <a:extLst>
              <a:ext uri="{FF2B5EF4-FFF2-40B4-BE49-F238E27FC236}">
                <a16:creationId xmlns:a16="http://schemas.microsoft.com/office/drawing/2014/main" id="{D06C8C66-947F-C949-879B-531FD1DE49F4}"/>
              </a:ext>
            </a:extLst>
          </p:cNvPr>
          <p:cNvSpPr/>
          <p:nvPr userDrawn="1"/>
        </p:nvSpPr>
        <p:spPr>
          <a:xfrm>
            <a:off x="0" y="5718172"/>
            <a:ext cx="12192000" cy="113982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479566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2_Title Slide">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1B185BD-C854-A64E-9742-A8620AD4AE11}"/>
              </a:ext>
            </a:extLst>
          </p:cNvPr>
          <p:cNvSpPr/>
          <p:nvPr userDrawn="1"/>
        </p:nvSpPr>
        <p:spPr>
          <a:xfrm>
            <a:off x="0" y="2418736"/>
            <a:ext cx="12192000" cy="44392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3" name="Subtitle 2"/>
          <p:cNvSpPr>
            <a:spLocks noGrp="1"/>
          </p:cNvSpPr>
          <p:nvPr>
            <p:ph type="subTitle" idx="1"/>
          </p:nvPr>
        </p:nvSpPr>
        <p:spPr>
          <a:xfrm>
            <a:off x="544916" y="4005707"/>
            <a:ext cx="8534400" cy="503288"/>
          </a:xfrm>
        </p:spPr>
        <p:txBody>
          <a:bodyPr>
            <a:normAutofit/>
          </a:bodyPr>
          <a:lstStyle>
            <a:lvl1pPr marL="0" indent="0" algn="l">
              <a:buNone/>
              <a:defRPr sz="24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2" name="Title 1"/>
          <p:cNvSpPr>
            <a:spLocks noGrp="1"/>
          </p:cNvSpPr>
          <p:nvPr>
            <p:ph type="ctrTitle"/>
          </p:nvPr>
        </p:nvSpPr>
        <p:spPr>
          <a:xfrm>
            <a:off x="544916" y="2981610"/>
            <a:ext cx="8534400" cy="827464"/>
          </a:xfrm>
        </p:spPr>
        <p:txBody>
          <a:bodyPr>
            <a:normAutofit/>
          </a:bodyPr>
          <a:lstStyle>
            <a:lvl1pPr>
              <a:defRPr sz="3600">
                <a:solidFill>
                  <a:schemeClr val="bg1"/>
                </a:solidFill>
              </a:defRPr>
            </a:lvl1pPr>
          </a:lstStyle>
          <a:p>
            <a:r>
              <a:rPr lang="en-US" dirty="0"/>
              <a:t>Click to edit Master title style</a:t>
            </a:r>
          </a:p>
        </p:txBody>
      </p:sp>
      <p:sp>
        <p:nvSpPr>
          <p:cNvPr id="7" name="Rectangle 6"/>
          <p:cNvSpPr/>
          <p:nvPr userDrawn="1"/>
        </p:nvSpPr>
        <p:spPr>
          <a:xfrm>
            <a:off x="0" y="2418735"/>
            <a:ext cx="12192000" cy="15594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4169754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7_Title Slide">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2C322B5-399C-8149-A129-2AC5CB3D9942}"/>
              </a:ext>
            </a:extLst>
          </p:cNvPr>
          <p:cNvSpPr/>
          <p:nvPr userDrawn="1"/>
        </p:nvSpPr>
        <p:spPr>
          <a:xfrm>
            <a:off x="4903303" y="8465"/>
            <a:ext cx="7288696" cy="684953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Subtitle 2"/>
          <p:cNvSpPr>
            <a:spLocks noGrp="1"/>
          </p:cNvSpPr>
          <p:nvPr>
            <p:ph type="subTitle" idx="1"/>
          </p:nvPr>
        </p:nvSpPr>
        <p:spPr>
          <a:xfrm>
            <a:off x="5313005" y="2793410"/>
            <a:ext cx="6596772" cy="503288"/>
          </a:xfrm>
        </p:spPr>
        <p:txBody>
          <a:bodyPr>
            <a:normAutofit/>
          </a:bodyPr>
          <a:lstStyle>
            <a:lvl1pPr marL="0" indent="0" algn="l">
              <a:buNone/>
              <a:defRPr sz="24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2" name="Title 1"/>
          <p:cNvSpPr>
            <a:spLocks noGrp="1"/>
          </p:cNvSpPr>
          <p:nvPr>
            <p:ph type="ctrTitle"/>
          </p:nvPr>
        </p:nvSpPr>
        <p:spPr>
          <a:xfrm>
            <a:off x="5313006" y="1700284"/>
            <a:ext cx="6596772" cy="827464"/>
          </a:xfrm>
        </p:spPr>
        <p:txBody>
          <a:bodyPr>
            <a:normAutofit/>
          </a:bodyPr>
          <a:lstStyle>
            <a:lvl1pPr>
              <a:defRPr sz="3600">
                <a:solidFill>
                  <a:schemeClr val="bg1"/>
                </a:solidFill>
              </a:defRPr>
            </a:lvl1pPr>
          </a:lstStyle>
          <a:p>
            <a:r>
              <a:rPr lang="en-US" dirty="0"/>
              <a:t>Click to edit Master title style</a:t>
            </a:r>
          </a:p>
        </p:txBody>
      </p:sp>
      <p:sp>
        <p:nvSpPr>
          <p:cNvPr id="11" name="Rectangle 10">
            <a:extLst>
              <a:ext uri="{FF2B5EF4-FFF2-40B4-BE49-F238E27FC236}">
                <a16:creationId xmlns:a16="http://schemas.microsoft.com/office/drawing/2014/main" id="{F1B185BD-C854-A64E-9742-A8620AD4AE11}"/>
              </a:ext>
            </a:extLst>
          </p:cNvPr>
          <p:cNvSpPr/>
          <p:nvPr userDrawn="1"/>
        </p:nvSpPr>
        <p:spPr>
          <a:xfrm>
            <a:off x="4903305" y="1"/>
            <a:ext cx="7288695" cy="14393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843916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8_Title Slide">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1B185BD-C854-A64E-9742-A8620AD4AE11}"/>
              </a:ext>
            </a:extLst>
          </p:cNvPr>
          <p:cNvSpPr/>
          <p:nvPr userDrawn="1"/>
        </p:nvSpPr>
        <p:spPr>
          <a:xfrm>
            <a:off x="0" y="2"/>
            <a:ext cx="12192000" cy="460586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3" name="Subtitle 2"/>
          <p:cNvSpPr>
            <a:spLocks noGrp="1"/>
          </p:cNvSpPr>
          <p:nvPr>
            <p:ph type="subTitle" idx="1"/>
          </p:nvPr>
        </p:nvSpPr>
        <p:spPr>
          <a:xfrm>
            <a:off x="762000" y="6002413"/>
            <a:ext cx="8534400" cy="503288"/>
          </a:xfrm>
        </p:spPr>
        <p:txBody>
          <a:bodyPr>
            <a:normAutofit/>
          </a:bodyPr>
          <a:lstStyle>
            <a:lvl1pPr marL="0" indent="0" algn="l">
              <a:buNone/>
              <a:defRPr sz="2400" baseline="0">
                <a:solidFill>
                  <a:schemeClr val="tx1">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2" name="Title 1"/>
          <p:cNvSpPr>
            <a:spLocks noGrp="1"/>
          </p:cNvSpPr>
          <p:nvPr>
            <p:ph type="ctrTitle"/>
          </p:nvPr>
        </p:nvSpPr>
        <p:spPr>
          <a:xfrm>
            <a:off x="762000" y="4978316"/>
            <a:ext cx="8534400" cy="827464"/>
          </a:xfrm>
        </p:spPr>
        <p:txBody>
          <a:bodyPr>
            <a:normAutofit/>
          </a:bodyPr>
          <a:lstStyle>
            <a:lvl1pPr>
              <a:defRPr sz="3600" baseline="0">
                <a:solidFill>
                  <a:schemeClr val="tx1">
                    <a:lumMod val="50000"/>
                  </a:schemeClr>
                </a:solidFill>
              </a:defRPr>
            </a:lvl1pPr>
          </a:lstStyle>
          <a:p>
            <a:r>
              <a:rPr lang="en-US" dirty="0"/>
              <a:t>Click to edit Master title style</a:t>
            </a:r>
          </a:p>
        </p:txBody>
      </p:sp>
      <p:sp>
        <p:nvSpPr>
          <p:cNvPr id="15" name="Rectangle 14">
            <a:extLst>
              <a:ext uri="{FF2B5EF4-FFF2-40B4-BE49-F238E27FC236}">
                <a16:creationId xmlns:a16="http://schemas.microsoft.com/office/drawing/2014/main" id="{82C322B5-399C-8149-A129-2AC5CB3D9942}"/>
              </a:ext>
            </a:extLst>
          </p:cNvPr>
          <p:cNvSpPr/>
          <p:nvPr userDrawn="1"/>
        </p:nvSpPr>
        <p:spPr>
          <a:xfrm>
            <a:off x="0" y="4605865"/>
            <a:ext cx="12192000" cy="87888"/>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2522572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3_Title Slide">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1B185BD-C854-A64E-9742-A8620AD4AE11}"/>
              </a:ext>
            </a:extLst>
          </p:cNvPr>
          <p:cNvSpPr/>
          <p:nvPr userDrawn="1"/>
        </p:nvSpPr>
        <p:spPr>
          <a:xfrm>
            <a:off x="0" y="1"/>
            <a:ext cx="12192000" cy="685799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3" name="Subtitle 2"/>
          <p:cNvSpPr>
            <a:spLocks noGrp="1"/>
          </p:cNvSpPr>
          <p:nvPr>
            <p:ph type="subTitle" idx="1"/>
          </p:nvPr>
        </p:nvSpPr>
        <p:spPr>
          <a:xfrm>
            <a:off x="527499" y="1799317"/>
            <a:ext cx="8534400" cy="503288"/>
          </a:xfrm>
        </p:spPr>
        <p:txBody>
          <a:bodyPr>
            <a:normAutofit/>
          </a:bodyPr>
          <a:lstStyle>
            <a:lvl1pPr marL="0" indent="0" algn="l">
              <a:buNone/>
              <a:defRPr sz="24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2" name="Title 1"/>
          <p:cNvSpPr>
            <a:spLocks noGrp="1"/>
          </p:cNvSpPr>
          <p:nvPr>
            <p:ph type="ctrTitle"/>
          </p:nvPr>
        </p:nvSpPr>
        <p:spPr>
          <a:xfrm>
            <a:off x="527499" y="775220"/>
            <a:ext cx="8534400" cy="827464"/>
          </a:xfrm>
        </p:spPr>
        <p:txBody>
          <a:bodyPr>
            <a:normAutofit/>
          </a:bodyPr>
          <a:lstStyle>
            <a:lvl1pPr>
              <a:defRPr sz="3600">
                <a:solidFill>
                  <a:schemeClr val="bg1"/>
                </a:solidFill>
              </a:defRPr>
            </a:lvl1pPr>
          </a:lstStyle>
          <a:p>
            <a:r>
              <a:rPr lang="en-US" dirty="0"/>
              <a:t>Click to edit Master title style</a:t>
            </a:r>
          </a:p>
        </p:txBody>
      </p:sp>
      <p:sp>
        <p:nvSpPr>
          <p:cNvPr id="15" name="Rectangle 14">
            <a:extLst>
              <a:ext uri="{FF2B5EF4-FFF2-40B4-BE49-F238E27FC236}">
                <a16:creationId xmlns:a16="http://schemas.microsoft.com/office/drawing/2014/main" id="{82C322B5-399C-8149-A129-2AC5CB3D9942}"/>
              </a:ext>
            </a:extLst>
          </p:cNvPr>
          <p:cNvSpPr/>
          <p:nvPr userDrawn="1"/>
        </p:nvSpPr>
        <p:spPr>
          <a:xfrm>
            <a:off x="0" y="6618591"/>
            <a:ext cx="12192000" cy="25634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1186942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66259" y="1769012"/>
            <a:ext cx="8534400" cy="503288"/>
          </a:xfrm>
        </p:spPr>
        <p:txBody>
          <a:bodyPr>
            <a:normAutofit/>
          </a:bodyPr>
          <a:lstStyle>
            <a:lvl1pPr marL="0" indent="0" algn="l">
              <a:buNone/>
              <a:defRPr sz="24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2" name="Title 1"/>
          <p:cNvSpPr>
            <a:spLocks noGrp="1"/>
          </p:cNvSpPr>
          <p:nvPr>
            <p:ph type="ctrTitle"/>
          </p:nvPr>
        </p:nvSpPr>
        <p:spPr>
          <a:xfrm>
            <a:off x="466259" y="744915"/>
            <a:ext cx="8534400" cy="827464"/>
          </a:xfrm>
        </p:spPr>
        <p:txBody>
          <a:bodyPr>
            <a:normAutofit/>
          </a:bodyPr>
          <a:lstStyle>
            <a:lvl1pPr>
              <a:defRPr sz="3600">
                <a:solidFill>
                  <a:schemeClr val="bg1"/>
                </a:solidFill>
              </a:defRPr>
            </a:lvl1pPr>
          </a:lstStyle>
          <a:p>
            <a:r>
              <a:rPr lang="en-US" dirty="0"/>
              <a:t>Click to edit Master title style</a:t>
            </a:r>
          </a:p>
        </p:txBody>
      </p:sp>
      <p:sp>
        <p:nvSpPr>
          <p:cNvPr id="7" name="Rectangle 6"/>
          <p:cNvSpPr/>
          <p:nvPr userDrawn="1"/>
        </p:nvSpPr>
        <p:spPr>
          <a:xfrm>
            <a:off x="0" y="-18679"/>
            <a:ext cx="12192000" cy="24178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865978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10_Title Slide">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647845" y="-1502362"/>
            <a:ext cx="8534400" cy="503288"/>
          </a:xfrm>
        </p:spPr>
        <p:txBody>
          <a:bodyPr>
            <a:normAutofit/>
          </a:bodyPr>
          <a:lstStyle>
            <a:lvl1pPr marL="0" indent="0" algn="l">
              <a:buNone/>
              <a:defRPr sz="24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2" name="Title 1"/>
          <p:cNvSpPr>
            <a:spLocks noGrp="1"/>
          </p:cNvSpPr>
          <p:nvPr>
            <p:ph type="ctrTitle"/>
          </p:nvPr>
        </p:nvSpPr>
        <p:spPr>
          <a:xfrm>
            <a:off x="2647845" y="-2526459"/>
            <a:ext cx="8534400" cy="827464"/>
          </a:xfrm>
        </p:spPr>
        <p:txBody>
          <a:bodyPr>
            <a:normAutofit/>
          </a:bodyPr>
          <a:lstStyle>
            <a:lvl1pPr>
              <a:defRPr sz="3600">
                <a:solidFill>
                  <a:schemeClr val="bg1"/>
                </a:solidFill>
              </a:defRPr>
            </a:lvl1pPr>
          </a:lstStyle>
          <a:p>
            <a:r>
              <a:rPr lang="en-US" dirty="0"/>
              <a:t>Click to edit Master title style</a:t>
            </a:r>
          </a:p>
        </p:txBody>
      </p:sp>
      <p:sp>
        <p:nvSpPr>
          <p:cNvPr id="10" name="Rectangle 9">
            <a:extLst>
              <a:ext uri="{FF2B5EF4-FFF2-40B4-BE49-F238E27FC236}">
                <a16:creationId xmlns:a16="http://schemas.microsoft.com/office/drawing/2014/main" id="{54FA71E3-E3FF-364D-9597-000165A19A8F}"/>
              </a:ext>
            </a:extLst>
          </p:cNvPr>
          <p:cNvSpPr/>
          <p:nvPr userDrawn="1"/>
        </p:nvSpPr>
        <p:spPr>
          <a:xfrm>
            <a:off x="3273777" y="1"/>
            <a:ext cx="8918223" cy="685799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1" name="Title 10">
            <a:extLst>
              <a:ext uri="{FF2B5EF4-FFF2-40B4-BE49-F238E27FC236}">
                <a16:creationId xmlns:a16="http://schemas.microsoft.com/office/drawing/2014/main" id="{56C4DD2A-4DE8-6B4B-A31E-52AAD4F735D2}"/>
              </a:ext>
            </a:extLst>
          </p:cNvPr>
          <p:cNvSpPr txBox="1">
            <a:spLocks/>
          </p:cNvSpPr>
          <p:nvPr userDrawn="1"/>
        </p:nvSpPr>
        <p:spPr>
          <a:xfrm>
            <a:off x="4376773" y="1019757"/>
            <a:ext cx="7476561" cy="82296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000" b="0" kern="1200">
                <a:solidFill>
                  <a:srgbClr val="FFFFFF"/>
                </a:solidFill>
                <a:latin typeface="+mn-lt"/>
                <a:ea typeface="+mj-ea"/>
                <a:cs typeface="Arial"/>
              </a:defRPr>
            </a:lvl1pPr>
          </a:lstStyle>
          <a:p>
            <a:r>
              <a:rPr lang="en-US" sz="4000"/>
              <a:t>Click to edit Master title style</a:t>
            </a:r>
            <a:endParaRPr lang="en-US" sz="4000" dirty="0"/>
          </a:p>
        </p:txBody>
      </p:sp>
      <p:sp>
        <p:nvSpPr>
          <p:cNvPr id="12" name="Title 10">
            <a:extLst>
              <a:ext uri="{FF2B5EF4-FFF2-40B4-BE49-F238E27FC236}">
                <a16:creationId xmlns:a16="http://schemas.microsoft.com/office/drawing/2014/main" id="{0CEC6A1E-C3D1-D044-AA0C-904D76FAB218}"/>
              </a:ext>
            </a:extLst>
          </p:cNvPr>
          <p:cNvSpPr txBox="1">
            <a:spLocks/>
          </p:cNvSpPr>
          <p:nvPr userDrawn="1"/>
        </p:nvSpPr>
        <p:spPr>
          <a:xfrm>
            <a:off x="4376772" y="3115918"/>
            <a:ext cx="7476561" cy="82296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000" b="0" kern="1200">
                <a:solidFill>
                  <a:srgbClr val="FFFFFF"/>
                </a:solidFill>
                <a:latin typeface="+mn-lt"/>
                <a:ea typeface="+mj-ea"/>
                <a:cs typeface="Arial"/>
              </a:defRPr>
            </a:lvl1pPr>
          </a:lstStyle>
          <a:p>
            <a:r>
              <a:rPr lang="en-US" sz="4000" dirty="0"/>
              <a:t>Click to edit Master title style</a:t>
            </a:r>
          </a:p>
        </p:txBody>
      </p:sp>
      <p:sp>
        <p:nvSpPr>
          <p:cNvPr id="13" name="Title 10">
            <a:extLst>
              <a:ext uri="{FF2B5EF4-FFF2-40B4-BE49-F238E27FC236}">
                <a16:creationId xmlns:a16="http://schemas.microsoft.com/office/drawing/2014/main" id="{DCA5AA19-9C4D-0E44-9846-209D3CAD176B}"/>
              </a:ext>
            </a:extLst>
          </p:cNvPr>
          <p:cNvSpPr txBox="1">
            <a:spLocks/>
          </p:cNvSpPr>
          <p:nvPr userDrawn="1"/>
        </p:nvSpPr>
        <p:spPr>
          <a:xfrm>
            <a:off x="4510341" y="5226393"/>
            <a:ext cx="7476561" cy="82296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000" b="0" kern="1200">
                <a:solidFill>
                  <a:srgbClr val="FFFFFF"/>
                </a:solidFill>
                <a:latin typeface="+mn-lt"/>
                <a:ea typeface="+mj-ea"/>
                <a:cs typeface="Arial"/>
              </a:defRPr>
            </a:lvl1pPr>
          </a:lstStyle>
          <a:p>
            <a:r>
              <a:rPr lang="en-US" sz="4000" dirty="0"/>
              <a:t>Click to edit Master title style</a:t>
            </a:r>
          </a:p>
        </p:txBody>
      </p:sp>
      <p:sp>
        <p:nvSpPr>
          <p:cNvPr id="15" name="Oval 14">
            <a:extLst>
              <a:ext uri="{FF2B5EF4-FFF2-40B4-BE49-F238E27FC236}">
                <a16:creationId xmlns:a16="http://schemas.microsoft.com/office/drawing/2014/main" id="{DE4C335D-408D-3943-A92D-43A045BD8C28}"/>
              </a:ext>
            </a:extLst>
          </p:cNvPr>
          <p:cNvSpPr/>
          <p:nvPr userDrawn="1"/>
        </p:nvSpPr>
        <p:spPr>
          <a:xfrm>
            <a:off x="2578038" y="755376"/>
            <a:ext cx="1391478" cy="1351722"/>
          </a:xfrm>
          <a:prstGeom prst="ellipse">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96F342D1-3CF8-9643-BCFF-C185BB69F74A}"/>
              </a:ext>
            </a:extLst>
          </p:cNvPr>
          <p:cNvSpPr/>
          <p:nvPr userDrawn="1"/>
        </p:nvSpPr>
        <p:spPr>
          <a:xfrm>
            <a:off x="2578038" y="2842595"/>
            <a:ext cx="1391478" cy="1351722"/>
          </a:xfrm>
          <a:prstGeom prst="ellipse">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DEF5DDF6-452A-0440-9BCA-632DFCBC4E12}"/>
              </a:ext>
            </a:extLst>
          </p:cNvPr>
          <p:cNvSpPr/>
          <p:nvPr userDrawn="1"/>
        </p:nvSpPr>
        <p:spPr>
          <a:xfrm>
            <a:off x="2578038" y="4929814"/>
            <a:ext cx="1391478" cy="1351722"/>
          </a:xfrm>
          <a:prstGeom prst="ellipse">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76179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11_Title Slide">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647845" y="-1502362"/>
            <a:ext cx="8534400" cy="503288"/>
          </a:xfrm>
        </p:spPr>
        <p:txBody>
          <a:bodyPr>
            <a:normAutofit/>
          </a:bodyPr>
          <a:lstStyle>
            <a:lvl1pPr marL="0" indent="0" algn="l">
              <a:buNone/>
              <a:defRPr sz="24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2" name="Title 1"/>
          <p:cNvSpPr>
            <a:spLocks noGrp="1"/>
          </p:cNvSpPr>
          <p:nvPr>
            <p:ph type="ctrTitle"/>
          </p:nvPr>
        </p:nvSpPr>
        <p:spPr>
          <a:xfrm>
            <a:off x="2647845" y="-2526459"/>
            <a:ext cx="8534400" cy="827464"/>
          </a:xfrm>
        </p:spPr>
        <p:txBody>
          <a:bodyPr>
            <a:normAutofit/>
          </a:bodyPr>
          <a:lstStyle>
            <a:lvl1pPr>
              <a:defRPr sz="3600">
                <a:solidFill>
                  <a:schemeClr val="bg1"/>
                </a:solidFill>
              </a:defRPr>
            </a:lvl1pPr>
          </a:lstStyle>
          <a:p>
            <a:r>
              <a:rPr lang="en-US" dirty="0"/>
              <a:t>Click to edit Master title style</a:t>
            </a:r>
          </a:p>
        </p:txBody>
      </p:sp>
      <p:pic>
        <p:nvPicPr>
          <p:cNvPr id="7" name="Picture 6" descr="Icon&#10;&#10;Description automatically generated">
            <a:extLst>
              <a:ext uri="{FF2B5EF4-FFF2-40B4-BE49-F238E27FC236}">
                <a16:creationId xmlns:a16="http://schemas.microsoft.com/office/drawing/2014/main" id="{4B1286FF-D8B4-BB46-9D5D-819A3DB08C3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93431" y="40640"/>
            <a:ext cx="1225134" cy="913539"/>
          </a:xfrm>
          <a:prstGeom prst="rect">
            <a:avLst/>
          </a:prstGeom>
        </p:spPr>
      </p:pic>
    </p:spTree>
    <p:extLst>
      <p:ext uri="{BB962C8B-B14F-4D97-AF65-F5344CB8AC3E}">
        <p14:creationId xmlns:p14="http://schemas.microsoft.com/office/powerpoint/2010/main" val="3200761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0885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10972800" cy="73183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279118"/>
            <a:ext cx="10972800" cy="484704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85255" y="6356351"/>
            <a:ext cx="722744"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BB3D11-98FF-9A4C-8492-68051C44350C}" type="slidenum">
              <a:rPr lang="en-US" smtClean="0"/>
              <a:pPr/>
              <a:t>‹#›</a:t>
            </a:fld>
            <a:endParaRPr lang="en-US"/>
          </a:p>
        </p:txBody>
      </p:sp>
    </p:spTree>
    <p:extLst>
      <p:ext uri="{BB962C8B-B14F-4D97-AF65-F5344CB8AC3E}">
        <p14:creationId xmlns:p14="http://schemas.microsoft.com/office/powerpoint/2010/main" val="13774398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hdr="0" ftr="0" dt="0"/>
  <p:txStyles>
    <p:titleStyle>
      <a:lvl1pPr algn="l" defTabSz="457200" rtl="0" eaLnBrk="1" latinLnBrk="0" hangingPunct="1">
        <a:spcBef>
          <a:spcPct val="0"/>
        </a:spcBef>
        <a:buNone/>
        <a:defRPr sz="2600" kern="1200">
          <a:solidFill>
            <a:srgbClr val="FFFFFF"/>
          </a:solidFill>
          <a:latin typeface="Arial"/>
          <a:ea typeface="+mj-ea"/>
          <a:cs typeface="Arial"/>
        </a:defRPr>
      </a:lvl1pPr>
    </p:titleStyle>
    <p:bodyStyle>
      <a:lvl1pPr marL="228600" indent="-228600" algn="l" defTabSz="457200" rtl="0" eaLnBrk="1" latinLnBrk="0" hangingPunct="1">
        <a:spcBef>
          <a:spcPts val="600"/>
        </a:spcBef>
        <a:spcAft>
          <a:spcPts val="600"/>
        </a:spcAft>
        <a:buClr>
          <a:schemeClr val="accent1"/>
        </a:buClr>
        <a:buFont typeface="Arial"/>
        <a:buChar char="•"/>
        <a:defRPr sz="2000" kern="1200">
          <a:solidFill>
            <a:srgbClr val="55555A"/>
          </a:solidFill>
          <a:latin typeface="Arial"/>
          <a:ea typeface="+mn-ea"/>
          <a:cs typeface="Arial"/>
        </a:defRPr>
      </a:lvl1pPr>
      <a:lvl2pPr marL="685800" indent="-228600" algn="l" defTabSz="457200" rtl="0" eaLnBrk="1" latinLnBrk="0" hangingPunct="1">
        <a:spcBef>
          <a:spcPts val="0"/>
        </a:spcBef>
        <a:spcAft>
          <a:spcPts val="600"/>
        </a:spcAft>
        <a:buFont typeface="Arial"/>
        <a:buChar char="–"/>
        <a:defRPr sz="1600" kern="1200">
          <a:solidFill>
            <a:srgbClr val="55555A"/>
          </a:solidFill>
          <a:latin typeface="Arial"/>
          <a:ea typeface="+mn-ea"/>
          <a:cs typeface="Arial"/>
        </a:defRPr>
      </a:lvl2pPr>
      <a:lvl3pPr marL="1143000" indent="-228600" algn="l" defTabSz="457200" rtl="0" eaLnBrk="1" latinLnBrk="0" hangingPunct="1">
        <a:spcBef>
          <a:spcPts val="0"/>
        </a:spcBef>
        <a:spcAft>
          <a:spcPts val="600"/>
        </a:spcAft>
        <a:buFont typeface="Arial"/>
        <a:buChar char="•"/>
        <a:defRPr sz="1600" kern="1200">
          <a:solidFill>
            <a:srgbClr val="55555A"/>
          </a:solidFill>
          <a:latin typeface="Arial"/>
          <a:ea typeface="+mn-ea"/>
          <a:cs typeface="Arial"/>
        </a:defRPr>
      </a:lvl3pPr>
      <a:lvl4pPr marL="1600200" indent="-228600" algn="l" defTabSz="457200" rtl="0" eaLnBrk="1" latinLnBrk="0" hangingPunct="1">
        <a:spcBef>
          <a:spcPts val="0"/>
        </a:spcBef>
        <a:spcAft>
          <a:spcPts val="600"/>
        </a:spcAft>
        <a:buFont typeface="Arial"/>
        <a:buChar char="–"/>
        <a:defRPr sz="1600" kern="1200">
          <a:solidFill>
            <a:srgbClr val="55555A"/>
          </a:solidFill>
          <a:latin typeface="Arial"/>
          <a:ea typeface="+mn-ea"/>
          <a:cs typeface="Arial"/>
        </a:defRPr>
      </a:lvl4pPr>
      <a:lvl5pPr marL="2057400" indent="-228600" algn="l" defTabSz="457200" rtl="0" eaLnBrk="1" latinLnBrk="0" hangingPunct="1">
        <a:spcBef>
          <a:spcPts val="0"/>
        </a:spcBef>
        <a:spcAft>
          <a:spcPts val="600"/>
        </a:spcAft>
        <a:buFont typeface="Arial"/>
        <a:buChar char="»"/>
        <a:defRPr sz="1600" kern="1200">
          <a:solidFill>
            <a:srgbClr val="55555A"/>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chart" Target="../charts/chart3.xml"/><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chart" Target="../charts/chart2.xml"/><Relationship Id="rId5" Type="http://schemas.openxmlformats.org/officeDocument/2006/relationships/chart" Target="../charts/chart1.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microsoft.com/office/2007/relationships/hdphoto" Target="../media/hdphoto3.wdp"/><Relationship Id="rId5" Type="http://schemas.openxmlformats.org/officeDocument/2006/relationships/image" Target="../media/image6.png"/><Relationship Id="rId4" Type="http://schemas.microsoft.com/office/2007/relationships/hdphoto" Target="../media/hdphoto2.wdp"/></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microsoft.com/office/2007/relationships/hdphoto" Target="../media/hdphoto2.wdp"/></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8.xml"/><Relationship Id="rId5" Type="http://schemas.microsoft.com/office/2007/relationships/hdphoto" Target="../media/hdphoto2.wdp"/><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508812" y="2624833"/>
            <a:ext cx="6548523" cy="2308324"/>
          </a:xfrm>
          <a:prstGeom prst="rect">
            <a:avLst/>
          </a:prstGeom>
          <a:noFill/>
        </p:spPr>
        <p:txBody>
          <a:bodyPr wrap="square" rtlCol="0">
            <a:spAutoFit/>
          </a:bodyPr>
          <a:lstStyle/>
          <a:p>
            <a:r>
              <a:rPr lang="en-US" sz="1600" b="1" u="sng" dirty="0" smtClean="0">
                <a:solidFill>
                  <a:schemeClr val="tx1">
                    <a:lumMod val="50000"/>
                  </a:schemeClr>
                </a:solidFill>
                <a:latin typeface="Museo Sans 500"/>
                <a:cs typeface="Museo Sans 500"/>
              </a:rPr>
              <a:t>AGENDA</a:t>
            </a:r>
          </a:p>
          <a:p>
            <a:endParaRPr lang="en-US" sz="1600" b="1" dirty="0" smtClean="0">
              <a:solidFill>
                <a:schemeClr val="tx1">
                  <a:lumMod val="50000"/>
                </a:schemeClr>
              </a:solidFill>
              <a:latin typeface="Museo Sans 500"/>
              <a:cs typeface="Museo Sans 500"/>
            </a:endParaRPr>
          </a:p>
          <a:p>
            <a:pPr marL="342900" indent="-342900">
              <a:buFont typeface="Arial" panose="020B0604020202020204" pitchFamily="34" charset="0"/>
              <a:buChar char="•"/>
            </a:pPr>
            <a:r>
              <a:rPr lang="en-US" sz="1600" dirty="0" err="1" smtClean="0">
                <a:solidFill>
                  <a:schemeClr val="tx1">
                    <a:lumMod val="50000"/>
                  </a:schemeClr>
                </a:solidFill>
                <a:latin typeface="Museo Sans 500"/>
                <a:cs typeface="Museo Sans 500"/>
              </a:rPr>
              <a:t>HealthEquity</a:t>
            </a:r>
            <a:r>
              <a:rPr lang="en-US" sz="1600" dirty="0">
                <a:solidFill>
                  <a:schemeClr val="tx1">
                    <a:lumMod val="50000"/>
                  </a:schemeClr>
                </a:solidFill>
                <a:latin typeface="Museo Sans 500"/>
                <a:cs typeface="Museo Sans 500"/>
              </a:rPr>
              <a:t>, Kairos Health Arizona, </a:t>
            </a:r>
            <a:r>
              <a:rPr lang="en-US" sz="1600" dirty="0" err="1" smtClean="0">
                <a:solidFill>
                  <a:schemeClr val="tx1">
                    <a:lumMod val="50000"/>
                  </a:schemeClr>
                </a:solidFill>
                <a:latin typeface="Museo Sans 500"/>
                <a:cs typeface="Museo Sans 500"/>
              </a:rPr>
              <a:t>Ambulnz</a:t>
            </a:r>
            <a:r>
              <a:rPr lang="en-US" sz="1600" dirty="0">
                <a:solidFill>
                  <a:schemeClr val="tx1">
                    <a:lumMod val="50000"/>
                  </a:schemeClr>
                </a:solidFill>
                <a:latin typeface="Museo Sans 500"/>
                <a:cs typeface="Museo Sans 500"/>
              </a:rPr>
              <a:t>, and Texas Retina </a:t>
            </a:r>
            <a:r>
              <a:rPr lang="en-US" sz="1600" dirty="0" smtClean="0">
                <a:solidFill>
                  <a:schemeClr val="tx1">
                    <a:lumMod val="50000"/>
                  </a:schemeClr>
                </a:solidFill>
                <a:latin typeface="Museo Sans 500"/>
                <a:cs typeface="Museo Sans 500"/>
              </a:rPr>
              <a:t>Associates suffer data breaches</a:t>
            </a:r>
          </a:p>
          <a:p>
            <a:pPr marL="342900" indent="-342900">
              <a:buFont typeface="Arial" panose="020B0604020202020204" pitchFamily="34" charset="0"/>
              <a:buChar char="•"/>
            </a:pPr>
            <a:r>
              <a:rPr lang="en-US" sz="1600" dirty="0">
                <a:solidFill>
                  <a:schemeClr val="tx1">
                    <a:lumMod val="50000"/>
                  </a:schemeClr>
                </a:solidFill>
                <a:latin typeface="Museo Sans 500"/>
                <a:cs typeface="Museo Sans 500"/>
              </a:rPr>
              <a:t>NIST CSF 2.0 </a:t>
            </a:r>
            <a:r>
              <a:rPr lang="en-US" sz="1600" dirty="0" smtClean="0">
                <a:solidFill>
                  <a:schemeClr val="tx1">
                    <a:lumMod val="50000"/>
                  </a:schemeClr>
                </a:solidFill>
                <a:latin typeface="Museo Sans 500"/>
                <a:cs typeface="Museo Sans 500"/>
              </a:rPr>
              <a:t>Risk Assessment </a:t>
            </a:r>
            <a:r>
              <a:rPr lang="en-US" sz="1600" dirty="0" smtClean="0">
                <a:solidFill>
                  <a:schemeClr val="tx1">
                    <a:lumMod val="50000"/>
                  </a:schemeClr>
                </a:solidFill>
                <a:latin typeface="Museo Sans 500"/>
                <a:cs typeface="Museo Sans 500"/>
              </a:rPr>
              <a:t>Results </a:t>
            </a:r>
            <a:r>
              <a:rPr lang="en-US" sz="1600" dirty="0" smtClean="0">
                <a:solidFill>
                  <a:schemeClr val="tx1">
                    <a:lumMod val="50000"/>
                  </a:schemeClr>
                </a:solidFill>
                <a:latin typeface="Museo Sans 500"/>
                <a:cs typeface="Museo Sans 500"/>
              </a:rPr>
              <a:t>KPIs</a:t>
            </a:r>
          </a:p>
          <a:p>
            <a:pPr marL="342900" indent="-342900">
              <a:buFont typeface="Arial" panose="020B0604020202020204" pitchFamily="34" charset="0"/>
              <a:buChar char="•"/>
            </a:pPr>
            <a:r>
              <a:rPr lang="en-US" sz="1600" dirty="0">
                <a:solidFill>
                  <a:schemeClr val="tx1">
                    <a:lumMod val="50000"/>
                  </a:schemeClr>
                </a:solidFill>
                <a:latin typeface="Museo Sans 500"/>
                <a:cs typeface="Museo Sans 500"/>
              </a:rPr>
              <a:t>NIST CSF 2.0 Risk Assessment </a:t>
            </a:r>
            <a:r>
              <a:rPr lang="en-US" sz="1600" dirty="0" smtClean="0">
                <a:solidFill>
                  <a:schemeClr val="tx1">
                    <a:lumMod val="50000"/>
                  </a:schemeClr>
                </a:solidFill>
                <a:latin typeface="Museo Sans 500"/>
                <a:cs typeface="Museo Sans 500"/>
              </a:rPr>
              <a:t>Results </a:t>
            </a:r>
            <a:r>
              <a:rPr lang="en-US" sz="1600" dirty="0" smtClean="0">
                <a:solidFill>
                  <a:schemeClr val="tx1">
                    <a:lumMod val="50000"/>
                  </a:schemeClr>
                </a:solidFill>
                <a:latin typeface="Museo Sans 500"/>
                <a:cs typeface="Museo Sans 500"/>
              </a:rPr>
              <a:t>Gaps</a:t>
            </a:r>
          </a:p>
          <a:p>
            <a:pPr marL="342900" indent="-342900">
              <a:buFont typeface="Arial" panose="020B0604020202020204" pitchFamily="34" charset="0"/>
              <a:buChar char="•"/>
            </a:pPr>
            <a:r>
              <a:rPr lang="en-US" sz="1600" dirty="0" smtClean="0">
                <a:solidFill>
                  <a:schemeClr val="tx1">
                    <a:lumMod val="50000"/>
                  </a:schemeClr>
                </a:solidFill>
                <a:latin typeface="Museo Sans 500"/>
                <a:cs typeface="Museo Sans 500"/>
              </a:rPr>
              <a:t>Tactical Information Security Roadmap</a:t>
            </a:r>
          </a:p>
          <a:p>
            <a:pPr marL="342900" indent="-342900">
              <a:buFont typeface="Arial" panose="020B0604020202020204" pitchFamily="34" charset="0"/>
              <a:buChar char="•"/>
            </a:pPr>
            <a:r>
              <a:rPr lang="en-US" sz="1600" dirty="0" smtClean="0">
                <a:solidFill>
                  <a:schemeClr val="tx1">
                    <a:lumMod val="50000"/>
                  </a:schemeClr>
                </a:solidFill>
                <a:latin typeface="Museo Sans 500"/>
                <a:cs typeface="Museo Sans 500"/>
              </a:rPr>
              <a:t>Strategic Information Security Roadmap</a:t>
            </a:r>
          </a:p>
          <a:p>
            <a:pPr marL="342900" indent="-342900">
              <a:buFont typeface="Arial" panose="020B0604020202020204" pitchFamily="34" charset="0"/>
              <a:buChar char="•"/>
            </a:pPr>
            <a:endParaRPr lang="en-US" sz="1600" dirty="0" smtClean="0">
              <a:solidFill>
                <a:schemeClr val="tx1">
                  <a:lumMod val="50000"/>
                </a:schemeClr>
              </a:solidFill>
              <a:latin typeface="Museo Sans 500"/>
              <a:cs typeface="Museo Sans 500"/>
            </a:endParaRPr>
          </a:p>
        </p:txBody>
      </p:sp>
      <p:sp>
        <p:nvSpPr>
          <p:cNvPr id="10" name="Rectangle 9"/>
          <p:cNvSpPr/>
          <p:nvPr/>
        </p:nvSpPr>
        <p:spPr>
          <a:xfrm>
            <a:off x="0" y="-5106"/>
            <a:ext cx="12192000" cy="74240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p:cNvSpPr txBox="1"/>
          <p:nvPr/>
        </p:nvSpPr>
        <p:spPr>
          <a:xfrm>
            <a:off x="314350" y="132051"/>
            <a:ext cx="10905338" cy="523220"/>
          </a:xfrm>
          <a:prstGeom prst="rect">
            <a:avLst/>
          </a:prstGeom>
          <a:noFill/>
        </p:spPr>
        <p:txBody>
          <a:bodyPr wrap="square" rtlCol="0">
            <a:spAutoFit/>
          </a:bodyPr>
          <a:lstStyle/>
          <a:p>
            <a:pPr lvl="0">
              <a:defRPr/>
            </a:pPr>
            <a:r>
              <a:rPr lang="en-US" sz="2800" b="1" dirty="0" smtClean="0">
                <a:solidFill>
                  <a:schemeClr val="tx1">
                    <a:lumMod val="50000"/>
                  </a:schemeClr>
                </a:solidFill>
              </a:rPr>
              <a:t>Information </a:t>
            </a:r>
            <a:r>
              <a:rPr lang="en-US" sz="2800" b="1" dirty="0">
                <a:solidFill>
                  <a:schemeClr val="tx1">
                    <a:lumMod val="50000"/>
                  </a:schemeClr>
                </a:solidFill>
              </a:rPr>
              <a:t>Security Updates</a:t>
            </a:r>
            <a:endParaRPr kumimoji="0" lang="en-US" sz="2800" b="1" i="0" u="none" strike="noStrike" kern="1200" cap="none" spc="0" normalizeH="0" baseline="0" noProof="0" dirty="0" smtClean="0">
              <a:ln>
                <a:noFill/>
              </a:ln>
              <a:solidFill>
                <a:schemeClr val="tx1">
                  <a:lumMod val="50000"/>
                </a:schemeClr>
              </a:solidFill>
              <a:effectLst/>
              <a:uLnTx/>
              <a:uFillTx/>
              <a:latin typeface="Museo Sans 500"/>
              <a:cs typeface="Museo Sans 500"/>
            </a:endParaRPr>
          </a:p>
        </p:txBody>
      </p:sp>
      <p:pic>
        <p:nvPicPr>
          <p:cNvPr id="9" name="Picture 2" descr="U of California faculty members object to new email monitor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37294"/>
            <a:ext cx="5387788" cy="6120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08590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5106"/>
            <a:ext cx="12192000" cy="74240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4" name="TextBox 3"/>
          <p:cNvSpPr txBox="1"/>
          <p:nvPr/>
        </p:nvSpPr>
        <p:spPr>
          <a:xfrm>
            <a:off x="314349" y="132051"/>
            <a:ext cx="11171309" cy="523220"/>
          </a:xfrm>
          <a:prstGeom prst="rect">
            <a:avLst/>
          </a:prstGeom>
          <a:noFill/>
        </p:spPr>
        <p:txBody>
          <a:bodyPr wrap="square" rtlCol="0">
            <a:spAutoFit/>
          </a:bodyPr>
          <a:lstStyle/>
          <a:p>
            <a:pPr lvl="0">
              <a:defRPr/>
            </a:pPr>
            <a:r>
              <a:rPr lang="en-US" sz="2800" b="1" dirty="0" smtClean="0">
                <a:solidFill>
                  <a:schemeClr val="tx1">
                    <a:lumMod val="50000"/>
                  </a:schemeClr>
                </a:solidFill>
              </a:rPr>
              <a:t>Current Breach News</a:t>
            </a:r>
            <a:endParaRPr kumimoji="0" lang="en-US" sz="2800" b="1" i="0" u="none" strike="noStrike" kern="1200" cap="none" spc="0" normalizeH="0" baseline="0" noProof="0" dirty="0" smtClean="0">
              <a:ln>
                <a:noFill/>
              </a:ln>
              <a:solidFill>
                <a:schemeClr val="tx1">
                  <a:lumMod val="50000"/>
                </a:schemeClr>
              </a:solidFill>
              <a:effectLst/>
              <a:uLnTx/>
              <a:uFillTx/>
              <a:latin typeface="Museo Sans 500"/>
              <a:cs typeface="Museo Sans 500"/>
            </a:endParaRPr>
          </a:p>
        </p:txBody>
      </p:sp>
      <p:sp>
        <p:nvSpPr>
          <p:cNvPr id="2" name="TextBox 1"/>
          <p:cNvSpPr txBox="1"/>
          <p:nvPr/>
        </p:nvSpPr>
        <p:spPr>
          <a:xfrm>
            <a:off x="370227" y="846802"/>
            <a:ext cx="4699219" cy="2354491"/>
          </a:xfrm>
          <a:prstGeom prst="rect">
            <a:avLst/>
          </a:prstGeom>
          <a:noFill/>
        </p:spPr>
        <p:txBody>
          <a:bodyPr wrap="square" rtlCol="0">
            <a:spAutoFit/>
          </a:bodyPr>
          <a:lstStyle/>
          <a:p>
            <a:r>
              <a:rPr lang="en-US" sz="1050" b="1" u="sng" dirty="0" err="1" smtClean="0">
                <a:solidFill>
                  <a:schemeClr val="tx1">
                    <a:lumMod val="50000"/>
                  </a:schemeClr>
                </a:solidFill>
                <a:cs typeface="Museo Sans 500"/>
              </a:rPr>
              <a:t>HealthEquity</a:t>
            </a:r>
            <a:endParaRPr lang="en-US" sz="1050" b="1" u="sng" dirty="0" smtClean="0">
              <a:solidFill>
                <a:schemeClr val="tx1">
                  <a:lumMod val="50000"/>
                </a:schemeClr>
              </a:solidFill>
              <a:cs typeface="Museo Sans 500"/>
            </a:endParaRPr>
          </a:p>
          <a:p>
            <a:endParaRPr lang="en-US" sz="1050" dirty="0" smtClean="0">
              <a:solidFill>
                <a:schemeClr val="tx1">
                  <a:lumMod val="50000"/>
                </a:schemeClr>
              </a:solidFill>
              <a:cs typeface="Museo Sans 500"/>
            </a:endParaRPr>
          </a:p>
          <a:p>
            <a:r>
              <a:rPr lang="en-US" sz="1050" b="1" dirty="0" smtClean="0">
                <a:solidFill>
                  <a:schemeClr val="tx1">
                    <a:lumMod val="50000"/>
                  </a:schemeClr>
                </a:solidFill>
                <a:cs typeface="Museo Sans 500"/>
              </a:rPr>
              <a:t>What happened:</a:t>
            </a:r>
            <a:r>
              <a:rPr lang="en-US" sz="1050" dirty="0">
                <a:solidFill>
                  <a:schemeClr val="tx1">
                    <a:lumMod val="50000"/>
                  </a:schemeClr>
                </a:solidFill>
                <a:cs typeface="Museo Sans 500"/>
              </a:rPr>
              <a:t> </a:t>
            </a:r>
            <a:r>
              <a:rPr lang="en-US" sz="1050" dirty="0" err="1" smtClean="0">
                <a:solidFill>
                  <a:schemeClr val="tx1">
                    <a:lumMod val="50000"/>
                  </a:schemeClr>
                </a:solidFill>
                <a:cs typeface="Museo Sans 500"/>
              </a:rPr>
              <a:t>HealthEquity</a:t>
            </a:r>
            <a:r>
              <a:rPr lang="en-US" sz="1050" dirty="0" smtClean="0">
                <a:solidFill>
                  <a:schemeClr val="tx1">
                    <a:lumMod val="50000"/>
                  </a:schemeClr>
                </a:solidFill>
                <a:cs typeface="Museo Sans 500"/>
              </a:rPr>
              <a:t> </a:t>
            </a:r>
            <a:r>
              <a:rPr lang="en-US" sz="1050" dirty="0">
                <a:solidFill>
                  <a:schemeClr val="tx1">
                    <a:lumMod val="50000"/>
                  </a:schemeClr>
                </a:solidFill>
                <a:cs typeface="Museo Sans 500"/>
              </a:rPr>
              <a:t>recently identified anomalous behavior in a business partner’s device, and said the initial investigation indicates that the device had been compromised and was used to access members’ </a:t>
            </a:r>
            <a:r>
              <a:rPr lang="en-US" sz="1050" dirty="0" smtClean="0">
                <a:solidFill>
                  <a:schemeClr val="tx1">
                    <a:lumMod val="50000"/>
                  </a:schemeClr>
                </a:solidFill>
                <a:cs typeface="Museo Sans 500"/>
              </a:rPr>
              <a:t>information. </a:t>
            </a:r>
            <a:r>
              <a:rPr lang="en-US" sz="1050" dirty="0">
                <a:solidFill>
                  <a:schemeClr val="tx1">
                    <a:lumMod val="50000"/>
                  </a:schemeClr>
                </a:solidFill>
                <a:cs typeface="Museo Sans 500"/>
              </a:rPr>
              <a:t>It was </a:t>
            </a:r>
            <a:r>
              <a:rPr lang="en-US" sz="1050" dirty="0" smtClean="0">
                <a:solidFill>
                  <a:schemeClr val="tx1">
                    <a:lumMod val="50000"/>
                  </a:schemeClr>
                </a:solidFill>
                <a:cs typeface="Museo Sans 500"/>
              </a:rPr>
              <a:t>determined </a:t>
            </a:r>
            <a:r>
              <a:rPr lang="en-US" sz="1050" dirty="0">
                <a:solidFill>
                  <a:schemeClr val="tx1">
                    <a:lumMod val="50000"/>
                  </a:schemeClr>
                </a:solidFill>
                <a:cs typeface="Museo Sans 500"/>
              </a:rPr>
              <a:t>the extent of the breach, which revealed an unauthorized actor accessed and </a:t>
            </a:r>
            <a:r>
              <a:rPr lang="en-US" sz="1050" dirty="0" err="1">
                <a:solidFill>
                  <a:schemeClr val="tx1">
                    <a:lumMod val="50000"/>
                  </a:schemeClr>
                </a:solidFill>
                <a:cs typeface="Museo Sans 500"/>
              </a:rPr>
              <a:t>exfiltrated</a:t>
            </a:r>
            <a:r>
              <a:rPr lang="en-US" sz="1050" dirty="0">
                <a:solidFill>
                  <a:schemeClr val="tx1">
                    <a:lumMod val="50000"/>
                  </a:schemeClr>
                </a:solidFill>
                <a:cs typeface="Museo Sans 500"/>
              </a:rPr>
              <a:t> </a:t>
            </a:r>
            <a:r>
              <a:rPr lang="en-US" sz="1050" dirty="0" err="1">
                <a:solidFill>
                  <a:schemeClr val="tx1">
                    <a:lumMod val="50000"/>
                  </a:schemeClr>
                </a:solidFill>
                <a:cs typeface="Museo Sans 500"/>
              </a:rPr>
              <a:t>HealthEquity’s</a:t>
            </a:r>
            <a:r>
              <a:rPr lang="en-US" sz="1050" dirty="0">
                <a:solidFill>
                  <a:schemeClr val="tx1">
                    <a:lumMod val="50000"/>
                  </a:schemeClr>
                </a:solidFill>
                <a:cs typeface="Museo Sans 500"/>
              </a:rPr>
              <a:t> SharePoint data</a:t>
            </a:r>
          </a:p>
          <a:p>
            <a:endParaRPr lang="en-US" sz="1050" dirty="0" smtClean="0">
              <a:solidFill>
                <a:schemeClr val="tx1">
                  <a:lumMod val="50000"/>
                </a:schemeClr>
              </a:solidFill>
              <a:cs typeface="Museo Sans 500"/>
            </a:endParaRPr>
          </a:p>
          <a:p>
            <a:r>
              <a:rPr lang="en-US" sz="1050" b="1" dirty="0" smtClean="0">
                <a:solidFill>
                  <a:schemeClr val="tx1">
                    <a:lumMod val="50000"/>
                  </a:schemeClr>
                </a:solidFill>
                <a:cs typeface="Museo Sans 500"/>
              </a:rPr>
              <a:t>Cause</a:t>
            </a:r>
            <a:r>
              <a:rPr lang="en-US" sz="1050" dirty="0" smtClean="0">
                <a:solidFill>
                  <a:schemeClr val="tx1">
                    <a:lumMod val="50000"/>
                  </a:schemeClr>
                </a:solidFill>
                <a:cs typeface="Museo Sans 500"/>
              </a:rPr>
              <a:t>: Compromised device</a:t>
            </a:r>
          </a:p>
          <a:p>
            <a:endParaRPr lang="en-US" sz="1050" dirty="0">
              <a:solidFill>
                <a:schemeClr val="tx1">
                  <a:lumMod val="50000"/>
                </a:schemeClr>
              </a:solidFill>
              <a:cs typeface="Museo Sans 500"/>
            </a:endParaRPr>
          </a:p>
          <a:p>
            <a:r>
              <a:rPr lang="en-US" sz="1050" b="1" dirty="0" smtClean="0">
                <a:solidFill>
                  <a:schemeClr val="tx1">
                    <a:lumMod val="50000"/>
                  </a:schemeClr>
                </a:solidFill>
                <a:cs typeface="Museo Sans 500"/>
              </a:rPr>
              <a:t>Impact</a:t>
            </a:r>
            <a:r>
              <a:rPr lang="en-US" sz="1050" dirty="0" smtClean="0">
                <a:solidFill>
                  <a:schemeClr val="tx1">
                    <a:lumMod val="50000"/>
                  </a:schemeClr>
                </a:solidFill>
                <a:cs typeface="Museo Sans 500"/>
              </a:rPr>
              <a:t>:</a:t>
            </a:r>
            <a:r>
              <a:rPr lang="en-US" sz="1050" b="1" dirty="0" smtClean="0">
                <a:solidFill>
                  <a:schemeClr val="tx1">
                    <a:lumMod val="50000"/>
                  </a:schemeClr>
                </a:solidFill>
                <a:cs typeface="Museo Sans 500"/>
              </a:rPr>
              <a:t> ~ </a:t>
            </a:r>
            <a:r>
              <a:rPr lang="en-US" sz="1050" dirty="0" smtClean="0">
                <a:solidFill>
                  <a:schemeClr val="tx1">
                    <a:lumMod val="50000"/>
                  </a:schemeClr>
                </a:solidFill>
                <a:cs typeface="Museo Sans 500"/>
              </a:rPr>
              <a:t>165,800 records exposed</a:t>
            </a:r>
          </a:p>
          <a:p>
            <a:pPr marL="171450" indent="-171450">
              <a:buFont typeface="Arial" panose="020B0604020202020204" pitchFamily="34" charset="0"/>
              <a:buChar char="•"/>
            </a:pPr>
            <a:endParaRPr lang="en-US" sz="1050" dirty="0" smtClean="0">
              <a:solidFill>
                <a:schemeClr val="tx1">
                  <a:lumMod val="50000"/>
                </a:schemeClr>
              </a:solidFill>
              <a:cs typeface="Museo Sans 500"/>
            </a:endParaRPr>
          </a:p>
          <a:p>
            <a:r>
              <a:rPr lang="en-US" sz="1050" b="1" dirty="0">
                <a:solidFill>
                  <a:schemeClr val="tx1">
                    <a:lumMod val="50000"/>
                  </a:schemeClr>
                </a:solidFill>
                <a:cs typeface="Museo Sans 500"/>
              </a:rPr>
              <a:t>Lessons to learn</a:t>
            </a:r>
            <a:r>
              <a:rPr lang="en-US" sz="1050" b="1" dirty="0" smtClean="0">
                <a:solidFill>
                  <a:schemeClr val="tx1">
                    <a:lumMod val="50000"/>
                  </a:schemeClr>
                </a:solidFill>
                <a:cs typeface="Museo Sans 500"/>
              </a:rPr>
              <a:t>: </a:t>
            </a:r>
            <a:r>
              <a:rPr lang="en-US" sz="1050" dirty="0" smtClean="0">
                <a:solidFill>
                  <a:schemeClr val="tx1">
                    <a:lumMod val="50000"/>
                  </a:schemeClr>
                </a:solidFill>
                <a:cs typeface="Museo Sans 500"/>
              </a:rPr>
              <a:t>Ensure there is appropriate logging and monitoring, and incident management is effective through proper training and exercises. </a:t>
            </a:r>
          </a:p>
        </p:txBody>
      </p:sp>
      <p:sp>
        <p:nvSpPr>
          <p:cNvPr id="7" name="TextBox 6"/>
          <p:cNvSpPr txBox="1"/>
          <p:nvPr/>
        </p:nvSpPr>
        <p:spPr>
          <a:xfrm>
            <a:off x="370227" y="3725400"/>
            <a:ext cx="5465239" cy="2354491"/>
          </a:xfrm>
          <a:prstGeom prst="rect">
            <a:avLst/>
          </a:prstGeom>
          <a:noFill/>
        </p:spPr>
        <p:txBody>
          <a:bodyPr wrap="square" rtlCol="0">
            <a:spAutoFit/>
          </a:bodyPr>
          <a:lstStyle/>
          <a:p>
            <a:r>
              <a:rPr lang="en-US" sz="1050" b="1" u="sng" dirty="0">
                <a:solidFill>
                  <a:schemeClr val="tx1">
                    <a:lumMod val="50000"/>
                  </a:schemeClr>
                </a:solidFill>
                <a:cs typeface="Museo Sans 500"/>
              </a:rPr>
              <a:t>Kairos Health Arizona</a:t>
            </a:r>
            <a:endParaRPr lang="en-US" sz="1050" b="1" u="sng" dirty="0" smtClean="0">
              <a:solidFill>
                <a:schemeClr val="tx1">
                  <a:lumMod val="50000"/>
                </a:schemeClr>
              </a:solidFill>
              <a:cs typeface="Museo Sans 500"/>
            </a:endParaRPr>
          </a:p>
          <a:p>
            <a:endParaRPr lang="en-US" sz="1050" b="1" dirty="0" smtClean="0">
              <a:solidFill>
                <a:schemeClr val="tx1">
                  <a:lumMod val="50000"/>
                </a:schemeClr>
              </a:solidFill>
              <a:cs typeface="Museo Sans 500"/>
            </a:endParaRPr>
          </a:p>
          <a:p>
            <a:r>
              <a:rPr lang="en-US" sz="1050" b="1" dirty="0">
                <a:solidFill>
                  <a:schemeClr val="tx1">
                    <a:lumMod val="50000"/>
                  </a:schemeClr>
                </a:solidFill>
                <a:cs typeface="Museo Sans 500"/>
              </a:rPr>
              <a:t>What happened</a:t>
            </a:r>
            <a:r>
              <a:rPr lang="en-US" sz="1050" b="1" dirty="0" smtClean="0">
                <a:solidFill>
                  <a:schemeClr val="tx1">
                    <a:lumMod val="50000"/>
                  </a:schemeClr>
                </a:solidFill>
                <a:cs typeface="Museo Sans 500"/>
              </a:rPr>
              <a:t>: </a:t>
            </a:r>
            <a:r>
              <a:rPr lang="en-US" sz="1050" dirty="0" smtClean="0">
                <a:solidFill>
                  <a:schemeClr val="tx1">
                    <a:lumMod val="50000"/>
                  </a:schemeClr>
                </a:solidFill>
                <a:cs typeface="Museo Sans 500"/>
              </a:rPr>
              <a:t>Kairos experienced a data breach due to unauthorized access by a former third-party vendor who accessed and downloaded member data. The ePHI included names, insurance ID numbers, claims/coverage information, and other health information. </a:t>
            </a:r>
            <a:endParaRPr lang="en-US" sz="1050" b="1" dirty="0" smtClean="0">
              <a:solidFill>
                <a:schemeClr val="tx1">
                  <a:lumMod val="50000"/>
                </a:schemeClr>
              </a:solidFill>
              <a:cs typeface="Museo Sans 500"/>
            </a:endParaRPr>
          </a:p>
          <a:p>
            <a:endParaRPr lang="en-US" sz="1050" b="1" dirty="0">
              <a:solidFill>
                <a:schemeClr val="tx1">
                  <a:lumMod val="50000"/>
                </a:schemeClr>
              </a:solidFill>
              <a:cs typeface="Museo Sans 500"/>
            </a:endParaRPr>
          </a:p>
          <a:p>
            <a:r>
              <a:rPr lang="en-US" sz="1050" b="1" dirty="0" smtClean="0">
                <a:solidFill>
                  <a:schemeClr val="tx1">
                    <a:lumMod val="50000"/>
                  </a:schemeClr>
                </a:solidFill>
                <a:cs typeface="Museo Sans 500"/>
              </a:rPr>
              <a:t>Cause: </a:t>
            </a:r>
            <a:r>
              <a:rPr lang="en-US" sz="1050" dirty="0" smtClean="0">
                <a:solidFill>
                  <a:schemeClr val="tx1">
                    <a:lumMod val="50000"/>
                  </a:schemeClr>
                </a:solidFill>
                <a:cs typeface="Museo Sans 500"/>
              </a:rPr>
              <a:t>Unrevoked </a:t>
            </a:r>
            <a:r>
              <a:rPr lang="en-US" sz="1050" dirty="0">
                <a:solidFill>
                  <a:schemeClr val="tx1">
                    <a:lumMod val="50000"/>
                  </a:schemeClr>
                </a:solidFill>
                <a:cs typeface="Museo Sans 500"/>
              </a:rPr>
              <a:t>f</a:t>
            </a:r>
            <a:r>
              <a:rPr lang="en-US" sz="1050" dirty="0" smtClean="0">
                <a:solidFill>
                  <a:schemeClr val="tx1">
                    <a:lumMod val="50000"/>
                  </a:schemeClr>
                </a:solidFill>
                <a:cs typeface="Museo Sans 500"/>
              </a:rPr>
              <a:t>ormer 3</a:t>
            </a:r>
            <a:r>
              <a:rPr lang="en-US" sz="1050" baseline="30000" dirty="0" smtClean="0">
                <a:solidFill>
                  <a:schemeClr val="tx1">
                    <a:lumMod val="50000"/>
                  </a:schemeClr>
                </a:solidFill>
                <a:cs typeface="Museo Sans 500"/>
              </a:rPr>
              <a:t>rd</a:t>
            </a:r>
            <a:r>
              <a:rPr lang="en-US" sz="1050" dirty="0" smtClean="0">
                <a:solidFill>
                  <a:schemeClr val="tx1">
                    <a:lumMod val="50000"/>
                  </a:schemeClr>
                </a:solidFill>
                <a:cs typeface="Museo Sans 500"/>
              </a:rPr>
              <a:t> party access</a:t>
            </a:r>
            <a:endParaRPr lang="en-US" sz="1050" b="1" dirty="0" smtClean="0">
              <a:solidFill>
                <a:schemeClr val="tx1">
                  <a:lumMod val="50000"/>
                </a:schemeClr>
              </a:solidFill>
              <a:cs typeface="Museo Sans 500"/>
            </a:endParaRPr>
          </a:p>
          <a:p>
            <a:endParaRPr lang="en-US" sz="1050" b="1" dirty="0" smtClean="0">
              <a:solidFill>
                <a:schemeClr val="tx1">
                  <a:lumMod val="50000"/>
                </a:schemeClr>
              </a:solidFill>
              <a:cs typeface="Museo Sans 500"/>
            </a:endParaRPr>
          </a:p>
          <a:p>
            <a:r>
              <a:rPr lang="en-US" sz="1050" b="1" dirty="0" smtClean="0">
                <a:solidFill>
                  <a:schemeClr val="tx1">
                    <a:lumMod val="50000"/>
                  </a:schemeClr>
                </a:solidFill>
                <a:cs typeface="Museo Sans 500"/>
              </a:rPr>
              <a:t>Impact: ~ </a:t>
            </a:r>
            <a:r>
              <a:rPr lang="en-US" sz="1050" dirty="0" smtClean="0">
                <a:solidFill>
                  <a:schemeClr val="tx1">
                    <a:lumMod val="50000"/>
                  </a:schemeClr>
                </a:solidFill>
                <a:cs typeface="Museo Sans 500"/>
              </a:rPr>
              <a:t>14,364 records downloaded</a:t>
            </a:r>
          </a:p>
          <a:p>
            <a:endParaRPr lang="en-US" sz="1050" dirty="0">
              <a:solidFill>
                <a:schemeClr val="tx1">
                  <a:lumMod val="50000"/>
                </a:schemeClr>
              </a:solidFill>
              <a:cs typeface="Museo Sans 500"/>
            </a:endParaRPr>
          </a:p>
          <a:p>
            <a:r>
              <a:rPr lang="en-US" sz="1050" b="1" dirty="0" smtClean="0">
                <a:solidFill>
                  <a:schemeClr val="tx1">
                    <a:lumMod val="50000"/>
                  </a:schemeClr>
                </a:solidFill>
                <a:cs typeface="Museo Sans 500"/>
              </a:rPr>
              <a:t>Lessons to learn: </a:t>
            </a:r>
            <a:r>
              <a:rPr lang="en-US" sz="1050" dirty="0" smtClean="0">
                <a:solidFill>
                  <a:schemeClr val="tx1">
                    <a:lumMod val="50000"/>
                  </a:schemeClr>
                </a:solidFill>
                <a:cs typeface="Museo Sans 500"/>
              </a:rPr>
              <a:t>Ensure all third-parties are known and revoke access after the contract agreement is terminated. </a:t>
            </a:r>
          </a:p>
          <a:p>
            <a:pPr marL="171450" indent="-171450">
              <a:buFont typeface="Arial" panose="020B0604020202020204" pitchFamily="34" charset="0"/>
              <a:buChar char="•"/>
            </a:pPr>
            <a:endParaRPr lang="en-US" sz="1050" dirty="0" smtClean="0">
              <a:solidFill>
                <a:schemeClr val="tx1">
                  <a:lumMod val="50000"/>
                </a:schemeClr>
              </a:solidFill>
              <a:cs typeface="Museo Sans 500"/>
            </a:endParaRPr>
          </a:p>
        </p:txBody>
      </p:sp>
      <p:cxnSp>
        <p:nvCxnSpPr>
          <p:cNvPr id="12" name="Straight Connector 11"/>
          <p:cNvCxnSpPr/>
          <p:nvPr/>
        </p:nvCxnSpPr>
        <p:spPr>
          <a:xfrm flipV="1">
            <a:off x="437971" y="3615864"/>
            <a:ext cx="11403699" cy="23752"/>
          </a:xfrm>
          <a:prstGeom prst="line">
            <a:avLst/>
          </a:prstGeom>
          <a:ln>
            <a:solidFill>
              <a:schemeClr val="tx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H="1" flipV="1">
            <a:off x="5940606" y="926849"/>
            <a:ext cx="74554" cy="5845539"/>
          </a:xfrm>
          <a:prstGeom prst="line">
            <a:avLst/>
          </a:prstGeom>
          <a:ln>
            <a:solidFill>
              <a:schemeClr val="tx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6120300" y="846802"/>
            <a:ext cx="5691016" cy="1869743"/>
          </a:xfrm>
          <a:prstGeom prst="rect">
            <a:avLst/>
          </a:prstGeom>
          <a:noFill/>
        </p:spPr>
        <p:txBody>
          <a:bodyPr wrap="square" rtlCol="0">
            <a:spAutoFit/>
          </a:bodyPr>
          <a:lstStyle/>
          <a:p>
            <a:r>
              <a:rPr lang="en-US" sz="1050" b="1" u="sng" dirty="0" err="1" smtClean="0">
                <a:solidFill>
                  <a:schemeClr val="tx1">
                    <a:lumMod val="50000"/>
                  </a:schemeClr>
                </a:solidFill>
                <a:cs typeface="Museo Sans 500"/>
              </a:rPr>
              <a:t>Ambulnz</a:t>
            </a:r>
            <a:endParaRPr lang="en-US" sz="1050" b="1" u="sng" dirty="0" smtClean="0">
              <a:solidFill>
                <a:schemeClr val="tx1">
                  <a:lumMod val="50000"/>
                </a:schemeClr>
              </a:solidFill>
              <a:cs typeface="Museo Sans 500"/>
            </a:endParaRPr>
          </a:p>
          <a:p>
            <a:endParaRPr lang="en-US" sz="1050" b="1" dirty="0" smtClean="0">
              <a:solidFill>
                <a:schemeClr val="tx1">
                  <a:lumMod val="50000"/>
                </a:schemeClr>
              </a:solidFill>
              <a:cs typeface="Museo Sans 500"/>
            </a:endParaRPr>
          </a:p>
          <a:p>
            <a:r>
              <a:rPr lang="en-US" sz="1050" b="1" dirty="0">
                <a:solidFill>
                  <a:schemeClr val="tx1">
                    <a:lumMod val="50000"/>
                  </a:schemeClr>
                </a:solidFill>
                <a:cs typeface="Museo Sans 500"/>
              </a:rPr>
              <a:t>What happened</a:t>
            </a:r>
            <a:r>
              <a:rPr lang="en-US" sz="1050" b="1" dirty="0" smtClean="0">
                <a:solidFill>
                  <a:schemeClr val="tx1">
                    <a:lumMod val="50000"/>
                  </a:schemeClr>
                </a:solidFill>
                <a:cs typeface="Museo Sans 500"/>
              </a:rPr>
              <a:t>:</a:t>
            </a:r>
            <a:r>
              <a:rPr lang="en-US" sz="1050" dirty="0" smtClean="0">
                <a:solidFill>
                  <a:schemeClr val="tx1">
                    <a:lumMod val="50000"/>
                  </a:schemeClr>
                </a:solidFill>
                <a:cs typeface="Museo Sans 500"/>
              </a:rPr>
              <a:t> </a:t>
            </a:r>
            <a:r>
              <a:rPr lang="en-US" sz="1050" dirty="0" err="1" smtClean="0">
                <a:solidFill>
                  <a:schemeClr val="tx1">
                    <a:lumMod val="50000"/>
                  </a:schemeClr>
                </a:solidFill>
                <a:cs typeface="Museo Sans 500"/>
              </a:rPr>
              <a:t>Ambulnz</a:t>
            </a:r>
            <a:r>
              <a:rPr lang="en-US" sz="1050" dirty="0" smtClean="0">
                <a:solidFill>
                  <a:schemeClr val="tx1">
                    <a:lumMod val="50000"/>
                  </a:schemeClr>
                </a:solidFill>
                <a:cs typeface="Museo Sans 500"/>
              </a:rPr>
              <a:t>, a subsidiary of </a:t>
            </a:r>
            <a:r>
              <a:rPr lang="en-US" sz="1050" dirty="0" err="1" smtClean="0">
                <a:solidFill>
                  <a:schemeClr val="tx1">
                    <a:lumMod val="50000"/>
                  </a:schemeClr>
                </a:solidFill>
                <a:cs typeface="Museo Sans 500"/>
              </a:rPr>
              <a:t>DocGo</a:t>
            </a:r>
            <a:r>
              <a:rPr lang="en-US" sz="1050" dirty="0" smtClean="0">
                <a:solidFill>
                  <a:schemeClr val="tx1">
                    <a:lumMod val="50000"/>
                  </a:schemeClr>
                </a:solidFill>
                <a:cs typeface="Museo Sans 500"/>
              </a:rPr>
              <a:t> providing medical transportation service, suffered a cyberattack that exposed ePHI.</a:t>
            </a:r>
            <a:endParaRPr lang="en-US" sz="1050" b="1" dirty="0" smtClean="0">
              <a:solidFill>
                <a:schemeClr val="tx1">
                  <a:lumMod val="50000"/>
                </a:schemeClr>
              </a:solidFill>
              <a:cs typeface="Museo Sans 500"/>
            </a:endParaRPr>
          </a:p>
          <a:p>
            <a:endParaRPr lang="en-US" sz="1050" b="1" dirty="0">
              <a:solidFill>
                <a:schemeClr val="tx1">
                  <a:lumMod val="50000"/>
                </a:schemeClr>
              </a:solidFill>
              <a:cs typeface="Museo Sans 500"/>
            </a:endParaRPr>
          </a:p>
          <a:p>
            <a:r>
              <a:rPr lang="en-US" sz="1050" b="1" dirty="0" smtClean="0">
                <a:solidFill>
                  <a:schemeClr val="tx1">
                    <a:lumMod val="50000"/>
                  </a:schemeClr>
                </a:solidFill>
                <a:cs typeface="Museo Sans 500"/>
              </a:rPr>
              <a:t>Cause: </a:t>
            </a:r>
            <a:r>
              <a:rPr lang="en-US" sz="1050" dirty="0" smtClean="0">
                <a:solidFill>
                  <a:schemeClr val="tx1">
                    <a:lumMod val="50000"/>
                  </a:schemeClr>
                </a:solidFill>
                <a:cs typeface="Museo Sans 500"/>
              </a:rPr>
              <a:t>Unauthorized access to the network </a:t>
            </a:r>
            <a:endParaRPr lang="en-US" sz="1050" b="1" dirty="0" smtClean="0">
              <a:solidFill>
                <a:schemeClr val="tx1">
                  <a:lumMod val="50000"/>
                </a:schemeClr>
              </a:solidFill>
              <a:cs typeface="Museo Sans 500"/>
            </a:endParaRPr>
          </a:p>
          <a:p>
            <a:endParaRPr lang="en-US" sz="1050" b="1" dirty="0" smtClean="0">
              <a:solidFill>
                <a:schemeClr val="tx1">
                  <a:lumMod val="50000"/>
                </a:schemeClr>
              </a:solidFill>
              <a:cs typeface="Museo Sans 500"/>
            </a:endParaRPr>
          </a:p>
          <a:p>
            <a:r>
              <a:rPr lang="en-US" sz="1050" b="1" dirty="0" smtClean="0">
                <a:solidFill>
                  <a:schemeClr val="tx1">
                    <a:lumMod val="50000"/>
                  </a:schemeClr>
                </a:solidFill>
                <a:cs typeface="Museo Sans 500"/>
              </a:rPr>
              <a:t>Impact: </a:t>
            </a:r>
            <a:r>
              <a:rPr lang="en-US" sz="1050" dirty="0" smtClean="0">
                <a:solidFill>
                  <a:schemeClr val="tx1">
                    <a:lumMod val="50000"/>
                  </a:schemeClr>
                </a:solidFill>
                <a:cs typeface="Museo Sans 500"/>
              </a:rPr>
              <a:t>~ 4,742 records exposed</a:t>
            </a:r>
            <a:endParaRPr lang="en-US" sz="1050" b="1" dirty="0" smtClean="0">
              <a:solidFill>
                <a:schemeClr val="tx1">
                  <a:lumMod val="50000"/>
                </a:schemeClr>
              </a:solidFill>
              <a:cs typeface="Museo Sans 500"/>
            </a:endParaRPr>
          </a:p>
          <a:p>
            <a:pPr marL="171450" indent="-171450">
              <a:buFont typeface="Arial" panose="020B0604020202020204" pitchFamily="34" charset="0"/>
              <a:buChar char="•"/>
            </a:pPr>
            <a:endParaRPr lang="en-US" sz="1050" dirty="0" smtClean="0">
              <a:solidFill>
                <a:schemeClr val="tx1">
                  <a:lumMod val="50000"/>
                </a:schemeClr>
              </a:solidFill>
              <a:cs typeface="Museo Sans 500"/>
            </a:endParaRPr>
          </a:p>
          <a:p>
            <a:r>
              <a:rPr lang="en-US" sz="1050" b="1" dirty="0">
                <a:solidFill>
                  <a:schemeClr val="tx1">
                    <a:lumMod val="50000"/>
                  </a:schemeClr>
                </a:solidFill>
                <a:cs typeface="Museo Sans 500"/>
              </a:rPr>
              <a:t>Lessons to learn</a:t>
            </a:r>
            <a:r>
              <a:rPr lang="en-US" sz="1050" b="1" dirty="0" smtClean="0">
                <a:solidFill>
                  <a:schemeClr val="tx1">
                    <a:lumMod val="50000"/>
                  </a:schemeClr>
                </a:solidFill>
                <a:cs typeface="Museo Sans 500"/>
              </a:rPr>
              <a:t>: </a:t>
            </a:r>
            <a:r>
              <a:rPr lang="en-US" sz="1050" dirty="0" smtClean="0">
                <a:solidFill>
                  <a:schemeClr val="tx1">
                    <a:lumMod val="50000"/>
                  </a:schemeClr>
                </a:solidFill>
                <a:cs typeface="Museo Sans 500"/>
              </a:rPr>
              <a:t> Ensure there is network segmentation and all network devices and servers are patched with current updates. </a:t>
            </a:r>
          </a:p>
        </p:txBody>
      </p:sp>
      <p:sp>
        <p:nvSpPr>
          <p:cNvPr id="13" name="TextBox 12"/>
          <p:cNvSpPr txBox="1"/>
          <p:nvPr/>
        </p:nvSpPr>
        <p:spPr>
          <a:xfrm>
            <a:off x="6120300" y="3725400"/>
            <a:ext cx="5691016" cy="1869743"/>
          </a:xfrm>
          <a:prstGeom prst="rect">
            <a:avLst/>
          </a:prstGeom>
          <a:noFill/>
        </p:spPr>
        <p:txBody>
          <a:bodyPr wrap="square" rtlCol="0">
            <a:spAutoFit/>
          </a:bodyPr>
          <a:lstStyle/>
          <a:p>
            <a:r>
              <a:rPr lang="en-US" sz="1050" b="1" u="sng" dirty="0" smtClean="0">
                <a:solidFill>
                  <a:schemeClr val="tx1">
                    <a:lumMod val="50000"/>
                  </a:schemeClr>
                </a:solidFill>
                <a:cs typeface="Museo Sans 500"/>
              </a:rPr>
              <a:t>Texas Retina Associates</a:t>
            </a:r>
          </a:p>
          <a:p>
            <a:endParaRPr lang="en-US" sz="1050" b="1" dirty="0" smtClean="0">
              <a:solidFill>
                <a:schemeClr val="tx1">
                  <a:lumMod val="50000"/>
                </a:schemeClr>
              </a:solidFill>
              <a:cs typeface="Museo Sans 500"/>
            </a:endParaRPr>
          </a:p>
          <a:p>
            <a:r>
              <a:rPr lang="en-US" sz="1050" b="1" dirty="0">
                <a:solidFill>
                  <a:schemeClr val="tx1">
                    <a:lumMod val="50000"/>
                  </a:schemeClr>
                </a:solidFill>
                <a:cs typeface="Museo Sans 500"/>
              </a:rPr>
              <a:t>What happened</a:t>
            </a:r>
            <a:r>
              <a:rPr lang="en-US" sz="1050" b="1" dirty="0" smtClean="0">
                <a:solidFill>
                  <a:schemeClr val="tx1">
                    <a:lumMod val="50000"/>
                  </a:schemeClr>
                </a:solidFill>
                <a:cs typeface="Museo Sans 500"/>
              </a:rPr>
              <a:t>:</a:t>
            </a:r>
            <a:r>
              <a:rPr lang="en-US" sz="1050" dirty="0" smtClean="0">
                <a:solidFill>
                  <a:schemeClr val="tx1">
                    <a:lumMod val="50000"/>
                  </a:schemeClr>
                </a:solidFill>
                <a:cs typeface="Museo Sans 500"/>
              </a:rPr>
              <a:t> Texas Retina Associates suffered a significant data breach resulting in a threat actor gaining access to the network.</a:t>
            </a:r>
            <a:endParaRPr lang="en-US" sz="1050" b="1" dirty="0" smtClean="0">
              <a:solidFill>
                <a:schemeClr val="tx1">
                  <a:lumMod val="50000"/>
                </a:schemeClr>
              </a:solidFill>
              <a:cs typeface="Museo Sans 500"/>
            </a:endParaRPr>
          </a:p>
          <a:p>
            <a:endParaRPr lang="en-US" sz="1050" b="1" dirty="0">
              <a:solidFill>
                <a:schemeClr val="tx1">
                  <a:lumMod val="50000"/>
                </a:schemeClr>
              </a:solidFill>
              <a:cs typeface="Museo Sans 500"/>
            </a:endParaRPr>
          </a:p>
          <a:p>
            <a:r>
              <a:rPr lang="en-US" sz="1050" b="1" dirty="0" smtClean="0">
                <a:solidFill>
                  <a:schemeClr val="tx1">
                    <a:lumMod val="50000"/>
                  </a:schemeClr>
                </a:solidFill>
                <a:cs typeface="Museo Sans 500"/>
              </a:rPr>
              <a:t>Cause: </a:t>
            </a:r>
            <a:r>
              <a:rPr lang="en-US" sz="1050" dirty="0" smtClean="0">
                <a:solidFill>
                  <a:schemeClr val="tx1">
                    <a:lumMod val="50000"/>
                  </a:schemeClr>
                </a:solidFill>
                <a:cs typeface="Museo Sans 500"/>
              </a:rPr>
              <a:t>Ransomware attack</a:t>
            </a:r>
            <a:endParaRPr lang="en-US" sz="1050" b="1" dirty="0" smtClean="0">
              <a:solidFill>
                <a:schemeClr val="tx1">
                  <a:lumMod val="50000"/>
                </a:schemeClr>
              </a:solidFill>
              <a:cs typeface="Museo Sans 500"/>
            </a:endParaRPr>
          </a:p>
          <a:p>
            <a:endParaRPr lang="en-US" sz="1050" b="1" dirty="0" smtClean="0">
              <a:solidFill>
                <a:schemeClr val="tx1">
                  <a:lumMod val="50000"/>
                </a:schemeClr>
              </a:solidFill>
              <a:cs typeface="Museo Sans 500"/>
            </a:endParaRPr>
          </a:p>
          <a:p>
            <a:r>
              <a:rPr lang="en-US" sz="1050" b="1" dirty="0" smtClean="0">
                <a:solidFill>
                  <a:schemeClr val="tx1">
                    <a:lumMod val="50000"/>
                  </a:schemeClr>
                </a:solidFill>
                <a:cs typeface="Museo Sans 500"/>
              </a:rPr>
              <a:t>Impact: </a:t>
            </a:r>
            <a:r>
              <a:rPr lang="en-US" sz="1050" dirty="0" smtClean="0">
                <a:solidFill>
                  <a:schemeClr val="tx1">
                    <a:lumMod val="50000"/>
                  </a:schemeClr>
                </a:solidFill>
                <a:cs typeface="Museo Sans 500"/>
              </a:rPr>
              <a:t>~ 312,000 records exposed</a:t>
            </a:r>
            <a:endParaRPr lang="en-US" sz="1050" b="1" dirty="0" smtClean="0">
              <a:solidFill>
                <a:schemeClr val="tx1">
                  <a:lumMod val="50000"/>
                </a:schemeClr>
              </a:solidFill>
              <a:cs typeface="Museo Sans 500"/>
            </a:endParaRPr>
          </a:p>
          <a:p>
            <a:pPr marL="171450" indent="-171450">
              <a:buFont typeface="Arial" panose="020B0604020202020204" pitchFamily="34" charset="0"/>
              <a:buChar char="•"/>
            </a:pPr>
            <a:endParaRPr lang="en-US" sz="1050" dirty="0" smtClean="0">
              <a:solidFill>
                <a:schemeClr val="tx1">
                  <a:lumMod val="50000"/>
                </a:schemeClr>
              </a:solidFill>
              <a:cs typeface="Museo Sans 500"/>
            </a:endParaRPr>
          </a:p>
          <a:p>
            <a:r>
              <a:rPr lang="en-US" sz="1050" b="1" dirty="0">
                <a:solidFill>
                  <a:schemeClr val="tx1">
                    <a:lumMod val="50000"/>
                  </a:schemeClr>
                </a:solidFill>
                <a:cs typeface="Museo Sans 500"/>
              </a:rPr>
              <a:t>Lessons to learn</a:t>
            </a:r>
            <a:r>
              <a:rPr lang="en-US" sz="1050" b="1" dirty="0" smtClean="0">
                <a:solidFill>
                  <a:schemeClr val="tx1">
                    <a:lumMod val="50000"/>
                  </a:schemeClr>
                </a:solidFill>
                <a:cs typeface="Museo Sans 500"/>
              </a:rPr>
              <a:t>: </a:t>
            </a:r>
            <a:r>
              <a:rPr lang="en-US" sz="1050" dirty="0" smtClean="0">
                <a:solidFill>
                  <a:schemeClr val="tx1">
                    <a:lumMod val="50000"/>
                  </a:schemeClr>
                </a:solidFill>
                <a:cs typeface="Museo Sans 500"/>
              </a:rPr>
              <a:t> Ensure the continuation of phishing training and email controls to reduce the likelihood of a ransomware attack. </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42519" y="9620"/>
            <a:ext cx="1713368" cy="1142245"/>
          </a:xfrm>
          <a:prstGeom prst="ellipse">
            <a:avLst/>
          </a:prstGeom>
          <a:ln>
            <a:noFill/>
          </a:ln>
          <a:effectLst>
            <a:softEdge rad="112500"/>
          </a:effectLst>
        </p:spPr>
      </p:pic>
    </p:spTree>
    <p:extLst>
      <p:ext uri="{BB962C8B-B14F-4D97-AF65-F5344CB8AC3E}">
        <p14:creationId xmlns:p14="http://schemas.microsoft.com/office/powerpoint/2010/main" val="21130414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5106"/>
            <a:ext cx="12192000" cy="74240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p:cNvSpPr txBox="1"/>
          <p:nvPr/>
        </p:nvSpPr>
        <p:spPr>
          <a:xfrm>
            <a:off x="194616" y="104484"/>
            <a:ext cx="9406120" cy="523220"/>
          </a:xfrm>
          <a:prstGeom prst="rect">
            <a:avLst/>
          </a:prstGeom>
          <a:noFill/>
        </p:spPr>
        <p:txBody>
          <a:bodyPr wrap="square" rtlCol="0">
            <a:spAutoFit/>
          </a:bodyPr>
          <a:lstStyle/>
          <a:p>
            <a:pPr lvl="0">
              <a:defRPr/>
            </a:pPr>
            <a:r>
              <a:rPr lang="en-US" sz="2800" b="1" dirty="0">
                <a:solidFill>
                  <a:schemeClr val="tx1">
                    <a:lumMod val="50000"/>
                  </a:schemeClr>
                </a:solidFill>
                <a:latin typeface="Museo Sans 500"/>
                <a:cs typeface="Museo Sans 500"/>
              </a:rPr>
              <a:t>NIST CSF 2.0 Risk Assessment </a:t>
            </a:r>
            <a:r>
              <a:rPr lang="en-US" sz="2800" b="1" dirty="0" smtClean="0">
                <a:solidFill>
                  <a:schemeClr val="tx1">
                    <a:lumMod val="50000"/>
                  </a:schemeClr>
                </a:solidFill>
                <a:latin typeface="Museo Sans 500"/>
                <a:cs typeface="Museo Sans 500"/>
              </a:rPr>
              <a:t>Results KPIs</a:t>
            </a:r>
            <a:endParaRPr kumimoji="0" lang="en-US" sz="2800" b="1" i="0" u="none" strike="noStrike" kern="1200" cap="none" spc="0" normalizeH="0" baseline="0" noProof="0" dirty="0" smtClean="0">
              <a:ln>
                <a:noFill/>
              </a:ln>
              <a:solidFill>
                <a:schemeClr val="tx1">
                  <a:lumMod val="50000"/>
                </a:schemeClr>
              </a:solidFill>
              <a:effectLst/>
              <a:uLnTx/>
              <a:uFillTx/>
              <a:latin typeface="Museo Sans 500"/>
              <a:cs typeface="Museo Sans 500"/>
            </a:endParaRPr>
          </a:p>
        </p:txBody>
      </p:sp>
      <p:pic>
        <p:nvPicPr>
          <p:cNvPr id="9" name="Picture 2" descr="NIST Drafts Major Update to Its Widely Used Cybersecurity Framework | NIST"/>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10000" b="90000" l="10000" r="90000">
                        <a14:foregroundMark x1="53273" y1="53810" x2="53273" y2="53810"/>
                        <a14:foregroundMark x1="45517" y1="36912" x2="45517" y2="36912"/>
                        <a14:foregroundMark x1="38172" y1="34693" x2="60618" y2="50471"/>
                        <a14:foregroundMark x1="60618" y1="45137" x2="59581" y2="55580"/>
                        <a14:foregroundMark x1="55174" y1="40699" x2="41110" y2="50695"/>
                        <a14:foregroundMark x1="41110" y1="50695" x2="59775" y2="35814"/>
                        <a14:foregroundMark x1="56643" y1="34693" x2="48671" y2="30704"/>
                        <a14:foregroundMark x1="50335" y1="34917" x2="48866" y2="58472"/>
                        <a14:foregroundMark x1="45928" y1="32474" x2="51393" y2="57373"/>
                        <a14:foregroundMark x1="60834" y1="38032" x2="44048" y2="56477"/>
                        <a14:foregroundMark x1="42990" y1="37136" x2="46554" y2="57373"/>
                        <a14:foregroundMark x1="41456" y1="37539" x2="69345" y2="51233"/>
                        <a14:foregroundMark x1="41758" y1="38279" x2="50054" y2="58965"/>
                        <a14:foregroundMark x1="39188" y1="36822" x2="38885" y2="50672"/>
                        <a14:foregroundMark x1="38734" y1="36172" x2="37568" y2="53138"/>
                        <a14:foregroundMark x1="37179" y1="36463" x2="36509" y2="51793"/>
                        <a14:foregroundMark x1="38691" y1="52667" x2="46706" y2="59771"/>
                        <a14:foregroundMark x1="40873" y1="50515" x2="48650" y2="59883"/>
                        <a14:foregroundMark x1="51177" y1="57418" x2="58846" y2="51434"/>
                        <a14:foregroundMark x1="50594" y1="53698" x2="61244" y2="51658"/>
                      </a14:backgroundRemoval>
                    </a14:imgEffect>
                  </a14:imgLayer>
                </a14:imgProps>
              </a:ext>
              <a:ext uri="{28A0092B-C50C-407E-A947-70E740481C1C}">
                <a14:useLocalDpi xmlns:a14="http://schemas.microsoft.com/office/drawing/2010/main" val="0"/>
              </a:ext>
            </a:extLst>
          </a:blip>
          <a:srcRect/>
          <a:stretch>
            <a:fillRect/>
          </a:stretch>
        </p:blipFill>
        <p:spPr bwMode="auto">
          <a:xfrm>
            <a:off x="10182031" y="-182953"/>
            <a:ext cx="2204110" cy="208099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graphicFrame>
        <p:nvGraphicFramePr>
          <p:cNvPr id="7" name="Chart 6"/>
          <p:cNvGraphicFramePr>
            <a:graphicFrameLocks/>
          </p:cNvGraphicFramePr>
          <p:nvPr>
            <p:extLst>
              <p:ext uri="{D42A27DB-BD31-4B8C-83A1-F6EECF244321}">
                <p14:modId xmlns:p14="http://schemas.microsoft.com/office/powerpoint/2010/main" val="1935278428"/>
              </p:ext>
            </p:extLst>
          </p:nvPr>
        </p:nvGraphicFramePr>
        <p:xfrm>
          <a:off x="6102644" y="1438201"/>
          <a:ext cx="4890539" cy="4629629"/>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Chart 7"/>
          <p:cNvGraphicFramePr>
            <a:graphicFrameLocks/>
          </p:cNvGraphicFramePr>
          <p:nvPr>
            <p:extLst>
              <p:ext uri="{D42A27DB-BD31-4B8C-83A1-F6EECF244321}">
                <p14:modId xmlns:p14="http://schemas.microsoft.com/office/powerpoint/2010/main" val="1816649828"/>
              </p:ext>
            </p:extLst>
          </p:nvPr>
        </p:nvGraphicFramePr>
        <p:xfrm>
          <a:off x="520258" y="1049572"/>
          <a:ext cx="3467323" cy="2703444"/>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1" name="Chart 10"/>
          <p:cNvGraphicFramePr/>
          <p:nvPr>
            <p:extLst>
              <p:ext uri="{D42A27DB-BD31-4B8C-83A1-F6EECF244321}">
                <p14:modId xmlns:p14="http://schemas.microsoft.com/office/powerpoint/2010/main" val="74243965"/>
              </p:ext>
            </p:extLst>
          </p:nvPr>
        </p:nvGraphicFramePr>
        <p:xfrm>
          <a:off x="629837" y="4173236"/>
          <a:ext cx="3248164" cy="2226291"/>
        </p:xfrm>
        <a:graphic>
          <a:graphicData uri="http://schemas.openxmlformats.org/drawingml/2006/chart">
            <c:chart xmlns:c="http://schemas.openxmlformats.org/drawingml/2006/chart" xmlns:r="http://schemas.openxmlformats.org/officeDocument/2006/relationships" r:id="rId7"/>
          </a:graphicData>
        </a:graphic>
      </p:graphicFrame>
      <p:sp>
        <p:nvSpPr>
          <p:cNvPr id="2" name="Oval Callout 1"/>
          <p:cNvSpPr/>
          <p:nvPr/>
        </p:nvSpPr>
        <p:spPr>
          <a:xfrm>
            <a:off x="4143256" y="1563207"/>
            <a:ext cx="1513883" cy="1236906"/>
          </a:xfrm>
          <a:prstGeom prst="wedgeEllipseCallout">
            <a:avLst>
              <a:gd name="adj1" fmla="val -65695"/>
              <a:gd name="adj2" fmla="val 53298"/>
            </a:avLst>
          </a:prstGeom>
          <a:solidFill>
            <a:schemeClr val="accent4"/>
          </a:solidFill>
          <a:ln>
            <a:noFill/>
          </a:ln>
          <a:effectLst>
            <a:outerShdw blurRad="50800" dist="38100" dir="18900000" algn="b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Overall Average</a:t>
            </a:r>
          </a:p>
          <a:p>
            <a:pPr algn="ctr"/>
            <a:r>
              <a:rPr lang="en-US" dirty="0" smtClean="0"/>
              <a:t>3.4</a:t>
            </a:r>
            <a:endParaRPr lang="en-US" dirty="0"/>
          </a:p>
        </p:txBody>
      </p:sp>
      <p:sp>
        <p:nvSpPr>
          <p:cNvPr id="12" name="Oval Callout 11"/>
          <p:cNvSpPr/>
          <p:nvPr/>
        </p:nvSpPr>
        <p:spPr>
          <a:xfrm>
            <a:off x="4064211" y="4257715"/>
            <a:ext cx="1513883" cy="1236906"/>
          </a:xfrm>
          <a:prstGeom prst="wedgeEllipseCallout">
            <a:avLst>
              <a:gd name="adj1" fmla="val -65695"/>
              <a:gd name="adj2" fmla="val 53298"/>
            </a:avLst>
          </a:prstGeom>
          <a:solidFill>
            <a:schemeClr val="accent4"/>
          </a:solidFill>
          <a:ln>
            <a:noFill/>
          </a:ln>
          <a:effectLst>
            <a:outerShdw blurRad="50800" dist="38100" dir="18900000" algn="b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sz="1050" dirty="0"/>
              <a:t>0 </a:t>
            </a:r>
            <a:r>
              <a:rPr lang="en-US" sz="1050" dirty="0" smtClean="0"/>
              <a:t>critical </a:t>
            </a:r>
          </a:p>
          <a:p>
            <a:r>
              <a:rPr lang="en-US" sz="1050" dirty="0"/>
              <a:t>1</a:t>
            </a:r>
            <a:r>
              <a:rPr lang="en-US" sz="1050" dirty="0" smtClean="0"/>
              <a:t> highs,</a:t>
            </a:r>
          </a:p>
          <a:p>
            <a:r>
              <a:rPr lang="en-US" sz="1050" dirty="0" smtClean="0"/>
              <a:t>10 moderate</a:t>
            </a:r>
          </a:p>
          <a:p>
            <a:r>
              <a:rPr lang="en-US" sz="1050" dirty="0" smtClean="0"/>
              <a:t>7 lows</a:t>
            </a:r>
            <a:endParaRPr lang="en-US" sz="1050" dirty="0"/>
          </a:p>
        </p:txBody>
      </p:sp>
    </p:spTree>
    <p:extLst>
      <p:ext uri="{BB962C8B-B14F-4D97-AF65-F5344CB8AC3E}">
        <p14:creationId xmlns:p14="http://schemas.microsoft.com/office/powerpoint/2010/main" val="38375049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5106"/>
            <a:ext cx="12192000" cy="74240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2" descr="NIST Drafts Major Update to Its Widely Used Cybersecurity Framework | NIST"/>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10000" b="90000" l="10000" r="90000">
                        <a14:foregroundMark x1="53273" y1="53810" x2="53273" y2="53810"/>
                        <a14:foregroundMark x1="45517" y1="36912" x2="45517" y2="36912"/>
                        <a14:foregroundMark x1="38172" y1="34693" x2="60618" y2="50471"/>
                        <a14:foregroundMark x1="60618" y1="45137" x2="59581" y2="55580"/>
                        <a14:foregroundMark x1="55174" y1="40699" x2="41110" y2="50695"/>
                        <a14:foregroundMark x1="41110" y1="50695" x2="59775" y2="35814"/>
                        <a14:foregroundMark x1="56643" y1="34693" x2="48671" y2="30704"/>
                        <a14:foregroundMark x1="50335" y1="34917" x2="48866" y2="58472"/>
                        <a14:foregroundMark x1="45928" y1="32474" x2="51393" y2="57373"/>
                        <a14:foregroundMark x1="60834" y1="38032" x2="44048" y2="56477"/>
                        <a14:foregroundMark x1="42990" y1="37136" x2="46554" y2="57373"/>
                        <a14:foregroundMark x1="41456" y1="37539" x2="69345" y2="51233"/>
                        <a14:foregroundMark x1="41758" y1="38279" x2="50054" y2="58965"/>
                        <a14:foregroundMark x1="39188" y1="36822" x2="38885" y2="50672"/>
                        <a14:foregroundMark x1="38734" y1="36172" x2="37568" y2="53138"/>
                        <a14:foregroundMark x1="37179" y1="36463" x2="36509" y2="51793"/>
                        <a14:foregroundMark x1="38691" y1="52667" x2="46706" y2="59771"/>
                        <a14:foregroundMark x1="40873" y1="50515" x2="48650" y2="59883"/>
                        <a14:foregroundMark x1="51177" y1="57418" x2="58846" y2="51434"/>
                        <a14:foregroundMark x1="50594" y1="53698" x2="61244" y2="51658"/>
                      </a14:backgroundRemoval>
                    </a14:imgEffect>
                  </a14:imgLayer>
                </a14:imgProps>
              </a:ext>
              <a:ext uri="{28A0092B-C50C-407E-A947-70E740481C1C}">
                <a14:useLocalDpi xmlns:a14="http://schemas.microsoft.com/office/drawing/2010/main" val="0"/>
              </a:ext>
            </a:extLst>
          </a:blip>
          <a:srcRect/>
          <a:stretch>
            <a:fillRect/>
          </a:stretch>
        </p:blipFill>
        <p:spPr bwMode="auto">
          <a:xfrm>
            <a:off x="11302895" y="-5106"/>
            <a:ext cx="1019220" cy="96228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194616" y="104484"/>
            <a:ext cx="9406120" cy="523220"/>
          </a:xfrm>
          <a:prstGeom prst="rect">
            <a:avLst/>
          </a:prstGeom>
          <a:noFill/>
        </p:spPr>
        <p:txBody>
          <a:bodyPr wrap="square" rtlCol="0">
            <a:spAutoFit/>
          </a:bodyPr>
          <a:lstStyle/>
          <a:p>
            <a:pPr lvl="0">
              <a:defRPr/>
            </a:pPr>
            <a:r>
              <a:rPr lang="en-US" sz="2800" b="1" dirty="0">
                <a:solidFill>
                  <a:schemeClr val="tx1">
                    <a:lumMod val="50000"/>
                  </a:schemeClr>
                </a:solidFill>
                <a:latin typeface="Museo Sans 500"/>
                <a:cs typeface="Museo Sans 500"/>
              </a:rPr>
              <a:t>NIST CSF 2.0 Risk Assessment </a:t>
            </a:r>
            <a:r>
              <a:rPr lang="en-US" sz="2800" b="1" dirty="0" smtClean="0">
                <a:solidFill>
                  <a:schemeClr val="tx1">
                    <a:lumMod val="50000"/>
                  </a:schemeClr>
                </a:solidFill>
                <a:latin typeface="Museo Sans 500"/>
                <a:cs typeface="Museo Sans 500"/>
              </a:rPr>
              <a:t>Results Gaps</a:t>
            </a:r>
            <a:endParaRPr kumimoji="0" lang="en-US" sz="2800" b="1" i="0" u="none" strike="noStrike" kern="1200" cap="none" spc="0" normalizeH="0" baseline="0" noProof="0" dirty="0" smtClean="0">
              <a:ln>
                <a:noFill/>
              </a:ln>
              <a:solidFill>
                <a:schemeClr val="tx1">
                  <a:lumMod val="50000"/>
                </a:schemeClr>
              </a:solidFill>
              <a:effectLst/>
              <a:uLnTx/>
              <a:uFillTx/>
              <a:latin typeface="Museo Sans 500"/>
              <a:cs typeface="Museo Sans 500"/>
            </a:endParaRPr>
          </a:p>
        </p:txBody>
      </p:sp>
      <p:graphicFrame>
        <p:nvGraphicFramePr>
          <p:cNvPr id="6" name="Table 5"/>
          <p:cNvGraphicFramePr>
            <a:graphicFrameLocks noGrp="1"/>
          </p:cNvGraphicFramePr>
          <p:nvPr>
            <p:extLst>
              <p:ext uri="{D42A27DB-BD31-4B8C-83A1-F6EECF244321}">
                <p14:modId xmlns:p14="http://schemas.microsoft.com/office/powerpoint/2010/main" val="3755337694"/>
              </p:ext>
            </p:extLst>
          </p:nvPr>
        </p:nvGraphicFramePr>
        <p:xfrm>
          <a:off x="413567" y="887817"/>
          <a:ext cx="11493512" cy="5401543"/>
        </p:xfrm>
        <a:graphic>
          <a:graphicData uri="http://schemas.openxmlformats.org/drawingml/2006/table">
            <a:tbl>
              <a:tblPr firstRow="1" firstCol="1" bandRow="1">
                <a:tableStyleId>{5C22544A-7EE6-4342-B048-85BDC9FD1C3A}</a:tableStyleId>
              </a:tblPr>
              <a:tblGrid>
                <a:gridCol w="1144889">
                  <a:extLst>
                    <a:ext uri="{9D8B030D-6E8A-4147-A177-3AD203B41FA5}">
                      <a16:colId xmlns:a16="http://schemas.microsoft.com/office/drawing/2014/main" val="1475844905"/>
                    </a:ext>
                  </a:extLst>
                </a:gridCol>
                <a:gridCol w="2416889">
                  <a:extLst>
                    <a:ext uri="{9D8B030D-6E8A-4147-A177-3AD203B41FA5}">
                      <a16:colId xmlns:a16="http://schemas.microsoft.com/office/drawing/2014/main" val="2221709831"/>
                    </a:ext>
                  </a:extLst>
                </a:gridCol>
                <a:gridCol w="2118301">
                  <a:extLst>
                    <a:ext uri="{9D8B030D-6E8A-4147-A177-3AD203B41FA5}">
                      <a16:colId xmlns:a16="http://schemas.microsoft.com/office/drawing/2014/main" val="249288547"/>
                    </a:ext>
                  </a:extLst>
                </a:gridCol>
                <a:gridCol w="2047691">
                  <a:extLst>
                    <a:ext uri="{9D8B030D-6E8A-4147-A177-3AD203B41FA5}">
                      <a16:colId xmlns:a16="http://schemas.microsoft.com/office/drawing/2014/main" val="3989054116"/>
                    </a:ext>
                  </a:extLst>
                </a:gridCol>
                <a:gridCol w="1701910">
                  <a:extLst>
                    <a:ext uri="{9D8B030D-6E8A-4147-A177-3AD203B41FA5}">
                      <a16:colId xmlns:a16="http://schemas.microsoft.com/office/drawing/2014/main" val="1262653536"/>
                    </a:ext>
                  </a:extLst>
                </a:gridCol>
                <a:gridCol w="1341591">
                  <a:extLst>
                    <a:ext uri="{9D8B030D-6E8A-4147-A177-3AD203B41FA5}">
                      <a16:colId xmlns:a16="http://schemas.microsoft.com/office/drawing/2014/main" val="2750638265"/>
                    </a:ext>
                  </a:extLst>
                </a:gridCol>
                <a:gridCol w="722241">
                  <a:extLst>
                    <a:ext uri="{9D8B030D-6E8A-4147-A177-3AD203B41FA5}">
                      <a16:colId xmlns:a16="http://schemas.microsoft.com/office/drawing/2014/main" val="2977075058"/>
                    </a:ext>
                  </a:extLst>
                </a:gridCol>
              </a:tblGrid>
              <a:tr h="512201">
                <a:tc>
                  <a:txBody>
                    <a:bodyPr/>
                    <a:lstStyle/>
                    <a:p>
                      <a:pPr marL="0" marR="0">
                        <a:lnSpc>
                          <a:spcPct val="107000"/>
                        </a:lnSpc>
                        <a:spcBef>
                          <a:spcPts val="0"/>
                        </a:spcBef>
                        <a:spcAft>
                          <a:spcPts val="0"/>
                        </a:spcAft>
                      </a:pPr>
                      <a:r>
                        <a:rPr lang="en-US" sz="900" dirty="0">
                          <a:effectLst/>
                          <a:latin typeface="Museo Sans 500"/>
                        </a:rPr>
                        <a:t>Observation</a:t>
                      </a:r>
                      <a:endParaRPr lang="en-US" sz="900" dirty="0">
                        <a:effectLst/>
                        <a:latin typeface="Museo Sans 500"/>
                        <a:ea typeface="Times New Roman" panose="02020603050405020304" pitchFamily="18" charset="0"/>
                        <a:cs typeface="Times New Roman" panose="02020603050405020304" pitchFamily="18" charset="0"/>
                      </a:endParaRPr>
                    </a:p>
                  </a:txBody>
                  <a:tcPr marL="11213" marR="11213" marT="0" marB="0" anchor="ctr">
                    <a:solidFill>
                      <a:schemeClr val="tx1">
                        <a:lumMod val="75000"/>
                      </a:schemeClr>
                    </a:solidFill>
                  </a:tcPr>
                </a:tc>
                <a:tc>
                  <a:txBody>
                    <a:bodyPr/>
                    <a:lstStyle/>
                    <a:p>
                      <a:pPr marL="0" marR="0" algn="ctr">
                        <a:lnSpc>
                          <a:spcPct val="107000"/>
                        </a:lnSpc>
                        <a:spcBef>
                          <a:spcPts val="0"/>
                        </a:spcBef>
                        <a:spcAft>
                          <a:spcPts val="0"/>
                        </a:spcAft>
                      </a:pPr>
                      <a:r>
                        <a:rPr lang="en-US" sz="900" dirty="0" smtClean="0">
                          <a:effectLst/>
                          <a:latin typeface="Museo Sans 500"/>
                          <a:ea typeface="Times New Roman" panose="02020603050405020304" pitchFamily="18" charset="0"/>
                          <a:cs typeface="Times New Roman" panose="02020603050405020304" pitchFamily="18" charset="0"/>
                        </a:rPr>
                        <a:t>Risk Statement</a:t>
                      </a:r>
                      <a:endParaRPr lang="en-US" sz="900" dirty="0">
                        <a:effectLst/>
                        <a:latin typeface="Museo Sans 500"/>
                        <a:ea typeface="Times New Roman" panose="02020603050405020304" pitchFamily="18" charset="0"/>
                        <a:cs typeface="Times New Roman" panose="02020603050405020304" pitchFamily="18" charset="0"/>
                      </a:endParaRPr>
                    </a:p>
                  </a:txBody>
                  <a:tcPr marL="11213" marR="11213" marT="0" marB="0" anchor="ctr">
                    <a:solidFill>
                      <a:schemeClr val="tx1">
                        <a:lumMod val="75000"/>
                      </a:schemeClr>
                    </a:solidFill>
                  </a:tcPr>
                </a:tc>
                <a:tc>
                  <a:txBody>
                    <a:bodyPr/>
                    <a:lstStyle/>
                    <a:p>
                      <a:pPr marL="0" marR="0" algn="ctr">
                        <a:lnSpc>
                          <a:spcPct val="107000"/>
                        </a:lnSpc>
                        <a:spcBef>
                          <a:spcPts val="0"/>
                        </a:spcBef>
                        <a:spcAft>
                          <a:spcPts val="0"/>
                        </a:spcAft>
                      </a:pPr>
                      <a:r>
                        <a:rPr lang="en-US" sz="900" dirty="0">
                          <a:effectLst/>
                          <a:latin typeface="Museo Sans 500"/>
                        </a:rPr>
                        <a:t>Threats</a:t>
                      </a:r>
                      <a:endParaRPr lang="en-US" sz="900" dirty="0">
                        <a:effectLst/>
                        <a:latin typeface="Museo Sans 500"/>
                        <a:ea typeface="Times New Roman" panose="02020603050405020304" pitchFamily="18" charset="0"/>
                        <a:cs typeface="Times New Roman" panose="02020603050405020304" pitchFamily="18" charset="0"/>
                      </a:endParaRPr>
                    </a:p>
                  </a:txBody>
                  <a:tcPr marL="11213" marR="11213" marT="0" marB="0" anchor="ctr">
                    <a:solidFill>
                      <a:schemeClr val="tx1">
                        <a:lumMod val="75000"/>
                      </a:schemeClr>
                    </a:solidFill>
                  </a:tcPr>
                </a:tc>
                <a:tc>
                  <a:txBody>
                    <a:bodyPr/>
                    <a:lstStyle/>
                    <a:p>
                      <a:pPr marL="0" marR="0" algn="ctr">
                        <a:lnSpc>
                          <a:spcPct val="107000"/>
                        </a:lnSpc>
                        <a:spcBef>
                          <a:spcPts val="0"/>
                        </a:spcBef>
                        <a:spcAft>
                          <a:spcPts val="0"/>
                        </a:spcAft>
                      </a:pPr>
                      <a:r>
                        <a:rPr lang="en-US" sz="900" dirty="0">
                          <a:effectLst/>
                          <a:latin typeface="Museo Sans 500"/>
                        </a:rPr>
                        <a:t>Vulnerabilities</a:t>
                      </a:r>
                      <a:endParaRPr lang="en-US" sz="900" dirty="0">
                        <a:effectLst/>
                        <a:latin typeface="Museo Sans 500"/>
                        <a:ea typeface="Times New Roman" panose="02020603050405020304" pitchFamily="18" charset="0"/>
                        <a:cs typeface="Times New Roman" panose="02020603050405020304" pitchFamily="18" charset="0"/>
                      </a:endParaRPr>
                    </a:p>
                  </a:txBody>
                  <a:tcPr marL="11213" marR="11213" marT="0" marB="0" anchor="ctr">
                    <a:solidFill>
                      <a:schemeClr val="tx1">
                        <a:lumMod val="75000"/>
                      </a:schemeClr>
                    </a:solidFill>
                  </a:tcPr>
                </a:tc>
                <a:tc>
                  <a:txBody>
                    <a:bodyPr/>
                    <a:lstStyle/>
                    <a:p>
                      <a:pPr marL="0" marR="0" algn="ctr">
                        <a:lnSpc>
                          <a:spcPct val="107000"/>
                        </a:lnSpc>
                        <a:spcBef>
                          <a:spcPts val="0"/>
                        </a:spcBef>
                        <a:spcAft>
                          <a:spcPts val="0"/>
                        </a:spcAft>
                      </a:pPr>
                      <a:r>
                        <a:rPr lang="en-US" sz="900" dirty="0" smtClean="0">
                          <a:effectLst/>
                          <a:latin typeface="Museo Sans 500"/>
                        </a:rPr>
                        <a:t> Risk</a:t>
                      </a:r>
                      <a:endParaRPr lang="en-US" sz="900" dirty="0">
                        <a:effectLst/>
                        <a:latin typeface="Museo Sans 500"/>
                        <a:ea typeface="Times New Roman" panose="02020603050405020304" pitchFamily="18" charset="0"/>
                        <a:cs typeface="Times New Roman" panose="02020603050405020304" pitchFamily="18" charset="0"/>
                      </a:endParaRPr>
                    </a:p>
                  </a:txBody>
                  <a:tcPr marL="11213" marR="11213" marT="0" marB="0" anchor="ctr">
                    <a:solidFill>
                      <a:schemeClr val="tx1">
                        <a:lumMod val="75000"/>
                      </a:schemeClr>
                    </a:solidFill>
                  </a:tcPr>
                </a:tc>
                <a:tc>
                  <a:txBody>
                    <a:bodyPr/>
                    <a:lstStyle/>
                    <a:p>
                      <a:pPr marL="0" marR="0" algn="ctr">
                        <a:lnSpc>
                          <a:spcPct val="107000"/>
                        </a:lnSpc>
                        <a:spcBef>
                          <a:spcPts val="0"/>
                        </a:spcBef>
                        <a:spcAft>
                          <a:spcPts val="0"/>
                        </a:spcAft>
                      </a:pPr>
                      <a:r>
                        <a:rPr lang="en-US" sz="900" dirty="0" smtClean="0">
                          <a:effectLst/>
                          <a:latin typeface="Museo Sans 500"/>
                        </a:rPr>
                        <a:t>Action Plans</a:t>
                      </a:r>
                      <a:endParaRPr lang="en-US" sz="900" dirty="0">
                        <a:effectLst/>
                        <a:latin typeface="Museo Sans 500"/>
                        <a:ea typeface="Times New Roman" panose="02020603050405020304" pitchFamily="18" charset="0"/>
                        <a:cs typeface="Times New Roman" panose="02020603050405020304" pitchFamily="18" charset="0"/>
                      </a:endParaRPr>
                    </a:p>
                  </a:txBody>
                  <a:tcPr marL="11213" marR="11213" marT="0" marB="0" anchor="ctr">
                    <a:solidFill>
                      <a:schemeClr val="tx1">
                        <a:lumMod val="75000"/>
                      </a:schemeClr>
                    </a:solidFill>
                  </a:tcPr>
                </a:tc>
                <a:tc>
                  <a:txBody>
                    <a:bodyPr/>
                    <a:lstStyle/>
                    <a:p>
                      <a:pPr marL="0" marR="0" algn="ctr">
                        <a:lnSpc>
                          <a:spcPct val="107000"/>
                        </a:lnSpc>
                        <a:spcBef>
                          <a:spcPts val="0"/>
                        </a:spcBef>
                        <a:spcAft>
                          <a:spcPts val="0"/>
                        </a:spcAft>
                      </a:pPr>
                      <a:r>
                        <a:rPr lang="en-US" sz="900" baseline="0" dirty="0" smtClean="0">
                          <a:effectLst/>
                          <a:latin typeface="Museo Sans 500"/>
                          <a:ea typeface="Times New Roman" panose="02020603050405020304" pitchFamily="18" charset="0"/>
                          <a:cs typeface="Times New Roman" panose="02020603050405020304" pitchFamily="18" charset="0"/>
                        </a:rPr>
                        <a:t>Cost Estimate</a:t>
                      </a:r>
                      <a:endParaRPr lang="en-US" sz="900" dirty="0">
                        <a:effectLst/>
                        <a:latin typeface="Museo Sans 500"/>
                        <a:ea typeface="Times New Roman" panose="02020603050405020304" pitchFamily="18" charset="0"/>
                        <a:cs typeface="Times New Roman" panose="02020603050405020304" pitchFamily="18" charset="0"/>
                      </a:endParaRPr>
                    </a:p>
                  </a:txBody>
                  <a:tcPr marL="11213" marR="11213" marT="0" marB="0" anchor="ctr">
                    <a:solidFill>
                      <a:schemeClr val="tx1">
                        <a:lumMod val="75000"/>
                      </a:schemeClr>
                    </a:solidFill>
                  </a:tcPr>
                </a:tc>
                <a:extLst>
                  <a:ext uri="{0D108BD9-81ED-4DB2-BD59-A6C34878D82A}">
                    <a16:rowId xmlns:a16="http://schemas.microsoft.com/office/drawing/2014/main" val="2364927784"/>
                  </a:ext>
                </a:extLst>
              </a:tr>
              <a:tr h="1229531">
                <a:tc>
                  <a:txBody>
                    <a:bodyPr/>
                    <a:lstStyle/>
                    <a:p>
                      <a:pPr marL="0" marR="0">
                        <a:lnSpc>
                          <a:spcPct val="107000"/>
                        </a:lnSpc>
                        <a:spcBef>
                          <a:spcPts val="0"/>
                        </a:spcBef>
                        <a:spcAft>
                          <a:spcPts val="0"/>
                        </a:spcAft>
                      </a:pPr>
                      <a:r>
                        <a:rPr lang="en-US" sz="900">
                          <a:effectLst/>
                          <a:latin typeface="Museo Sans 500"/>
                        </a:rPr>
                        <a:t>MFA missing on internet facing web applications</a:t>
                      </a:r>
                      <a:endParaRPr lang="en-US" sz="900">
                        <a:effectLst/>
                        <a:latin typeface="Museo Sans 500"/>
                        <a:ea typeface="Times New Roman" panose="02020603050405020304" pitchFamily="18" charset="0"/>
                        <a:cs typeface="Times New Roman" panose="02020603050405020304" pitchFamily="18" charset="0"/>
                      </a:endParaRPr>
                    </a:p>
                  </a:txBody>
                  <a:tcPr marL="11213" marR="11213" marT="0" marB="0" anchor="ctr">
                    <a:solidFill>
                      <a:schemeClr val="tx1">
                        <a:lumMod val="75000"/>
                      </a:schemeClr>
                    </a:solidFill>
                  </a:tcPr>
                </a:tc>
                <a:tc>
                  <a:txBody>
                    <a:bodyPr/>
                    <a:lstStyle/>
                    <a:p>
                      <a:r>
                        <a:rPr lang="en-US" sz="900" dirty="0" smtClean="0">
                          <a:latin typeface="Museo Sans 500"/>
                        </a:rPr>
                        <a:t>The absence of Multi-Factor Authentication (MFA) on critical external websites accessed by providers, members, and brokers significantly heightens the risk of unauthorized access, compromising sensitive information and critical systems. </a:t>
                      </a:r>
                      <a:endParaRPr lang="en-US" sz="900" dirty="0">
                        <a:latin typeface="Museo Sans 500"/>
                      </a:endParaRPr>
                    </a:p>
                  </a:txBody>
                  <a:tcPr marL="11213" marR="11213" marT="0" marB="0" anchor="ctr">
                    <a:solidFill>
                      <a:schemeClr val="accent1">
                        <a:lumMod val="40000"/>
                        <a:lumOff val="60000"/>
                      </a:schemeClr>
                    </a:solidFill>
                  </a:tcPr>
                </a:tc>
                <a:tc>
                  <a:txBody>
                    <a:bodyPr/>
                    <a:lstStyle/>
                    <a:p>
                      <a:pPr marL="0" marR="0">
                        <a:lnSpc>
                          <a:spcPct val="107000"/>
                        </a:lnSpc>
                        <a:spcBef>
                          <a:spcPts val="0"/>
                        </a:spcBef>
                        <a:spcAft>
                          <a:spcPts val="0"/>
                        </a:spcAft>
                      </a:pPr>
                      <a:r>
                        <a:rPr lang="en-US" sz="900" dirty="0">
                          <a:effectLst/>
                          <a:latin typeface="Museo Sans 500"/>
                        </a:rPr>
                        <a:t>Credential Theft, Brute Force Attack, Insider Threats, Man-in-the-Middle (MITM) Attacks, Phishing Attacks, Exploitation of Weak Authentication Protocols</a:t>
                      </a:r>
                      <a:endParaRPr lang="en-US" sz="900" dirty="0">
                        <a:effectLst/>
                        <a:latin typeface="Museo Sans 500"/>
                        <a:ea typeface="Times New Roman" panose="02020603050405020304" pitchFamily="18" charset="0"/>
                        <a:cs typeface="Times New Roman" panose="02020603050405020304" pitchFamily="18" charset="0"/>
                      </a:endParaRPr>
                    </a:p>
                  </a:txBody>
                  <a:tcPr marL="11213" marR="11213" marT="0" marB="0" anchor="ctr">
                    <a:solidFill>
                      <a:schemeClr val="accent1">
                        <a:lumMod val="40000"/>
                        <a:lumOff val="60000"/>
                      </a:schemeClr>
                    </a:solidFill>
                  </a:tcPr>
                </a:tc>
                <a:tc>
                  <a:txBody>
                    <a:bodyPr/>
                    <a:lstStyle/>
                    <a:p>
                      <a:pPr marL="0" marR="0">
                        <a:lnSpc>
                          <a:spcPct val="107000"/>
                        </a:lnSpc>
                        <a:spcBef>
                          <a:spcPts val="0"/>
                        </a:spcBef>
                        <a:spcAft>
                          <a:spcPts val="0"/>
                        </a:spcAft>
                      </a:pPr>
                      <a:r>
                        <a:rPr lang="en-US" sz="900" dirty="0">
                          <a:effectLst/>
                          <a:latin typeface="Museo Sans 500"/>
                        </a:rPr>
                        <a:t>Weak password policies, single factor authentication, unpatched software, Lack of MFA, inadequate user education, insecure storage credentials, lack of monitoring and </a:t>
                      </a:r>
                      <a:r>
                        <a:rPr lang="en-US" sz="900" dirty="0" smtClean="0">
                          <a:effectLst/>
                          <a:latin typeface="Museo Sans 500"/>
                        </a:rPr>
                        <a:t>logging. </a:t>
                      </a:r>
                      <a:endParaRPr lang="en-US" sz="900" dirty="0">
                        <a:effectLst/>
                        <a:latin typeface="Museo Sans 500"/>
                        <a:ea typeface="Times New Roman" panose="02020603050405020304" pitchFamily="18" charset="0"/>
                        <a:cs typeface="Times New Roman" panose="02020603050405020304" pitchFamily="18" charset="0"/>
                      </a:endParaRPr>
                    </a:p>
                  </a:txBody>
                  <a:tcPr marL="11213" marR="11213" marT="0" marB="0" anchor="ctr">
                    <a:solidFill>
                      <a:schemeClr val="accent1">
                        <a:lumMod val="40000"/>
                        <a:lumOff val="60000"/>
                      </a:schemeClr>
                    </a:solidFill>
                  </a:tcPr>
                </a:tc>
                <a:tc>
                  <a:txBody>
                    <a:bodyPr/>
                    <a:lstStyle/>
                    <a:p>
                      <a:pPr marL="0" marR="0" algn="ctr">
                        <a:lnSpc>
                          <a:spcPct val="107000"/>
                        </a:lnSpc>
                        <a:spcBef>
                          <a:spcPts val="0"/>
                        </a:spcBef>
                        <a:spcAft>
                          <a:spcPts val="0"/>
                        </a:spcAft>
                      </a:pPr>
                      <a:endParaRPr lang="en-US" sz="900" dirty="0">
                        <a:effectLst/>
                        <a:latin typeface="Museo Sans 500"/>
                        <a:ea typeface="Times New Roman" panose="02020603050405020304" pitchFamily="18" charset="0"/>
                        <a:cs typeface="Times New Roman" panose="02020603050405020304" pitchFamily="18" charset="0"/>
                      </a:endParaRPr>
                    </a:p>
                  </a:txBody>
                  <a:tcPr marL="11213" marR="11213" marT="0" marB="0" anchor="ctr">
                    <a:solidFill>
                      <a:schemeClr val="accent1">
                        <a:lumMod val="40000"/>
                        <a:lumOff val="60000"/>
                      </a:schemeClr>
                    </a:solidFill>
                  </a:tcPr>
                </a:tc>
                <a:tc>
                  <a:txBody>
                    <a:bodyPr/>
                    <a:lstStyle/>
                    <a:p>
                      <a:pPr marL="0" marR="0" algn="l">
                        <a:lnSpc>
                          <a:spcPct val="107000"/>
                        </a:lnSpc>
                        <a:spcBef>
                          <a:spcPts val="0"/>
                        </a:spcBef>
                        <a:spcAft>
                          <a:spcPts val="0"/>
                        </a:spcAft>
                      </a:pPr>
                      <a:r>
                        <a:rPr lang="en-US" sz="900" dirty="0" smtClean="0">
                          <a:effectLst/>
                          <a:latin typeface="Museo Sans 500"/>
                        </a:rPr>
                        <a:t>This </a:t>
                      </a:r>
                      <a:r>
                        <a:rPr lang="en-US" sz="900" dirty="0">
                          <a:effectLst/>
                          <a:latin typeface="Museo Sans 500"/>
                        </a:rPr>
                        <a:t>observation is on the tactical roadmap to mitigate in 2024</a:t>
                      </a:r>
                      <a:r>
                        <a:rPr lang="en-US" sz="900" dirty="0" smtClean="0">
                          <a:effectLst/>
                          <a:latin typeface="Museo Sans 500"/>
                        </a:rPr>
                        <a:t>. </a:t>
                      </a:r>
                      <a:endParaRPr lang="en-US" sz="900" dirty="0">
                        <a:effectLst/>
                        <a:latin typeface="Museo Sans 500"/>
                        <a:ea typeface="Times New Roman" panose="02020603050405020304" pitchFamily="18" charset="0"/>
                        <a:cs typeface="Times New Roman" panose="02020603050405020304" pitchFamily="18" charset="0"/>
                      </a:endParaRPr>
                    </a:p>
                  </a:txBody>
                  <a:tcPr marL="11213" marR="11213" marT="0" marB="0" anchor="ctr">
                    <a:solidFill>
                      <a:schemeClr val="accent1">
                        <a:lumMod val="40000"/>
                        <a:lumOff val="60000"/>
                      </a:schemeClr>
                    </a:solidFill>
                  </a:tcPr>
                </a:tc>
                <a:tc>
                  <a:txBody>
                    <a:bodyPr/>
                    <a:lstStyle/>
                    <a:p>
                      <a:pPr marL="0" marR="0" algn="ctr">
                        <a:lnSpc>
                          <a:spcPct val="107000"/>
                        </a:lnSpc>
                        <a:spcBef>
                          <a:spcPts val="0"/>
                        </a:spcBef>
                        <a:spcAft>
                          <a:spcPts val="0"/>
                        </a:spcAft>
                      </a:pPr>
                      <a:r>
                        <a:rPr lang="en-US" sz="900" b="1" dirty="0" smtClean="0">
                          <a:solidFill>
                            <a:srgbClr val="00B050"/>
                          </a:solidFill>
                          <a:effectLst/>
                          <a:latin typeface="Museo Sans 500"/>
                          <a:ea typeface="Times New Roman" panose="02020603050405020304" pitchFamily="18" charset="0"/>
                          <a:cs typeface="Times New Roman" panose="02020603050405020304" pitchFamily="18" charset="0"/>
                        </a:rPr>
                        <a:t>$$$</a:t>
                      </a:r>
                      <a:r>
                        <a:rPr lang="en-US" sz="900" b="1" baseline="46000" dirty="0" smtClean="0">
                          <a:solidFill>
                            <a:srgbClr val="00B050"/>
                          </a:solidFill>
                          <a:effectLst/>
                          <a:latin typeface="Museo Sans 500"/>
                          <a:ea typeface="Times New Roman" panose="02020603050405020304" pitchFamily="18" charset="0"/>
                          <a:cs typeface="Times New Roman" panose="02020603050405020304" pitchFamily="18" charset="0"/>
                        </a:rPr>
                        <a:t>*</a:t>
                      </a:r>
                      <a:endParaRPr lang="en-US" sz="900" b="1" dirty="0">
                        <a:solidFill>
                          <a:srgbClr val="00B050"/>
                        </a:solidFill>
                        <a:effectLst/>
                        <a:latin typeface="Museo Sans 500"/>
                        <a:ea typeface="Times New Roman" panose="02020603050405020304" pitchFamily="18" charset="0"/>
                        <a:cs typeface="Times New Roman" panose="02020603050405020304" pitchFamily="18" charset="0"/>
                      </a:endParaRPr>
                    </a:p>
                  </a:txBody>
                  <a:tcPr marL="11213" marR="11213" marT="0" marB="0" anchor="ctr">
                    <a:solidFill>
                      <a:schemeClr val="accent1">
                        <a:lumMod val="40000"/>
                        <a:lumOff val="60000"/>
                      </a:schemeClr>
                    </a:solidFill>
                  </a:tcPr>
                </a:tc>
                <a:extLst>
                  <a:ext uri="{0D108BD9-81ED-4DB2-BD59-A6C34878D82A}">
                    <a16:rowId xmlns:a16="http://schemas.microsoft.com/office/drawing/2014/main" val="561423627"/>
                  </a:ext>
                </a:extLst>
              </a:tr>
              <a:tr h="1086570">
                <a:tc>
                  <a:txBody>
                    <a:bodyPr/>
                    <a:lstStyle/>
                    <a:p>
                      <a:pPr marL="0" marR="0">
                        <a:lnSpc>
                          <a:spcPct val="107000"/>
                        </a:lnSpc>
                        <a:spcBef>
                          <a:spcPts val="0"/>
                        </a:spcBef>
                        <a:spcAft>
                          <a:spcPts val="0"/>
                        </a:spcAft>
                      </a:pPr>
                      <a:r>
                        <a:rPr lang="en-US" sz="900" dirty="0" smtClean="0">
                          <a:effectLst/>
                          <a:latin typeface="Museo Sans 500"/>
                        </a:rPr>
                        <a:t>SAMPLE</a:t>
                      </a:r>
                      <a:r>
                        <a:rPr lang="en-US" sz="900" baseline="0" dirty="0" smtClean="0">
                          <a:effectLst/>
                          <a:latin typeface="Museo Sans 500"/>
                        </a:rPr>
                        <a:t> COMPANY</a:t>
                      </a:r>
                      <a:r>
                        <a:rPr lang="en-US" sz="900" dirty="0" smtClean="0">
                          <a:effectLst/>
                          <a:latin typeface="Museo Sans 500"/>
                        </a:rPr>
                        <a:t> </a:t>
                      </a:r>
                      <a:r>
                        <a:rPr lang="en-US" sz="900" dirty="0">
                          <a:effectLst/>
                          <a:latin typeface="Museo Sans 500"/>
                        </a:rPr>
                        <a:t>has ePHI production data in the test environment. This is inadequate process.</a:t>
                      </a:r>
                      <a:endParaRPr lang="en-US" sz="900" dirty="0">
                        <a:effectLst/>
                        <a:latin typeface="Museo Sans 500"/>
                        <a:ea typeface="Times New Roman" panose="02020603050405020304" pitchFamily="18" charset="0"/>
                        <a:cs typeface="Times New Roman" panose="02020603050405020304" pitchFamily="18" charset="0"/>
                      </a:endParaRPr>
                    </a:p>
                  </a:txBody>
                  <a:tcPr marL="11213" marR="11213" marT="0" marB="0" anchor="ctr">
                    <a:solidFill>
                      <a:schemeClr val="tx1">
                        <a:lumMod val="75000"/>
                      </a:schemeClr>
                    </a:solidFill>
                  </a:tcPr>
                </a:tc>
                <a:tc>
                  <a:txBody>
                    <a:bodyPr/>
                    <a:lstStyle/>
                    <a:p>
                      <a:r>
                        <a:rPr lang="en-US" sz="900" dirty="0" smtClean="0">
                          <a:latin typeface="Museo Sans 500"/>
                        </a:rPr>
                        <a:t>The presence of production ePHI data in the test environment significantly increases the risk of data breaches and unauthorized disclosure of sensitive patient information. Unauthorized access to ePHI also raises the potential for identity theft, medical fraud, and data corruption, compromising the integrity and confidentiality of patient data. </a:t>
                      </a:r>
                      <a:endParaRPr lang="en-US" sz="900" dirty="0">
                        <a:latin typeface="Museo Sans 500"/>
                      </a:endParaRPr>
                    </a:p>
                  </a:txBody>
                  <a:tcPr marL="11213" marR="11213" marT="0" marB="0" anchor="ctr">
                    <a:solidFill>
                      <a:schemeClr val="accent1">
                        <a:lumMod val="20000"/>
                        <a:lumOff val="80000"/>
                      </a:schemeClr>
                    </a:solidFill>
                  </a:tcPr>
                </a:tc>
                <a:tc>
                  <a:txBody>
                    <a:bodyPr/>
                    <a:lstStyle/>
                    <a:p>
                      <a:pPr marL="0" marR="0">
                        <a:lnSpc>
                          <a:spcPct val="107000"/>
                        </a:lnSpc>
                        <a:spcBef>
                          <a:spcPts val="0"/>
                        </a:spcBef>
                        <a:spcAft>
                          <a:spcPts val="0"/>
                        </a:spcAft>
                      </a:pPr>
                      <a:r>
                        <a:rPr lang="en-US" sz="900" dirty="0">
                          <a:effectLst/>
                          <a:latin typeface="Museo Sans 500"/>
                        </a:rPr>
                        <a:t>Data breaches, unauthorized access, malware attacks, insider threats, physical theft, ransomware, data tampering</a:t>
                      </a:r>
                      <a:endParaRPr lang="en-US" sz="900" dirty="0">
                        <a:effectLst/>
                        <a:latin typeface="Museo Sans 500"/>
                        <a:ea typeface="Times New Roman" panose="02020603050405020304" pitchFamily="18" charset="0"/>
                        <a:cs typeface="Times New Roman" panose="02020603050405020304" pitchFamily="18" charset="0"/>
                      </a:endParaRPr>
                    </a:p>
                  </a:txBody>
                  <a:tcPr marL="11213" marR="11213" marT="0" marB="0" anchor="ctr">
                    <a:solidFill>
                      <a:schemeClr val="accent1">
                        <a:lumMod val="20000"/>
                        <a:lumOff val="80000"/>
                      </a:schemeClr>
                    </a:solidFill>
                  </a:tcPr>
                </a:tc>
                <a:tc>
                  <a:txBody>
                    <a:bodyPr/>
                    <a:lstStyle/>
                    <a:p>
                      <a:pPr marL="0" marR="0">
                        <a:lnSpc>
                          <a:spcPct val="107000"/>
                        </a:lnSpc>
                        <a:spcBef>
                          <a:spcPts val="0"/>
                        </a:spcBef>
                        <a:spcAft>
                          <a:spcPts val="0"/>
                        </a:spcAft>
                      </a:pPr>
                      <a:r>
                        <a:rPr lang="en-US" sz="900" dirty="0">
                          <a:effectLst/>
                          <a:latin typeface="Museo Sans 500"/>
                        </a:rPr>
                        <a:t>Weak encryption, improper access controls, outdated storage solutions, lack of monitoring, inadequate backup, poor data management policies, insufficient incident response</a:t>
                      </a:r>
                      <a:endParaRPr lang="en-US" sz="900" dirty="0">
                        <a:effectLst/>
                        <a:latin typeface="Museo Sans 500"/>
                        <a:ea typeface="Times New Roman" panose="02020603050405020304" pitchFamily="18" charset="0"/>
                        <a:cs typeface="Times New Roman" panose="02020603050405020304" pitchFamily="18" charset="0"/>
                      </a:endParaRPr>
                    </a:p>
                  </a:txBody>
                  <a:tcPr marL="11213" marR="11213" marT="0" marB="0" anchor="ctr">
                    <a:solidFill>
                      <a:schemeClr val="accent1">
                        <a:lumMod val="20000"/>
                        <a:lumOff val="80000"/>
                      </a:schemeClr>
                    </a:solidFill>
                  </a:tcPr>
                </a:tc>
                <a:tc>
                  <a:txBody>
                    <a:bodyPr/>
                    <a:lstStyle/>
                    <a:p>
                      <a:pPr marL="0" marR="0" algn="ctr">
                        <a:lnSpc>
                          <a:spcPct val="107000"/>
                        </a:lnSpc>
                        <a:spcBef>
                          <a:spcPts val="0"/>
                        </a:spcBef>
                        <a:spcAft>
                          <a:spcPts val="0"/>
                        </a:spcAft>
                      </a:pPr>
                      <a:endParaRPr lang="en-US" sz="900" dirty="0">
                        <a:effectLst/>
                        <a:latin typeface="Museo Sans 500"/>
                        <a:ea typeface="Times New Roman" panose="02020603050405020304" pitchFamily="18" charset="0"/>
                        <a:cs typeface="Times New Roman" panose="02020603050405020304" pitchFamily="18" charset="0"/>
                      </a:endParaRPr>
                    </a:p>
                  </a:txBody>
                  <a:tcPr marL="11213" marR="11213" marT="0" marB="0" anchor="ctr">
                    <a:solidFill>
                      <a:schemeClr val="accent1">
                        <a:lumMod val="20000"/>
                        <a:lumOff val="80000"/>
                      </a:schemeClr>
                    </a:solidFill>
                  </a:tcPr>
                </a:tc>
                <a:tc>
                  <a:txBody>
                    <a:bodyPr/>
                    <a:lstStyle/>
                    <a:p>
                      <a:pPr marL="0" marR="0" algn="l">
                        <a:lnSpc>
                          <a:spcPct val="107000"/>
                        </a:lnSpc>
                        <a:spcBef>
                          <a:spcPts val="0"/>
                        </a:spcBef>
                        <a:spcAft>
                          <a:spcPts val="0"/>
                        </a:spcAft>
                      </a:pPr>
                      <a:r>
                        <a:rPr lang="en-US" sz="900" dirty="0" smtClean="0">
                          <a:effectLst/>
                          <a:latin typeface="Museo Sans 500"/>
                        </a:rPr>
                        <a:t>There </a:t>
                      </a:r>
                      <a:r>
                        <a:rPr lang="en-US" sz="900" dirty="0">
                          <a:effectLst/>
                          <a:latin typeface="Museo Sans 500"/>
                        </a:rPr>
                        <a:t>are mitigating controls in place, such as a workforce needs access to the network and access to the test environment.</a:t>
                      </a:r>
                      <a:endParaRPr lang="en-US" sz="900" dirty="0">
                        <a:effectLst/>
                        <a:latin typeface="Museo Sans 500"/>
                        <a:ea typeface="Times New Roman" panose="02020603050405020304" pitchFamily="18" charset="0"/>
                        <a:cs typeface="Times New Roman" panose="02020603050405020304" pitchFamily="18" charset="0"/>
                      </a:endParaRPr>
                    </a:p>
                  </a:txBody>
                  <a:tcPr marL="11213" marR="11213" marT="0" marB="0" anchor="ctr">
                    <a:solidFill>
                      <a:schemeClr val="accent1">
                        <a:lumMod val="20000"/>
                        <a:lumOff val="80000"/>
                      </a:schemeClr>
                    </a:solidFill>
                  </a:tcPr>
                </a:tc>
                <a:tc>
                  <a:txBody>
                    <a:bodyPr/>
                    <a:lstStyle/>
                    <a:p>
                      <a:pPr marL="0" marR="0" algn="ctr">
                        <a:lnSpc>
                          <a:spcPct val="107000"/>
                        </a:lnSpc>
                        <a:spcBef>
                          <a:spcPts val="0"/>
                        </a:spcBef>
                        <a:spcAft>
                          <a:spcPts val="0"/>
                        </a:spcAft>
                      </a:pPr>
                      <a:r>
                        <a:rPr lang="en-US" sz="900" b="1" dirty="0" smtClean="0">
                          <a:solidFill>
                            <a:srgbClr val="00B050"/>
                          </a:solidFill>
                          <a:effectLst/>
                          <a:latin typeface="Museo Sans 500"/>
                          <a:ea typeface="Times New Roman" panose="02020603050405020304" pitchFamily="18" charset="0"/>
                          <a:cs typeface="Times New Roman" panose="02020603050405020304" pitchFamily="18" charset="0"/>
                        </a:rPr>
                        <a:t>$$$</a:t>
                      </a:r>
                      <a:endParaRPr lang="en-US" sz="900" b="1" dirty="0">
                        <a:solidFill>
                          <a:srgbClr val="00B050"/>
                        </a:solidFill>
                        <a:effectLst/>
                        <a:latin typeface="Museo Sans 500"/>
                        <a:ea typeface="Times New Roman" panose="02020603050405020304" pitchFamily="18" charset="0"/>
                        <a:cs typeface="Times New Roman" panose="02020603050405020304" pitchFamily="18" charset="0"/>
                      </a:endParaRPr>
                    </a:p>
                  </a:txBody>
                  <a:tcPr marL="11213" marR="11213" marT="0" marB="0" anchor="ctr">
                    <a:solidFill>
                      <a:schemeClr val="accent1">
                        <a:lumMod val="20000"/>
                        <a:lumOff val="80000"/>
                      </a:schemeClr>
                    </a:solidFill>
                  </a:tcPr>
                </a:tc>
                <a:extLst>
                  <a:ext uri="{0D108BD9-81ED-4DB2-BD59-A6C34878D82A}">
                    <a16:rowId xmlns:a16="http://schemas.microsoft.com/office/drawing/2014/main" val="2409991159"/>
                  </a:ext>
                </a:extLst>
              </a:tr>
              <a:tr h="1241794">
                <a:tc>
                  <a:txBody>
                    <a:bodyPr/>
                    <a:lstStyle/>
                    <a:p>
                      <a:pPr marL="0" marR="0">
                        <a:lnSpc>
                          <a:spcPct val="107000"/>
                        </a:lnSpc>
                        <a:spcBef>
                          <a:spcPts val="0"/>
                        </a:spcBef>
                        <a:spcAft>
                          <a:spcPts val="0"/>
                        </a:spcAft>
                      </a:pPr>
                      <a:r>
                        <a:rPr lang="en-US" sz="900" dirty="0" smtClean="0">
                          <a:effectLst/>
                          <a:latin typeface="Museo Sans 500"/>
                        </a:rPr>
                        <a:t>SAMPLE</a:t>
                      </a:r>
                      <a:r>
                        <a:rPr lang="en-US" sz="900" baseline="0" dirty="0" smtClean="0">
                          <a:effectLst/>
                          <a:latin typeface="Museo Sans 500"/>
                        </a:rPr>
                        <a:t> COMPANY</a:t>
                      </a:r>
                      <a:r>
                        <a:rPr lang="en-US" sz="900" dirty="0" smtClean="0">
                          <a:effectLst/>
                          <a:latin typeface="Museo Sans 500"/>
                        </a:rPr>
                        <a:t>  </a:t>
                      </a:r>
                      <a:r>
                        <a:rPr lang="en-US" sz="900" dirty="0">
                          <a:effectLst/>
                          <a:latin typeface="Museo Sans 500"/>
                        </a:rPr>
                        <a:t>network is flat, which means that if one device falls victim to malware, it could impact all other devices on the network.</a:t>
                      </a:r>
                      <a:endParaRPr lang="en-US" sz="900" dirty="0">
                        <a:effectLst/>
                        <a:latin typeface="Museo Sans 500"/>
                        <a:ea typeface="Times New Roman" panose="02020603050405020304" pitchFamily="18" charset="0"/>
                        <a:cs typeface="Times New Roman" panose="02020603050405020304" pitchFamily="18" charset="0"/>
                      </a:endParaRPr>
                    </a:p>
                  </a:txBody>
                  <a:tcPr marL="11213" marR="11213" marT="0" marB="0" anchor="ctr">
                    <a:solidFill>
                      <a:schemeClr val="tx1">
                        <a:lumMod val="75000"/>
                      </a:schemeClr>
                    </a:solidFill>
                  </a:tcPr>
                </a:tc>
                <a:tc>
                  <a:txBody>
                    <a:bodyPr/>
                    <a:lstStyle/>
                    <a:p>
                      <a:pPr marL="0" marR="0">
                        <a:lnSpc>
                          <a:spcPct val="107000"/>
                        </a:lnSpc>
                        <a:spcBef>
                          <a:spcPts val="0"/>
                        </a:spcBef>
                        <a:spcAft>
                          <a:spcPts val="0"/>
                        </a:spcAft>
                      </a:pPr>
                      <a:r>
                        <a:rPr lang="en-US" sz="900" dirty="0" smtClean="0">
                          <a:effectLst/>
                          <a:latin typeface="Museo Sans 500"/>
                          <a:ea typeface="Times New Roman" panose="02020603050405020304" pitchFamily="18" charset="0"/>
                          <a:cs typeface="Times New Roman" panose="02020603050405020304" pitchFamily="18" charset="0"/>
                        </a:rPr>
                        <a:t>An unsegmented network significantly elevates the risk of widespread cybersecurity incidents due to the lack of isolation between different parts of the network. This configuration allows an adversary who gains access to any single point of the network to potentially move laterally across the entire system, accessing sensitive information and critical resources. </a:t>
                      </a:r>
                      <a:endParaRPr lang="en-US" sz="900" dirty="0">
                        <a:effectLst/>
                        <a:latin typeface="Museo Sans 500"/>
                        <a:ea typeface="Times New Roman" panose="02020603050405020304" pitchFamily="18" charset="0"/>
                        <a:cs typeface="Times New Roman" panose="02020603050405020304" pitchFamily="18" charset="0"/>
                      </a:endParaRPr>
                    </a:p>
                  </a:txBody>
                  <a:tcPr marL="11213" marR="11213" marT="0" marB="0" anchor="ctr">
                    <a:solidFill>
                      <a:schemeClr val="accent1">
                        <a:lumMod val="40000"/>
                        <a:lumOff val="60000"/>
                      </a:schemeClr>
                    </a:solidFill>
                  </a:tcPr>
                </a:tc>
                <a:tc>
                  <a:txBody>
                    <a:bodyPr/>
                    <a:lstStyle/>
                    <a:p>
                      <a:pPr marL="0" marR="0">
                        <a:lnSpc>
                          <a:spcPct val="107000"/>
                        </a:lnSpc>
                        <a:spcBef>
                          <a:spcPts val="0"/>
                        </a:spcBef>
                        <a:spcAft>
                          <a:spcPts val="0"/>
                        </a:spcAft>
                      </a:pPr>
                      <a:r>
                        <a:rPr lang="en-US" sz="900" dirty="0">
                          <a:effectLst/>
                          <a:latin typeface="Museo Sans 500"/>
                        </a:rPr>
                        <a:t>Unauthorized access, data breaches, malware, insider threats, network attacks, system compromise, exploitation of vulnerabilities</a:t>
                      </a:r>
                      <a:endParaRPr lang="en-US" sz="900" dirty="0">
                        <a:effectLst/>
                        <a:latin typeface="Museo Sans 500"/>
                        <a:ea typeface="Times New Roman" panose="02020603050405020304" pitchFamily="18" charset="0"/>
                        <a:cs typeface="Times New Roman" panose="02020603050405020304" pitchFamily="18" charset="0"/>
                      </a:endParaRPr>
                    </a:p>
                  </a:txBody>
                  <a:tcPr marL="11213" marR="11213" marT="0" marB="0" anchor="ctr">
                    <a:solidFill>
                      <a:schemeClr val="accent1">
                        <a:lumMod val="40000"/>
                        <a:lumOff val="60000"/>
                      </a:schemeClr>
                    </a:solidFill>
                  </a:tcPr>
                </a:tc>
                <a:tc>
                  <a:txBody>
                    <a:bodyPr/>
                    <a:lstStyle/>
                    <a:p>
                      <a:pPr marL="0" marR="0">
                        <a:lnSpc>
                          <a:spcPct val="107000"/>
                        </a:lnSpc>
                        <a:spcBef>
                          <a:spcPts val="0"/>
                        </a:spcBef>
                        <a:spcAft>
                          <a:spcPts val="0"/>
                        </a:spcAft>
                      </a:pPr>
                      <a:r>
                        <a:rPr lang="en-US" sz="900" dirty="0">
                          <a:effectLst/>
                          <a:latin typeface="Museo Sans 500"/>
                        </a:rPr>
                        <a:t>Weak access controls, insufficient network segmentation, poor monitoring, outdated security protocols, inadequate logging, lack of multi-factor authentication, insufficient training</a:t>
                      </a:r>
                      <a:endParaRPr lang="en-US" sz="900" dirty="0">
                        <a:effectLst/>
                        <a:latin typeface="Museo Sans 500"/>
                        <a:ea typeface="Times New Roman" panose="02020603050405020304" pitchFamily="18" charset="0"/>
                        <a:cs typeface="Times New Roman" panose="02020603050405020304" pitchFamily="18" charset="0"/>
                      </a:endParaRPr>
                    </a:p>
                  </a:txBody>
                  <a:tcPr marL="11213" marR="11213" marT="0" marB="0" anchor="ctr">
                    <a:solidFill>
                      <a:schemeClr val="accent1">
                        <a:lumMod val="40000"/>
                        <a:lumOff val="60000"/>
                      </a:schemeClr>
                    </a:solidFill>
                  </a:tcPr>
                </a:tc>
                <a:tc>
                  <a:txBody>
                    <a:bodyPr/>
                    <a:lstStyle/>
                    <a:p>
                      <a:pPr marL="0" marR="0" algn="ctr">
                        <a:lnSpc>
                          <a:spcPct val="107000"/>
                        </a:lnSpc>
                        <a:spcBef>
                          <a:spcPts val="0"/>
                        </a:spcBef>
                        <a:spcAft>
                          <a:spcPts val="0"/>
                        </a:spcAft>
                      </a:pPr>
                      <a:endParaRPr lang="en-US" sz="900" dirty="0">
                        <a:effectLst/>
                        <a:latin typeface="Museo Sans 500"/>
                        <a:ea typeface="Times New Roman" panose="02020603050405020304" pitchFamily="18" charset="0"/>
                        <a:cs typeface="Times New Roman" panose="02020603050405020304" pitchFamily="18" charset="0"/>
                      </a:endParaRPr>
                    </a:p>
                  </a:txBody>
                  <a:tcPr marL="11213" marR="11213" marT="0" marB="0" anchor="ctr">
                    <a:solidFill>
                      <a:schemeClr val="accent1">
                        <a:lumMod val="40000"/>
                        <a:lumOff val="60000"/>
                      </a:schemeClr>
                    </a:solidFill>
                  </a:tcPr>
                </a:tc>
                <a:tc>
                  <a:txBody>
                    <a:bodyPr/>
                    <a:lstStyle/>
                    <a:p>
                      <a:pPr marL="0" marR="0" algn="l">
                        <a:lnSpc>
                          <a:spcPct val="107000"/>
                        </a:lnSpc>
                        <a:spcBef>
                          <a:spcPts val="0"/>
                        </a:spcBef>
                        <a:spcAft>
                          <a:spcPts val="0"/>
                        </a:spcAft>
                      </a:pPr>
                      <a:r>
                        <a:rPr lang="en-US" sz="900" dirty="0" smtClean="0">
                          <a:effectLst/>
                          <a:latin typeface="Museo Sans 500"/>
                        </a:rPr>
                        <a:t>There is a micro-segmentation project in progress</a:t>
                      </a:r>
                      <a:r>
                        <a:rPr lang="en-US" sz="900" baseline="0" dirty="0" smtClean="0">
                          <a:effectLst/>
                          <a:latin typeface="Museo Sans 500"/>
                        </a:rPr>
                        <a:t> to mitigate this risk.</a:t>
                      </a:r>
                      <a:endParaRPr lang="en-US" sz="900" dirty="0">
                        <a:effectLst/>
                        <a:latin typeface="Museo Sans 500"/>
                        <a:ea typeface="Times New Roman" panose="02020603050405020304" pitchFamily="18" charset="0"/>
                        <a:cs typeface="Times New Roman" panose="02020603050405020304" pitchFamily="18" charset="0"/>
                      </a:endParaRPr>
                    </a:p>
                  </a:txBody>
                  <a:tcPr marL="11213" marR="11213" marT="0" marB="0" anchor="ctr">
                    <a:solidFill>
                      <a:schemeClr val="accent1">
                        <a:lumMod val="40000"/>
                        <a:lumOff val="60000"/>
                      </a:schemeClr>
                    </a:solidFill>
                  </a:tcPr>
                </a:tc>
                <a:tc>
                  <a:txBody>
                    <a:bodyPr/>
                    <a:lstStyle/>
                    <a:p>
                      <a:pPr marL="0" marR="0" algn="ctr">
                        <a:lnSpc>
                          <a:spcPct val="107000"/>
                        </a:lnSpc>
                        <a:spcBef>
                          <a:spcPts val="0"/>
                        </a:spcBef>
                        <a:spcAft>
                          <a:spcPts val="0"/>
                        </a:spcAft>
                      </a:pPr>
                      <a:r>
                        <a:rPr lang="en-US" sz="900" b="1" dirty="0" smtClean="0">
                          <a:solidFill>
                            <a:srgbClr val="00B050"/>
                          </a:solidFill>
                          <a:effectLst/>
                          <a:latin typeface="Museo Sans 500"/>
                          <a:ea typeface="Times New Roman" panose="02020603050405020304" pitchFamily="18" charset="0"/>
                          <a:cs typeface="Times New Roman" panose="02020603050405020304" pitchFamily="18" charset="0"/>
                        </a:rPr>
                        <a:t>$$</a:t>
                      </a:r>
                      <a:endParaRPr lang="en-US" sz="900" b="1" dirty="0">
                        <a:solidFill>
                          <a:srgbClr val="00B050"/>
                        </a:solidFill>
                        <a:effectLst/>
                        <a:latin typeface="Museo Sans 500"/>
                        <a:ea typeface="Times New Roman" panose="02020603050405020304" pitchFamily="18" charset="0"/>
                        <a:cs typeface="Times New Roman" panose="02020603050405020304" pitchFamily="18" charset="0"/>
                      </a:endParaRPr>
                    </a:p>
                  </a:txBody>
                  <a:tcPr marL="11213" marR="11213" marT="0" marB="0" anchor="ctr">
                    <a:solidFill>
                      <a:schemeClr val="accent1">
                        <a:lumMod val="40000"/>
                        <a:lumOff val="60000"/>
                      </a:schemeClr>
                    </a:solidFill>
                  </a:tcPr>
                </a:tc>
                <a:extLst>
                  <a:ext uri="{0D108BD9-81ED-4DB2-BD59-A6C34878D82A}">
                    <a16:rowId xmlns:a16="http://schemas.microsoft.com/office/drawing/2014/main" val="326201021"/>
                  </a:ext>
                </a:extLst>
              </a:tr>
              <a:tr h="1241794">
                <a:tc>
                  <a:txBody>
                    <a:bodyPr/>
                    <a:lstStyle/>
                    <a:p>
                      <a:pPr marL="0" marR="0">
                        <a:lnSpc>
                          <a:spcPct val="107000"/>
                        </a:lnSpc>
                        <a:spcBef>
                          <a:spcPts val="0"/>
                        </a:spcBef>
                        <a:spcAft>
                          <a:spcPts val="0"/>
                        </a:spcAft>
                      </a:pPr>
                      <a:r>
                        <a:rPr lang="en-US" sz="900" dirty="0" smtClean="0">
                          <a:effectLst/>
                          <a:latin typeface="Museo Sans 500"/>
                        </a:rPr>
                        <a:t>SAMPLE</a:t>
                      </a:r>
                      <a:r>
                        <a:rPr lang="en-US" sz="900" baseline="0" dirty="0" smtClean="0">
                          <a:effectLst/>
                          <a:latin typeface="Museo Sans 500"/>
                        </a:rPr>
                        <a:t> COMPANY</a:t>
                      </a:r>
                      <a:r>
                        <a:rPr lang="en-US" sz="900" dirty="0" smtClean="0">
                          <a:effectLst/>
                          <a:latin typeface="Museo Sans 500"/>
                        </a:rPr>
                        <a:t>  </a:t>
                      </a:r>
                      <a:r>
                        <a:rPr lang="en-US" sz="900" dirty="0">
                          <a:effectLst/>
                          <a:latin typeface="Museo Sans 500"/>
                        </a:rPr>
                        <a:t>does not have data de-identification in the test environment. </a:t>
                      </a:r>
                      <a:endParaRPr lang="en-US" sz="900" dirty="0">
                        <a:effectLst/>
                        <a:latin typeface="Museo Sans 500"/>
                        <a:ea typeface="Times New Roman" panose="02020603050405020304" pitchFamily="18" charset="0"/>
                        <a:cs typeface="Times New Roman" panose="02020603050405020304" pitchFamily="18" charset="0"/>
                      </a:endParaRPr>
                    </a:p>
                  </a:txBody>
                  <a:tcPr marL="11213" marR="11213" marT="0" marB="0" anchor="ctr">
                    <a:solidFill>
                      <a:schemeClr val="tx1">
                        <a:lumMod val="75000"/>
                      </a:schemeClr>
                    </a:solidFill>
                  </a:tcPr>
                </a:tc>
                <a:tc>
                  <a:txBody>
                    <a:bodyPr/>
                    <a:lstStyle/>
                    <a:p>
                      <a:pPr marL="0" marR="0">
                        <a:lnSpc>
                          <a:spcPct val="107000"/>
                        </a:lnSpc>
                        <a:spcBef>
                          <a:spcPts val="0"/>
                        </a:spcBef>
                        <a:spcAft>
                          <a:spcPts val="0"/>
                        </a:spcAft>
                      </a:pPr>
                      <a:r>
                        <a:rPr lang="en-US" sz="900" dirty="0" smtClean="0">
                          <a:effectLst/>
                          <a:latin typeface="Museo Sans 500"/>
                          <a:ea typeface="Times New Roman" panose="02020603050405020304" pitchFamily="18" charset="0"/>
                          <a:cs typeface="Times New Roman" panose="02020603050405020304" pitchFamily="18" charset="0"/>
                        </a:rPr>
                        <a:t>Not having ePHI de-identified in the test environment significantly increases the risk of unauthorized access and exposure of sensitive patient information. financial penalties, and loss of patient trust. Unauthorized access to identifiable ePHI can facilitate identity theft, medical fraud, and misuse of personal health information, compromising patient privacy and data integrity. </a:t>
                      </a:r>
                      <a:endParaRPr lang="en-US" sz="900" dirty="0">
                        <a:effectLst/>
                        <a:latin typeface="Museo Sans 500"/>
                        <a:ea typeface="Times New Roman" panose="02020603050405020304" pitchFamily="18" charset="0"/>
                        <a:cs typeface="Times New Roman" panose="02020603050405020304" pitchFamily="18" charset="0"/>
                      </a:endParaRPr>
                    </a:p>
                  </a:txBody>
                  <a:tcPr marL="11213" marR="11213" marT="0" marB="0" anchor="ctr">
                    <a:solidFill>
                      <a:schemeClr val="accent1">
                        <a:lumMod val="20000"/>
                        <a:lumOff val="80000"/>
                      </a:schemeClr>
                    </a:solidFill>
                  </a:tcPr>
                </a:tc>
                <a:tc>
                  <a:txBody>
                    <a:bodyPr/>
                    <a:lstStyle/>
                    <a:p>
                      <a:pPr marL="0" marR="0">
                        <a:lnSpc>
                          <a:spcPct val="107000"/>
                        </a:lnSpc>
                        <a:spcBef>
                          <a:spcPts val="0"/>
                        </a:spcBef>
                        <a:spcAft>
                          <a:spcPts val="0"/>
                        </a:spcAft>
                      </a:pPr>
                      <a:r>
                        <a:rPr lang="en-US" sz="900" dirty="0">
                          <a:effectLst/>
                          <a:latin typeface="Museo Sans 500"/>
                        </a:rPr>
                        <a:t>Insider threats, unauthorized access, malware, data tampering, process hijacking, data leaks, exploitation of vulnerabilities</a:t>
                      </a:r>
                      <a:endParaRPr lang="en-US" sz="900" dirty="0">
                        <a:effectLst/>
                        <a:latin typeface="Museo Sans 500"/>
                        <a:ea typeface="Times New Roman" panose="02020603050405020304" pitchFamily="18" charset="0"/>
                        <a:cs typeface="Times New Roman" panose="02020603050405020304" pitchFamily="18" charset="0"/>
                      </a:endParaRPr>
                    </a:p>
                  </a:txBody>
                  <a:tcPr marL="11213" marR="11213" marT="0" marB="0" anchor="ctr">
                    <a:solidFill>
                      <a:schemeClr val="accent1">
                        <a:lumMod val="20000"/>
                        <a:lumOff val="80000"/>
                      </a:schemeClr>
                    </a:solidFill>
                  </a:tcPr>
                </a:tc>
                <a:tc>
                  <a:txBody>
                    <a:bodyPr/>
                    <a:lstStyle/>
                    <a:p>
                      <a:pPr marL="0" marR="0">
                        <a:lnSpc>
                          <a:spcPct val="107000"/>
                        </a:lnSpc>
                        <a:spcBef>
                          <a:spcPts val="0"/>
                        </a:spcBef>
                        <a:spcAft>
                          <a:spcPts val="0"/>
                        </a:spcAft>
                      </a:pPr>
                      <a:r>
                        <a:rPr lang="en-US" sz="900" dirty="0">
                          <a:effectLst/>
                          <a:latin typeface="Museo Sans 500"/>
                        </a:rPr>
                        <a:t>Insecure processing environments, lack of monitoring, insufficient access controls, outdated systems, weak application security, poor data handling practices, inadequate encryption</a:t>
                      </a:r>
                      <a:endParaRPr lang="en-US" sz="900" dirty="0">
                        <a:effectLst/>
                        <a:latin typeface="Museo Sans 500"/>
                        <a:ea typeface="Times New Roman" panose="02020603050405020304" pitchFamily="18" charset="0"/>
                        <a:cs typeface="Times New Roman" panose="02020603050405020304" pitchFamily="18" charset="0"/>
                      </a:endParaRPr>
                    </a:p>
                  </a:txBody>
                  <a:tcPr marL="11213" marR="11213" marT="0" marB="0" anchor="ctr">
                    <a:solidFill>
                      <a:schemeClr val="accent1">
                        <a:lumMod val="20000"/>
                        <a:lumOff val="80000"/>
                      </a:schemeClr>
                    </a:solidFill>
                  </a:tcPr>
                </a:tc>
                <a:tc>
                  <a:txBody>
                    <a:bodyPr/>
                    <a:lstStyle/>
                    <a:p>
                      <a:pPr marL="0" marR="0" algn="ctr">
                        <a:lnSpc>
                          <a:spcPct val="107000"/>
                        </a:lnSpc>
                        <a:spcBef>
                          <a:spcPts val="0"/>
                        </a:spcBef>
                        <a:spcAft>
                          <a:spcPts val="0"/>
                        </a:spcAft>
                      </a:pPr>
                      <a:endParaRPr lang="en-US" sz="900" dirty="0">
                        <a:effectLst/>
                        <a:latin typeface="Museo Sans 500"/>
                        <a:ea typeface="Times New Roman" panose="02020603050405020304" pitchFamily="18" charset="0"/>
                        <a:cs typeface="Times New Roman" panose="02020603050405020304" pitchFamily="18" charset="0"/>
                      </a:endParaRPr>
                    </a:p>
                  </a:txBody>
                  <a:tcPr marL="11213" marR="11213" marT="0" marB="0" anchor="ctr">
                    <a:solidFill>
                      <a:schemeClr val="accent1">
                        <a:lumMod val="20000"/>
                        <a:lumOff val="80000"/>
                      </a:schemeClr>
                    </a:solidFill>
                  </a:tcPr>
                </a:tc>
                <a:tc>
                  <a:txBody>
                    <a:bodyPr/>
                    <a:lstStyle/>
                    <a:p>
                      <a:pPr marL="0" marR="0" algn="l">
                        <a:lnSpc>
                          <a:spcPct val="107000"/>
                        </a:lnSpc>
                        <a:spcBef>
                          <a:spcPts val="0"/>
                        </a:spcBef>
                        <a:spcAft>
                          <a:spcPts val="0"/>
                        </a:spcAft>
                      </a:pPr>
                      <a:r>
                        <a:rPr lang="en-US" sz="900" dirty="0" smtClean="0">
                          <a:effectLst/>
                          <a:latin typeface="Museo Sans 500"/>
                        </a:rPr>
                        <a:t>There </a:t>
                      </a:r>
                      <a:r>
                        <a:rPr lang="en-US" sz="900" dirty="0">
                          <a:effectLst/>
                          <a:latin typeface="Museo Sans 500"/>
                        </a:rPr>
                        <a:t>are mitigating controls in place, such as a workforce needs access to the network and access to the test environment.</a:t>
                      </a:r>
                      <a:endParaRPr lang="en-US" sz="900" dirty="0">
                        <a:effectLst/>
                        <a:latin typeface="Museo Sans 500"/>
                        <a:ea typeface="Times New Roman" panose="02020603050405020304" pitchFamily="18" charset="0"/>
                        <a:cs typeface="Times New Roman" panose="02020603050405020304" pitchFamily="18" charset="0"/>
                      </a:endParaRPr>
                    </a:p>
                  </a:txBody>
                  <a:tcPr marL="11213" marR="11213" marT="0" marB="0" anchor="ctr">
                    <a:solidFill>
                      <a:schemeClr val="accent1">
                        <a:lumMod val="20000"/>
                        <a:lumOff val="80000"/>
                      </a:schemeClr>
                    </a:solidFill>
                  </a:tcPr>
                </a:tc>
                <a:tc>
                  <a:txBody>
                    <a:bodyPr/>
                    <a:lstStyle/>
                    <a:p>
                      <a:pPr marL="0" marR="0" algn="ctr">
                        <a:lnSpc>
                          <a:spcPct val="107000"/>
                        </a:lnSpc>
                        <a:spcBef>
                          <a:spcPts val="0"/>
                        </a:spcBef>
                        <a:spcAft>
                          <a:spcPts val="0"/>
                        </a:spcAft>
                      </a:pPr>
                      <a:r>
                        <a:rPr lang="en-US" sz="900" b="1" dirty="0" smtClean="0">
                          <a:solidFill>
                            <a:srgbClr val="00B050"/>
                          </a:solidFill>
                          <a:effectLst/>
                          <a:latin typeface="Museo Sans 500"/>
                          <a:ea typeface="Times New Roman" panose="02020603050405020304" pitchFamily="18" charset="0"/>
                          <a:cs typeface="Times New Roman" panose="02020603050405020304" pitchFamily="18" charset="0"/>
                        </a:rPr>
                        <a:t>$$$$</a:t>
                      </a:r>
                      <a:endParaRPr lang="en-US" sz="900" b="1" dirty="0">
                        <a:solidFill>
                          <a:srgbClr val="00B050"/>
                        </a:solidFill>
                        <a:effectLst/>
                        <a:latin typeface="Museo Sans 500"/>
                        <a:ea typeface="Times New Roman" panose="02020603050405020304" pitchFamily="18" charset="0"/>
                        <a:cs typeface="Times New Roman" panose="02020603050405020304" pitchFamily="18" charset="0"/>
                      </a:endParaRPr>
                    </a:p>
                  </a:txBody>
                  <a:tcPr marL="11213" marR="11213" marT="0" marB="0" anchor="ctr">
                    <a:solidFill>
                      <a:schemeClr val="accent1">
                        <a:lumMod val="20000"/>
                        <a:lumOff val="80000"/>
                      </a:schemeClr>
                    </a:solidFill>
                  </a:tcPr>
                </a:tc>
                <a:extLst>
                  <a:ext uri="{0D108BD9-81ED-4DB2-BD59-A6C34878D82A}">
                    <a16:rowId xmlns:a16="http://schemas.microsoft.com/office/drawing/2014/main" val="2772904101"/>
                  </a:ext>
                </a:extLst>
              </a:tr>
            </a:tbl>
          </a:graphicData>
        </a:graphic>
      </p:graphicFrame>
      <p:grpSp>
        <p:nvGrpSpPr>
          <p:cNvPr id="18" name="Group 17"/>
          <p:cNvGrpSpPr/>
          <p:nvPr/>
        </p:nvGrpSpPr>
        <p:grpSpPr>
          <a:xfrm>
            <a:off x="8481100" y="2681255"/>
            <a:ext cx="1081601" cy="975525"/>
            <a:chOff x="5252119" y="1552713"/>
            <a:chExt cx="1081601" cy="975525"/>
          </a:xfrm>
        </p:grpSpPr>
        <p:pic>
          <p:nvPicPr>
            <p:cNvPr id="19" name="Picture 2" descr="WKRG | Color-coded system guides COVID-19 reopening recommendations"/>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0" b="100000" l="0" r="100000">
                          <a14:foregroundMark x1="21867" y1="24513" x2="21867" y2="24513"/>
                          <a14:foregroundMark x1="26933" y1="20334" x2="26933" y2="20334"/>
                          <a14:foregroundMark x1="31200" y1="17549" x2="31200" y2="17549"/>
                          <a14:foregroundMark x1="57867" y1="13092" x2="57867" y2="13092"/>
                          <a14:foregroundMark x1="63200" y1="15042" x2="63200" y2="15042"/>
                          <a14:foregroundMark x1="69067" y1="15877" x2="69067" y2="15877"/>
                          <a14:foregroundMark x1="74667" y1="21727" x2="74667" y2="21727"/>
                          <a14:foregroundMark x1="77333" y1="25070" x2="77333" y2="25070"/>
                          <a14:foregroundMark x1="87200" y1="57660" x2="87200" y2="57660"/>
                          <a14:foregroundMark x1="88267" y1="63510" x2="88267" y2="63510"/>
                          <a14:foregroundMark x1="85067" y1="66295" x2="85067" y2="66295"/>
                          <a14:foregroundMark x1="67467" y1="77159" x2="67467" y2="77159"/>
                          <a14:foregroundMark x1="65867" y1="76045" x2="67733" y2="77994"/>
                          <a14:foregroundMark x1="69600" y1="72981" x2="71467" y2="75209"/>
                          <a14:foregroundMark x1="72533" y1="69638" x2="74667" y2="71309"/>
                          <a14:foregroundMark x1="74400" y1="65460" x2="77333" y2="67131"/>
                          <a14:foregroundMark x1="85333" y1="69359" x2="85333" y2="69359"/>
                          <a14:foregroundMark x1="76267" y1="61560" x2="79467" y2="62674"/>
                          <a14:foregroundMark x1="77067" y1="57103" x2="80533" y2="58217"/>
                          <a14:foregroundMark x1="77333" y1="52368" x2="80267" y2="52368"/>
                          <a14:foregroundMark x1="77333" y1="48468" x2="80000" y2="47911"/>
                          <a14:foregroundMark x1="89067" y1="61838" x2="89067" y2="61838"/>
                          <a14:foregroundMark x1="76267" y1="44011" x2="78933" y2="42897"/>
                          <a14:foregroundMark x1="74667" y1="39833" x2="77067" y2="38440"/>
                          <a14:foregroundMark x1="70400" y1="18106" x2="70400" y2="18106"/>
                          <a14:foregroundMark x1="72267" y1="35655" x2="74667" y2="34262"/>
                          <a14:foregroundMark x1="69600" y1="32312" x2="71467" y2="30362"/>
                          <a14:foregroundMark x1="64533" y1="17270" x2="64533" y2="17270"/>
                          <a14:foregroundMark x1="66400" y1="29248" x2="68000" y2="27019"/>
                          <a14:foregroundMark x1="62667" y1="27298" x2="64000" y2="23955"/>
                          <a14:foregroundMark x1="58933" y1="25070" x2="59733" y2="22284"/>
                          <a14:foregroundMark x1="54400" y1="24234" x2="54933" y2="21170"/>
                          <a14:foregroundMark x1="50133" y1="20891" x2="50133" y2="23677"/>
                          <a14:foregroundMark x1="45067" y1="21448" x2="46133" y2="24513"/>
                          <a14:foregroundMark x1="40800" y1="22563" x2="41600" y2="25070"/>
                          <a14:foregroundMark x1="36267" y1="24234" x2="37867" y2="27019"/>
                          <a14:foregroundMark x1="32000" y1="27019" x2="32800" y2="27298"/>
                          <a14:foregroundMark x1="28533" y1="30084" x2="30133" y2="31476"/>
                          <a14:foregroundMark x1="25333" y1="33705" x2="27200" y2="35376"/>
                          <a14:foregroundMark x1="22933" y1="37883" x2="25867" y2="39833"/>
                          <a14:foregroundMark x1="21067" y1="42618" x2="24267" y2="43733"/>
                          <a14:foregroundMark x1="19733" y1="47632" x2="23200" y2="48189"/>
                          <a14:foregroundMark x1="19467" y1="52368" x2="22667" y2="52368"/>
                          <a14:foregroundMark x1="20000" y1="57382" x2="23200" y2="56546"/>
                          <a14:foregroundMark x1="20800" y1="62117" x2="24000" y2="61281"/>
                          <a14:foregroundMark x1="22667" y1="66574" x2="25333" y2="65181"/>
                          <a14:foregroundMark x1="25333" y1="70752" x2="27733" y2="69081"/>
                          <a14:foregroundMark x1="28267" y1="74652" x2="30667" y2="72423"/>
                          <a14:foregroundMark x1="32000" y1="77994" x2="33600" y2="75209"/>
                          <a14:foregroundMark x1="17333" y1="72423" x2="17333" y2="72423"/>
                          <a14:foregroundMark x1="12533" y1="62117" x2="12533" y2="62117"/>
                          <a14:foregroundMark x1="12800" y1="56546" x2="12800" y2="56546"/>
                          <a14:foregroundMark x1="11467" y1="51811" x2="11467" y2="51811"/>
                          <a14:foregroundMark x1="37333" y1="86908" x2="37333" y2="86908"/>
                          <a14:foregroundMark x1="36533" y1="86630" x2="36800" y2="95543"/>
                          <a14:foregroundMark x1="46400" y1="86351" x2="46400" y2="94708"/>
                          <a14:foregroundMark x1="54400" y1="86630" x2="50933" y2="94429"/>
                          <a14:foregroundMark x1="60000" y1="86351" x2="60000" y2="95265"/>
                          <a14:foregroundMark x1="50933" y1="53760" x2="50933" y2="53760"/>
                          <a14:foregroundMark x1="85600" y1="63231" x2="85600" y2="63231"/>
                          <a14:foregroundMark x1="49067" y1="50696" x2="49867" y2="50975"/>
                          <a14:foregroundMark x1="60800" y1="13092" x2="60800" y2="13092"/>
                          <a14:foregroundMark x1="33067" y1="27855" x2="34400" y2="29526"/>
                          <a14:backgroundMark x1="39467" y1="88858" x2="39467" y2="88858"/>
                          <a14:backgroundMark x1="53333" y1="88579" x2="53333" y2="88579"/>
                          <a14:backgroundMark x1="54133" y1="88579" x2="54133" y2="88579"/>
                          <a14:backgroundMark x1="53600" y1="88858" x2="53600" y2="88858"/>
                          <a14:backgroundMark x1="53600" y1="88022" x2="53600" y2="88022"/>
                          <a14:backgroundMark x1="52533" y1="92758" x2="52533" y2="92758"/>
                          <a14:backgroundMark x1="52000" y1="92201" x2="52000" y2="92201"/>
                        </a14:backgroundRemoval>
                      </a14:imgEffect>
                    </a14:imgLayer>
                  </a14:imgProps>
                </a:ext>
                <a:ext uri="{28A0092B-C50C-407E-A947-70E740481C1C}">
                  <a14:useLocalDpi xmlns:a14="http://schemas.microsoft.com/office/drawing/2010/main" val="0"/>
                </a:ext>
              </a:extLst>
            </a:blip>
            <a:srcRect/>
            <a:stretch>
              <a:fillRect/>
            </a:stretch>
          </p:blipFill>
          <p:spPr bwMode="auto">
            <a:xfrm>
              <a:off x="5252119" y="1552713"/>
              <a:ext cx="1081601" cy="975525"/>
            </a:xfrm>
            <a:prstGeom prst="rect">
              <a:avLst/>
            </a:prstGeom>
            <a:noFill/>
            <a:extLst>
              <a:ext uri="{909E8E84-426E-40DD-AFC4-6F175D3DCCD1}">
                <a14:hiddenFill xmlns:a14="http://schemas.microsoft.com/office/drawing/2010/main">
                  <a:solidFill>
                    <a:srgbClr val="FFFFFF"/>
                  </a:solidFill>
                </a14:hiddenFill>
              </a:ext>
            </a:extLst>
          </p:spPr>
        </p:pic>
        <p:sp>
          <p:nvSpPr>
            <p:cNvPr id="20" name="Right Arrow 19"/>
            <p:cNvSpPr/>
            <p:nvPr/>
          </p:nvSpPr>
          <p:spPr>
            <a:xfrm rot="17511837">
              <a:off x="5689254" y="1908357"/>
              <a:ext cx="290187" cy="114707"/>
            </a:xfrm>
            <a:prstGeom prst="rightArrow">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5739108" y="2028637"/>
              <a:ext cx="104769" cy="94677"/>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2" name="Group 21"/>
          <p:cNvGrpSpPr/>
          <p:nvPr/>
        </p:nvGrpSpPr>
        <p:grpSpPr>
          <a:xfrm>
            <a:off x="8519135" y="3863155"/>
            <a:ext cx="1081601" cy="975525"/>
            <a:chOff x="5252119" y="1552713"/>
            <a:chExt cx="1081601" cy="975525"/>
          </a:xfrm>
        </p:grpSpPr>
        <p:pic>
          <p:nvPicPr>
            <p:cNvPr id="23" name="Picture 2" descr="WKRG | Color-coded system guides COVID-19 reopening recommendations"/>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0" b="100000" l="0" r="100000">
                          <a14:foregroundMark x1="21867" y1="24513" x2="21867" y2="24513"/>
                          <a14:foregroundMark x1="26933" y1="20334" x2="26933" y2="20334"/>
                          <a14:foregroundMark x1="31200" y1="17549" x2="31200" y2="17549"/>
                          <a14:foregroundMark x1="57867" y1="13092" x2="57867" y2="13092"/>
                          <a14:foregroundMark x1="63200" y1="15042" x2="63200" y2="15042"/>
                          <a14:foregroundMark x1="69067" y1="15877" x2="69067" y2="15877"/>
                          <a14:foregroundMark x1="74667" y1="21727" x2="74667" y2="21727"/>
                          <a14:foregroundMark x1="77333" y1="25070" x2="77333" y2="25070"/>
                          <a14:foregroundMark x1="87200" y1="57660" x2="87200" y2="57660"/>
                          <a14:foregroundMark x1="88267" y1="63510" x2="88267" y2="63510"/>
                          <a14:foregroundMark x1="85067" y1="66295" x2="85067" y2="66295"/>
                          <a14:foregroundMark x1="67467" y1="77159" x2="67467" y2="77159"/>
                          <a14:foregroundMark x1="65867" y1="76045" x2="67733" y2="77994"/>
                          <a14:foregroundMark x1="69600" y1="72981" x2="71467" y2="75209"/>
                          <a14:foregroundMark x1="72533" y1="69638" x2="74667" y2="71309"/>
                          <a14:foregroundMark x1="74400" y1="65460" x2="77333" y2="67131"/>
                          <a14:foregroundMark x1="85333" y1="69359" x2="85333" y2="69359"/>
                          <a14:foregroundMark x1="76267" y1="61560" x2="79467" y2="62674"/>
                          <a14:foregroundMark x1="77067" y1="57103" x2="80533" y2="58217"/>
                          <a14:foregroundMark x1="77333" y1="52368" x2="80267" y2="52368"/>
                          <a14:foregroundMark x1="77333" y1="48468" x2="80000" y2="47911"/>
                          <a14:foregroundMark x1="89067" y1="61838" x2="89067" y2="61838"/>
                          <a14:foregroundMark x1="76267" y1="44011" x2="78933" y2="42897"/>
                          <a14:foregroundMark x1="74667" y1="39833" x2="77067" y2="38440"/>
                          <a14:foregroundMark x1="70400" y1="18106" x2="70400" y2="18106"/>
                          <a14:foregroundMark x1="72267" y1="35655" x2="74667" y2="34262"/>
                          <a14:foregroundMark x1="69600" y1="32312" x2="71467" y2="30362"/>
                          <a14:foregroundMark x1="64533" y1="17270" x2="64533" y2="17270"/>
                          <a14:foregroundMark x1="66400" y1="29248" x2="68000" y2="27019"/>
                          <a14:foregroundMark x1="62667" y1="27298" x2="64000" y2="23955"/>
                          <a14:foregroundMark x1="58933" y1="25070" x2="59733" y2="22284"/>
                          <a14:foregroundMark x1="54400" y1="24234" x2="54933" y2="21170"/>
                          <a14:foregroundMark x1="50133" y1="20891" x2="50133" y2="23677"/>
                          <a14:foregroundMark x1="45067" y1="21448" x2="46133" y2="24513"/>
                          <a14:foregroundMark x1="40800" y1="22563" x2="41600" y2="25070"/>
                          <a14:foregroundMark x1="36267" y1="24234" x2="37867" y2="27019"/>
                          <a14:foregroundMark x1="32000" y1="27019" x2="32800" y2="27298"/>
                          <a14:foregroundMark x1="28533" y1="30084" x2="30133" y2="31476"/>
                          <a14:foregroundMark x1="25333" y1="33705" x2="27200" y2="35376"/>
                          <a14:foregroundMark x1="22933" y1="37883" x2="25867" y2="39833"/>
                          <a14:foregroundMark x1="21067" y1="42618" x2="24267" y2="43733"/>
                          <a14:foregroundMark x1="19733" y1="47632" x2="23200" y2="48189"/>
                          <a14:foregroundMark x1="19467" y1="52368" x2="22667" y2="52368"/>
                          <a14:foregroundMark x1="20000" y1="57382" x2="23200" y2="56546"/>
                          <a14:foregroundMark x1="20800" y1="62117" x2="24000" y2="61281"/>
                          <a14:foregroundMark x1="22667" y1="66574" x2="25333" y2="65181"/>
                          <a14:foregroundMark x1="25333" y1="70752" x2="27733" y2="69081"/>
                          <a14:foregroundMark x1="28267" y1="74652" x2="30667" y2="72423"/>
                          <a14:foregroundMark x1="32000" y1="77994" x2="33600" y2="75209"/>
                          <a14:foregroundMark x1="17333" y1="72423" x2="17333" y2="72423"/>
                          <a14:foregroundMark x1="12533" y1="62117" x2="12533" y2="62117"/>
                          <a14:foregroundMark x1="12800" y1="56546" x2="12800" y2="56546"/>
                          <a14:foregroundMark x1="11467" y1="51811" x2="11467" y2="51811"/>
                          <a14:foregroundMark x1="37333" y1="86908" x2="37333" y2="86908"/>
                          <a14:foregroundMark x1="36533" y1="86630" x2="36800" y2="95543"/>
                          <a14:foregroundMark x1="46400" y1="86351" x2="46400" y2="94708"/>
                          <a14:foregroundMark x1="54400" y1="86630" x2="50933" y2="94429"/>
                          <a14:foregroundMark x1="60000" y1="86351" x2="60000" y2="95265"/>
                          <a14:foregroundMark x1="50933" y1="53760" x2="50933" y2="53760"/>
                          <a14:foregroundMark x1="85600" y1="63231" x2="85600" y2="63231"/>
                          <a14:foregroundMark x1="49067" y1="50696" x2="49867" y2="50975"/>
                          <a14:foregroundMark x1="60800" y1="13092" x2="60800" y2="13092"/>
                          <a14:foregroundMark x1="33067" y1="27855" x2="34400" y2="29526"/>
                          <a14:backgroundMark x1="39467" y1="88858" x2="39467" y2="88858"/>
                          <a14:backgroundMark x1="53333" y1="88579" x2="53333" y2="88579"/>
                          <a14:backgroundMark x1="54133" y1="88579" x2="54133" y2="88579"/>
                          <a14:backgroundMark x1="53600" y1="88858" x2="53600" y2="88858"/>
                          <a14:backgroundMark x1="53600" y1="88022" x2="53600" y2="88022"/>
                          <a14:backgroundMark x1="52533" y1="92758" x2="52533" y2="92758"/>
                          <a14:backgroundMark x1="52000" y1="92201" x2="52000" y2="92201"/>
                        </a14:backgroundRemoval>
                      </a14:imgEffect>
                    </a14:imgLayer>
                  </a14:imgProps>
                </a:ext>
                <a:ext uri="{28A0092B-C50C-407E-A947-70E740481C1C}">
                  <a14:useLocalDpi xmlns:a14="http://schemas.microsoft.com/office/drawing/2010/main" val="0"/>
                </a:ext>
              </a:extLst>
            </a:blip>
            <a:srcRect/>
            <a:stretch>
              <a:fillRect/>
            </a:stretch>
          </p:blipFill>
          <p:spPr bwMode="auto">
            <a:xfrm>
              <a:off x="5252119" y="1552713"/>
              <a:ext cx="1081601" cy="975525"/>
            </a:xfrm>
            <a:prstGeom prst="rect">
              <a:avLst/>
            </a:prstGeom>
            <a:noFill/>
            <a:extLst>
              <a:ext uri="{909E8E84-426E-40DD-AFC4-6F175D3DCCD1}">
                <a14:hiddenFill xmlns:a14="http://schemas.microsoft.com/office/drawing/2010/main">
                  <a:solidFill>
                    <a:srgbClr val="FFFFFF"/>
                  </a:solidFill>
                </a14:hiddenFill>
              </a:ext>
            </a:extLst>
          </p:spPr>
        </p:pic>
        <p:sp>
          <p:nvSpPr>
            <p:cNvPr id="24" name="Right Arrow 23"/>
            <p:cNvSpPr/>
            <p:nvPr/>
          </p:nvSpPr>
          <p:spPr>
            <a:xfrm rot="17511837">
              <a:off x="5689254" y="1908357"/>
              <a:ext cx="290187" cy="114707"/>
            </a:xfrm>
            <a:prstGeom prst="rightArrow">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5739108" y="2028637"/>
              <a:ext cx="104769" cy="94677"/>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6" name="Group 25"/>
          <p:cNvGrpSpPr/>
          <p:nvPr/>
        </p:nvGrpSpPr>
        <p:grpSpPr>
          <a:xfrm>
            <a:off x="8519135" y="5095661"/>
            <a:ext cx="1081601" cy="975525"/>
            <a:chOff x="5252119" y="1552713"/>
            <a:chExt cx="1081601" cy="975525"/>
          </a:xfrm>
        </p:grpSpPr>
        <p:pic>
          <p:nvPicPr>
            <p:cNvPr id="27" name="Picture 2" descr="WKRG | Color-coded system guides COVID-19 reopening recommendations"/>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0" b="100000" l="0" r="100000">
                          <a14:foregroundMark x1="21867" y1="24513" x2="21867" y2="24513"/>
                          <a14:foregroundMark x1="26933" y1="20334" x2="26933" y2="20334"/>
                          <a14:foregroundMark x1="31200" y1="17549" x2="31200" y2="17549"/>
                          <a14:foregroundMark x1="57867" y1="13092" x2="57867" y2="13092"/>
                          <a14:foregroundMark x1="63200" y1="15042" x2="63200" y2="15042"/>
                          <a14:foregroundMark x1="69067" y1="15877" x2="69067" y2="15877"/>
                          <a14:foregroundMark x1="74667" y1="21727" x2="74667" y2="21727"/>
                          <a14:foregroundMark x1="77333" y1="25070" x2="77333" y2="25070"/>
                          <a14:foregroundMark x1="87200" y1="57660" x2="87200" y2="57660"/>
                          <a14:foregroundMark x1="88267" y1="63510" x2="88267" y2="63510"/>
                          <a14:foregroundMark x1="85067" y1="66295" x2="85067" y2="66295"/>
                          <a14:foregroundMark x1="67467" y1="77159" x2="67467" y2="77159"/>
                          <a14:foregroundMark x1="65867" y1="76045" x2="67733" y2="77994"/>
                          <a14:foregroundMark x1="69600" y1="72981" x2="71467" y2="75209"/>
                          <a14:foregroundMark x1="72533" y1="69638" x2="74667" y2="71309"/>
                          <a14:foregroundMark x1="74400" y1="65460" x2="77333" y2="67131"/>
                          <a14:foregroundMark x1="85333" y1="69359" x2="85333" y2="69359"/>
                          <a14:foregroundMark x1="76267" y1="61560" x2="79467" y2="62674"/>
                          <a14:foregroundMark x1="77067" y1="57103" x2="80533" y2="58217"/>
                          <a14:foregroundMark x1="77333" y1="52368" x2="80267" y2="52368"/>
                          <a14:foregroundMark x1="77333" y1="48468" x2="80000" y2="47911"/>
                          <a14:foregroundMark x1="89067" y1="61838" x2="89067" y2="61838"/>
                          <a14:foregroundMark x1="76267" y1="44011" x2="78933" y2="42897"/>
                          <a14:foregroundMark x1="74667" y1="39833" x2="77067" y2="38440"/>
                          <a14:foregroundMark x1="70400" y1="18106" x2="70400" y2="18106"/>
                          <a14:foregroundMark x1="72267" y1="35655" x2="74667" y2="34262"/>
                          <a14:foregroundMark x1="69600" y1="32312" x2="71467" y2="30362"/>
                          <a14:foregroundMark x1="64533" y1="17270" x2="64533" y2="17270"/>
                          <a14:foregroundMark x1="66400" y1="29248" x2="68000" y2="27019"/>
                          <a14:foregroundMark x1="62667" y1="27298" x2="64000" y2="23955"/>
                          <a14:foregroundMark x1="58933" y1="25070" x2="59733" y2="22284"/>
                          <a14:foregroundMark x1="54400" y1="24234" x2="54933" y2="21170"/>
                          <a14:foregroundMark x1="50133" y1="20891" x2="50133" y2="23677"/>
                          <a14:foregroundMark x1="45067" y1="21448" x2="46133" y2="24513"/>
                          <a14:foregroundMark x1="40800" y1="22563" x2="41600" y2="25070"/>
                          <a14:foregroundMark x1="36267" y1="24234" x2="37867" y2="27019"/>
                          <a14:foregroundMark x1="32000" y1="27019" x2="32800" y2="27298"/>
                          <a14:foregroundMark x1="28533" y1="30084" x2="30133" y2="31476"/>
                          <a14:foregroundMark x1="25333" y1="33705" x2="27200" y2="35376"/>
                          <a14:foregroundMark x1="22933" y1="37883" x2="25867" y2="39833"/>
                          <a14:foregroundMark x1="21067" y1="42618" x2="24267" y2="43733"/>
                          <a14:foregroundMark x1="19733" y1="47632" x2="23200" y2="48189"/>
                          <a14:foregroundMark x1="19467" y1="52368" x2="22667" y2="52368"/>
                          <a14:foregroundMark x1="20000" y1="57382" x2="23200" y2="56546"/>
                          <a14:foregroundMark x1="20800" y1="62117" x2="24000" y2="61281"/>
                          <a14:foregroundMark x1="22667" y1="66574" x2="25333" y2="65181"/>
                          <a14:foregroundMark x1="25333" y1="70752" x2="27733" y2="69081"/>
                          <a14:foregroundMark x1="28267" y1="74652" x2="30667" y2="72423"/>
                          <a14:foregroundMark x1="32000" y1="77994" x2="33600" y2="75209"/>
                          <a14:foregroundMark x1="17333" y1="72423" x2="17333" y2="72423"/>
                          <a14:foregroundMark x1="12533" y1="62117" x2="12533" y2="62117"/>
                          <a14:foregroundMark x1="12800" y1="56546" x2="12800" y2="56546"/>
                          <a14:foregroundMark x1="11467" y1="51811" x2="11467" y2="51811"/>
                          <a14:foregroundMark x1="37333" y1="86908" x2="37333" y2="86908"/>
                          <a14:foregroundMark x1="36533" y1="86630" x2="36800" y2="95543"/>
                          <a14:foregroundMark x1="46400" y1="86351" x2="46400" y2="94708"/>
                          <a14:foregroundMark x1="54400" y1="86630" x2="50933" y2="94429"/>
                          <a14:foregroundMark x1="60000" y1="86351" x2="60000" y2="95265"/>
                          <a14:foregroundMark x1="50933" y1="53760" x2="50933" y2="53760"/>
                          <a14:foregroundMark x1="85600" y1="63231" x2="85600" y2="63231"/>
                          <a14:foregroundMark x1="49067" y1="50696" x2="49867" y2="50975"/>
                          <a14:foregroundMark x1="60800" y1="13092" x2="60800" y2="13092"/>
                          <a14:foregroundMark x1="33067" y1="27855" x2="34400" y2="29526"/>
                          <a14:backgroundMark x1="39467" y1="88858" x2="39467" y2="88858"/>
                          <a14:backgroundMark x1="53333" y1="88579" x2="53333" y2="88579"/>
                          <a14:backgroundMark x1="54133" y1="88579" x2="54133" y2="88579"/>
                          <a14:backgroundMark x1="53600" y1="88858" x2="53600" y2="88858"/>
                          <a14:backgroundMark x1="53600" y1="88022" x2="53600" y2="88022"/>
                          <a14:backgroundMark x1="52533" y1="92758" x2="52533" y2="92758"/>
                          <a14:backgroundMark x1="52000" y1="92201" x2="52000" y2="92201"/>
                        </a14:backgroundRemoval>
                      </a14:imgEffect>
                    </a14:imgLayer>
                  </a14:imgProps>
                </a:ext>
                <a:ext uri="{28A0092B-C50C-407E-A947-70E740481C1C}">
                  <a14:useLocalDpi xmlns:a14="http://schemas.microsoft.com/office/drawing/2010/main" val="0"/>
                </a:ext>
              </a:extLst>
            </a:blip>
            <a:srcRect/>
            <a:stretch>
              <a:fillRect/>
            </a:stretch>
          </p:blipFill>
          <p:spPr bwMode="auto">
            <a:xfrm>
              <a:off x="5252119" y="1552713"/>
              <a:ext cx="1081601" cy="975525"/>
            </a:xfrm>
            <a:prstGeom prst="rect">
              <a:avLst/>
            </a:prstGeom>
            <a:noFill/>
            <a:extLst>
              <a:ext uri="{909E8E84-426E-40DD-AFC4-6F175D3DCCD1}">
                <a14:hiddenFill xmlns:a14="http://schemas.microsoft.com/office/drawing/2010/main">
                  <a:solidFill>
                    <a:srgbClr val="FFFFFF"/>
                  </a:solidFill>
                </a14:hiddenFill>
              </a:ext>
            </a:extLst>
          </p:spPr>
        </p:pic>
        <p:sp>
          <p:nvSpPr>
            <p:cNvPr id="28" name="Right Arrow 27"/>
            <p:cNvSpPr/>
            <p:nvPr/>
          </p:nvSpPr>
          <p:spPr>
            <a:xfrm rot="17511837">
              <a:off x="5689254" y="1908357"/>
              <a:ext cx="290187" cy="114707"/>
            </a:xfrm>
            <a:prstGeom prst="rightArrow">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5739108" y="2028637"/>
              <a:ext cx="104769" cy="94677"/>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0" name="Group 29"/>
          <p:cNvGrpSpPr/>
          <p:nvPr/>
        </p:nvGrpSpPr>
        <p:grpSpPr>
          <a:xfrm>
            <a:off x="8517707" y="1450897"/>
            <a:ext cx="1081601" cy="975525"/>
            <a:chOff x="5252119" y="1552713"/>
            <a:chExt cx="1081601" cy="975525"/>
          </a:xfrm>
        </p:grpSpPr>
        <p:pic>
          <p:nvPicPr>
            <p:cNvPr id="31" name="Picture 2" descr="WKRG | Color-coded system guides COVID-19 reopening recommendations"/>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0" b="100000" l="0" r="100000">
                          <a14:foregroundMark x1="21867" y1="24513" x2="21867" y2="24513"/>
                          <a14:foregroundMark x1="26933" y1="20334" x2="26933" y2="20334"/>
                          <a14:foregroundMark x1="31200" y1="17549" x2="31200" y2="17549"/>
                          <a14:foregroundMark x1="57867" y1="13092" x2="57867" y2="13092"/>
                          <a14:foregroundMark x1="63200" y1="15042" x2="63200" y2="15042"/>
                          <a14:foregroundMark x1="69067" y1="15877" x2="69067" y2="15877"/>
                          <a14:foregroundMark x1="74667" y1="21727" x2="74667" y2="21727"/>
                          <a14:foregroundMark x1="77333" y1="25070" x2="77333" y2="25070"/>
                          <a14:foregroundMark x1="87200" y1="57660" x2="87200" y2="57660"/>
                          <a14:foregroundMark x1="88267" y1="63510" x2="88267" y2="63510"/>
                          <a14:foregroundMark x1="85067" y1="66295" x2="85067" y2="66295"/>
                          <a14:foregroundMark x1="67467" y1="77159" x2="67467" y2="77159"/>
                          <a14:foregroundMark x1="65867" y1="76045" x2="67733" y2="77994"/>
                          <a14:foregroundMark x1="69600" y1="72981" x2="71467" y2="75209"/>
                          <a14:foregroundMark x1="72533" y1="69638" x2="74667" y2="71309"/>
                          <a14:foregroundMark x1="74400" y1="65460" x2="77333" y2="67131"/>
                          <a14:foregroundMark x1="85333" y1="69359" x2="85333" y2="69359"/>
                          <a14:foregroundMark x1="76267" y1="61560" x2="79467" y2="62674"/>
                          <a14:foregroundMark x1="77067" y1="57103" x2="80533" y2="58217"/>
                          <a14:foregroundMark x1="77333" y1="52368" x2="80267" y2="52368"/>
                          <a14:foregroundMark x1="77333" y1="48468" x2="80000" y2="47911"/>
                          <a14:foregroundMark x1="89067" y1="61838" x2="89067" y2="61838"/>
                          <a14:foregroundMark x1="76267" y1="44011" x2="78933" y2="42897"/>
                          <a14:foregroundMark x1="74667" y1="39833" x2="77067" y2="38440"/>
                          <a14:foregroundMark x1="70400" y1="18106" x2="70400" y2="18106"/>
                          <a14:foregroundMark x1="72267" y1="35655" x2="74667" y2="34262"/>
                          <a14:foregroundMark x1="69600" y1="32312" x2="71467" y2="30362"/>
                          <a14:foregroundMark x1="64533" y1="17270" x2="64533" y2="17270"/>
                          <a14:foregroundMark x1="66400" y1="29248" x2="68000" y2="27019"/>
                          <a14:foregroundMark x1="62667" y1="27298" x2="64000" y2="23955"/>
                          <a14:foregroundMark x1="58933" y1="25070" x2="59733" y2="22284"/>
                          <a14:foregroundMark x1="54400" y1="24234" x2="54933" y2="21170"/>
                          <a14:foregroundMark x1="50133" y1="20891" x2="50133" y2="23677"/>
                          <a14:foregroundMark x1="45067" y1="21448" x2="46133" y2="24513"/>
                          <a14:foregroundMark x1="40800" y1="22563" x2="41600" y2="25070"/>
                          <a14:foregroundMark x1="36267" y1="24234" x2="37867" y2="27019"/>
                          <a14:foregroundMark x1="32000" y1="27019" x2="32800" y2="27298"/>
                          <a14:foregroundMark x1="28533" y1="30084" x2="30133" y2="31476"/>
                          <a14:foregroundMark x1="25333" y1="33705" x2="27200" y2="35376"/>
                          <a14:foregroundMark x1="22933" y1="37883" x2="25867" y2="39833"/>
                          <a14:foregroundMark x1="21067" y1="42618" x2="24267" y2="43733"/>
                          <a14:foregroundMark x1="19733" y1="47632" x2="23200" y2="48189"/>
                          <a14:foregroundMark x1="19467" y1="52368" x2="22667" y2="52368"/>
                          <a14:foregroundMark x1="20000" y1="57382" x2="23200" y2="56546"/>
                          <a14:foregroundMark x1="20800" y1="62117" x2="24000" y2="61281"/>
                          <a14:foregroundMark x1="22667" y1="66574" x2="25333" y2="65181"/>
                          <a14:foregroundMark x1="25333" y1="70752" x2="27733" y2="69081"/>
                          <a14:foregroundMark x1="28267" y1="74652" x2="30667" y2="72423"/>
                          <a14:foregroundMark x1="32000" y1="77994" x2="33600" y2="75209"/>
                          <a14:foregroundMark x1="17333" y1="72423" x2="17333" y2="72423"/>
                          <a14:foregroundMark x1="12533" y1="62117" x2="12533" y2="62117"/>
                          <a14:foregroundMark x1="12800" y1="56546" x2="12800" y2="56546"/>
                          <a14:foregroundMark x1="11467" y1="51811" x2="11467" y2="51811"/>
                          <a14:foregroundMark x1="37333" y1="86908" x2="37333" y2="86908"/>
                          <a14:foregroundMark x1="36533" y1="86630" x2="36800" y2="95543"/>
                          <a14:foregroundMark x1="46400" y1="86351" x2="46400" y2="94708"/>
                          <a14:foregroundMark x1="54400" y1="86630" x2="50933" y2="94429"/>
                          <a14:foregroundMark x1="60000" y1="86351" x2="60000" y2="95265"/>
                          <a14:foregroundMark x1="50933" y1="53760" x2="50933" y2="53760"/>
                          <a14:foregroundMark x1="85600" y1="63231" x2="85600" y2="63231"/>
                          <a14:foregroundMark x1="49067" y1="50696" x2="49867" y2="50975"/>
                          <a14:foregroundMark x1="60800" y1="13092" x2="60800" y2="13092"/>
                          <a14:foregroundMark x1="33067" y1="27855" x2="34400" y2="29526"/>
                          <a14:backgroundMark x1="39467" y1="88858" x2="39467" y2="88858"/>
                          <a14:backgroundMark x1="53333" y1="88579" x2="53333" y2="88579"/>
                          <a14:backgroundMark x1="54133" y1="88579" x2="54133" y2="88579"/>
                          <a14:backgroundMark x1="53600" y1="88858" x2="53600" y2="88858"/>
                          <a14:backgroundMark x1="53600" y1="88022" x2="53600" y2="88022"/>
                          <a14:backgroundMark x1="52533" y1="92758" x2="52533" y2="92758"/>
                          <a14:backgroundMark x1="52000" y1="92201" x2="52000" y2="92201"/>
                        </a14:backgroundRemoval>
                      </a14:imgEffect>
                    </a14:imgLayer>
                  </a14:imgProps>
                </a:ext>
                <a:ext uri="{28A0092B-C50C-407E-A947-70E740481C1C}">
                  <a14:useLocalDpi xmlns:a14="http://schemas.microsoft.com/office/drawing/2010/main" val="0"/>
                </a:ext>
              </a:extLst>
            </a:blip>
            <a:srcRect/>
            <a:stretch>
              <a:fillRect/>
            </a:stretch>
          </p:blipFill>
          <p:spPr bwMode="auto">
            <a:xfrm>
              <a:off x="5252119" y="1552713"/>
              <a:ext cx="1081601" cy="975525"/>
            </a:xfrm>
            <a:prstGeom prst="rect">
              <a:avLst/>
            </a:prstGeom>
            <a:noFill/>
            <a:extLst>
              <a:ext uri="{909E8E84-426E-40DD-AFC4-6F175D3DCCD1}">
                <a14:hiddenFill xmlns:a14="http://schemas.microsoft.com/office/drawing/2010/main">
                  <a:solidFill>
                    <a:srgbClr val="FFFFFF"/>
                  </a:solidFill>
                </a14:hiddenFill>
              </a:ext>
            </a:extLst>
          </p:spPr>
        </p:pic>
        <p:sp>
          <p:nvSpPr>
            <p:cNvPr id="32" name="Right Arrow 31"/>
            <p:cNvSpPr/>
            <p:nvPr/>
          </p:nvSpPr>
          <p:spPr>
            <a:xfrm rot="12600977">
              <a:off x="5535809" y="1953535"/>
              <a:ext cx="290187" cy="114707"/>
            </a:xfrm>
            <a:prstGeom prst="rightArrow">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5739108" y="2028637"/>
              <a:ext cx="104769" cy="94677"/>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 name="TextBox 1"/>
          <p:cNvSpPr txBox="1"/>
          <p:nvPr/>
        </p:nvSpPr>
        <p:spPr>
          <a:xfrm>
            <a:off x="413567" y="6429215"/>
            <a:ext cx="3106941" cy="276999"/>
          </a:xfrm>
          <a:prstGeom prst="rect">
            <a:avLst/>
          </a:prstGeom>
          <a:noFill/>
        </p:spPr>
        <p:txBody>
          <a:bodyPr wrap="none" rtlCol="0">
            <a:spAutoFit/>
          </a:bodyPr>
          <a:lstStyle/>
          <a:p>
            <a:r>
              <a:rPr lang="en-US" sz="600" dirty="0" smtClean="0">
                <a:solidFill>
                  <a:schemeClr val="tx1">
                    <a:lumMod val="50000"/>
                  </a:schemeClr>
                </a:solidFill>
                <a:latin typeface="Museo Sans 500"/>
                <a:ea typeface="Times New Roman" panose="02020603050405020304" pitchFamily="18" charset="0"/>
                <a:cs typeface="Times New Roman" panose="02020603050405020304" pitchFamily="18" charset="0"/>
              </a:rPr>
              <a:t>The cost are qualitative measurements that will require research for quantitative costs</a:t>
            </a:r>
          </a:p>
          <a:p>
            <a:r>
              <a:rPr lang="en-US" sz="600" dirty="0" smtClean="0">
                <a:solidFill>
                  <a:schemeClr val="tx1">
                    <a:lumMod val="50000"/>
                  </a:schemeClr>
                </a:solidFill>
                <a:latin typeface="Museo Sans 500"/>
                <a:ea typeface="Times New Roman" panose="02020603050405020304" pitchFamily="18" charset="0"/>
                <a:cs typeface="Times New Roman" panose="02020603050405020304" pitchFamily="18" charset="0"/>
              </a:rPr>
              <a:t>* </a:t>
            </a:r>
            <a:r>
              <a:rPr lang="en-US" sz="600" b="1" dirty="0" smtClean="0">
                <a:solidFill>
                  <a:srgbClr val="00B050"/>
                </a:solidFill>
                <a:latin typeface="Museo Sans 500"/>
                <a:ea typeface="Times New Roman" panose="02020603050405020304" pitchFamily="18" charset="0"/>
                <a:cs typeface="Times New Roman" panose="02020603050405020304" pitchFamily="18" charset="0"/>
              </a:rPr>
              <a:t>$</a:t>
            </a:r>
            <a:r>
              <a:rPr lang="en-US" sz="600" dirty="0" smtClean="0">
                <a:latin typeface="Museo Sans 500"/>
                <a:cs typeface="Times New Roman" panose="02020603050405020304" pitchFamily="18" charset="0"/>
              </a:rPr>
              <a:t> - Minimal Cost, </a:t>
            </a:r>
            <a:r>
              <a:rPr lang="en-US" sz="600" b="1" dirty="0">
                <a:solidFill>
                  <a:srgbClr val="00B050"/>
                </a:solidFill>
                <a:latin typeface="Museo Sans 500"/>
                <a:ea typeface="Times New Roman" panose="02020603050405020304" pitchFamily="18" charset="0"/>
                <a:cs typeface="Times New Roman" panose="02020603050405020304" pitchFamily="18" charset="0"/>
              </a:rPr>
              <a:t>$$</a:t>
            </a:r>
            <a:r>
              <a:rPr lang="en-US" sz="600" dirty="0" smtClean="0">
                <a:solidFill>
                  <a:schemeClr val="tx1">
                    <a:lumMod val="50000"/>
                  </a:schemeClr>
                </a:solidFill>
                <a:latin typeface="Museo Sans 500"/>
                <a:ea typeface="Times New Roman" panose="02020603050405020304" pitchFamily="18" charset="0"/>
                <a:cs typeface="Times New Roman" panose="02020603050405020304" pitchFamily="18" charset="0"/>
              </a:rPr>
              <a:t> - Moderate Cost, </a:t>
            </a:r>
            <a:r>
              <a:rPr lang="en-US" sz="600" b="1" dirty="0" smtClean="0">
                <a:solidFill>
                  <a:srgbClr val="00B050"/>
                </a:solidFill>
                <a:latin typeface="Museo Sans 500"/>
                <a:ea typeface="Times New Roman" panose="02020603050405020304" pitchFamily="18" charset="0"/>
                <a:cs typeface="Times New Roman" panose="02020603050405020304" pitchFamily="18" charset="0"/>
              </a:rPr>
              <a:t>$$$ </a:t>
            </a:r>
            <a:r>
              <a:rPr lang="en-US" sz="600" dirty="0" smtClean="0">
                <a:solidFill>
                  <a:schemeClr val="tx1">
                    <a:lumMod val="50000"/>
                  </a:schemeClr>
                </a:solidFill>
                <a:latin typeface="Museo Sans 500"/>
                <a:ea typeface="Times New Roman" panose="02020603050405020304" pitchFamily="18" charset="0"/>
                <a:cs typeface="Times New Roman" panose="02020603050405020304" pitchFamily="18" charset="0"/>
              </a:rPr>
              <a:t>- Significant Cost, </a:t>
            </a:r>
            <a:r>
              <a:rPr lang="en-US" sz="600" b="1" dirty="0" smtClean="0">
                <a:solidFill>
                  <a:srgbClr val="00B050"/>
                </a:solidFill>
                <a:latin typeface="Museo Sans 500"/>
                <a:ea typeface="Times New Roman" panose="02020603050405020304" pitchFamily="18" charset="0"/>
                <a:cs typeface="Times New Roman" panose="02020603050405020304" pitchFamily="18" charset="0"/>
              </a:rPr>
              <a:t>$$$$ </a:t>
            </a:r>
            <a:r>
              <a:rPr lang="en-US" sz="600" dirty="0" smtClean="0">
                <a:solidFill>
                  <a:schemeClr val="tx1">
                    <a:lumMod val="50000"/>
                  </a:schemeClr>
                </a:solidFill>
                <a:latin typeface="Museo Sans 500"/>
                <a:ea typeface="Times New Roman" panose="02020603050405020304" pitchFamily="18" charset="0"/>
                <a:cs typeface="Times New Roman" panose="02020603050405020304" pitchFamily="18" charset="0"/>
              </a:rPr>
              <a:t>- Major Cost</a:t>
            </a:r>
          </a:p>
        </p:txBody>
      </p:sp>
    </p:spTree>
    <p:extLst>
      <p:ext uri="{BB962C8B-B14F-4D97-AF65-F5344CB8AC3E}">
        <p14:creationId xmlns:p14="http://schemas.microsoft.com/office/powerpoint/2010/main" val="28852184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2AABB0EB-82C8-A92A-0226-0E9459DC359F}"/>
              </a:ext>
            </a:extLst>
          </p:cNvPr>
          <p:cNvGraphicFramePr>
            <a:graphicFrameLocks noGrp="1"/>
          </p:cNvGraphicFramePr>
          <p:nvPr>
            <p:extLst>
              <p:ext uri="{D42A27DB-BD31-4B8C-83A1-F6EECF244321}">
                <p14:modId xmlns:p14="http://schemas.microsoft.com/office/powerpoint/2010/main" val="2841381717"/>
              </p:ext>
            </p:extLst>
          </p:nvPr>
        </p:nvGraphicFramePr>
        <p:xfrm>
          <a:off x="2454814" y="1417827"/>
          <a:ext cx="8926080" cy="4855736"/>
        </p:xfrm>
        <a:graphic>
          <a:graphicData uri="http://schemas.openxmlformats.org/drawingml/2006/table">
            <a:tbl>
              <a:tblPr firstRow="1" bandRow="1">
                <a:tableStyleId>{5C22544A-7EE6-4342-B048-85BDC9FD1C3A}</a:tableStyleId>
              </a:tblPr>
              <a:tblGrid>
                <a:gridCol w="595072">
                  <a:extLst>
                    <a:ext uri="{9D8B030D-6E8A-4147-A177-3AD203B41FA5}">
                      <a16:colId xmlns:a16="http://schemas.microsoft.com/office/drawing/2014/main" val="1430332248"/>
                    </a:ext>
                  </a:extLst>
                </a:gridCol>
                <a:gridCol w="595072">
                  <a:extLst>
                    <a:ext uri="{9D8B030D-6E8A-4147-A177-3AD203B41FA5}">
                      <a16:colId xmlns:a16="http://schemas.microsoft.com/office/drawing/2014/main" val="1469580120"/>
                    </a:ext>
                  </a:extLst>
                </a:gridCol>
                <a:gridCol w="595072">
                  <a:extLst>
                    <a:ext uri="{9D8B030D-6E8A-4147-A177-3AD203B41FA5}">
                      <a16:colId xmlns:a16="http://schemas.microsoft.com/office/drawing/2014/main" val="1321524714"/>
                    </a:ext>
                  </a:extLst>
                </a:gridCol>
                <a:gridCol w="595072">
                  <a:extLst>
                    <a:ext uri="{9D8B030D-6E8A-4147-A177-3AD203B41FA5}">
                      <a16:colId xmlns:a16="http://schemas.microsoft.com/office/drawing/2014/main" val="2013264802"/>
                    </a:ext>
                  </a:extLst>
                </a:gridCol>
                <a:gridCol w="595072">
                  <a:extLst>
                    <a:ext uri="{9D8B030D-6E8A-4147-A177-3AD203B41FA5}">
                      <a16:colId xmlns:a16="http://schemas.microsoft.com/office/drawing/2014/main" val="609291879"/>
                    </a:ext>
                  </a:extLst>
                </a:gridCol>
                <a:gridCol w="595072">
                  <a:extLst>
                    <a:ext uri="{9D8B030D-6E8A-4147-A177-3AD203B41FA5}">
                      <a16:colId xmlns:a16="http://schemas.microsoft.com/office/drawing/2014/main" val="3160992370"/>
                    </a:ext>
                  </a:extLst>
                </a:gridCol>
                <a:gridCol w="595072">
                  <a:extLst>
                    <a:ext uri="{9D8B030D-6E8A-4147-A177-3AD203B41FA5}">
                      <a16:colId xmlns:a16="http://schemas.microsoft.com/office/drawing/2014/main" val="1799435180"/>
                    </a:ext>
                  </a:extLst>
                </a:gridCol>
                <a:gridCol w="595072">
                  <a:extLst>
                    <a:ext uri="{9D8B030D-6E8A-4147-A177-3AD203B41FA5}">
                      <a16:colId xmlns:a16="http://schemas.microsoft.com/office/drawing/2014/main" val="4058630457"/>
                    </a:ext>
                  </a:extLst>
                </a:gridCol>
                <a:gridCol w="595072">
                  <a:extLst>
                    <a:ext uri="{9D8B030D-6E8A-4147-A177-3AD203B41FA5}">
                      <a16:colId xmlns:a16="http://schemas.microsoft.com/office/drawing/2014/main" val="207773095"/>
                    </a:ext>
                  </a:extLst>
                </a:gridCol>
                <a:gridCol w="595072">
                  <a:extLst>
                    <a:ext uri="{9D8B030D-6E8A-4147-A177-3AD203B41FA5}">
                      <a16:colId xmlns:a16="http://schemas.microsoft.com/office/drawing/2014/main" val="515588526"/>
                    </a:ext>
                  </a:extLst>
                </a:gridCol>
                <a:gridCol w="595072">
                  <a:extLst>
                    <a:ext uri="{9D8B030D-6E8A-4147-A177-3AD203B41FA5}">
                      <a16:colId xmlns:a16="http://schemas.microsoft.com/office/drawing/2014/main" val="1889604470"/>
                    </a:ext>
                  </a:extLst>
                </a:gridCol>
                <a:gridCol w="595072">
                  <a:extLst>
                    <a:ext uri="{9D8B030D-6E8A-4147-A177-3AD203B41FA5}">
                      <a16:colId xmlns:a16="http://schemas.microsoft.com/office/drawing/2014/main" val="281066312"/>
                    </a:ext>
                  </a:extLst>
                </a:gridCol>
                <a:gridCol w="595072">
                  <a:extLst>
                    <a:ext uri="{9D8B030D-6E8A-4147-A177-3AD203B41FA5}">
                      <a16:colId xmlns:a16="http://schemas.microsoft.com/office/drawing/2014/main" val="4203011365"/>
                    </a:ext>
                  </a:extLst>
                </a:gridCol>
                <a:gridCol w="595072">
                  <a:extLst>
                    <a:ext uri="{9D8B030D-6E8A-4147-A177-3AD203B41FA5}">
                      <a16:colId xmlns:a16="http://schemas.microsoft.com/office/drawing/2014/main" val="3613002724"/>
                    </a:ext>
                  </a:extLst>
                </a:gridCol>
                <a:gridCol w="595072">
                  <a:extLst>
                    <a:ext uri="{9D8B030D-6E8A-4147-A177-3AD203B41FA5}">
                      <a16:colId xmlns:a16="http://schemas.microsoft.com/office/drawing/2014/main" val="822680745"/>
                    </a:ext>
                  </a:extLst>
                </a:gridCol>
              </a:tblGrid>
              <a:tr h="606967">
                <a:tc>
                  <a:txBody>
                    <a:bodyPr/>
                    <a:lstStyle/>
                    <a:p>
                      <a:endParaRPr lang="en-US" sz="1100" b="0" dirty="0">
                        <a:solidFill>
                          <a:schemeClr val="tx1"/>
                        </a:solidFill>
                      </a:endParaRPr>
                    </a:p>
                  </a:txBody>
                  <a:tcP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solidFill>
                      <a:schemeClr val="bg1"/>
                    </a:solidFill>
                  </a:tcPr>
                </a:tc>
                <a:tc>
                  <a:txBody>
                    <a:bodyPr/>
                    <a:lstStyle/>
                    <a:p>
                      <a:endParaRPr lang="en-US" sz="1100" b="0" dirty="0">
                        <a:solidFill>
                          <a:schemeClr val="tx1"/>
                        </a:solidFill>
                      </a:endParaRPr>
                    </a:p>
                  </a:txBody>
                  <a:tcP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solidFill>
                      <a:schemeClr val="bg1"/>
                    </a:solidFill>
                  </a:tcPr>
                </a:tc>
                <a:tc>
                  <a:txBody>
                    <a:bodyPr/>
                    <a:lstStyle/>
                    <a:p>
                      <a:endParaRPr lang="en-US" sz="1100" b="0" dirty="0">
                        <a:solidFill>
                          <a:schemeClr val="tx1"/>
                        </a:solidFill>
                      </a:endParaRPr>
                    </a:p>
                  </a:txBody>
                  <a:tcP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solidFill>
                      <a:schemeClr val="bg1"/>
                    </a:solidFill>
                  </a:tcPr>
                </a:tc>
                <a:tc>
                  <a:txBody>
                    <a:bodyPr/>
                    <a:lstStyle/>
                    <a:p>
                      <a:endParaRPr lang="en-US" sz="1100" b="0" dirty="0">
                        <a:solidFill>
                          <a:schemeClr val="tx1"/>
                        </a:solidFill>
                      </a:endParaRPr>
                    </a:p>
                  </a:txBody>
                  <a:tcP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solidFill>
                      <a:schemeClr val="bg1"/>
                    </a:solidFill>
                  </a:tcPr>
                </a:tc>
                <a:tc>
                  <a:txBody>
                    <a:bodyPr/>
                    <a:lstStyle/>
                    <a:p>
                      <a:endParaRPr lang="en-US" sz="1100" b="0" dirty="0">
                        <a:solidFill>
                          <a:schemeClr val="tx1"/>
                        </a:solidFill>
                      </a:endParaRPr>
                    </a:p>
                  </a:txBody>
                  <a:tcP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solidFill>
                      <a:schemeClr val="bg1"/>
                    </a:solidFill>
                  </a:tcPr>
                </a:tc>
                <a:tc>
                  <a:txBody>
                    <a:bodyPr/>
                    <a:lstStyle/>
                    <a:p>
                      <a:endParaRPr lang="en-US" sz="1100" b="0" dirty="0">
                        <a:solidFill>
                          <a:schemeClr val="tx1"/>
                        </a:solidFill>
                      </a:endParaRPr>
                    </a:p>
                  </a:txBody>
                  <a:tcP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solidFill>
                      <a:schemeClr val="bg1"/>
                    </a:solidFill>
                  </a:tcPr>
                </a:tc>
                <a:tc>
                  <a:txBody>
                    <a:bodyPr/>
                    <a:lstStyle/>
                    <a:p>
                      <a:endParaRPr lang="en-US" sz="1100" b="0" dirty="0">
                        <a:solidFill>
                          <a:schemeClr val="tx1"/>
                        </a:solidFill>
                      </a:endParaRPr>
                    </a:p>
                  </a:txBody>
                  <a:tcP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solidFill>
                      <a:schemeClr val="bg1"/>
                    </a:solidFill>
                  </a:tcPr>
                </a:tc>
                <a:tc>
                  <a:txBody>
                    <a:bodyPr/>
                    <a:lstStyle/>
                    <a:p>
                      <a:endParaRPr lang="en-US" sz="1100" b="0" dirty="0">
                        <a:solidFill>
                          <a:schemeClr val="tx1"/>
                        </a:solidFill>
                      </a:endParaRPr>
                    </a:p>
                  </a:txBody>
                  <a:tcP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solidFill>
                      <a:schemeClr val="bg1"/>
                    </a:solidFill>
                  </a:tcPr>
                </a:tc>
                <a:tc>
                  <a:txBody>
                    <a:bodyPr/>
                    <a:lstStyle/>
                    <a:p>
                      <a:endParaRPr lang="en-US" sz="1100" b="0" dirty="0">
                        <a:solidFill>
                          <a:schemeClr val="tx1"/>
                        </a:solidFill>
                      </a:endParaRPr>
                    </a:p>
                  </a:txBody>
                  <a:tcP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solidFill>
                      <a:schemeClr val="bg1"/>
                    </a:solidFill>
                  </a:tcPr>
                </a:tc>
                <a:tc>
                  <a:txBody>
                    <a:bodyPr/>
                    <a:lstStyle/>
                    <a:p>
                      <a:endParaRPr lang="en-US" sz="1100" b="0" dirty="0">
                        <a:solidFill>
                          <a:schemeClr val="tx1"/>
                        </a:solidFill>
                      </a:endParaRPr>
                    </a:p>
                  </a:txBody>
                  <a:tcP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solidFill>
                      <a:schemeClr val="bg1"/>
                    </a:solidFill>
                  </a:tcPr>
                </a:tc>
                <a:tc>
                  <a:txBody>
                    <a:bodyPr/>
                    <a:lstStyle/>
                    <a:p>
                      <a:endParaRPr lang="en-US" sz="1100" b="0" dirty="0">
                        <a:solidFill>
                          <a:schemeClr val="tx1"/>
                        </a:solidFill>
                      </a:endParaRPr>
                    </a:p>
                  </a:txBody>
                  <a:tcP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solidFill>
                      <a:schemeClr val="bg1"/>
                    </a:solidFill>
                  </a:tcPr>
                </a:tc>
                <a:tc>
                  <a:txBody>
                    <a:bodyPr/>
                    <a:lstStyle/>
                    <a:p>
                      <a:endParaRPr lang="en-US" sz="1100" b="0" dirty="0">
                        <a:solidFill>
                          <a:schemeClr val="tx1"/>
                        </a:solidFill>
                      </a:endParaRPr>
                    </a:p>
                  </a:txBody>
                  <a:tcP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solidFill>
                      <a:schemeClr val="bg1"/>
                    </a:solidFill>
                  </a:tcPr>
                </a:tc>
                <a:tc>
                  <a:txBody>
                    <a:bodyPr/>
                    <a:lstStyle/>
                    <a:p>
                      <a:endParaRPr lang="en-US" sz="1100" b="0" dirty="0">
                        <a:solidFill>
                          <a:schemeClr val="tx1"/>
                        </a:solidFill>
                      </a:endParaRPr>
                    </a:p>
                  </a:txBody>
                  <a:tcP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solidFill>
                      <a:schemeClr val="bg1"/>
                    </a:solidFill>
                  </a:tcPr>
                </a:tc>
                <a:tc>
                  <a:txBody>
                    <a:bodyPr/>
                    <a:lstStyle/>
                    <a:p>
                      <a:endParaRPr lang="en-US" sz="1100" b="0" dirty="0">
                        <a:solidFill>
                          <a:schemeClr val="tx1"/>
                        </a:solidFill>
                      </a:endParaRPr>
                    </a:p>
                  </a:txBody>
                  <a:tcP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solidFill>
                      <a:schemeClr val="bg1"/>
                    </a:solidFill>
                  </a:tcPr>
                </a:tc>
                <a:tc>
                  <a:txBody>
                    <a:bodyPr/>
                    <a:lstStyle/>
                    <a:p>
                      <a:endParaRPr lang="en-US" sz="1100" b="0" dirty="0">
                        <a:solidFill>
                          <a:schemeClr val="tx1"/>
                        </a:solidFill>
                      </a:endParaRPr>
                    </a:p>
                  </a:txBody>
                  <a:tcP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solidFill>
                      <a:schemeClr val="bg1"/>
                    </a:solidFill>
                  </a:tcPr>
                </a:tc>
                <a:extLst>
                  <a:ext uri="{0D108BD9-81ED-4DB2-BD59-A6C34878D82A}">
                    <a16:rowId xmlns:a16="http://schemas.microsoft.com/office/drawing/2014/main" val="548762682"/>
                  </a:ext>
                </a:extLst>
              </a:tr>
              <a:tr h="606967">
                <a:tc>
                  <a:txBody>
                    <a:bodyPr/>
                    <a:lstStyle/>
                    <a:p>
                      <a:endParaRPr lang="en-US" sz="1100" b="0" dirty="0">
                        <a:solidFill>
                          <a:schemeClr val="tx1"/>
                        </a:solidFill>
                      </a:endParaRPr>
                    </a:p>
                  </a:txBody>
                  <a:tcP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solidFill>
                      <a:schemeClr val="bg1"/>
                    </a:solidFill>
                  </a:tcPr>
                </a:tc>
                <a:tc>
                  <a:txBody>
                    <a:bodyPr/>
                    <a:lstStyle/>
                    <a:p>
                      <a:endParaRPr lang="en-US" sz="1100" b="0" dirty="0">
                        <a:solidFill>
                          <a:schemeClr val="tx1"/>
                        </a:solidFill>
                      </a:endParaRPr>
                    </a:p>
                  </a:txBody>
                  <a:tcP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solidFill>
                      <a:schemeClr val="bg1"/>
                    </a:solidFill>
                  </a:tcPr>
                </a:tc>
                <a:tc>
                  <a:txBody>
                    <a:bodyPr/>
                    <a:lstStyle/>
                    <a:p>
                      <a:endParaRPr lang="en-US" sz="1100" b="0" dirty="0">
                        <a:solidFill>
                          <a:schemeClr val="tx1"/>
                        </a:solidFill>
                      </a:endParaRPr>
                    </a:p>
                  </a:txBody>
                  <a:tcP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solidFill>
                      <a:schemeClr val="bg1"/>
                    </a:solidFill>
                  </a:tcPr>
                </a:tc>
                <a:tc>
                  <a:txBody>
                    <a:bodyPr/>
                    <a:lstStyle/>
                    <a:p>
                      <a:endParaRPr lang="en-US" sz="1100" b="0" dirty="0">
                        <a:solidFill>
                          <a:schemeClr val="tx1"/>
                        </a:solidFill>
                      </a:endParaRPr>
                    </a:p>
                  </a:txBody>
                  <a:tcP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solidFill>
                      <a:schemeClr val="bg1"/>
                    </a:solidFill>
                  </a:tcPr>
                </a:tc>
                <a:tc>
                  <a:txBody>
                    <a:bodyPr/>
                    <a:lstStyle/>
                    <a:p>
                      <a:endParaRPr lang="en-US" sz="1100" b="0" dirty="0">
                        <a:solidFill>
                          <a:schemeClr val="tx1"/>
                        </a:solidFill>
                      </a:endParaRPr>
                    </a:p>
                  </a:txBody>
                  <a:tcP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solidFill>
                      <a:schemeClr val="bg1"/>
                    </a:solidFill>
                  </a:tcPr>
                </a:tc>
                <a:tc>
                  <a:txBody>
                    <a:bodyPr/>
                    <a:lstStyle/>
                    <a:p>
                      <a:endParaRPr lang="en-US" sz="1100" b="0" dirty="0">
                        <a:solidFill>
                          <a:schemeClr val="tx1"/>
                        </a:solidFill>
                      </a:endParaRPr>
                    </a:p>
                  </a:txBody>
                  <a:tcP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solidFill>
                      <a:schemeClr val="bg1"/>
                    </a:solidFill>
                  </a:tcPr>
                </a:tc>
                <a:tc>
                  <a:txBody>
                    <a:bodyPr/>
                    <a:lstStyle/>
                    <a:p>
                      <a:endParaRPr lang="en-US" sz="1100" b="0" dirty="0">
                        <a:solidFill>
                          <a:schemeClr val="tx1"/>
                        </a:solidFill>
                      </a:endParaRPr>
                    </a:p>
                  </a:txBody>
                  <a:tcP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solidFill>
                      <a:schemeClr val="bg1"/>
                    </a:solidFill>
                  </a:tcPr>
                </a:tc>
                <a:tc>
                  <a:txBody>
                    <a:bodyPr/>
                    <a:lstStyle/>
                    <a:p>
                      <a:endParaRPr lang="en-US" sz="1100" b="0" dirty="0">
                        <a:solidFill>
                          <a:schemeClr val="tx1"/>
                        </a:solidFill>
                      </a:endParaRPr>
                    </a:p>
                  </a:txBody>
                  <a:tcP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solidFill>
                      <a:schemeClr val="bg1"/>
                    </a:solidFill>
                  </a:tcPr>
                </a:tc>
                <a:tc>
                  <a:txBody>
                    <a:bodyPr/>
                    <a:lstStyle/>
                    <a:p>
                      <a:endParaRPr lang="en-US" sz="1100" b="0" dirty="0">
                        <a:solidFill>
                          <a:schemeClr val="tx1"/>
                        </a:solidFill>
                      </a:endParaRPr>
                    </a:p>
                  </a:txBody>
                  <a:tcP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solidFill>
                      <a:schemeClr val="bg1"/>
                    </a:solidFill>
                  </a:tcPr>
                </a:tc>
                <a:tc>
                  <a:txBody>
                    <a:bodyPr/>
                    <a:lstStyle/>
                    <a:p>
                      <a:endParaRPr lang="en-US" sz="1100" b="0" dirty="0">
                        <a:solidFill>
                          <a:schemeClr val="tx1"/>
                        </a:solidFill>
                      </a:endParaRPr>
                    </a:p>
                  </a:txBody>
                  <a:tcP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solidFill>
                      <a:schemeClr val="bg1"/>
                    </a:solidFill>
                  </a:tcPr>
                </a:tc>
                <a:tc>
                  <a:txBody>
                    <a:bodyPr/>
                    <a:lstStyle/>
                    <a:p>
                      <a:endParaRPr lang="en-US" sz="1100" b="0" dirty="0">
                        <a:solidFill>
                          <a:schemeClr val="tx1"/>
                        </a:solidFill>
                      </a:endParaRPr>
                    </a:p>
                  </a:txBody>
                  <a:tcP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solidFill>
                      <a:schemeClr val="bg1"/>
                    </a:solidFill>
                  </a:tcPr>
                </a:tc>
                <a:tc>
                  <a:txBody>
                    <a:bodyPr/>
                    <a:lstStyle/>
                    <a:p>
                      <a:endParaRPr lang="en-US" sz="1100" b="0" dirty="0">
                        <a:solidFill>
                          <a:schemeClr val="tx1"/>
                        </a:solidFill>
                      </a:endParaRPr>
                    </a:p>
                  </a:txBody>
                  <a:tcP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solidFill>
                      <a:schemeClr val="bg1"/>
                    </a:solidFill>
                  </a:tcPr>
                </a:tc>
                <a:tc>
                  <a:txBody>
                    <a:bodyPr/>
                    <a:lstStyle/>
                    <a:p>
                      <a:endParaRPr lang="en-US" sz="1100" b="0" dirty="0">
                        <a:solidFill>
                          <a:schemeClr val="tx1"/>
                        </a:solidFill>
                      </a:endParaRPr>
                    </a:p>
                  </a:txBody>
                  <a:tcP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solidFill>
                      <a:schemeClr val="bg1"/>
                    </a:solidFill>
                  </a:tcPr>
                </a:tc>
                <a:tc>
                  <a:txBody>
                    <a:bodyPr/>
                    <a:lstStyle/>
                    <a:p>
                      <a:endParaRPr lang="en-US" sz="1100" b="0" dirty="0">
                        <a:solidFill>
                          <a:schemeClr val="tx1"/>
                        </a:solidFill>
                      </a:endParaRPr>
                    </a:p>
                  </a:txBody>
                  <a:tcP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solidFill>
                      <a:schemeClr val="bg1"/>
                    </a:solidFill>
                  </a:tcPr>
                </a:tc>
                <a:tc>
                  <a:txBody>
                    <a:bodyPr/>
                    <a:lstStyle/>
                    <a:p>
                      <a:endParaRPr lang="en-US" sz="1100" b="0" dirty="0">
                        <a:solidFill>
                          <a:schemeClr val="tx1"/>
                        </a:solidFill>
                      </a:endParaRPr>
                    </a:p>
                  </a:txBody>
                  <a:tcP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solidFill>
                      <a:schemeClr val="bg1"/>
                    </a:solidFill>
                  </a:tcPr>
                </a:tc>
                <a:extLst>
                  <a:ext uri="{0D108BD9-81ED-4DB2-BD59-A6C34878D82A}">
                    <a16:rowId xmlns:a16="http://schemas.microsoft.com/office/drawing/2014/main" val="3883629091"/>
                  </a:ext>
                </a:extLst>
              </a:tr>
              <a:tr h="606967">
                <a:tc>
                  <a:txBody>
                    <a:bodyPr/>
                    <a:lstStyle/>
                    <a:p>
                      <a:endParaRPr lang="en-US" sz="1100" b="0" dirty="0">
                        <a:solidFill>
                          <a:schemeClr val="tx1"/>
                        </a:solidFill>
                      </a:endParaRPr>
                    </a:p>
                  </a:txBody>
                  <a:tcP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solidFill>
                      <a:schemeClr val="bg1"/>
                    </a:solidFill>
                  </a:tcPr>
                </a:tc>
                <a:tc>
                  <a:txBody>
                    <a:bodyPr/>
                    <a:lstStyle/>
                    <a:p>
                      <a:endParaRPr lang="en-US" sz="1100" b="0" dirty="0">
                        <a:solidFill>
                          <a:schemeClr val="tx1"/>
                        </a:solidFill>
                      </a:endParaRPr>
                    </a:p>
                  </a:txBody>
                  <a:tcP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solidFill>
                      <a:schemeClr val="bg1"/>
                    </a:solidFill>
                  </a:tcPr>
                </a:tc>
                <a:tc>
                  <a:txBody>
                    <a:bodyPr/>
                    <a:lstStyle/>
                    <a:p>
                      <a:endParaRPr lang="en-US" sz="1100" b="0" dirty="0">
                        <a:solidFill>
                          <a:schemeClr val="tx1"/>
                        </a:solidFill>
                      </a:endParaRPr>
                    </a:p>
                  </a:txBody>
                  <a:tcP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solidFill>
                      <a:schemeClr val="bg1"/>
                    </a:solidFill>
                  </a:tcPr>
                </a:tc>
                <a:tc>
                  <a:txBody>
                    <a:bodyPr/>
                    <a:lstStyle/>
                    <a:p>
                      <a:endParaRPr lang="en-US" sz="1100" b="0" dirty="0">
                        <a:solidFill>
                          <a:schemeClr val="tx1"/>
                        </a:solidFill>
                      </a:endParaRPr>
                    </a:p>
                  </a:txBody>
                  <a:tcP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solidFill>
                      <a:schemeClr val="bg1"/>
                    </a:solidFill>
                  </a:tcPr>
                </a:tc>
                <a:tc>
                  <a:txBody>
                    <a:bodyPr/>
                    <a:lstStyle/>
                    <a:p>
                      <a:endParaRPr lang="en-US" sz="1100" b="0" dirty="0">
                        <a:solidFill>
                          <a:schemeClr val="tx1"/>
                        </a:solidFill>
                      </a:endParaRPr>
                    </a:p>
                  </a:txBody>
                  <a:tcP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solidFill>
                      <a:schemeClr val="bg1"/>
                    </a:solidFill>
                  </a:tcPr>
                </a:tc>
                <a:tc>
                  <a:txBody>
                    <a:bodyPr/>
                    <a:lstStyle/>
                    <a:p>
                      <a:endParaRPr lang="en-US" sz="1100" b="0" dirty="0">
                        <a:solidFill>
                          <a:schemeClr val="tx1"/>
                        </a:solidFill>
                      </a:endParaRPr>
                    </a:p>
                  </a:txBody>
                  <a:tcP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solidFill>
                      <a:schemeClr val="bg1"/>
                    </a:solidFill>
                  </a:tcPr>
                </a:tc>
                <a:tc>
                  <a:txBody>
                    <a:bodyPr/>
                    <a:lstStyle/>
                    <a:p>
                      <a:endParaRPr lang="en-US" sz="1100" b="0" dirty="0">
                        <a:solidFill>
                          <a:schemeClr val="tx1"/>
                        </a:solidFill>
                      </a:endParaRPr>
                    </a:p>
                  </a:txBody>
                  <a:tcP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solidFill>
                      <a:schemeClr val="bg1"/>
                    </a:solidFill>
                  </a:tcPr>
                </a:tc>
                <a:tc>
                  <a:txBody>
                    <a:bodyPr/>
                    <a:lstStyle/>
                    <a:p>
                      <a:endParaRPr lang="en-US" sz="1100" b="0" dirty="0">
                        <a:solidFill>
                          <a:schemeClr val="tx1"/>
                        </a:solidFill>
                      </a:endParaRPr>
                    </a:p>
                  </a:txBody>
                  <a:tcP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solidFill>
                      <a:schemeClr val="bg1"/>
                    </a:solidFill>
                  </a:tcPr>
                </a:tc>
                <a:tc>
                  <a:txBody>
                    <a:bodyPr/>
                    <a:lstStyle/>
                    <a:p>
                      <a:endParaRPr lang="en-US" sz="1100" b="0" dirty="0">
                        <a:solidFill>
                          <a:schemeClr val="tx1"/>
                        </a:solidFill>
                      </a:endParaRPr>
                    </a:p>
                  </a:txBody>
                  <a:tcP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solidFill>
                      <a:schemeClr val="bg1"/>
                    </a:solidFill>
                  </a:tcPr>
                </a:tc>
                <a:tc>
                  <a:txBody>
                    <a:bodyPr/>
                    <a:lstStyle/>
                    <a:p>
                      <a:endParaRPr lang="en-US" sz="1100" b="0" dirty="0">
                        <a:solidFill>
                          <a:schemeClr val="tx1"/>
                        </a:solidFill>
                      </a:endParaRPr>
                    </a:p>
                  </a:txBody>
                  <a:tcP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solidFill>
                      <a:schemeClr val="bg1"/>
                    </a:solidFill>
                  </a:tcPr>
                </a:tc>
                <a:tc>
                  <a:txBody>
                    <a:bodyPr/>
                    <a:lstStyle/>
                    <a:p>
                      <a:endParaRPr lang="en-US" sz="1100" b="0" dirty="0">
                        <a:solidFill>
                          <a:schemeClr val="tx1"/>
                        </a:solidFill>
                      </a:endParaRPr>
                    </a:p>
                  </a:txBody>
                  <a:tcP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solidFill>
                      <a:schemeClr val="bg1"/>
                    </a:solidFill>
                  </a:tcPr>
                </a:tc>
                <a:tc>
                  <a:txBody>
                    <a:bodyPr/>
                    <a:lstStyle/>
                    <a:p>
                      <a:endParaRPr lang="en-US" sz="1100" b="0" dirty="0">
                        <a:solidFill>
                          <a:schemeClr val="tx1"/>
                        </a:solidFill>
                      </a:endParaRPr>
                    </a:p>
                  </a:txBody>
                  <a:tcP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solidFill>
                      <a:schemeClr val="bg1"/>
                    </a:solidFill>
                  </a:tcPr>
                </a:tc>
                <a:tc>
                  <a:txBody>
                    <a:bodyPr/>
                    <a:lstStyle/>
                    <a:p>
                      <a:endParaRPr lang="en-US" sz="1100" b="0" dirty="0">
                        <a:solidFill>
                          <a:schemeClr val="tx1"/>
                        </a:solidFill>
                      </a:endParaRPr>
                    </a:p>
                  </a:txBody>
                  <a:tcP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solidFill>
                      <a:schemeClr val="bg1"/>
                    </a:solidFill>
                  </a:tcPr>
                </a:tc>
                <a:tc>
                  <a:txBody>
                    <a:bodyPr/>
                    <a:lstStyle/>
                    <a:p>
                      <a:endParaRPr lang="en-US" sz="1100" b="0" dirty="0">
                        <a:solidFill>
                          <a:schemeClr val="tx1"/>
                        </a:solidFill>
                      </a:endParaRPr>
                    </a:p>
                  </a:txBody>
                  <a:tcP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solidFill>
                      <a:schemeClr val="bg1"/>
                    </a:solidFill>
                  </a:tcPr>
                </a:tc>
                <a:tc>
                  <a:txBody>
                    <a:bodyPr/>
                    <a:lstStyle/>
                    <a:p>
                      <a:endParaRPr lang="en-US" sz="1100" b="0" dirty="0">
                        <a:solidFill>
                          <a:schemeClr val="tx1"/>
                        </a:solidFill>
                      </a:endParaRPr>
                    </a:p>
                  </a:txBody>
                  <a:tcP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solidFill>
                      <a:schemeClr val="bg1"/>
                    </a:solidFill>
                  </a:tcPr>
                </a:tc>
                <a:extLst>
                  <a:ext uri="{0D108BD9-81ED-4DB2-BD59-A6C34878D82A}">
                    <a16:rowId xmlns:a16="http://schemas.microsoft.com/office/drawing/2014/main" val="2248702712"/>
                  </a:ext>
                </a:extLst>
              </a:tr>
              <a:tr h="606967">
                <a:tc>
                  <a:txBody>
                    <a:bodyPr/>
                    <a:lstStyle/>
                    <a:p>
                      <a:endParaRPr lang="en-US" sz="1100" b="0" dirty="0">
                        <a:solidFill>
                          <a:schemeClr val="tx1"/>
                        </a:solidFill>
                      </a:endParaRPr>
                    </a:p>
                  </a:txBody>
                  <a:tcP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solidFill>
                      <a:schemeClr val="bg1"/>
                    </a:solidFill>
                  </a:tcPr>
                </a:tc>
                <a:tc>
                  <a:txBody>
                    <a:bodyPr/>
                    <a:lstStyle/>
                    <a:p>
                      <a:endParaRPr lang="en-US" sz="1100" b="0" dirty="0">
                        <a:solidFill>
                          <a:schemeClr val="tx1"/>
                        </a:solidFill>
                      </a:endParaRPr>
                    </a:p>
                  </a:txBody>
                  <a:tcP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solidFill>
                      <a:schemeClr val="bg1"/>
                    </a:solidFill>
                  </a:tcPr>
                </a:tc>
                <a:tc>
                  <a:txBody>
                    <a:bodyPr/>
                    <a:lstStyle/>
                    <a:p>
                      <a:endParaRPr lang="en-US" sz="1100" b="0" dirty="0">
                        <a:solidFill>
                          <a:schemeClr val="tx1"/>
                        </a:solidFill>
                      </a:endParaRPr>
                    </a:p>
                  </a:txBody>
                  <a:tcP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solidFill>
                      <a:schemeClr val="bg1"/>
                    </a:solidFill>
                  </a:tcPr>
                </a:tc>
                <a:tc>
                  <a:txBody>
                    <a:bodyPr/>
                    <a:lstStyle/>
                    <a:p>
                      <a:endParaRPr lang="en-US" sz="1100" b="0" dirty="0">
                        <a:solidFill>
                          <a:schemeClr val="tx1"/>
                        </a:solidFill>
                      </a:endParaRPr>
                    </a:p>
                  </a:txBody>
                  <a:tcP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solidFill>
                      <a:schemeClr val="bg1"/>
                    </a:solidFill>
                  </a:tcPr>
                </a:tc>
                <a:tc>
                  <a:txBody>
                    <a:bodyPr/>
                    <a:lstStyle/>
                    <a:p>
                      <a:endParaRPr lang="en-US" sz="1100" b="0" dirty="0">
                        <a:solidFill>
                          <a:schemeClr val="tx1"/>
                        </a:solidFill>
                      </a:endParaRPr>
                    </a:p>
                  </a:txBody>
                  <a:tcP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solidFill>
                      <a:schemeClr val="bg1"/>
                    </a:solidFill>
                  </a:tcPr>
                </a:tc>
                <a:tc>
                  <a:txBody>
                    <a:bodyPr/>
                    <a:lstStyle/>
                    <a:p>
                      <a:endParaRPr lang="en-US" sz="1100" b="0" dirty="0">
                        <a:solidFill>
                          <a:schemeClr val="tx1"/>
                        </a:solidFill>
                      </a:endParaRPr>
                    </a:p>
                  </a:txBody>
                  <a:tcP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solidFill>
                      <a:schemeClr val="bg1"/>
                    </a:solidFill>
                  </a:tcPr>
                </a:tc>
                <a:tc>
                  <a:txBody>
                    <a:bodyPr/>
                    <a:lstStyle/>
                    <a:p>
                      <a:endParaRPr lang="en-US" sz="1100" b="0" dirty="0">
                        <a:solidFill>
                          <a:schemeClr val="tx1"/>
                        </a:solidFill>
                      </a:endParaRPr>
                    </a:p>
                  </a:txBody>
                  <a:tcP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solidFill>
                      <a:schemeClr val="bg1"/>
                    </a:solidFill>
                  </a:tcPr>
                </a:tc>
                <a:tc>
                  <a:txBody>
                    <a:bodyPr/>
                    <a:lstStyle/>
                    <a:p>
                      <a:endParaRPr lang="en-US" sz="1100" b="0" dirty="0">
                        <a:solidFill>
                          <a:schemeClr val="tx1"/>
                        </a:solidFill>
                      </a:endParaRPr>
                    </a:p>
                  </a:txBody>
                  <a:tcP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solidFill>
                      <a:schemeClr val="bg1"/>
                    </a:solidFill>
                  </a:tcPr>
                </a:tc>
                <a:tc>
                  <a:txBody>
                    <a:bodyPr/>
                    <a:lstStyle/>
                    <a:p>
                      <a:endParaRPr lang="en-US" sz="1100" b="0" dirty="0">
                        <a:solidFill>
                          <a:schemeClr val="tx1"/>
                        </a:solidFill>
                      </a:endParaRPr>
                    </a:p>
                  </a:txBody>
                  <a:tcP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solidFill>
                      <a:schemeClr val="bg1"/>
                    </a:solidFill>
                  </a:tcPr>
                </a:tc>
                <a:tc>
                  <a:txBody>
                    <a:bodyPr/>
                    <a:lstStyle/>
                    <a:p>
                      <a:endParaRPr lang="en-US" sz="1100" b="0" dirty="0">
                        <a:solidFill>
                          <a:schemeClr val="tx1"/>
                        </a:solidFill>
                      </a:endParaRPr>
                    </a:p>
                  </a:txBody>
                  <a:tcP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solidFill>
                      <a:schemeClr val="bg1"/>
                    </a:solidFill>
                  </a:tcPr>
                </a:tc>
                <a:tc>
                  <a:txBody>
                    <a:bodyPr/>
                    <a:lstStyle/>
                    <a:p>
                      <a:endParaRPr lang="en-US" sz="1100" b="0" dirty="0">
                        <a:solidFill>
                          <a:schemeClr val="tx1"/>
                        </a:solidFill>
                      </a:endParaRPr>
                    </a:p>
                  </a:txBody>
                  <a:tcP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solidFill>
                      <a:schemeClr val="bg1"/>
                    </a:solidFill>
                  </a:tcPr>
                </a:tc>
                <a:tc>
                  <a:txBody>
                    <a:bodyPr/>
                    <a:lstStyle/>
                    <a:p>
                      <a:endParaRPr lang="en-US" sz="1100" b="0" dirty="0">
                        <a:solidFill>
                          <a:schemeClr val="tx1"/>
                        </a:solidFill>
                      </a:endParaRPr>
                    </a:p>
                  </a:txBody>
                  <a:tcP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solidFill>
                      <a:schemeClr val="bg1"/>
                    </a:solidFill>
                  </a:tcPr>
                </a:tc>
                <a:tc>
                  <a:txBody>
                    <a:bodyPr/>
                    <a:lstStyle/>
                    <a:p>
                      <a:endParaRPr lang="en-US" sz="1100" b="0" dirty="0">
                        <a:solidFill>
                          <a:schemeClr val="tx1"/>
                        </a:solidFill>
                      </a:endParaRPr>
                    </a:p>
                  </a:txBody>
                  <a:tcP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solidFill>
                      <a:schemeClr val="bg1"/>
                    </a:solidFill>
                  </a:tcPr>
                </a:tc>
                <a:tc>
                  <a:txBody>
                    <a:bodyPr/>
                    <a:lstStyle/>
                    <a:p>
                      <a:endParaRPr lang="en-US" sz="1100" b="0" dirty="0">
                        <a:solidFill>
                          <a:schemeClr val="tx1"/>
                        </a:solidFill>
                      </a:endParaRPr>
                    </a:p>
                  </a:txBody>
                  <a:tcP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solidFill>
                      <a:schemeClr val="bg1"/>
                    </a:solidFill>
                  </a:tcPr>
                </a:tc>
                <a:tc>
                  <a:txBody>
                    <a:bodyPr/>
                    <a:lstStyle/>
                    <a:p>
                      <a:endParaRPr lang="en-US" sz="1100" b="0" dirty="0">
                        <a:solidFill>
                          <a:schemeClr val="tx1"/>
                        </a:solidFill>
                      </a:endParaRPr>
                    </a:p>
                  </a:txBody>
                  <a:tcP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solidFill>
                      <a:schemeClr val="bg1"/>
                    </a:solidFill>
                  </a:tcPr>
                </a:tc>
                <a:extLst>
                  <a:ext uri="{0D108BD9-81ED-4DB2-BD59-A6C34878D82A}">
                    <a16:rowId xmlns:a16="http://schemas.microsoft.com/office/drawing/2014/main" val="1374351780"/>
                  </a:ext>
                </a:extLst>
              </a:tr>
              <a:tr h="606967">
                <a:tc>
                  <a:txBody>
                    <a:bodyPr/>
                    <a:lstStyle/>
                    <a:p>
                      <a:endParaRPr lang="en-US" sz="1100" b="0" dirty="0">
                        <a:solidFill>
                          <a:schemeClr val="tx1"/>
                        </a:solidFill>
                      </a:endParaRPr>
                    </a:p>
                  </a:txBody>
                  <a:tcP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solidFill>
                      <a:schemeClr val="bg1"/>
                    </a:solidFill>
                  </a:tcPr>
                </a:tc>
                <a:tc>
                  <a:txBody>
                    <a:bodyPr/>
                    <a:lstStyle/>
                    <a:p>
                      <a:endParaRPr lang="en-US" sz="1100" b="0" dirty="0">
                        <a:solidFill>
                          <a:schemeClr val="tx1"/>
                        </a:solidFill>
                      </a:endParaRPr>
                    </a:p>
                  </a:txBody>
                  <a:tcP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solidFill>
                      <a:schemeClr val="bg1"/>
                    </a:solidFill>
                  </a:tcPr>
                </a:tc>
                <a:tc>
                  <a:txBody>
                    <a:bodyPr/>
                    <a:lstStyle/>
                    <a:p>
                      <a:endParaRPr lang="en-US" sz="1100" b="0" dirty="0">
                        <a:solidFill>
                          <a:schemeClr val="tx1"/>
                        </a:solidFill>
                      </a:endParaRPr>
                    </a:p>
                  </a:txBody>
                  <a:tcP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solidFill>
                      <a:schemeClr val="bg1"/>
                    </a:solidFill>
                  </a:tcPr>
                </a:tc>
                <a:tc>
                  <a:txBody>
                    <a:bodyPr/>
                    <a:lstStyle/>
                    <a:p>
                      <a:endParaRPr lang="en-US" sz="1100" b="0" dirty="0">
                        <a:solidFill>
                          <a:schemeClr val="tx1"/>
                        </a:solidFill>
                      </a:endParaRPr>
                    </a:p>
                  </a:txBody>
                  <a:tcP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solidFill>
                      <a:schemeClr val="bg1"/>
                    </a:solidFill>
                  </a:tcPr>
                </a:tc>
                <a:tc>
                  <a:txBody>
                    <a:bodyPr/>
                    <a:lstStyle/>
                    <a:p>
                      <a:endParaRPr lang="en-US" sz="1100" b="0" dirty="0">
                        <a:solidFill>
                          <a:schemeClr val="tx1"/>
                        </a:solidFill>
                      </a:endParaRPr>
                    </a:p>
                  </a:txBody>
                  <a:tcP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solidFill>
                      <a:schemeClr val="bg1"/>
                    </a:solidFill>
                  </a:tcPr>
                </a:tc>
                <a:tc>
                  <a:txBody>
                    <a:bodyPr/>
                    <a:lstStyle/>
                    <a:p>
                      <a:endParaRPr lang="en-US" sz="1100" b="0" dirty="0">
                        <a:solidFill>
                          <a:schemeClr val="tx1"/>
                        </a:solidFill>
                      </a:endParaRPr>
                    </a:p>
                  </a:txBody>
                  <a:tcP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solidFill>
                      <a:schemeClr val="bg1"/>
                    </a:solidFill>
                  </a:tcPr>
                </a:tc>
                <a:tc>
                  <a:txBody>
                    <a:bodyPr/>
                    <a:lstStyle/>
                    <a:p>
                      <a:endParaRPr lang="en-US" sz="1100" b="0" dirty="0">
                        <a:solidFill>
                          <a:schemeClr val="tx1"/>
                        </a:solidFill>
                      </a:endParaRPr>
                    </a:p>
                  </a:txBody>
                  <a:tcP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solidFill>
                      <a:schemeClr val="bg1"/>
                    </a:solidFill>
                  </a:tcPr>
                </a:tc>
                <a:tc>
                  <a:txBody>
                    <a:bodyPr/>
                    <a:lstStyle/>
                    <a:p>
                      <a:endParaRPr lang="en-US" sz="1100" b="0" dirty="0">
                        <a:solidFill>
                          <a:schemeClr val="tx1"/>
                        </a:solidFill>
                      </a:endParaRPr>
                    </a:p>
                  </a:txBody>
                  <a:tcP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solidFill>
                      <a:schemeClr val="bg1"/>
                    </a:solidFill>
                  </a:tcPr>
                </a:tc>
                <a:tc>
                  <a:txBody>
                    <a:bodyPr/>
                    <a:lstStyle/>
                    <a:p>
                      <a:endParaRPr lang="en-US" sz="1100" b="0" dirty="0">
                        <a:solidFill>
                          <a:schemeClr val="tx1"/>
                        </a:solidFill>
                      </a:endParaRPr>
                    </a:p>
                  </a:txBody>
                  <a:tcP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solidFill>
                      <a:schemeClr val="bg1"/>
                    </a:solidFill>
                  </a:tcPr>
                </a:tc>
                <a:tc>
                  <a:txBody>
                    <a:bodyPr/>
                    <a:lstStyle/>
                    <a:p>
                      <a:endParaRPr lang="en-US" sz="1100" b="0" dirty="0">
                        <a:solidFill>
                          <a:schemeClr val="tx1"/>
                        </a:solidFill>
                      </a:endParaRPr>
                    </a:p>
                  </a:txBody>
                  <a:tcP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solidFill>
                      <a:schemeClr val="bg1"/>
                    </a:solidFill>
                  </a:tcPr>
                </a:tc>
                <a:tc>
                  <a:txBody>
                    <a:bodyPr/>
                    <a:lstStyle/>
                    <a:p>
                      <a:endParaRPr lang="en-US" sz="1100" b="0" dirty="0">
                        <a:solidFill>
                          <a:schemeClr val="tx1"/>
                        </a:solidFill>
                      </a:endParaRPr>
                    </a:p>
                  </a:txBody>
                  <a:tcP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solidFill>
                      <a:schemeClr val="bg1"/>
                    </a:solidFill>
                  </a:tcPr>
                </a:tc>
                <a:tc>
                  <a:txBody>
                    <a:bodyPr/>
                    <a:lstStyle/>
                    <a:p>
                      <a:endParaRPr lang="en-US" sz="1100" b="0" dirty="0">
                        <a:solidFill>
                          <a:schemeClr val="tx1"/>
                        </a:solidFill>
                      </a:endParaRPr>
                    </a:p>
                  </a:txBody>
                  <a:tcP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solidFill>
                      <a:schemeClr val="bg1"/>
                    </a:solidFill>
                  </a:tcPr>
                </a:tc>
                <a:tc>
                  <a:txBody>
                    <a:bodyPr/>
                    <a:lstStyle/>
                    <a:p>
                      <a:endParaRPr lang="en-US" sz="1100" b="0" dirty="0">
                        <a:solidFill>
                          <a:schemeClr val="tx1"/>
                        </a:solidFill>
                      </a:endParaRPr>
                    </a:p>
                  </a:txBody>
                  <a:tcP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solidFill>
                      <a:schemeClr val="bg1"/>
                    </a:solidFill>
                  </a:tcPr>
                </a:tc>
                <a:tc>
                  <a:txBody>
                    <a:bodyPr/>
                    <a:lstStyle/>
                    <a:p>
                      <a:endParaRPr lang="en-US" sz="1100" b="0" dirty="0">
                        <a:solidFill>
                          <a:schemeClr val="tx1"/>
                        </a:solidFill>
                      </a:endParaRPr>
                    </a:p>
                  </a:txBody>
                  <a:tcP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solidFill>
                      <a:schemeClr val="bg1"/>
                    </a:solidFill>
                  </a:tcPr>
                </a:tc>
                <a:tc>
                  <a:txBody>
                    <a:bodyPr/>
                    <a:lstStyle/>
                    <a:p>
                      <a:endParaRPr lang="en-US" sz="1100" b="0" dirty="0">
                        <a:solidFill>
                          <a:schemeClr val="tx1"/>
                        </a:solidFill>
                      </a:endParaRPr>
                    </a:p>
                  </a:txBody>
                  <a:tcP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solidFill>
                      <a:schemeClr val="bg1"/>
                    </a:solidFill>
                  </a:tcPr>
                </a:tc>
                <a:extLst>
                  <a:ext uri="{0D108BD9-81ED-4DB2-BD59-A6C34878D82A}">
                    <a16:rowId xmlns:a16="http://schemas.microsoft.com/office/drawing/2014/main" val="171100231"/>
                  </a:ext>
                </a:extLst>
              </a:tr>
              <a:tr h="606967">
                <a:tc>
                  <a:txBody>
                    <a:bodyPr/>
                    <a:lstStyle/>
                    <a:p>
                      <a:endParaRPr lang="en-US" sz="1100" b="0" dirty="0">
                        <a:solidFill>
                          <a:schemeClr val="tx1"/>
                        </a:solidFill>
                      </a:endParaRPr>
                    </a:p>
                  </a:txBody>
                  <a:tcP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solidFill>
                      <a:schemeClr val="bg1"/>
                    </a:solidFill>
                  </a:tcPr>
                </a:tc>
                <a:tc>
                  <a:txBody>
                    <a:bodyPr/>
                    <a:lstStyle/>
                    <a:p>
                      <a:endParaRPr lang="en-US" sz="1100" b="0" dirty="0">
                        <a:solidFill>
                          <a:schemeClr val="tx1"/>
                        </a:solidFill>
                      </a:endParaRPr>
                    </a:p>
                  </a:txBody>
                  <a:tcP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solidFill>
                      <a:schemeClr val="bg1"/>
                    </a:solidFill>
                  </a:tcPr>
                </a:tc>
                <a:tc>
                  <a:txBody>
                    <a:bodyPr/>
                    <a:lstStyle/>
                    <a:p>
                      <a:endParaRPr lang="en-US" sz="1100" b="0" dirty="0">
                        <a:solidFill>
                          <a:schemeClr val="tx1"/>
                        </a:solidFill>
                      </a:endParaRPr>
                    </a:p>
                  </a:txBody>
                  <a:tcP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solidFill>
                      <a:schemeClr val="bg1"/>
                    </a:solidFill>
                  </a:tcPr>
                </a:tc>
                <a:tc>
                  <a:txBody>
                    <a:bodyPr/>
                    <a:lstStyle/>
                    <a:p>
                      <a:endParaRPr lang="en-US" sz="1100" b="0" dirty="0">
                        <a:solidFill>
                          <a:schemeClr val="tx1"/>
                        </a:solidFill>
                      </a:endParaRPr>
                    </a:p>
                  </a:txBody>
                  <a:tcP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solidFill>
                      <a:schemeClr val="bg1"/>
                    </a:solidFill>
                  </a:tcPr>
                </a:tc>
                <a:tc>
                  <a:txBody>
                    <a:bodyPr/>
                    <a:lstStyle/>
                    <a:p>
                      <a:endParaRPr lang="en-US" sz="1100" b="0" dirty="0">
                        <a:solidFill>
                          <a:schemeClr val="tx1"/>
                        </a:solidFill>
                      </a:endParaRPr>
                    </a:p>
                  </a:txBody>
                  <a:tcP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solidFill>
                      <a:schemeClr val="bg1"/>
                    </a:solidFill>
                  </a:tcPr>
                </a:tc>
                <a:tc>
                  <a:txBody>
                    <a:bodyPr/>
                    <a:lstStyle/>
                    <a:p>
                      <a:endParaRPr lang="en-US" sz="1100" b="0" dirty="0">
                        <a:solidFill>
                          <a:schemeClr val="tx1"/>
                        </a:solidFill>
                      </a:endParaRPr>
                    </a:p>
                  </a:txBody>
                  <a:tcP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solidFill>
                      <a:schemeClr val="bg1"/>
                    </a:solidFill>
                  </a:tcPr>
                </a:tc>
                <a:tc>
                  <a:txBody>
                    <a:bodyPr/>
                    <a:lstStyle/>
                    <a:p>
                      <a:endParaRPr lang="en-US" sz="1100" b="0" dirty="0">
                        <a:solidFill>
                          <a:schemeClr val="tx1"/>
                        </a:solidFill>
                      </a:endParaRPr>
                    </a:p>
                  </a:txBody>
                  <a:tcP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solidFill>
                      <a:schemeClr val="bg1"/>
                    </a:solidFill>
                  </a:tcPr>
                </a:tc>
                <a:tc>
                  <a:txBody>
                    <a:bodyPr/>
                    <a:lstStyle/>
                    <a:p>
                      <a:endParaRPr lang="en-US" sz="1100" b="0" dirty="0">
                        <a:solidFill>
                          <a:schemeClr val="tx1"/>
                        </a:solidFill>
                      </a:endParaRPr>
                    </a:p>
                  </a:txBody>
                  <a:tcP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solidFill>
                      <a:schemeClr val="bg1"/>
                    </a:solidFill>
                  </a:tcPr>
                </a:tc>
                <a:tc>
                  <a:txBody>
                    <a:bodyPr/>
                    <a:lstStyle/>
                    <a:p>
                      <a:endParaRPr lang="en-US" sz="1100" b="0" dirty="0">
                        <a:solidFill>
                          <a:schemeClr val="tx1"/>
                        </a:solidFill>
                      </a:endParaRPr>
                    </a:p>
                  </a:txBody>
                  <a:tcP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solidFill>
                      <a:schemeClr val="bg1"/>
                    </a:solidFill>
                  </a:tcPr>
                </a:tc>
                <a:tc>
                  <a:txBody>
                    <a:bodyPr/>
                    <a:lstStyle/>
                    <a:p>
                      <a:endParaRPr lang="en-US" sz="1100" b="0" dirty="0">
                        <a:solidFill>
                          <a:schemeClr val="tx1"/>
                        </a:solidFill>
                      </a:endParaRPr>
                    </a:p>
                  </a:txBody>
                  <a:tcP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solidFill>
                      <a:schemeClr val="bg1"/>
                    </a:solidFill>
                  </a:tcPr>
                </a:tc>
                <a:tc>
                  <a:txBody>
                    <a:bodyPr/>
                    <a:lstStyle/>
                    <a:p>
                      <a:endParaRPr lang="en-US" sz="1100" b="0" dirty="0">
                        <a:solidFill>
                          <a:schemeClr val="tx1"/>
                        </a:solidFill>
                      </a:endParaRPr>
                    </a:p>
                  </a:txBody>
                  <a:tcP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solidFill>
                      <a:schemeClr val="bg1"/>
                    </a:solidFill>
                  </a:tcPr>
                </a:tc>
                <a:tc>
                  <a:txBody>
                    <a:bodyPr/>
                    <a:lstStyle/>
                    <a:p>
                      <a:endParaRPr lang="en-US" sz="1100" b="0" dirty="0">
                        <a:solidFill>
                          <a:schemeClr val="tx1"/>
                        </a:solidFill>
                      </a:endParaRPr>
                    </a:p>
                  </a:txBody>
                  <a:tcP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solidFill>
                      <a:schemeClr val="bg1"/>
                    </a:solidFill>
                  </a:tcPr>
                </a:tc>
                <a:tc>
                  <a:txBody>
                    <a:bodyPr/>
                    <a:lstStyle/>
                    <a:p>
                      <a:endParaRPr lang="en-US" sz="1100" b="0" dirty="0">
                        <a:solidFill>
                          <a:schemeClr val="tx1"/>
                        </a:solidFill>
                      </a:endParaRPr>
                    </a:p>
                  </a:txBody>
                  <a:tcP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solidFill>
                      <a:schemeClr val="bg1"/>
                    </a:solidFill>
                  </a:tcPr>
                </a:tc>
                <a:tc>
                  <a:txBody>
                    <a:bodyPr/>
                    <a:lstStyle/>
                    <a:p>
                      <a:endParaRPr lang="en-US" sz="1100" b="0" dirty="0">
                        <a:solidFill>
                          <a:schemeClr val="tx1"/>
                        </a:solidFill>
                      </a:endParaRPr>
                    </a:p>
                  </a:txBody>
                  <a:tcP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solidFill>
                      <a:schemeClr val="bg1"/>
                    </a:solidFill>
                  </a:tcPr>
                </a:tc>
                <a:tc>
                  <a:txBody>
                    <a:bodyPr/>
                    <a:lstStyle/>
                    <a:p>
                      <a:endParaRPr lang="en-US" sz="1100" b="0" dirty="0">
                        <a:solidFill>
                          <a:schemeClr val="tx1"/>
                        </a:solidFill>
                      </a:endParaRPr>
                    </a:p>
                  </a:txBody>
                  <a:tcP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solidFill>
                      <a:schemeClr val="bg1"/>
                    </a:solidFill>
                  </a:tcPr>
                </a:tc>
                <a:extLst>
                  <a:ext uri="{0D108BD9-81ED-4DB2-BD59-A6C34878D82A}">
                    <a16:rowId xmlns:a16="http://schemas.microsoft.com/office/drawing/2014/main" val="2773145213"/>
                  </a:ext>
                </a:extLst>
              </a:tr>
              <a:tr h="606967">
                <a:tc>
                  <a:txBody>
                    <a:bodyPr/>
                    <a:lstStyle/>
                    <a:p>
                      <a:endParaRPr lang="en-US" sz="1100" b="0" dirty="0">
                        <a:solidFill>
                          <a:schemeClr val="tx1"/>
                        </a:solidFill>
                      </a:endParaRPr>
                    </a:p>
                  </a:txBody>
                  <a:tcP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solidFill>
                      <a:schemeClr val="bg1"/>
                    </a:solidFill>
                  </a:tcPr>
                </a:tc>
                <a:tc>
                  <a:txBody>
                    <a:bodyPr/>
                    <a:lstStyle/>
                    <a:p>
                      <a:endParaRPr lang="en-US" sz="1100" b="0" dirty="0">
                        <a:solidFill>
                          <a:schemeClr val="tx1"/>
                        </a:solidFill>
                      </a:endParaRPr>
                    </a:p>
                  </a:txBody>
                  <a:tcP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solidFill>
                      <a:schemeClr val="bg1"/>
                    </a:solidFill>
                  </a:tcPr>
                </a:tc>
                <a:tc>
                  <a:txBody>
                    <a:bodyPr/>
                    <a:lstStyle/>
                    <a:p>
                      <a:endParaRPr lang="en-US" sz="1100" b="0" dirty="0">
                        <a:solidFill>
                          <a:schemeClr val="tx1"/>
                        </a:solidFill>
                      </a:endParaRPr>
                    </a:p>
                  </a:txBody>
                  <a:tcP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solidFill>
                      <a:schemeClr val="bg1"/>
                    </a:solidFill>
                  </a:tcPr>
                </a:tc>
                <a:tc>
                  <a:txBody>
                    <a:bodyPr/>
                    <a:lstStyle/>
                    <a:p>
                      <a:endParaRPr lang="en-US" sz="1100" b="0" dirty="0">
                        <a:solidFill>
                          <a:schemeClr val="tx1"/>
                        </a:solidFill>
                      </a:endParaRPr>
                    </a:p>
                  </a:txBody>
                  <a:tcP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solidFill>
                      <a:schemeClr val="bg1"/>
                    </a:solidFill>
                  </a:tcPr>
                </a:tc>
                <a:tc>
                  <a:txBody>
                    <a:bodyPr/>
                    <a:lstStyle/>
                    <a:p>
                      <a:endParaRPr lang="en-US" sz="1100" b="0" dirty="0">
                        <a:solidFill>
                          <a:schemeClr val="tx1"/>
                        </a:solidFill>
                      </a:endParaRPr>
                    </a:p>
                  </a:txBody>
                  <a:tcP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solidFill>
                      <a:schemeClr val="bg1"/>
                    </a:solidFill>
                  </a:tcPr>
                </a:tc>
                <a:tc>
                  <a:txBody>
                    <a:bodyPr/>
                    <a:lstStyle/>
                    <a:p>
                      <a:endParaRPr lang="en-US" sz="1100" b="0" dirty="0">
                        <a:solidFill>
                          <a:schemeClr val="tx1"/>
                        </a:solidFill>
                      </a:endParaRPr>
                    </a:p>
                  </a:txBody>
                  <a:tcP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solidFill>
                      <a:schemeClr val="bg1"/>
                    </a:solidFill>
                  </a:tcPr>
                </a:tc>
                <a:tc>
                  <a:txBody>
                    <a:bodyPr/>
                    <a:lstStyle/>
                    <a:p>
                      <a:endParaRPr lang="en-US" sz="1100" b="0" dirty="0">
                        <a:solidFill>
                          <a:schemeClr val="tx1"/>
                        </a:solidFill>
                      </a:endParaRPr>
                    </a:p>
                  </a:txBody>
                  <a:tcP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solidFill>
                      <a:schemeClr val="bg1"/>
                    </a:solidFill>
                  </a:tcPr>
                </a:tc>
                <a:tc>
                  <a:txBody>
                    <a:bodyPr/>
                    <a:lstStyle/>
                    <a:p>
                      <a:endParaRPr lang="en-US" sz="1100" b="0" dirty="0">
                        <a:solidFill>
                          <a:schemeClr val="tx1"/>
                        </a:solidFill>
                      </a:endParaRPr>
                    </a:p>
                  </a:txBody>
                  <a:tcP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solidFill>
                      <a:schemeClr val="bg1"/>
                    </a:solidFill>
                  </a:tcPr>
                </a:tc>
                <a:tc>
                  <a:txBody>
                    <a:bodyPr/>
                    <a:lstStyle/>
                    <a:p>
                      <a:endParaRPr lang="en-US" sz="1100" b="0" dirty="0">
                        <a:solidFill>
                          <a:schemeClr val="tx1"/>
                        </a:solidFill>
                      </a:endParaRPr>
                    </a:p>
                  </a:txBody>
                  <a:tcP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solidFill>
                      <a:schemeClr val="bg1"/>
                    </a:solidFill>
                  </a:tcPr>
                </a:tc>
                <a:tc>
                  <a:txBody>
                    <a:bodyPr/>
                    <a:lstStyle/>
                    <a:p>
                      <a:endParaRPr lang="en-US" sz="1100" b="0" dirty="0">
                        <a:solidFill>
                          <a:schemeClr val="tx1"/>
                        </a:solidFill>
                      </a:endParaRPr>
                    </a:p>
                  </a:txBody>
                  <a:tcP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solidFill>
                      <a:schemeClr val="bg1"/>
                    </a:solidFill>
                  </a:tcPr>
                </a:tc>
                <a:tc>
                  <a:txBody>
                    <a:bodyPr/>
                    <a:lstStyle/>
                    <a:p>
                      <a:endParaRPr lang="en-US" sz="1100" b="0" dirty="0">
                        <a:solidFill>
                          <a:schemeClr val="tx1"/>
                        </a:solidFill>
                      </a:endParaRPr>
                    </a:p>
                  </a:txBody>
                  <a:tcP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solidFill>
                      <a:schemeClr val="bg1"/>
                    </a:solidFill>
                  </a:tcPr>
                </a:tc>
                <a:tc>
                  <a:txBody>
                    <a:bodyPr/>
                    <a:lstStyle/>
                    <a:p>
                      <a:endParaRPr lang="en-US" sz="1100" b="0" dirty="0">
                        <a:solidFill>
                          <a:schemeClr val="tx1"/>
                        </a:solidFill>
                      </a:endParaRPr>
                    </a:p>
                  </a:txBody>
                  <a:tcP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solidFill>
                      <a:schemeClr val="bg1"/>
                    </a:solidFill>
                  </a:tcPr>
                </a:tc>
                <a:tc>
                  <a:txBody>
                    <a:bodyPr/>
                    <a:lstStyle/>
                    <a:p>
                      <a:endParaRPr lang="en-US" sz="1100" b="0" dirty="0">
                        <a:solidFill>
                          <a:schemeClr val="tx1"/>
                        </a:solidFill>
                      </a:endParaRPr>
                    </a:p>
                  </a:txBody>
                  <a:tcP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solidFill>
                      <a:schemeClr val="bg1"/>
                    </a:solidFill>
                  </a:tcPr>
                </a:tc>
                <a:tc>
                  <a:txBody>
                    <a:bodyPr/>
                    <a:lstStyle/>
                    <a:p>
                      <a:endParaRPr lang="en-US" sz="1100" b="0" dirty="0">
                        <a:solidFill>
                          <a:schemeClr val="tx1"/>
                        </a:solidFill>
                      </a:endParaRPr>
                    </a:p>
                  </a:txBody>
                  <a:tcP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solidFill>
                      <a:schemeClr val="bg1"/>
                    </a:solidFill>
                  </a:tcPr>
                </a:tc>
                <a:tc>
                  <a:txBody>
                    <a:bodyPr/>
                    <a:lstStyle/>
                    <a:p>
                      <a:endParaRPr lang="en-US" sz="1100" b="0" dirty="0">
                        <a:solidFill>
                          <a:schemeClr val="tx1"/>
                        </a:solidFill>
                      </a:endParaRPr>
                    </a:p>
                  </a:txBody>
                  <a:tcP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solidFill>
                      <a:schemeClr val="bg1"/>
                    </a:solidFill>
                  </a:tcPr>
                </a:tc>
                <a:extLst>
                  <a:ext uri="{0D108BD9-81ED-4DB2-BD59-A6C34878D82A}">
                    <a16:rowId xmlns:a16="http://schemas.microsoft.com/office/drawing/2014/main" val="3336085488"/>
                  </a:ext>
                </a:extLst>
              </a:tr>
              <a:tr h="606967">
                <a:tc>
                  <a:txBody>
                    <a:bodyPr/>
                    <a:lstStyle/>
                    <a:p>
                      <a:endParaRPr lang="en-US" sz="1100" b="0" dirty="0">
                        <a:solidFill>
                          <a:schemeClr val="tx1"/>
                        </a:solidFill>
                      </a:endParaRPr>
                    </a:p>
                  </a:txBody>
                  <a:tcP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solidFill>
                      <a:schemeClr val="bg1"/>
                    </a:solidFill>
                  </a:tcPr>
                </a:tc>
                <a:tc>
                  <a:txBody>
                    <a:bodyPr/>
                    <a:lstStyle/>
                    <a:p>
                      <a:endParaRPr lang="en-US" sz="1100" b="0" dirty="0">
                        <a:solidFill>
                          <a:schemeClr val="tx1"/>
                        </a:solidFill>
                      </a:endParaRPr>
                    </a:p>
                  </a:txBody>
                  <a:tcP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solidFill>
                      <a:schemeClr val="bg1"/>
                    </a:solidFill>
                  </a:tcPr>
                </a:tc>
                <a:tc>
                  <a:txBody>
                    <a:bodyPr/>
                    <a:lstStyle/>
                    <a:p>
                      <a:endParaRPr lang="en-US" sz="1100" b="0" dirty="0">
                        <a:solidFill>
                          <a:schemeClr val="tx1"/>
                        </a:solidFill>
                      </a:endParaRPr>
                    </a:p>
                  </a:txBody>
                  <a:tcP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solidFill>
                      <a:schemeClr val="bg1"/>
                    </a:solidFill>
                  </a:tcPr>
                </a:tc>
                <a:tc>
                  <a:txBody>
                    <a:bodyPr/>
                    <a:lstStyle/>
                    <a:p>
                      <a:endParaRPr lang="en-US" sz="1100" b="0" dirty="0">
                        <a:solidFill>
                          <a:schemeClr val="tx1"/>
                        </a:solidFill>
                      </a:endParaRPr>
                    </a:p>
                  </a:txBody>
                  <a:tcP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solidFill>
                      <a:schemeClr val="bg1"/>
                    </a:solidFill>
                  </a:tcPr>
                </a:tc>
                <a:tc>
                  <a:txBody>
                    <a:bodyPr/>
                    <a:lstStyle/>
                    <a:p>
                      <a:endParaRPr lang="en-US" sz="1100" b="0" dirty="0">
                        <a:solidFill>
                          <a:schemeClr val="tx1"/>
                        </a:solidFill>
                      </a:endParaRPr>
                    </a:p>
                  </a:txBody>
                  <a:tcP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solidFill>
                      <a:schemeClr val="bg1"/>
                    </a:solidFill>
                  </a:tcPr>
                </a:tc>
                <a:tc>
                  <a:txBody>
                    <a:bodyPr/>
                    <a:lstStyle/>
                    <a:p>
                      <a:endParaRPr lang="en-US" sz="1100" b="0" dirty="0">
                        <a:solidFill>
                          <a:schemeClr val="tx1"/>
                        </a:solidFill>
                      </a:endParaRPr>
                    </a:p>
                  </a:txBody>
                  <a:tcP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solidFill>
                      <a:schemeClr val="bg1"/>
                    </a:solidFill>
                  </a:tcPr>
                </a:tc>
                <a:tc>
                  <a:txBody>
                    <a:bodyPr/>
                    <a:lstStyle/>
                    <a:p>
                      <a:endParaRPr lang="en-US" sz="1100" b="0" dirty="0">
                        <a:solidFill>
                          <a:schemeClr val="tx1"/>
                        </a:solidFill>
                      </a:endParaRPr>
                    </a:p>
                  </a:txBody>
                  <a:tcP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solidFill>
                      <a:schemeClr val="bg1"/>
                    </a:solidFill>
                  </a:tcPr>
                </a:tc>
                <a:tc>
                  <a:txBody>
                    <a:bodyPr/>
                    <a:lstStyle/>
                    <a:p>
                      <a:endParaRPr lang="en-US" sz="1100" b="0" dirty="0">
                        <a:solidFill>
                          <a:schemeClr val="tx1"/>
                        </a:solidFill>
                      </a:endParaRPr>
                    </a:p>
                  </a:txBody>
                  <a:tcP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solidFill>
                      <a:schemeClr val="bg1"/>
                    </a:solidFill>
                  </a:tcPr>
                </a:tc>
                <a:tc>
                  <a:txBody>
                    <a:bodyPr/>
                    <a:lstStyle/>
                    <a:p>
                      <a:endParaRPr lang="en-US" sz="1100" b="0" dirty="0">
                        <a:solidFill>
                          <a:schemeClr val="tx1"/>
                        </a:solidFill>
                      </a:endParaRPr>
                    </a:p>
                  </a:txBody>
                  <a:tcP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solidFill>
                      <a:schemeClr val="bg1"/>
                    </a:solidFill>
                  </a:tcPr>
                </a:tc>
                <a:tc>
                  <a:txBody>
                    <a:bodyPr/>
                    <a:lstStyle/>
                    <a:p>
                      <a:endParaRPr lang="en-US" sz="1100" b="0" dirty="0">
                        <a:solidFill>
                          <a:schemeClr val="tx1"/>
                        </a:solidFill>
                      </a:endParaRPr>
                    </a:p>
                  </a:txBody>
                  <a:tcP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solidFill>
                      <a:schemeClr val="bg1"/>
                    </a:solidFill>
                  </a:tcPr>
                </a:tc>
                <a:tc>
                  <a:txBody>
                    <a:bodyPr/>
                    <a:lstStyle/>
                    <a:p>
                      <a:endParaRPr lang="en-US" sz="1100" b="0" dirty="0">
                        <a:solidFill>
                          <a:schemeClr val="tx1"/>
                        </a:solidFill>
                      </a:endParaRPr>
                    </a:p>
                  </a:txBody>
                  <a:tcP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solidFill>
                      <a:schemeClr val="bg1"/>
                    </a:solidFill>
                  </a:tcPr>
                </a:tc>
                <a:tc>
                  <a:txBody>
                    <a:bodyPr/>
                    <a:lstStyle/>
                    <a:p>
                      <a:endParaRPr lang="en-US" sz="1100" b="0" dirty="0">
                        <a:solidFill>
                          <a:schemeClr val="tx1"/>
                        </a:solidFill>
                      </a:endParaRPr>
                    </a:p>
                  </a:txBody>
                  <a:tcP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solidFill>
                      <a:schemeClr val="bg1"/>
                    </a:solidFill>
                  </a:tcPr>
                </a:tc>
                <a:tc>
                  <a:txBody>
                    <a:bodyPr/>
                    <a:lstStyle/>
                    <a:p>
                      <a:endParaRPr lang="en-US" sz="1100" b="0" dirty="0">
                        <a:solidFill>
                          <a:schemeClr val="tx1"/>
                        </a:solidFill>
                      </a:endParaRPr>
                    </a:p>
                  </a:txBody>
                  <a:tcP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solidFill>
                      <a:schemeClr val="bg1"/>
                    </a:solidFill>
                  </a:tcPr>
                </a:tc>
                <a:tc>
                  <a:txBody>
                    <a:bodyPr/>
                    <a:lstStyle/>
                    <a:p>
                      <a:endParaRPr lang="en-US" sz="1100" b="0" dirty="0">
                        <a:solidFill>
                          <a:schemeClr val="tx1"/>
                        </a:solidFill>
                      </a:endParaRPr>
                    </a:p>
                  </a:txBody>
                  <a:tcP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solidFill>
                      <a:schemeClr val="bg1"/>
                    </a:solidFill>
                  </a:tcPr>
                </a:tc>
                <a:tc>
                  <a:txBody>
                    <a:bodyPr/>
                    <a:lstStyle/>
                    <a:p>
                      <a:endParaRPr lang="en-US" sz="1100" b="0" dirty="0">
                        <a:solidFill>
                          <a:schemeClr val="tx1"/>
                        </a:solidFill>
                      </a:endParaRPr>
                    </a:p>
                  </a:txBody>
                  <a:tcPr>
                    <a:lnL w="3175" cap="flat" cmpd="sng" algn="ctr">
                      <a:solidFill>
                        <a:schemeClr val="bg2">
                          <a:lumMod val="90000"/>
                        </a:schemeClr>
                      </a:solidFill>
                      <a:prstDash val="solid"/>
                      <a:round/>
                      <a:headEnd type="none" w="med" len="med"/>
                      <a:tailEnd type="none" w="med" len="med"/>
                    </a:lnL>
                    <a:lnR w="3175" cap="flat" cmpd="sng" algn="ctr">
                      <a:solidFill>
                        <a:schemeClr val="bg2">
                          <a:lumMod val="90000"/>
                        </a:schemeClr>
                      </a:solidFill>
                      <a:prstDash val="solid"/>
                      <a:round/>
                      <a:headEnd type="none" w="med" len="med"/>
                      <a:tailEnd type="none" w="med" len="med"/>
                    </a:lnR>
                    <a:solidFill>
                      <a:schemeClr val="bg1"/>
                    </a:solidFill>
                  </a:tcPr>
                </a:tc>
                <a:extLst>
                  <a:ext uri="{0D108BD9-81ED-4DB2-BD59-A6C34878D82A}">
                    <a16:rowId xmlns:a16="http://schemas.microsoft.com/office/drawing/2014/main" val="3564397106"/>
                  </a:ext>
                </a:extLst>
              </a:tr>
            </a:tbl>
          </a:graphicData>
        </a:graphic>
      </p:graphicFrame>
      <p:sp>
        <p:nvSpPr>
          <p:cNvPr id="72" name="Rectangle 71"/>
          <p:cNvSpPr/>
          <p:nvPr/>
        </p:nvSpPr>
        <p:spPr>
          <a:xfrm>
            <a:off x="0" y="-9131"/>
            <a:ext cx="12192000" cy="74240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2C2BFAE1-45D3-4B3B-81D2-0BF25FA84FB8}"/>
              </a:ext>
            </a:extLst>
          </p:cNvPr>
          <p:cNvSpPr txBox="1">
            <a:spLocks/>
          </p:cNvSpPr>
          <p:nvPr/>
        </p:nvSpPr>
        <p:spPr>
          <a:xfrm>
            <a:off x="217711" y="-13180"/>
            <a:ext cx="11163183" cy="739056"/>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kern="1200">
                <a:solidFill>
                  <a:schemeClr val="bg1"/>
                </a:solidFill>
                <a:latin typeface="Arial"/>
                <a:ea typeface="+mj-ea"/>
                <a:cs typeface="Arial"/>
              </a:defRPr>
            </a:lvl1pPr>
          </a:lstStyle>
          <a:p>
            <a:r>
              <a:rPr lang="en-US" sz="2400" b="1" dirty="0" smtClean="0">
                <a:solidFill>
                  <a:schemeClr val="tx1">
                    <a:lumMod val="50000"/>
                  </a:schemeClr>
                </a:solidFill>
              </a:rPr>
              <a:t>2024 Tactical Information Security Technology Implementation Roadmap</a:t>
            </a:r>
            <a:endParaRPr lang="en-US" sz="2400" b="1" dirty="0">
              <a:solidFill>
                <a:schemeClr val="tx1">
                  <a:lumMod val="50000"/>
                </a:schemeClr>
              </a:solidFill>
            </a:endParaRPr>
          </a:p>
        </p:txBody>
      </p:sp>
      <p:sp>
        <p:nvSpPr>
          <p:cNvPr id="11" name="TextBox 10">
            <a:extLst>
              <a:ext uri="{FF2B5EF4-FFF2-40B4-BE49-F238E27FC236}">
                <a16:creationId xmlns:a16="http://schemas.microsoft.com/office/drawing/2014/main" id="{32F075A4-985B-ACC6-2F4C-4C6A81D4203D}"/>
              </a:ext>
            </a:extLst>
          </p:cNvPr>
          <p:cNvSpPr txBox="1"/>
          <p:nvPr/>
        </p:nvSpPr>
        <p:spPr>
          <a:xfrm>
            <a:off x="217712" y="2070341"/>
            <a:ext cx="2237101" cy="246221"/>
          </a:xfrm>
          <a:prstGeom prst="rect">
            <a:avLst/>
          </a:prstGeom>
          <a:noFill/>
        </p:spPr>
        <p:txBody>
          <a:bodyPr wrap="square" rtlCol="0" anchor="t">
            <a:spAutoFit/>
          </a:bodyPr>
          <a:lstStyle/>
          <a:p>
            <a:pPr algn="r"/>
            <a:r>
              <a:rPr lang="en-US" sz="1000" dirty="0"/>
              <a:t>Palo Alto </a:t>
            </a:r>
            <a:r>
              <a:rPr lang="en-US" sz="1000" dirty="0" smtClean="0"/>
              <a:t>Firewall </a:t>
            </a:r>
            <a:r>
              <a:rPr lang="en-US" sz="800" dirty="0">
                <a:solidFill>
                  <a:schemeClr val="accent6">
                    <a:lumMod val="60000"/>
                    <a:lumOff val="40000"/>
                  </a:schemeClr>
                </a:solidFill>
                <a:latin typeface="Verdana" panose="020B0604030504040204" pitchFamily="34" charset="0"/>
                <a:ea typeface="Times New Roman" panose="02020603050405020304" pitchFamily="18" charset="0"/>
              </a:rPr>
              <a:t>Protect</a:t>
            </a:r>
            <a:endParaRPr lang="en-US" sz="1000" dirty="0"/>
          </a:p>
        </p:txBody>
      </p:sp>
      <p:sp>
        <p:nvSpPr>
          <p:cNvPr id="12" name="TextBox 11">
            <a:extLst>
              <a:ext uri="{FF2B5EF4-FFF2-40B4-BE49-F238E27FC236}">
                <a16:creationId xmlns:a16="http://schemas.microsoft.com/office/drawing/2014/main" id="{0FAB6781-21EB-96EE-78D4-75D463FE26AA}"/>
              </a:ext>
            </a:extLst>
          </p:cNvPr>
          <p:cNvSpPr txBox="1"/>
          <p:nvPr/>
        </p:nvSpPr>
        <p:spPr>
          <a:xfrm>
            <a:off x="217712" y="2409033"/>
            <a:ext cx="2237101" cy="400110"/>
          </a:xfrm>
          <a:prstGeom prst="rect">
            <a:avLst/>
          </a:prstGeom>
          <a:noFill/>
        </p:spPr>
        <p:txBody>
          <a:bodyPr wrap="square" rtlCol="0" anchor="t">
            <a:spAutoFit/>
          </a:bodyPr>
          <a:lstStyle/>
          <a:p>
            <a:pPr algn="r"/>
            <a:r>
              <a:rPr lang="en-US" sz="1000" dirty="0"/>
              <a:t>MFA on Externally Facing Web </a:t>
            </a:r>
            <a:r>
              <a:rPr lang="en-US" sz="1000" dirty="0" smtClean="0"/>
              <a:t>Apps </a:t>
            </a:r>
            <a:r>
              <a:rPr lang="en-US" sz="800" dirty="0" smtClean="0">
                <a:solidFill>
                  <a:schemeClr val="accent6">
                    <a:lumMod val="60000"/>
                    <a:lumOff val="40000"/>
                  </a:schemeClr>
                </a:solidFill>
                <a:latin typeface="Verdana" panose="020B0604030504040204" pitchFamily="34" charset="0"/>
                <a:ea typeface="Times New Roman" panose="02020603050405020304" pitchFamily="18" charset="0"/>
              </a:rPr>
              <a:t>Protect</a:t>
            </a:r>
            <a:endParaRPr lang="en-US" sz="1000" dirty="0"/>
          </a:p>
        </p:txBody>
      </p:sp>
      <p:sp>
        <p:nvSpPr>
          <p:cNvPr id="13" name="TextBox 12">
            <a:extLst>
              <a:ext uri="{FF2B5EF4-FFF2-40B4-BE49-F238E27FC236}">
                <a16:creationId xmlns:a16="http://schemas.microsoft.com/office/drawing/2014/main" id="{0B2BC5BE-5BFA-166C-BB51-D775E0AD289D}"/>
              </a:ext>
            </a:extLst>
          </p:cNvPr>
          <p:cNvSpPr txBox="1"/>
          <p:nvPr/>
        </p:nvSpPr>
        <p:spPr>
          <a:xfrm>
            <a:off x="217711" y="2943157"/>
            <a:ext cx="2237101" cy="246221"/>
          </a:xfrm>
          <a:prstGeom prst="rect">
            <a:avLst/>
          </a:prstGeom>
          <a:noFill/>
        </p:spPr>
        <p:txBody>
          <a:bodyPr wrap="square" rtlCol="0" anchor="t">
            <a:spAutoFit/>
          </a:bodyPr>
          <a:lstStyle/>
          <a:p>
            <a:pPr marL="0" lvl="1" algn="r"/>
            <a:r>
              <a:rPr lang="en-US" sz="1000" dirty="0">
                <a:solidFill>
                  <a:schemeClr val="dk1"/>
                </a:solidFill>
              </a:rPr>
              <a:t>Data Loss </a:t>
            </a:r>
            <a:r>
              <a:rPr lang="en-US" sz="1000" dirty="0" smtClean="0">
                <a:solidFill>
                  <a:schemeClr val="dk1"/>
                </a:solidFill>
              </a:rPr>
              <a:t>Prevention </a:t>
            </a:r>
            <a:r>
              <a:rPr lang="en-US" sz="800" dirty="0">
                <a:solidFill>
                  <a:srgbClr val="FFC000"/>
                </a:solidFill>
                <a:latin typeface="Verdana" panose="020B0604030504040204" pitchFamily="34" charset="0"/>
                <a:ea typeface="Times New Roman" panose="02020603050405020304" pitchFamily="18" charset="0"/>
              </a:rPr>
              <a:t>Detect</a:t>
            </a:r>
            <a:endParaRPr lang="en-US" sz="1000" dirty="0">
              <a:solidFill>
                <a:schemeClr val="dk1"/>
              </a:solidFill>
            </a:endParaRPr>
          </a:p>
        </p:txBody>
      </p:sp>
      <p:sp>
        <p:nvSpPr>
          <p:cNvPr id="14" name="TextBox 13">
            <a:extLst>
              <a:ext uri="{FF2B5EF4-FFF2-40B4-BE49-F238E27FC236}">
                <a16:creationId xmlns:a16="http://schemas.microsoft.com/office/drawing/2014/main" id="{CCB38938-3A5C-CAF9-3505-CBFD63DE8306}"/>
              </a:ext>
            </a:extLst>
          </p:cNvPr>
          <p:cNvSpPr txBox="1"/>
          <p:nvPr/>
        </p:nvSpPr>
        <p:spPr>
          <a:xfrm>
            <a:off x="217712" y="3297231"/>
            <a:ext cx="2237101" cy="246221"/>
          </a:xfrm>
          <a:prstGeom prst="rect">
            <a:avLst/>
          </a:prstGeom>
          <a:noFill/>
        </p:spPr>
        <p:txBody>
          <a:bodyPr wrap="square" rtlCol="0" anchor="t">
            <a:spAutoFit/>
          </a:bodyPr>
          <a:lstStyle/>
          <a:p>
            <a:pPr algn="r"/>
            <a:r>
              <a:rPr lang="en-US" sz="1000" dirty="0"/>
              <a:t>Web Application </a:t>
            </a:r>
            <a:r>
              <a:rPr lang="en-US" sz="1000" dirty="0" smtClean="0"/>
              <a:t>Firewalls </a:t>
            </a:r>
            <a:r>
              <a:rPr lang="en-US" sz="800" dirty="0">
                <a:solidFill>
                  <a:schemeClr val="accent6">
                    <a:lumMod val="60000"/>
                    <a:lumOff val="40000"/>
                  </a:schemeClr>
                </a:solidFill>
                <a:latin typeface="Verdana" panose="020B0604030504040204" pitchFamily="34" charset="0"/>
                <a:ea typeface="Times New Roman" panose="02020603050405020304" pitchFamily="18" charset="0"/>
              </a:rPr>
              <a:t>Protect</a:t>
            </a:r>
            <a:endParaRPr lang="en-US" sz="1000" dirty="0"/>
          </a:p>
        </p:txBody>
      </p:sp>
      <p:sp>
        <p:nvSpPr>
          <p:cNvPr id="15" name="TextBox 14">
            <a:extLst>
              <a:ext uri="{FF2B5EF4-FFF2-40B4-BE49-F238E27FC236}">
                <a16:creationId xmlns:a16="http://schemas.microsoft.com/office/drawing/2014/main" id="{6C614A93-B90E-BAEC-5D2B-E3E2DF1B6937}"/>
              </a:ext>
            </a:extLst>
          </p:cNvPr>
          <p:cNvSpPr txBox="1"/>
          <p:nvPr/>
        </p:nvSpPr>
        <p:spPr>
          <a:xfrm>
            <a:off x="212667" y="3789598"/>
            <a:ext cx="2237101" cy="246221"/>
          </a:xfrm>
          <a:prstGeom prst="rect">
            <a:avLst/>
          </a:prstGeom>
          <a:noFill/>
        </p:spPr>
        <p:txBody>
          <a:bodyPr wrap="square" rtlCol="0" anchor="t">
            <a:spAutoFit/>
          </a:bodyPr>
          <a:lstStyle/>
          <a:p>
            <a:pPr algn="r"/>
            <a:r>
              <a:rPr lang="en-US" sz="1000" dirty="0"/>
              <a:t>Internal Penetration </a:t>
            </a:r>
            <a:r>
              <a:rPr lang="en-US" sz="1000" dirty="0" smtClean="0"/>
              <a:t>Testing </a:t>
            </a:r>
            <a:r>
              <a:rPr lang="en-US" sz="800" dirty="0">
                <a:solidFill>
                  <a:srgbClr val="FFC000"/>
                </a:solidFill>
                <a:latin typeface="Verdana" panose="020B0604030504040204" pitchFamily="34" charset="0"/>
                <a:ea typeface="Times New Roman" panose="02020603050405020304" pitchFamily="18" charset="0"/>
              </a:rPr>
              <a:t>Detect</a:t>
            </a:r>
            <a:endParaRPr lang="en-US" sz="1000" dirty="0"/>
          </a:p>
        </p:txBody>
      </p:sp>
      <p:sp>
        <p:nvSpPr>
          <p:cNvPr id="16" name="TextBox 15">
            <a:extLst>
              <a:ext uri="{FF2B5EF4-FFF2-40B4-BE49-F238E27FC236}">
                <a16:creationId xmlns:a16="http://schemas.microsoft.com/office/drawing/2014/main" id="{1012F448-694F-588D-04E3-2607EB3148D0}"/>
              </a:ext>
            </a:extLst>
          </p:cNvPr>
          <p:cNvSpPr txBox="1"/>
          <p:nvPr/>
        </p:nvSpPr>
        <p:spPr>
          <a:xfrm>
            <a:off x="122865" y="1672309"/>
            <a:ext cx="2331950" cy="246221"/>
          </a:xfrm>
          <a:prstGeom prst="rect">
            <a:avLst/>
          </a:prstGeom>
          <a:noFill/>
        </p:spPr>
        <p:txBody>
          <a:bodyPr wrap="square" rtlCol="0" anchor="t">
            <a:spAutoFit/>
          </a:bodyPr>
          <a:lstStyle/>
          <a:p>
            <a:pPr algn="r"/>
            <a:r>
              <a:rPr lang="en-US" sz="1000" dirty="0"/>
              <a:t>Privilege Access </a:t>
            </a:r>
            <a:r>
              <a:rPr lang="en-US" sz="1000" dirty="0" smtClean="0"/>
              <a:t>Management </a:t>
            </a:r>
            <a:r>
              <a:rPr lang="en-US" sz="800" dirty="0" smtClean="0">
                <a:solidFill>
                  <a:schemeClr val="accent6">
                    <a:lumMod val="60000"/>
                    <a:lumOff val="40000"/>
                  </a:schemeClr>
                </a:solidFill>
                <a:latin typeface="Verdana" panose="020B0604030504040204" pitchFamily="34" charset="0"/>
                <a:ea typeface="Times New Roman" panose="02020603050405020304" pitchFamily="18" charset="0"/>
              </a:rPr>
              <a:t>Protect</a:t>
            </a:r>
            <a:endParaRPr lang="en-US" sz="800" dirty="0"/>
          </a:p>
        </p:txBody>
      </p:sp>
      <p:grpSp>
        <p:nvGrpSpPr>
          <p:cNvPr id="36" name="Group 35"/>
          <p:cNvGrpSpPr/>
          <p:nvPr/>
        </p:nvGrpSpPr>
        <p:grpSpPr>
          <a:xfrm>
            <a:off x="2515960" y="1700053"/>
            <a:ext cx="2334359" cy="242542"/>
            <a:chOff x="2132532" y="1899573"/>
            <a:chExt cx="1345722" cy="242542"/>
          </a:xfrm>
        </p:grpSpPr>
        <p:sp>
          <p:nvSpPr>
            <p:cNvPr id="10" name="Rectangle: Rounded Corners 3">
              <a:extLst>
                <a:ext uri="{FF2B5EF4-FFF2-40B4-BE49-F238E27FC236}">
                  <a16:creationId xmlns:a16="http://schemas.microsoft.com/office/drawing/2014/main" id="{C321F1A9-55A1-834A-A686-967D41196A07}"/>
                </a:ext>
              </a:extLst>
            </p:cNvPr>
            <p:cNvSpPr/>
            <p:nvPr/>
          </p:nvSpPr>
          <p:spPr>
            <a:xfrm>
              <a:off x="2132532" y="1899573"/>
              <a:ext cx="1345722" cy="242542"/>
            </a:xfrm>
            <a:prstGeom prst="roundRect">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100" dirty="0" smtClean="0">
                  <a:solidFill>
                    <a:schemeClr val="tx2"/>
                  </a:solidFill>
                </a:rPr>
                <a:t>10%</a:t>
              </a:r>
              <a:endParaRPr lang="en-US" sz="1100" dirty="0">
                <a:solidFill>
                  <a:schemeClr val="tx2"/>
                </a:solidFill>
              </a:endParaRPr>
            </a:p>
          </p:txBody>
        </p:sp>
        <p:sp>
          <p:nvSpPr>
            <p:cNvPr id="17" name="Rectangle: Rounded Corners 10">
              <a:extLst>
                <a:ext uri="{FF2B5EF4-FFF2-40B4-BE49-F238E27FC236}">
                  <a16:creationId xmlns:a16="http://schemas.microsoft.com/office/drawing/2014/main" id="{C6D40EBD-C289-CB3A-8C37-DC5D1C1335AA}"/>
                </a:ext>
              </a:extLst>
            </p:cNvPr>
            <p:cNvSpPr/>
            <p:nvPr/>
          </p:nvSpPr>
          <p:spPr>
            <a:xfrm>
              <a:off x="2132532" y="1899573"/>
              <a:ext cx="483982" cy="242542"/>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p:cNvGrpSpPr/>
          <p:nvPr/>
        </p:nvGrpSpPr>
        <p:grpSpPr>
          <a:xfrm>
            <a:off x="5550552" y="2479306"/>
            <a:ext cx="2679700" cy="246888"/>
            <a:chOff x="2971800" y="2400083"/>
            <a:chExt cx="2679700" cy="239719"/>
          </a:xfrm>
        </p:grpSpPr>
        <p:sp>
          <p:nvSpPr>
            <p:cNvPr id="18" name="Rectangle: Rounded Corners 11">
              <a:extLst>
                <a:ext uri="{FF2B5EF4-FFF2-40B4-BE49-F238E27FC236}">
                  <a16:creationId xmlns:a16="http://schemas.microsoft.com/office/drawing/2014/main" id="{63E2305D-A0DF-A03C-2232-CC3548BC1CF6}"/>
                </a:ext>
              </a:extLst>
            </p:cNvPr>
            <p:cNvSpPr/>
            <p:nvPr/>
          </p:nvSpPr>
          <p:spPr>
            <a:xfrm>
              <a:off x="2971802" y="2400083"/>
              <a:ext cx="2679698" cy="239719"/>
            </a:xfrm>
            <a:prstGeom prst="roundRect">
              <a:avLst>
                <a:gd name="adj" fmla="val 50000"/>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100" dirty="0" smtClean="0">
                  <a:solidFill>
                    <a:schemeClr val="tx2"/>
                  </a:solidFill>
                </a:rPr>
                <a:t>0%</a:t>
              </a:r>
              <a:endParaRPr lang="en-US" sz="1100" dirty="0">
                <a:solidFill>
                  <a:schemeClr val="tx2"/>
                </a:solidFill>
              </a:endParaRPr>
            </a:p>
          </p:txBody>
        </p:sp>
        <p:sp>
          <p:nvSpPr>
            <p:cNvPr id="19" name="Rectangle: Rounded Corners 12">
              <a:extLst>
                <a:ext uri="{FF2B5EF4-FFF2-40B4-BE49-F238E27FC236}">
                  <a16:creationId xmlns:a16="http://schemas.microsoft.com/office/drawing/2014/main" id="{089E357A-BD62-BF53-9B92-E64C83AB4DBB}"/>
                </a:ext>
              </a:extLst>
            </p:cNvPr>
            <p:cNvSpPr/>
            <p:nvPr/>
          </p:nvSpPr>
          <p:spPr>
            <a:xfrm>
              <a:off x="2971800" y="2400083"/>
              <a:ext cx="45719" cy="239719"/>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32"/>
          <p:cNvGrpSpPr/>
          <p:nvPr/>
        </p:nvGrpSpPr>
        <p:grpSpPr>
          <a:xfrm>
            <a:off x="3779259" y="2932619"/>
            <a:ext cx="1408992" cy="246888"/>
            <a:chOff x="3458543" y="3038809"/>
            <a:chExt cx="3914875" cy="246888"/>
          </a:xfrm>
        </p:grpSpPr>
        <p:sp>
          <p:nvSpPr>
            <p:cNvPr id="20" name="Rectangle: Rounded Corners 13">
              <a:extLst>
                <a:ext uri="{FF2B5EF4-FFF2-40B4-BE49-F238E27FC236}">
                  <a16:creationId xmlns:a16="http://schemas.microsoft.com/office/drawing/2014/main" id="{48565831-563A-50B6-A184-EE1230CF55E9}"/>
                </a:ext>
              </a:extLst>
            </p:cNvPr>
            <p:cNvSpPr/>
            <p:nvPr/>
          </p:nvSpPr>
          <p:spPr>
            <a:xfrm>
              <a:off x="3458543" y="3038809"/>
              <a:ext cx="3914875" cy="246888"/>
            </a:xfrm>
            <a:prstGeom prst="roundRect">
              <a:avLst>
                <a:gd name="adj" fmla="val 50000"/>
              </a:avLst>
            </a:prstGeom>
            <a:solidFill>
              <a:schemeClr val="accent3">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100" dirty="0" smtClean="0">
                  <a:solidFill>
                    <a:schemeClr val="tx2"/>
                  </a:solidFill>
                </a:rPr>
                <a:t>0% DNS</a:t>
              </a:r>
              <a:endParaRPr lang="en-US" sz="1100" dirty="0">
                <a:solidFill>
                  <a:schemeClr val="tx2"/>
                </a:solidFill>
              </a:endParaRPr>
            </a:p>
          </p:txBody>
        </p:sp>
        <p:sp>
          <p:nvSpPr>
            <p:cNvPr id="21" name="Rectangle: Rounded Corners 14">
              <a:extLst>
                <a:ext uri="{FF2B5EF4-FFF2-40B4-BE49-F238E27FC236}">
                  <a16:creationId xmlns:a16="http://schemas.microsoft.com/office/drawing/2014/main" id="{33F5C71C-5140-CCA7-12F1-FE5340E7A757}"/>
                </a:ext>
              </a:extLst>
            </p:cNvPr>
            <p:cNvSpPr/>
            <p:nvPr/>
          </p:nvSpPr>
          <p:spPr>
            <a:xfrm>
              <a:off x="3458543" y="3038809"/>
              <a:ext cx="226281" cy="246888"/>
            </a:xfrm>
            <a:prstGeom prst="roundRect">
              <a:avLst>
                <a:gd name="adj" fmla="val 50000"/>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31"/>
          <p:cNvGrpSpPr/>
          <p:nvPr/>
        </p:nvGrpSpPr>
        <p:grpSpPr>
          <a:xfrm>
            <a:off x="3514427" y="3800977"/>
            <a:ext cx="1374820" cy="246888"/>
            <a:chOff x="4754850" y="3587163"/>
            <a:chExt cx="1374820" cy="369332"/>
          </a:xfrm>
        </p:grpSpPr>
        <p:sp>
          <p:nvSpPr>
            <p:cNvPr id="22" name="Rectangle: Rounded Corners 15">
              <a:extLst>
                <a:ext uri="{FF2B5EF4-FFF2-40B4-BE49-F238E27FC236}">
                  <a16:creationId xmlns:a16="http://schemas.microsoft.com/office/drawing/2014/main" id="{114B1145-9F51-D941-CFEB-11A573504601}"/>
                </a:ext>
              </a:extLst>
            </p:cNvPr>
            <p:cNvSpPr/>
            <p:nvPr/>
          </p:nvSpPr>
          <p:spPr>
            <a:xfrm>
              <a:off x="4754851" y="3587163"/>
              <a:ext cx="1374819" cy="369332"/>
            </a:xfrm>
            <a:prstGeom prst="roundRect">
              <a:avLst>
                <a:gd name="adj" fmla="val 50000"/>
              </a:avLst>
            </a:prstGeom>
            <a:solidFill>
              <a:schemeClr val="accent4">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100" dirty="0">
                <a:solidFill>
                  <a:schemeClr val="tx2"/>
                </a:solidFill>
              </a:endParaRPr>
            </a:p>
          </p:txBody>
        </p:sp>
        <p:sp>
          <p:nvSpPr>
            <p:cNvPr id="23" name="Rectangle: Rounded Corners 16">
              <a:extLst>
                <a:ext uri="{FF2B5EF4-FFF2-40B4-BE49-F238E27FC236}">
                  <a16:creationId xmlns:a16="http://schemas.microsoft.com/office/drawing/2014/main" id="{126FE4D5-A977-E3FA-4695-AC334198381A}"/>
                </a:ext>
              </a:extLst>
            </p:cNvPr>
            <p:cNvSpPr/>
            <p:nvPr/>
          </p:nvSpPr>
          <p:spPr>
            <a:xfrm>
              <a:off x="4754850" y="3587163"/>
              <a:ext cx="1168668" cy="369332"/>
            </a:xfrm>
            <a:prstGeom prst="roundRect">
              <a:avLst>
                <a:gd name="adj" fmla="val 50000"/>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95%</a:t>
              </a:r>
              <a:endParaRPr lang="en-US" sz="1200" dirty="0"/>
            </a:p>
          </p:txBody>
        </p:sp>
      </p:grpSp>
      <p:grpSp>
        <p:nvGrpSpPr>
          <p:cNvPr id="30" name="Group 29"/>
          <p:cNvGrpSpPr/>
          <p:nvPr/>
        </p:nvGrpSpPr>
        <p:grpSpPr>
          <a:xfrm>
            <a:off x="2912677" y="4729502"/>
            <a:ext cx="7059182" cy="248076"/>
            <a:chOff x="2444261" y="5265695"/>
            <a:chExt cx="7059182" cy="248076"/>
          </a:xfrm>
        </p:grpSpPr>
        <p:sp>
          <p:nvSpPr>
            <p:cNvPr id="24" name="Rectangle: Rounded Corners 17">
              <a:extLst>
                <a:ext uri="{FF2B5EF4-FFF2-40B4-BE49-F238E27FC236}">
                  <a16:creationId xmlns:a16="http://schemas.microsoft.com/office/drawing/2014/main" id="{9F8F4D82-0FB7-727E-D62D-77A009653A8A}"/>
                </a:ext>
              </a:extLst>
            </p:cNvPr>
            <p:cNvSpPr/>
            <p:nvPr/>
          </p:nvSpPr>
          <p:spPr>
            <a:xfrm>
              <a:off x="2444263" y="5265695"/>
              <a:ext cx="7059180" cy="248076"/>
            </a:xfrm>
            <a:prstGeom prst="roundRect">
              <a:avLst>
                <a:gd name="adj" fmla="val 50000"/>
              </a:avLst>
            </a:prstGeom>
            <a:solidFill>
              <a:schemeClr val="accent5">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100" dirty="0" smtClean="0">
                  <a:solidFill>
                    <a:schemeClr val="tx2"/>
                  </a:solidFill>
                </a:rPr>
                <a:t>25%</a:t>
              </a:r>
              <a:endParaRPr lang="en-US" sz="1100" dirty="0">
                <a:solidFill>
                  <a:schemeClr val="tx2"/>
                </a:solidFill>
              </a:endParaRPr>
            </a:p>
          </p:txBody>
        </p:sp>
        <p:sp>
          <p:nvSpPr>
            <p:cNvPr id="25" name="Rectangle: Rounded Corners 18">
              <a:extLst>
                <a:ext uri="{FF2B5EF4-FFF2-40B4-BE49-F238E27FC236}">
                  <a16:creationId xmlns:a16="http://schemas.microsoft.com/office/drawing/2014/main" id="{7378B42A-E14B-949E-7890-5B990802DDA6}"/>
                </a:ext>
              </a:extLst>
            </p:cNvPr>
            <p:cNvSpPr/>
            <p:nvPr/>
          </p:nvSpPr>
          <p:spPr>
            <a:xfrm>
              <a:off x="2444261" y="5265695"/>
              <a:ext cx="1464540" cy="248076"/>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p:cNvGrpSpPr/>
          <p:nvPr/>
        </p:nvGrpSpPr>
        <p:grpSpPr>
          <a:xfrm>
            <a:off x="5117753" y="5052917"/>
            <a:ext cx="2276476" cy="246888"/>
            <a:chOff x="4334526" y="5255693"/>
            <a:chExt cx="2276476" cy="258077"/>
          </a:xfrm>
        </p:grpSpPr>
        <p:sp>
          <p:nvSpPr>
            <p:cNvPr id="26" name="Rectangle: Rounded Corners 19">
              <a:extLst>
                <a:ext uri="{FF2B5EF4-FFF2-40B4-BE49-F238E27FC236}">
                  <a16:creationId xmlns:a16="http://schemas.microsoft.com/office/drawing/2014/main" id="{4513FC84-07CC-249A-4F95-4CD4F0788097}"/>
                </a:ext>
              </a:extLst>
            </p:cNvPr>
            <p:cNvSpPr/>
            <p:nvPr/>
          </p:nvSpPr>
          <p:spPr>
            <a:xfrm>
              <a:off x="4334526" y="5255693"/>
              <a:ext cx="2276476" cy="258077"/>
            </a:xfrm>
            <a:prstGeom prst="roundRect">
              <a:avLst>
                <a:gd name="adj" fmla="val 50000"/>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100" dirty="0" smtClean="0">
                  <a:solidFill>
                    <a:schemeClr val="tx2"/>
                  </a:solidFill>
                </a:rPr>
                <a:t>Discovery</a:t>
              </a:r>
              <a:endParaRPr lang="en-US" sz="1100" dirty="0">
                <a:solidFill>
                  <a:schemeClr val="tx2"/>
                </a:solidFill>
              </a:endParaRPr>
            </a:p>
          </p:txBody>
        </p:sp>
        <p:sp>
          <p:nvSpPr>
            <p:cNvPr id="27" name="Rectangle: Rounded Corners 20">
              <a:extLst>
                <a:ext uri="{FF2B5EF4-FFF2-40B4-BE49-F238E27FC236}">
                  <a16:creationId xmlns:a16="http://schemas.microsoft.com/office/drawing/2014/main" id="{EC79C841-E9B0-90B2-BAEE-4421AB39561E}"/>
                </a:ext>
              </a:extLst>
            </p:cNvPr>
            <p:cNvSpPr/>
            <p:nvPr/>
          </p:nvSpPr>
          <p:spPr>
            <a:xfrm>
              <a:off x="4334526" y="5255693"/>
              <a:ext cx="70497" cy="258077"/>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2" name="Straight Connector 51">
            <a:extLst>
              <a:ext uri="{FF2B5EF4-FFF2-40B4-BE49-F238E27FC236}">
                <a16:creationId xmlns:a16="http://schemas.microsoft.com/office/drawing/2014/main" id="{920CCB8D-14E3-DD5C-ED4B-A73A88CAEAB4}"/>
              </a:ext>
            </a:extLst>
          </p:cNvPr>
          <p:cNvCxnSpPr>
            <a:stCxn id="16" idx="3"/>
            <a:endCxn id="17" idx="1"/>
          </p:cNvCxnSpPr>
          <p:nvPr/>
        </p:nvCxnSpPr>
        <p:spPr>
          <a:xfrm>
            <a:off x="2454815" y="1795420"/>
            <a:ext cx="61145" cy="25904"/>
          </a:xfrm>
          <a:prstGeom prst="line">
            <a:avLst/>
          </a:prstGeom>
          <a:ln w="3175">
            <a:solidFill>
              <a:schemeClr val="accent1">
                <a:alpha val="69000"/>
              </a:schemeClr>
            </a:solidFill>
            <a:prstDash val="dashDot"/>
            <a:headEnd type="ova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B14B0577-F432-DCF9-934B-BBEF43178852}"/>
              </a:ext>
            </a:extLst>
          </p:cNvPr>
          <p:cNvCxnSpPr>
            <a:cxnSpLocks/>
            <a:stCxn id="11" idx="3"/>
          </p:cNvCxnSpPr>
          <p:nvPr/>
        </p:nvCxnSpPr>
        <p:spPr>
          <a:xfrm>
            <a:off x="2454813" y="2193452"/>
            <a:ext cx="573175" cy="13321"/>
          </a:xfrm>
          <a:prstGeom prst="line">
            <a:avLst/>
          </a:prstGeom>
          <a:ln w="3175">
            <a:solidFill>
              <a:schemeClr val="accent1">
                <a:alpha val="69000"/>
              </a:schemeClr>
            </a:solidFill>
            <a:prstDash val="dashDot"/>
            <a:headEnd type="ova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D029E4BF-2CB0-4AEA-D622-394B470FE0BB}"/>
              </a:ext>
            </a:extLst>
          </p:cNvPr>
          <p:cNvCxnSpPr>
            <a:cxnSpLocks/>
            <a:stCxn id="12" idx="3"/>
            <a:endCxn id="19" idx="1"/>
          </p:cNvCxnSpPr>
          <p:nvPr/>
        </p:nvCxnSpPr>
        <p:spPr>
          <a:xfrm flipV="1">
            <a:off x="2454813" y="2602750"/>
            <a:ext cx="3095739" cy="6338"/>
          </a:xfrm>
          <a:prstGeom prst="line">
            <a:avLst/>
          </a:prstGeom>
          <a:ln w="3175">
            <a:solidFill>
              <a:schemeClr val="accent1">
                <a:alpha val="69000"/>
              </a:schemeClr>
            </a:solidFill>
            <a:prstDash val="dashDot"/>
            <a:headEnd type="ova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C5B3FBB4-5FB7-6763-9D52-FA49E5D67226}"/>
              </a:ext>
            </a:extLst>
          </p:cNvPr>
          <p:cNvCxnSpPr>
            <a:cxnSpLocks/>
            <a:stCxn id="14" idx="3"/>
            <a:endCxn id="87" idx="1"/>
          </p:cNvCxnSpPr>
          <p:nvPr/>
        </p:nvCxnSpPr>
        <p:spPr>
          <a:xfrm>
            <a:off x="2454813" y="3420342"/>
            <a:ext cx="4185394" cy="28320"/>
          </a:xfrm>
          <a:prstGeom prst="line">
            <a:avLst/>
          </a:prstGeom>
          <a:ln w="3175">
            <a:solidFill>
              <a:schemeClr val="accent1">
                <a:alpha val="69000"/>
              </a:schemeClr>
            </a:solidFill>
            <a:prstDash val="dashDot"/>
            <a:headEnd type="ova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22D6E0BE-4685-A569-6B5F-6BD81486A51E}"/>
              </a:ext>
            </a:extLst>
          </p:cNvPr>
          <p:cNvCxnSpPr>
            <a:cxnSpLocks/>
          </p:cNvCxnSpPr>
          <p:nvPr/>
        </p:nvCxnSpPr>
        <p:spPr>
          <a:xfrm flipV="1">
            <a:off x="2447757" y="4369713"/>
            <a:ext cx="4882981" cy="10832"/>
          </a:xfrm>
          <a:prstGeom prst="line">
            <a:avLst/>
          </a:prstGeom>
          <a:ln w="3175">
            <a:solidFill>
              <a:schemeClr val="accent1">
                <a:alpha val="69000"/>
              </a:schemeClr>
            </a:solidFill>
            <a:prstDash val="dashDot"/>
            <a:headEnd type="oval"/>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2225844" y="1093422"/>
            <a:ext cx="490840" cy="261610"/>
          </a:xfrm>
          <a:prstGeom prst="rect">
            <a:avLst/>
          </a:prstGeom>
          <a:noFill/>
        </p:spPr>
        <p:txBody>
          <a:bodyPr wrap="none" rtlCol="0">
            <a:spAutoFit/>
          </a:bodyPr>
          <a:lstStyle/>
          <a:p>
            <a:r>
              <a:rPr lang="en-US" sz="1100" dirty="0" smtClean="0">
                <a:latin typeface="Museo Sans 500"/>
                <a:cs typeface="Museo Sans 500"/>
              </a:rPr>
              <a:t>MAY</a:t>
            </a:r>
          </a:p>
        </p:txBody>
      </p:sp>
      <p:sp>
        <p:nvSpPr>
          <p:cNvPr id="76" name="TextBox 75"/>
          <p:cNvSpPr txBox="1"/>
          <p:nvPr/>
        </p:nvSpPr>
        <p:spPr>
          <a:xfrm>
            <a:off x="3433165" y="1097850"/>
            <a:ext cx="460382" cy="261610"/>
          </a:xfrm>
          <a:prstGeom prst="rect">
            <a:avLst/>
          </a:prstGeom>
          <a:noFill/>
        </p:spPr>
        <p:txBody>
          <a:bodyPr wrap="none" rtlCol="0">
            <a:spAutoFit/>
          </a:bodyPr>
          <a:lstStyle/>
          <a:p>
            <a:r>
              <a:rPr lang="en-US" sz="1100" dirty="0" smtClean="0">
                <a:latin typeface="Museo Sans 500"/>
                <a:cs typeface="Museo Sans 500"/>
              </a:rPr>
              <a:t>JUN</a:t>
            </a:r>
          </a:p>
        </p:txBody>
      </p:sp>
      <p:sp>
        <p:nvSpPr>
          <p:cNvPr id="77" name="TextBox 76"/>
          <p:cNvSpPr txBox="1"/>
          <p:nvPr/>
        </p:nvSpPr>
        <p:spPr>
          <a:xfrm>
            <a:off x="4639258" y="1072540"/>
            <a:ext cx="436338" cy="261610"/>
          </a:xfrm>
          <a:prstGeom prst="rect">
            <a:avLst/>
          </a:prstGeom>
          <a:noFill/>
        </p:spPr>
        <p:txBody>
          <a:bodyPr wrap="none" rtlCol="0">
            <a:spAutoFit/>
          </a:bodyPr>
          <a:lstStyle/>
          <a:p>
            <a:r>
              <a:rPr lang="en-US" sz="1100" dirty="0" smtClean="0">
                <a:latin typeface="Museo Sans 500"/>
                <a:cs typeface="Museo Sans 500"/>
              </a:rPr>
              <a:t>JUL</a:t>
            </a:r>
          </a:p>
        </p:txBody>
      </p:sp>
      <p:sp>
        <p:nvSpPr>
          <p:cNvPr id="78" name="TextBox 77"/>
          <p:cNvSpPr txBox="1"/>
          <p:nvPr/>
        </p:nvSpPr>
        <p:spPr>
          <a:xfrm>
            <a:off x="5800023" y="1104947"/>
            <a:ext cx="490840" cy="261610"/>
          </a:xfrm>
          <a:prstGeom prst="rect">
            <a:avLst/>
          </a:prstGeom>
          <a:noFill/>
        </p:spPr>
        <p:txBody>
          <a:bodyPr wrap="none" rtlCol="0">
            <a:spAutoFit/>
          </a:bodyPr>
          <a:lstStyle/>
          <a:p>
            <a:r>
              <a:rPr lang="en-US" sz="1100" dirty="0" smtClean="0">
                <a:latin typeface="Museo Sans 500"/>
                <a:cs typeface="Museo Sans 500"/>
              </a:rPr>
              <a:t>AUG</a:t>
            </a:r>
          </a:p>
        </p:txBody>
      </p:sp>
      <p:sp>
        <p:nvSpPr>
          <p:cNvPr id="79" name="TextBox 78"/>
          <p:cNvSpPr txBox="1"/>
          <p:nvPr/>
        </p:nvSpPr>
        <p:spPr>
          <a:xfrm>
            <a:off x="6994874" y="1093573"/>
            <a:ext cx="468398" cy="261610"/>
          </a:xfrm>
          <a:prstGeom prst="rect">
            <a:avLst/>
          </a:prstGeom>
          <a:noFill/>
        </p:spPr>
        <p:txBody>
          <a:bodyPr wrap="none" rtlCol="0">
            <a:spAutoFit/>
          </a:bodyPr>
          <a:lstStyle/>
          <a:p>
            <a:r>
              <a:rPr lang="en-US" sz="1100" dirty="0" smtClean="0">
                <a:latin typeface="Museo Sans 500"/>
                <a:cs typeface="Museo Sans 500"/>
              </a:rPr>
              <a:t>SEP</a:t>
            </a:r>
          </a:p>
        </p:txBody>
      </p:sp>
      <p:sp>
        <p:nvSpPr>
          <p:cNvPr id="80" name="TextBox 79"/>
          <p:cNvSpPr txBox="1"/>
          <p:nvPr/>
        </p:nvSpPr>
        <p:spPr>
          <a:xfrm>
            <a:off x="8161458" y="1097851"/>
            <a:ext cx="482824" cy="261610"/>
          </a:xfrm>
          <a:prstGeom prst="rect">
            <a:avLst/>
          </a:prstGeom>
          <a:noFill/>
        </p:spPr>
        <p:txBody>
          <a:bodyPr wrap="none" rtlCol="0">
            <a:spAutoFit/>
          </a:bodyPr>
          <a:lstStyle/>
          <a:p>
            <a:r>
              <a:rPr lang="en-US" sz="1100" dirty="0" smtClean="0">
                <a:latin typeface="Museo Sans 500"/>
                <a:cs typeface="Museo Sans 500"/>
              </a:rPr>
              <a:t>OCT</a:t>
            </a:r>
          </a:p>
        </p:txBody>
      </p:sp>
      <p:sp>
        <p:nvSpPr>
          <p:cNvPr id="81" name="TextBox 80"/>
          <p:cNvSpPr txBox="1"/>
          <p:nvPr/>
        </p:nvSpPr>
        <p:spPr>
          <a:xfrm>
            <a:off x="9358083" y="1093744"/>
            <a:ext cx="490840" cy="261610"/>
          </a:xfrm>
          <a:prstGeom prst="rect">
            <a:avLst/>
          </a:prstGeom>
          <a:noFill/>
        </p:spPr>
        <p:txBody>
          <a:bodyPr wrap="none" rtlCol="0">
            <a:spAutoFit/>
          </a:bodyPr>
          <a:lstStyle/>
          <a:p>
            <a:r>
              <a:rPr lang="en-US" sz="1100" dirty="0" smtClean="0">
                <a:latin typeface="Museo Sans 500"/>
                <a:cs typeface="Museo Sans 500"/>
              </a:rPr>
              <a:t>NOV</a:t>
            </a:r>
          </a:p>
        </p:txBody>
      </p:sp>
      <p:sp>
        <p:nvSpPr>
          <p:cNvPr id="82" name="TextBox 81"/>
          <p:cNvSpPr txBox="1"/>
          <p:nvPr/>
        </p:nvSpPr>
        <p:spPr>
          <a:xfrm>
            <a:off x="10528910" y="1101272"/>
            <a:ext cx="484428" cy="261610"/>
          </a:xfrm>
          <a:prstGeom prst="rect">
            <a:avLst/>
          </a:prstGeom>
          <a:noFill/>
        </p:spPr>
        <p:txBody>
          <a:bodyPr wrap="none" rtlCol="0">
            <a:spAutoFit/>
          </a:bodyPr>
          <a:lstStyle/>
          <a:p>
            <a:r>
              <a:rPr lang="en-US" sz="1100" dirty="0" smtClean="0">
                <a:latin typeface="Museo Sans 500"/>
                <a:cs typeface="Museo Sans 500"/>
              </a:rPr>
              <a:t>DEC</a:t>
            </a:r>
          </a:p>
        </p:txBody>
      </p:sp>
      <p:cxnSp>
        <p:nvCxnSpPr>
          <p:cNvPr id="89" name="Straight Connector 88"/>
          <p:cNvCxnSpPr/>
          <p:nvPr/>
        </p:nvCxnSpPr>
        <p:spPr>
          <a:xfrm>
            <a:off x="2389394" y="1090269"/>
            <a:ext cx="8991500" cy="11003"/>
          </a:xfrm>
          <a:prstGeom prst="line">
            <a:avLst/>
          </a:prstGeom>
          <a:ln/>
        </p:spPr>
        <p:style>
          <a:lnRef idx="1">
            <a:schemeClr val="dk1"/>
          </a:lnRef>
          <a:fillRef idx="0">
            <a:schemeClr val="dk1"/>
          </a:fillRef>
          <a:effectRef idx="0">
            <a:schemeClr val="dk1"/>
          </a:effectRef>
          <a:fontRef idx="minor">
            <a:schemeClr val="tx1"/>
          </a:fontRef>
        </p:style>
      </p:cxnSp>
      <p:sp>
        <p:nvSpPr>
          <p:cNvPr id="58" name="TextBox 57">
            <a:extLst>
              <a:ext uri="{FF2B5EF4-FFF2-40B4-BE49-F238E27FC236}">
                <a16:creationId xmlns:a16="http://schemas.microsoft.com/office/drawing/2014/main" id="{6C614A93-B90E-BAEC-5D2B-E3E2DF1B6937}"/>
              </a:ext>
            </a:extLst>
          </p:cNvPr>
          <p:cNvSpPr txBox="1"/>
          <p:nvPr/>
        </p:nvSpPr>
        <p:spPr>
          <a:xfrm>
            <a:off x="207621" y="4212557"/>
            <a:ext cx="2237101" cy="400110"/>
          </a:xfrm>
          <a:prstGeom prst="rect">
            <a:avLst/>
          </a:prstGeom>
          <a:noFill/>
        </p:spPr>
        <p:txBody>
          <a:bodyPr wrap="square" rtlCol="0" anchor="t">
            <a:spAutoFit/>
          </a:bodyPr>
          <a:lstStyle/>
          <a:p>
            <a:pPr algn="r"/>
            <a:r>
              <a:rPr lang="en-US" sz="1000" dirty="0"/>
              <a:t>Extended Detection &amp; Response (XDR</a:t>
            </a:r>
            <a:r>
              <a:rPr lang="en-US" sz="1000" dirty="0" smtClean="0"/>
              <a:t>) </a:t>
            </a:r>
            <a:r>
              <a:rPr lang="en-US" sz="800" dirty="0" smtClean="0">
                <a:solidFill>
                  <a:srgbClr val="FFC000"/>
                </a:solidFill>
                <a:latin typeface="Verdana" panose="020B0604030504040204" pitchFamily="34" charset="0"/>
                <a:ea typeface="Times New Roman" panose="02020603050405020304" pitchFamily="18" charset="0"/>
              </a:rPr>
              <a:t>Detect</a:t>
            </a:r>
            <a:r>
              <a:rPr lang="en-US" sz="800" b="1" dirty="0" smtClean="0">
                <a:solidFill>
                  <a:srgbClr val="FFC000"/>
                </a:solidFill>
                <a:latin typeface="Verdana" panose="020B0604030504040204" pitchFamily="34" charset="0"/>
                <a:ea typeface="Times New Roman" panose="02020603050405020304" pitchFamily="18" charset="0"/>
              </a:rPr>
              <a:t> </a:t>
            </a:r>
            <a:r>
              <a:rPr lang="en-US" sz="800" dirty="0" smtClean="0">
                <a:solidFill>
                  <a:schemeClr val="tx1">
                    <a:lumMod val="50000"/>
                  </a:schemeClr>
                </a:solidFill>
                <a:latin typeface="Verdana" panose="020B0604030504040204" pitchFamily="34" charset="0"/>
                <a:ea typeface="Times New Roman" panose="02020603050405020304" pitchFamily="18" charset="0"/>
              </a:rPr>
              <a:t>&amp;</a:t>
            </a:r>
            <a:r>
              <a:rPr lang="en-US" sz="800" b="1" dirty="0" smtClean="0">
                <a:solidFill>
                  <a:srgbClr val="FFC000"/>
                </a:solidFill>
                <a:latin typeface="Verdana" panose="020B0604030504040204" pitchFamily="34" charset="0"/>
                <a:ea typeface="Times New Roman" panose="02020603050405020304" pitchFamily="18" charset="0"/>
              </a:rPr>
              <a:t> </a:t>
            </a:r>
            <a:r>
              <a:rPr lang="en-US" sz="800" dirty="0">
                <a:solidFill>
                  <a:srgbClr val="F7966F"/>
                </a:solidFill>
                <a:latin typeface="Verdana" panose="020B0604030504040204" pitchFamily="34" charset="0"/>
                <a:ea typeface="Times New Roman" panose="02020603050405020304" pitchFamily="18" charset="0"/>
              </a:rPr>
              <a:t>Respond</a:t>
            </a:r>
            <a:endParaRPr lang="en-US" sz="1000" dirty="0"/>
          </a:p>
        </p:txBody>
      </p:sp>
      <p:sp>
        <p:nvSpPr>
          <p:cNvPr id="59" name="TextBox 58">
            <a:extLst>
              <a:ext uri="{FF2B5EF4-FFF2-40B4-BE49-F238E27FC236}">
                <a16:creationId xmlns:a16="http://schemas.microsoft.com/office/drawing/2014/main" id="{6C614A93-B90E-BAEC-5D2B-E3E2DF1B6937}"/>
              </a:ext>
            </a:extLst>
          </p:cNvPr>
          <p:cNvSpPr txBox="1"/>
          <p:nvPr/>
        </p:nvSpPr>
        <p:spPr>
          <a:xfrm>
            <a:off x="207621" y="4719922"/>
            <a:ext cx="2237101" cy="369332"/>
          </a:xfrm>
          <a:prstGeom prst="rect">
            <a:avLst/>
          </a:prstGeom>
          <a:noFill/>
        </p:spPr>
        <p:txBody>
          <a:bodyPr wrap="square" rtlCol="0" anchor="t">
            <a:spAutoFit/>
          </a:bodyPr>
          <a:lstStyle/>
          <a:p>
            <a:pPr algn="r"/>
            <a:r>
              <a:rPr lang="en-US" sz="1000" dirty="0"/>
              <a:t>Server 2012 </a:t>
            </a:r>
            <a:r>
              <a:rPr lang="en-US" sz="1000" dirty="0" smtClean="0"/>
              <a:t>Upgrade </a:t>
            </a:r>
            <a:r>
              <a:rPr lang="en-US" sz="800" dirty="0" smtClean="0">
                <a:solidFill>
                  <a:srgbClr val="0070C0"/>
                </a:solidFill>
                <a:latin typeface="Verdana" panose="020B0604030504040204" pitchFamily="34" charset="0"/>
                <a:ea typeface="Times New Roman" panose="02020603050405020304" pitchFamily="18" charset="0"/>
              </a:rPr>
              <a:t>Identify</a:t>
            </a:r>
            <a:r>
              <a:rPr lang="en-US" sz="800" b="1" dirty="0" smtClean="0">
                <a:solidFill>
                  <a:srgbClr val="0070C0"/>
                </a:solidFill>
                <a:latin typeface="Verdana" panose="020B0604030504040204" pitchFamily="34" charset="0"/>
                <a:ea typeface="Times New Roman" panose="02020603050405020304" pitchFamily="18" charset="0"/>
              </a:rPr>
              <a:t> </a:t>
            </a:r>
            <a:r>
              <a:rPr lang="en-US" sz="800" dirty="0" smtClean="0">
                <a:solidFill>
                  <a:schemeClr val="tx1">
                    <a:lumMod val="50000"/>
                  </a:schemeClr>
                </a:solidFill>
                <a:latin typeface="Verdana" panose="020B0604030504040204" pitchFamily="34" charset="0"/>
                <a:ea typeface="Times New Roman" panose="02020603050405020304" pitchFamily="18" charset="0"/>
              </a:rPr>
              <a:t>&amp;</a:t>
            </a:r>
            <a:r>
              <a:rPr lang="en-US" sz="800" b="1" dirty="0" smtClean="0">
                <a:solidFill>
                  <a:srgbClr val="0070C0"/>
                </a:solidFill>
                <a:latin typeface="Verdana" panose="020B0604030504040204" pitchFamily="34" charset="0"/>
                <a:ea typeface="Times New Roman" panose="02020603050405020304" pitchFamily="18" charset="0"/>
              </a:rPr>
              <a:t> </a:t>
            </a:r>
            <a:r>
              <a:rPr lang="en-US" sz="800" dirty="0">
                <a:solidFill>
                  <a:schemeClr val="accent6">
                    <a:lumMod val="60000"/>
                    <a:lumOff val="40000"/>
                  </a:schemeClr>
                </a:solidFill>
                <a:latin typeface="Verdana" panose="020B0604030504040204" pitchFamily="34" charset="0"/>
                <a:ea typeface="Times New Roman" panose="02020603050405020304" pitchFamily="18" charset="0"/>
              </a:rPr>
              <a:t>Protect</a:t>
            </a:r>
            <a:endParaRPr lang="en-US" sz="800" dirty="0"/>
          </a:p>
        </p:txBody>
      </p:sp>
      <p:sp>
        <p:nvSpPr>
          <p:cNvPr id="60" name="TextBox 59">
            <a:extLst>
              <a:ext uri="{FF2B5EF4-FFF2-40B4-BE49-F238E27FC236}">
                <a16:creationId xmlns:a16="http://schemas.microsoft.com/office/drawing/2014/main" id="{6C614A93-B90E-BAEC-5D2B-E3E2DF1B6937}"/>
              </a:ext>
            </a:extLst>
          </p:cNvPr>
          <p:cNvSpPr txBox="1"/>
          <p:nvPr/>
        </p:nvSpPr>
        <p:spPr>
          <a:xfrm>
            <a:off x="207621" y="5073398"/>
            <a:ext cx="2237101" cy="246221"/>
          </a:xfrm>
          <a:prstGeom prst="rect">
            <a:avLst/>
          </a:prstGeom>
          <a:noFill/>
        </p:spPr>
        <p:txBody>
          <a:bodyPr wrap="square" rtlCol="0" anchor="t">
            <a:spAutoFit/>
          </a:bodyPr>
          <a:lstStyle/>
          <a:p>
            <a:pPr algn="r"/>
            <a:r>
              <a:rPr lang="en-US" sz="1000" dirty="0"/>
              <a:t>Zero-Trust </a:t>
            </a:r>
            <a:r>
              <a:rPr lang="en-US" sz="1000" dirty="0" smtClean="0"/>
              <a:t>Endpoints</a:t>
            </a:r>
            <a:r>
              <a:rPr lang="en-US" sz="1000" b="1" dirty="0">
                <a:solidFill>
                  <a:schemeClr val="accent6">
                    <a:lumMod val="60000"/>
                    <a:lumOff val="40000"/>
                  </a:schemeClr>
                </a:solidFill>
                <a:latin typeface="Verdana" panose="020B0604030504040204" pitchFamily="34" charset="0"/>
                <a:ea typeface="Times New Roman" panose="02020603050405020304" pitchFamily="18" charset="0"/>
              </a:rPr>
              <a:t> </a:t>
            </a:r>
            <a:r>
              <a:rPr lang="en-US" sz="800" dirty="0">
                <a:solidFill>
                  <a:schemeClr val="accent6">
                    <a:lumMod val="60000"/>
                    <a:lumOff val="40000"/>
                  </a:schemeClr>
                </a:solidFill>
                <a:latin typeface="Verdana" panose="020B0604030504040204" pitchFamily="34" charset="0"/>
                <a:ea typeface="Times New Roman" panose="02020603050405020304" pitchFamily="18" charset="0"/>
              </a:rPr>
              <a:t>Protect</a:t>
            </a:r>
            <a:endParaRPr lang="en-US" sz="1000" dirty="0"/>
          </a:p>
        </p:txBody>
      </p:sp>
      <p:cxnSp>
        <p:nvCxnSpPr>
          <p:cNvPr id="61" name="Straight Connector 60">
            <a:extLst>
              <a:ext uri="{FF2B5EF4-FFF2-40B4-BE49-F238E27FC236}">
                <a16:creationId xmlns:a16="http://schemas.microsoft.com/office/drawing/2014/main" id="{EEFF3B7B-3342-BA42-F850-AD51D0794085}"/>
              </a:ext>
            </a:extLst>
          </p:cNvPr>
          <p:cNvCxnSpPr>
            <a:cxnSpLocks/>
            <a:endCxn id="26" idx="1"/>
          </p:cNvCxnSpPr>
          <p:nvPr/>
        </p:nvCxnSpPr>
        <p:spPr>
          <a:xfrm flipV="1">
            <a:off x="2451779" y="5176361"/>
            <a:ext cx="2665974" cy="3404"/>
          </a:xfrm>
          <a:prstGeom prst="line">
            <a:avLst/>
          </a:prstGeom>
          <a:ln w="3175">
            <a:solidFill>
              <a:schemeClr val="accent1">
                <a:alpha val="69000"/>
              </a:schemeClr>
            </a:solidFill>
            <a:prstDash val="dashDot"/>
            <a:headEnd type="oval"/>
          </a:ln>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5538077" y="4265553"/>
            <a:ext cx="1797025" cy="248076"/>
            <a:chOff x="4754850" y="4468329"/>
            <a:chExt cx="1797025" cy="248076"/>
          </a:xfrm>
        </p:grpSpPr>
        <p:sp>
          <p:nvSpPr>
            <p:cNvPr id="67" name="Rectangle: Rounded Corners 17">
              <a:extLst>
                <a:ext uri="{FF2B5EF4-FFF2-40B4-BE49-F238E27FC236}">
                  <a16:creationId xmlns:a16="http://schemas.microsoft.com/office/drawing/2014/main" id="{9F8F4D82-0FB7-727E-D62D-77A009653A8A}"/>
                </a:ext>
              </a:extLst>
            </p:cNvPr>
            <p:cNvSpPr/>
            <p:nvPr/>
          </p:nvSpPr>
          <p:spPr>
            <a:xfrm>
              <a:off x="4754852" y="4468329"/>
              <a:ext cx="1797023" cy="248076"/>
            </a:xfrm>
            <a:prstGeom prst="roundRect">
              <a:avLst>
                <a:gd name="adj" fmla="val 50000"/>
              </a:avLst>
            </a:prstGeom>
            <a:solidFill>
              <a:srgbClr val="FFF1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100" dirty="0">
                  <a:solidFill>
                    <a:schemeClr val="tx2"/>
                  </a:solidFill>
                </a:rPr>
                <a:t>0</a:t>
              </a:r>
              <a:r>
                <a:rPr lang="en-US" sz="1100" dirty="0" smtClean="0">
                  <a:solidFill>
                    <a:schemeClr val="tx2"/>
                  </a:solidFill>
                </a:rPr>
                <a:t>%</a:t>
              </a:r>
              <a:endParaRPr lang="en-US" sz="1100" dirty="0">
                <a:solidFill>
                  <a:schemeClr val="tx2"/>
                </a:solidFill>
              </a:endParaRPr>
            </a:p>
          </p:txBody>
        </p:sp>
        <p:sp>
          <p:nvSpPr>
            <p:cNvPr id="68" name="Rectangle: Rounded Corners 18">
              <a:extLst>
                <a:ext uri="{FF2B5EF4-FFF2-40B4-BE49-F238E27FC236}">
                  <a16:creationId xmlns:a16="http://schemas.microsoft.com/office/drawing/2014/main" id="{7378B42A-E14B-949E-7890-5B990802DDA6}"/>
                </a:ext>
              </a:extLst>
            </p:cNvPr>
            <p:cNvSpPr/>
            <p:nvPr/>
          </p:nvSpPr>
          <p:spPr>
            <a:xfrm>
              <a:off x="4754850" y="4468329"/>
              <a:ext cx="55689" cy="248076"/>
            </a:xfrm>
            <a:prstGeom prst="roundRect">
              <a:avLst>
                <a:gd name="adj" fmla="val 5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7" name="Straight Connector 56">
            <a:extLst>
              <a:ext uri="{FF2B5EF4-FFF2-40B4-BE49-F238E27FC236}">
                <a16:creationId xmlns:a16="http://schemas.microsoft.com/office/drawing/2014/main" id="{EEFF3B7B-3342-BA42-F850-AD51D0794085}"/>
              </a:ext>
            </a:extLst>
          </p:cNvPr>
          <p:cNvCxnSpPr>
            <a:cxnSpLocks/>
            <a:stCxn id="15" idx="3"/>
            <a:endCxn id="23" idx="1"/>
          </p:cNvCxnSpPr>
          <p:nvPr/>
        </p:nvCxnSpPr>
        <p:spPr>
          <a:xfrm>
            <a:off x="2449768" y="3912709"/>
            <a:ext cx="1064659" cy="11712"/>
          </a:xfrm>
          <a:prstGeom prst="line">
            <a:avLst/>
          </a:prstGeom>
          <a:ln w="3175">
            <a:solidFill>
              <a:schemeClr val="accent1">
                <a:alpha val="69000"/>
              </a:schemeClr>
            </a:solidFill>
            <a:prstDash val="dashDot"/>
            <a:headEnd type="ova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C5B3FBB4-5FB7-6763-9D52-FA49E5D67226}"/>
              </a:ext>
            </a:extLst>
          </p:cNvPr>
          <p:cNvCxnSpPr>
            <a:cxnSpLocks/>
            <a:endCxn id="25" idx="1"/>
          </p:cNvCxnSpPr>
          <p:nvPr/>
        </p:nvCxnSpPr>
        <p:spPr>
          <a:xfrm>
            <a:off x="2451779" y="4853540"/>
            <a:ext cx="460898" cy="0"/>
          </a:xfrm>
          <a:prstGeom prst="line">
            <a:avLst/>
          </a:prstGeom>
          <a:ln w="3175">
            <a:solidFill>
              <a:schemeClr val="accent1">
                <a:alpha val="69000"/>
              </a:schemeClr>
            </a:solidFill>
            <a:prstDash val="dashDot"/>
            <a:headEnd type="ova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6605726" y="3324624"/>
            <a:ext cx="3015375" cy="248076"/>
            <a:chOff x="5667764" y="3527400"/>
            <a:chExt cx="1817810" cy="248076"/>
          </a:xfrm>
        </p:grpSpPr>
        <p:sp>
          <p:nvSpPr>
            <p:cNvPr id="87" name="Rectangle: Rounded Corners 17">
              <a:extLst>
                <a:ext uri="{FF2B5EF4-FFF2-40B4-BE49-F238E27FC236}">
                  <a16:creationId xmlns:a16="http://schemas.microsoft.com/office/drawing/2014/main" id="{9F8F4D82-0FB7-727E-D62D-77A009653A8A}"/>
                </a:ext>
              </a:extLst>
            </p:cNvPr>
            <p:cNvSpPr/>
            <p:nvPr/>
          </p:nvSpPr>
          <p:spPr>
            <a:xfrm>
              <a:off x="5688551" y="3527400"/>
              <a:ext cx="1797023" cy="248076"/>
            </a:xfrm>
            <a:prstGeom prst="roundRect">
              <a:avLst>
                <a:gd name="adj" fmla="val 50000"/>
              </a:avLst>
            </a:prstGeom>
            <a:solidFill>
              <a:srgbClr val="FFF1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100" dirty="0">
                  <a:solidFill>
                    <a:schemeClr val="tx2"/>
                  </a:solidFill>
                </a:rPr>
                <a:t>0</a:t>
              </a:r>
              <a:r>
                <a:rPr lang="en-US" sz="1100" dirty="0" smtClean="0">
                  <a:solidFill>
                    <a:schemeClr val="tx2"/>
                  </a:solidFill>
                </a:rPr>
                <a:t>%</a:t>
              </a:r>
              <a:endParaRPr lang="en-US" sz="1100" dirty="0">
                <a:solidFill>
                  <a:schemeClr val="tx2"/>
                </a:solidFill>
              </a:endParaRPr>
            </a:p>
          </p:txBody>
        </p:sp>
        <p:sp>
          <p:nvSpPr>
            <p:cNvPr id="88" name="Rectangle: Rounded Corners 18">
              <a:extLst>
                <a:ext uri="{FF2B5EF4-FFF2-40B4-BE49-F238E27FC236}">
                  <a16:creationId xmlns:a16="http://schemas.microsoft.com/office/drawing/2014/main" id="{7378B42A-E14B-949E-7890-5B990802DDA6}"/>
                </a:ext>
              </a:extLst>
            </p:cNvPr>
            <p:cNvSpPr/>
            <p:nvPr/>
          </p:nvSpPr>
          <p:spPr>
            <a:xfrm>
              <a:off x="5667764" y="3527400"/>
              <a:ext cx="49025" cy="248076"/>
            </a:xfrm>
            <a:prstGeom prst="roundRect">
              <a:avLst>
                <a:gd name="adj" fmla="val 5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90" name="Straight Connector 89">
            <a:extLst>
              <a:ext uri="{FF2B5EF4-FFF2-40B4-BE49-F238E27FC236}">
                <a16:creationId xmlns:a16="http://schemas.microsoft.com/office/drawing/2014/main" id="{D029E4BF-2CB0-4AEA-D622-394B470FE0BB}"/>
              </a:ext>
            </a:extLst>
          </p:cNvPr>
          <p:cNvCxnSpPr>
            <a:cxnSpLocks/>
            <a:endCxn id="21" idx="1"/>
          </p:cNvCxnSpPr>
          <p:nvPr/>
        </p:nvCxnSpPr>
        <p:spPr>
          <a:xfrm flipV="1">
            <a:off x="2461869" y="3056063"/>
            <a:ext cx="1317390" cy="14282"/>
          </a:xfrm>
          <a:prstGeom prst="line">
            <a:avLst/>
          </a:prstGeom>
          <a:ln w="3175">
            <a:solidFill>
              <a:schemeClr val="accent1">
                <a:alpha val="69000"/>
              </a:schemeClr>
            </a:solidFill>
            <a:prstDash val="dashDot"/>
            <a:headEnd type="oval"/>
          </a:ln>
        </p:spPr>
        <p:style>
          <a:lnRef idx="1">
            <a:schemeClr val="accent1"/>
          </a:lnRef>
          <a:fillRef idx="0">
            <a:schemeClr val="accent1"/>
          </a:fillRef>
          <a:effectRef idx="0">
            <a:schemeClr val="accent1"/>
          </a:effectRef>
          <a:fontRef idx="minor">
            <a:schemeClr val="tx1"/>
          </a:fontRef>
        </p:style>
      </p:cxnSp>
      <p:grpSp>
        <p:nvGrpSpPr>
          <p:cNvPr id="91" name="Group 90"/>
          <p:cNvGrpSpPr/>
          <p:nvPr/>
        </p:nvGrpSpPr>
        <p:grpSpPr>
          <a:xfrm>
            <a:off x="3027989" y="2077172"/>
            <a:ext cx="1861259" cy="242542"/>
            <a:chOff x="2132531" y="1899573"/>
            <a:chExt cx="2639720" cy="242542"/>
          </a:xfrm>
        </p:grpSpPr>
        <p:sp>
          <p:nvSpPr>
            <p:cNvPr id="92" name="Rectangle: Rounded Corners 3">
              <a:extLst>
                <a:ext uri="{FF2B5EF4-FFF2-40B4-BE49-F238E27FC236}">
                  <a16:creationId xmlns:a16="http://schemas.microsoft.com/office/drawing/2014/main" id="{C321F1A9-55A1-834A-A686-967D41196A07}"/>
                </a:ext>
              </a:extLst>
            </p:cNvPr>
            <p:cNvSpPr/>
            <p:nvPr/>
          </p:nvSpPr>
          <p:spPr>
            <a:xfrm>
              <a:off x="2132532" y="1899573"/>
              <a:ext cx="2639719" cy="242542"/>
            </a:xfrm>
            <a:prstGeom prst="roundRect">
              <a:avLst>
                <a:gd name="adj" fmla="val 50000"/>
              </a:avLst>
            </a:prstGeom>
            <a:solidFill>
              <a:schemeClr val="accent3">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100" dirty="0">
                  <a:solidFill>
                    <a:schemeClr val="tx2"/>
                  </a:solidFill>
                </a:rPr>
                <a:t>8</a:t>
              </a:r>
              <a:r>
                <a:rPr lang="en-US" sz="1100" dirty="0" smtClean="0">
                  <a:solidFill>
                    <a:schemeClr val="tx2"/>
                  </a:solidFill>
                </a:rPr>
                <a:t>0%</a:t>
              </a:r>
              <a:endParaRPr lang="en-US" sz="1100" dirty="0">
                <a:solidFill>
                  <a:schemeClr val="tx2"/>
                </a:solidFill>
              </a:endParaRPr>
            </a:p>
          </p:txBody>
        </p:sp>
        <p:sp>
          <p:nvSpPr>
            <p:cNvPr id="93" name="Rectangle: Rounded Corners 10">
              <a:extLst>
                <a:ext uri="{FF2B5EF4-FFF2-40B4-BE49-F238E27FC236}">
                  <a16:creationId xmlns:a16="http://schemas.microsoft.com/office/drawing/2014/main" id="{C6D40EBD-C289-CB3A-8C37-DC5D1C1335AA}"/>
                </a:ext>
              </a:extLst>
            </p:cNvPr>
            <p:cNvSpPr/>
            <p:nvPr/>
          </p:nvSpPr>
          <p:spPr>
            <a:xfrm>
              <a:off x="2132531" y="1899573"/>
              <a:ext cx="2026165" cy="242542"/>
            </a:xfrm>
            <a:prstGeom prst="roundRect">
              <a:avLst>
                <a:gd name="adj" fmla="val 5000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3" name="Group 112"/>
          <p:cNvGrpSpPr/>
          <p:nvPr/>
        </p:nvGrpSpPr>
        <p:grpSpPr>
          <a:xfrm>
            <a:off x="4889247" y="1693612"/>
            <a:ext cx="3527232" cy="242542"/>
            <a:chOff x="4297524" y="1903966"/>
            <a:chExt cx="1861257" cy="242542"/>
          </a:xfrm>
        </p:grpSpPr>
        <p:sp>
          <p:nvSpPr>
            <p:cNvPr id="97" name="Rectangle: Rounded Corners 3">
              <a:extLst>
                <a:ext uri="{FF2B5EF4-FFF2-40B4-BE49-F238E27FC236}">
                  <a16:creationId xmlns:a16="http://schemas.microsoft.com/office/drawing/2014/main" id="{C321F1A9-55A1-834A-A686-967D41196A07}"/>
                </a:ext>
              </a:extLst>
            </p:cNvPr>
            <p:cNvSpPr/>
            <p:nvPr/>
          </p:nvSpPr>
          <p:spPr>
            <a:xfrm>
              <a:off x="4297524" y="1903966"/>
              <a:ext cx="1861257" cy="242542"/>
            </a:xfrm>
            <a:prstGeom prst="roundRect">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00" dirty="0">
                  <a:solidFill>
                    <a:schemeClr val="tx1"/>
                  </a:solidFill>
                </a:rPr>
                <a:t>Prod DB (</a:t>
              </a:r>
              <a:r>
                <a:rPr lang="en-US" sz="1000" dirty="0" err="1" smtClean="0">
                  <a:solidFill>
                    <a:schemeClr val="tx1"/>
                  </a:solidFill>
                </a:rPr>
                <a:t>Amisys</a:t>
              </a:r>
              <a:r>
                <a:rPr lang="en-US" sz="1000" dirty="0" smtClean="0">
                  <a:solidFill>
                    <a:schemeClr val="tx1"/>
                  </a:solidFill>
                </a:rPr>
                <a:t>)</a:t>
              </a:r>
              <a:endParaRPr lang="en-US" sz="1000" dirty="0">
                <a:solidFill>
                  <a:schemeClr val="tx1"/>
                </a:solidFill>
              </a:endParaRPr>
            </a:p>
          </p:txBody>
        </p:sp>
        <p:sp>
          <p:nvSpPr>
            <p:cNvPr id="98" name="Rectangle: Rounded Corners 10">
              <a:extLst>
                <a:ext uri="{FF2B5EF4-FFF2-40B4-BE49-F238E27FC236}">
                  <a16:creationId xmlns:a16="http://schemas.microsoft.com/office/drawing/2014/main" id="{C6D40EBD-C289-CB3A-8C37-DC5D1C1335AA}"/>
                </a:ext>
              </a:extLst>
            </p:cNvPr>
            <p:cNvSpPr/>
            <p:nvPr/>
          </p:nvSpPr>
          <p:spPr>
            <a:xfrm>
              <a:off x="4297524" y="1903966"/>
              <a:ext cx="669392" cy="242542"/>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2" name="TextBox 101">
            <a:extLst>
              <a:ext uri="{FF2B5EF4-FFF2-40B4-BE49-F238E27FC236}">
                <a16:creationId xmlns:a16="http://schemas.microsoft.com/office/drawing/2014/main" id="{6C614A93-B90E-BAEC-5D2B-E3E2DF1B6937}"/>
              </a:ext>
            </a:extLst>
          </p:cNvPr>
          <p:cNvSpPr txBox="1"/>
          <p:nvPr/>
        </p:nvSpPr>
        <p:spPr>
          <a:xfrm>
            <a:off x="207621" y="5471686"/>
            <a:ext cx="2237101" cy="246221"/>
          </a:xfrm>
          <a:prstGeom prst="rect">
            <a:avLst/>
          </a:prstGeom>
          <a:noFill/>
        </p:spPr>
        <p:txBody>
          <a:bodyPr wrap="square" rtlCol="0" anchor="t">
            <a:spAutoFit/>
          </a:bodyPr>
          <a:lstStyle/>
          <a:p>
            <a:pPr algn="r"/>
            <a:r>
              <a:rPr lang="en-US" sz="1000" dirty="0" smtClean="0"/>
              <a:t>Micro-Segmentation </a:t>
            </a:r>
            <a:r>
              <a:rPr lang="en-US" sz="800" dirty="0">
                <a:solidFill>
                  <a:schemeClr val="accent6">
                    <a:lumMod val="60000"/>
                    <a:lumOff val="40000"/>
                  </a:schemeClr>
                </a:solidFill>
                <a:latin typeface="Verdana" panose="020B0604030504040204" pitchFamily="34" charset="0"/>
                <a:ea typeface="Times New Roman" panose="02020603050405020304" pitchFamily="18" charset="0"/>
              </a:rPr>
              <a:t>Protect</a:t>
            </a:r>
            <a:endParaRPr lang="en-US" sz="1000" dirty="0"/>
          </a:p>
        </p:txBody>
      </p:sp>
      <p:grpSp>
        <p:nvGrpSpPr>
          <p:cNvPr id="104" name="Group 103"/>
          <p:cNvGrpSpPr/>
          <p:nvPr/>
        </p:nvGrpSpPr>
        <p:grpSpPr>
          <a:xfrm>
            <a:off x="3640873" y="5522799"/>
            <a:ext cx="4775606" cy="246888"/>
            <a:chOff x="4334526" y="5255693"/>
            <a:chExt cx="2276476" cy="258077"/>
          </a:xfrm>
        </p:grpSpPr>
        <p:sp>
          <p:nvSpPr>
            <p:cNvPr id="105" name="Rectangle: Rounded Corners 19">
              <a:extLst>
                <a:ext uri="{FF2B5EF4-FFF2-40B4-BE49-F238E27FC236}">
                  <a16:creationId xmlns:a16="http://schemas.microsoft.com/office/drawing/2014/main" id="{4513FC84-07CC-249A-4F95-4CD4F0788097}"/>
                </a:ext>
              </a:extLst>
            </p:cNvPr>
            <p:cNvSpPr/>
            <p:nvPr/>
          </p:nvSpPr>
          <p:spPr>
            <a:xfrm>
              <a:off x="4334526" y="5255693"/>
              <a:ext cx="2276476" cy="258077"/>
            </a:xfrm>
            <a:prstGeom prst="roundRect">
              <a:avLst>
                <a:gd name="adj" fmla="val 50000"/>
              </a:avLst>
            </a:prstGeom>
            <a:solidFill>
              <a:schemeClr val="accent3">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100" dirty="0" smtClean="0">
                  <a:solidFill>
                    <a:schemeClr val="tx2"/>
                  </a:solidFill>
                </a:rPr>
                <a:t>0% Environmental Level</a:t>
              </a:r>
              <a:endParaRPr lang="en-US" sz="1100" dirty="0">
                <a:solidFill>
                  <a:schemeClr val="tx2"/>
                </a:solidFill>
              </a:endParaRPr>
            </a:p>
          </p:txBody>
        </p:sp>
        <p:sp>
          <p:nvSpPr>
            <p:cNvPr id="106" name="Rectangle: Rounded Corners 20">
              <a:extLst>
                <a:ext uri="{FF2B5EF4-FFF2-40B4-BE49-F238E27FC236}">
                  <a16:creationId xmlns:a16="http://schemas.microsoft.com/office/drawing/2014/main" id="{EC79C841-E9B0-90B2-BAEE-4421AB39561E}"/>
                </a:ext>
              </a:extLst>
            </p:cNvPr>
            <p:cNvSpPr/>
            <p:nvPr/>
          </p:nvSpPr>
          <p:spPr>
            <a:xfrm>
              <a:off x="4334526" y="5255693"/>
              <a:ext cx="21794" cy="258077"/>
            </a:xfrm>
            <a:prstGeom prst="roundRect">
              <a:avLst>
                <a:gd name="adj" fmla="val 50000"/>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7" name="Group 106"/>
          <p:cNvGrpSpPr/>
          <p:nvPr/>
        </p:nvGrpSpPr>
        <p:grpSpPr>
          <a:xfrm>
            <a:off x="8423536" y="5522799"/>
            <a:ext cx="2972752" cy="246888"/>
            <a:chOff x="4334526" y="5255693"/>
            <a:chExt cx="2276476" cy="258077"/>
          </a:xfrm>
        </p:grpSpPr>
        <p:sp>
          <p:nvSpPr>
            <p:cNvPr id="108" name="Rectangle: Rounded Corners 19">
              <a:extLst>
                <a:ext uri="{FF2B5EF4-FFF2-40B4-BE49-F238E27FC236}">
                  <a16:creationId xmlns:a16="http://schemas.microsoft.com/office/drawing/2014/main" id="{4513FC84-07CC-249A-4F95-4CD4F0788097}"/>
                </a:ext>
              </a:extLst>
            </p:cNvPr>
            <p:cNvSpPr/>
            <p:nvPr/>
          </p:nvSpPr>
          <p:spPr>
            <a:xfrm>
              <a:off x="4334526" y="5255693"/>
              <a:ext cx="2276476" cy="258077"/>
            </a:xfrm>
            <a:prstGeom prst="roundRect">
              <a:avLst>
                <a:gd name="adj" fmla="val 50000"/>
              </a:avLst>
            </a:prstGeom>
            <a:solidFill>
              <a:schemeClr val="accent3">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100" dirty="0" smtClean="0">
                  <a:solidFill>
                    <a:schemeClr val="tx2"/>
                  </a:solidFill>
                </a:rPr>
                <a:t> 0% Tiering Level</a:t>
              </a:r>
              <a:endParaRPr lang="en-US" sz="1100" dirty="0">
                <a:solidFill>
                  <a:schemeClr val="tx2"/>
                </a:solidFill>
              </a:endParaRPr>
            </a:p>
          </p:txBody>
        </p:sp>
        <p:sp>
          <p:nvSpPr>
            <p:cNvPr id="109" name="Rectangle: Rounded Corners 20">
              <a:extLst>
                <a:ext uri="{FF2B5EF4-FFF2-40B4-BE49-F238E27FC236}">
                  <a16:creationId xmlns:a16="http://schemas.microsoft.com/office/drawing/2014/main" id="{EC79C841-E9B0-90B2-BAEE-4421AB39561E}"/>
                </a:ext>
              </a:extLst>
            </p:cNvPr>
            <p:cNvSpPr/>
            <p:nvPr/>
          </p:nvSpPr>
          <p:spPr>
            <a:xfrm>
              <a:off x="4334526" y="5255693"/>
              <a:ext cx="70497" cy="258077"/>
            </a:xfrm>
            <a:prstGeom prst="roundRect">
              <a:avLst>
                <a:gd name="adj" fmla="val 50000"/>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14" name="Straight Connector 113">
            <a:extLst>
              <a:ext uri="{FF2B5EF4-FFF2-40B4-BE49-F238E27FC236}">
                <a16:creationId xmlns:a16="http://schemas.microsoft.com/office/drawing/2014/main" id="{EEFF3B7B-3342-BA42-F850-AD51D0794085}"/>
              </a:ext>
            </a:extLst>
          </p:cNvPr>
          <p:cNvCxnSpPr>
            <a:cxnSpLocks/>
            <a:endCxn id="106" idx="1"/>
          </p:cNvCxnSpPr>
          <p:nvPr/>
        </p:nvCxnSpPr>
        <p:spPr>
          <a:xfrm>
            <a:off x="2451779" y="5625059"/>
            <a:ext cx="1189094" cy="21184"/>
          </a:xfrm>
          <a:prstGeom prst="line">
            <a:avLst/>
          </a:prstGeom>
          <a:ln w="3175">
            <a:solidFill>
              <a:schemeClr val="accent1">
                <a:alpha val="69000"/>
              </a:schemeClr>
            </a:solidFill>
            <a:prstDash val="dashDot"/>
            <a:headEnd type="oval"/>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6C614A93-B90E-BAEC-5D2B-E3E2DF1B6937}"/>
              </a:ext>
            </a:extLst>
          </p:cNvPr>
          <p:cNvSpPr txBox="1"/>
          <p:nvPr/>
        </p:nvSpPr>
        <p:spPr>
          <a:xfrm>
            <a:off x="191800" y="5852470"/>
            <a:ext cx="2237101" cy="246221"/>
          </a:xfrm>
          <a:prstGeom prst="rect">
            <a:avLst/>
          </a:prstGeom>
          <a:noFill/>
        </p:spPr>
        <p:txBody>
          <a:bodyPr wrap="square" rtlCol="0" anchor="t">
            <a:spAutoFit/>
          </a:bodyPr>
          <a:lstStyle/>
          <a:p>
            <a:pPr algn="r"/>
            <a:r>
              <a:rPr lang="en-US" sz="1000" dirty="0" smtClean="0"/>
              <a:t>Layer 7 API Gateway </a:t>
            </a:r>
            <a:r>
              <a:rPr lang="en-US" sz="800" dirty="0" smtClean="0">
                <a:solidFill>
                  <a:schemeClr val="accent6">
                    <a:lumMod val="60000"/>
                    <a:lumOff val="40000"/>
                  </a:schemeClr>
                </a:solidFill>
                <a:latin typeface="Verdana" panose="020B0604030504040204" pitchFamily="34" charset="0"/>
                <a:ea typeface="Times New Roman" panose="02020603050405020304" pitchFamily="18" charset="0"/>
              </a:rPr>
              <a:t>Protect</a:t>
            </a:r>
            <a:endParaRPr lang="en-US" sz="1000" dirty="0"/>
          </a:p>
        </p:txBody>
      </p:sp>
      <p:grpSp>
        <p:nvGrpSpPr>
          <p:cNvPr id="73" name="Group 72"/>
          <p:cNvGrpSpPr/>
          <p:nvPr/>
        </p:nvGrpSpPr>
        <p:grpSpPr>
          <a:xfrm>
            <a:off x="2515960" y="5859144"/>
            <a:ext cx="3495250" cy="248370"/>
            <a:chOff x="1815013" y="6242937"/>
            <a:chExt cx="3575381" cy="248370"/>
          </a:xfrm>
        </p:grpSpPr>
        <p:sp>
          <p:nvSpPr>
            <p:cNvPr id="74" name="Rectangle: Rounded Corners 17">
              <a:extLst>
                <a:ext uri="{FF2B5EF4-FFF2-40B4-BE49-F238E27FC236}">
                  <a16:creationId xmlns:a16="http://schemas.microsoft.com/office/drawing/2014/main" id="{9F8F4D82-0FB7-727E-D62D-77A009653A8A}"/>
                </a:ext>
              </a:extLst>
            </p:cNvPr>
            <p:cNvSpPr/>
            <p:nvPr/>
          </p:nvSpPr>
          <p:spPr>
            <a:xfrm>
              <a:off x="1818604" y="6242937"/>
              <a:ext cx="3571790" cy="248076"/>
            </a:xfrm>
            <a:prstGeom prst="roundRect">
              <a:avLst>
                <a:gd name="adj" fmla="val 50000"/>
              </a:avLst>
            </a:prstGeom>
            <a:solidFill>
              <a:schemeClr val="accent4">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100" dirty="0" smtClean="0">
                  <a:solidFill>
                    <a:schemeClr val="tx2"/>
                  </a:solidFill>
                </a:rPr>
                <a:t>90%</a:t>
              </a:r>
              <a:endParaRPr lang="en-US" sz="1100" dirty="0">
                <a:solidFill>
                  <a:schemeClr val="tx2"/>
                </a:solidFill>
              </a:endParaRPr>
            </a:p>
          </p:txBody>
        </p:sp>
        <p:sp>
          <p:nvSpPr>
            <p:cNvPr id="84" name="Rectangle: Rounded Corners 18">
              <a:extLst>
                <a:ext uri="{FF2B5EF4-FFF2-40B4-BE49-F238E27FC236}">
                  <a16:creationId xmlns:a16="http://schemas.microsoft.com/office/drawing/2014/main" id="{7378B42A-E14B-949E-7890-5B990802DDA6}"/>
                </a:ext>
              </a:extLst>
            </p:cNvPr>
            <p:cNvSpPr/>
            <p:nvPr/>
          </p:nvSpPr>
          <p:spPr>
            <a:xfrm>
              <a:off x="1815013" y="6243231"/>
              <a:ext cx="3090320" cy="248076"/>
            </a:xfrm>
            <a:prstGeom prst="roundRect">
              <a:avLst>
                <a:gd name="adj" fmla="val 5000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85" name="Straight Connector 84">
            <a:extLst>
              <a:ext uri="{FF2B5EF4-FFF2-40B4-BE49-F238E27FC236}">
                <a16:creationId xmlns:a16="http://schemas.microsoft.com/office/drawing/2014/main" id="{EEFF3B7B-3342-BA42-F850-AD51D0794085}"/>
              </a:ext>
            </a:extLst>
          </p:cNvPr>
          <p:cNvCxnSpPr>
            <a:cxnSpLocks/>
          </p:cNvCxnSpPr>
          <p:nvPr/>
        </p:nvCxnSpPr>
        <p:spPr>
          <a:xfrm>
            <a:off x="2451779" y="5975581"/>
            <a:ext cx="1189094" cy="21184"/>
          </a:xfrm>
          <a:prstGeom prst="line">
            <a:avLst/>
          </a:prstGeom>
          <a:ln w="3175">
            <a:solidFill>
              <a:schemeClr val="accent1">
                <a:alpha val="69000"/>
              </a:schemeClr>
            </a:solidFill>
            <a:prstDash val="dashDot"/>
            <a:headEnd type="oval"/>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742271" y="1295358"/>
            <a:ext cx="1639409" cy="261610"/>
          </a:xfrm>
          <a:prstGeom prst="rect">
            <a:avLst/>
          </a:prstGeom>
          <a:noFill/>
        </p:spPr>
        <p:txBody>
          <a:bodyPr wrap="square" rtlCol="0">
            <a:spAutoFit/>
          </a:bodyPr>
          <a:lstStyle/>
          <a:p>
            <a:r>
              <a:rPr lang="en-US" sz="1100" b="1" dirty="0" smtClean="0">
                <a:latin typeface="Museo Sans 500"/>
                <a:cs typeface="Museo Sans 500"/>
              </a:rPr>
              <a:t>Security  Projects</a:t>
            </a:r>
          </a:p>
        </p:txBody>
      </p:sp>
      <p:pic>
        <p:nvPicPr>
          <p:cNvPr id="94" name="Picture 2" descr="NIST Drafts Major Update to Its Widely Used Cybersecurity Framework | NIST"/>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10000" b="90000" l="10000" r="90000">
                        <a14:foregroundMark x1="53273" y1="53810" x2="53273" y2="53810"/>
                        <a14:foregroundMark x1="45517" y1="36912" x2="45517" y2="36912"/>
                        <a14:foregroundMark x1="38172" y1="34693" x2="60618" y2="50471"/>
                        <a14:foregroundMark x1="60618" y1="45137" x2="59581" y2="55580"/>
                        <a14:foregroundMark x1="55174" y1="40699" x2="41110" y2="50695"/>
                        <a14:foregroundMark x1="41110" y1="50695" x2="59775" y2="35814"/>
                        <a14:foregroundMark x1="56643" y1="34693" x2="48671" y2="30704"/>
                        <a14:foregroundMark x1="50335" y1="34917" x2="48866" y2="58472"/>
                        <a14:foregroundMark x1="45928" y1="32474" x2="51393" y2="57373"/>
                        <a14:foregroundMark x1="60834" y1="38032" x2="44048" y2="56477"/>
                        <a14:foregroundMark x1="42990" y1="37136" x2="46554" y2="57373"/>
                        <a14:foregroundMark x1="41456" y1="37539" x2="69345" y2="51233"/>
                        <a14:foregroundMark x1="41758" y1="38279" x2="50054" y2="58965"/>
                        <a14:foregroundMark x1="39188" y1="36822" x2="38885" y2="50672"/>
                        <a14:foregroundMark x1="38734" y1="36172" x2="37568" y2="53138"/>
                        <a14:foregroundMark x1="37179" y1="36463" x2="36509" y2="51793"/>
                        <a14:foregroundMark x1="38691" y1="52667" x2="46706" y2="59771"/>
                        <a14:foregroundMark x1="40873" y1="50515" x2="48650" y2="59883"/>
                        <a14:foregroundMark x1="51177" y1="57418" x2="58846" y2="51434"/>
                        <a14:foregroundMark x1="50594" y1="53698" x2="61244" y2="51658"/>
                      </a14:backgroundRemoval>
                    </a14:imgEffect>
                  </a14:imgLayer>
                </a14:imgProps>
              </a:ext>
              <a:ext uri="{28A0092B-C50C-407E-A947-70E740481C1C}">
                <a14:useLocalDpi xmlns:a14="http://schemas.microsoft.com/office/drawing/2010/main" val="0"/>
              </a:ext>
            </a:extLst>
          </a:blip>
          <a:srcRect/>
          <a:stretch>
            <a:fillRect/>
          </a:stretch>
        </p:blipFill>
        <p:spPr bwMode="auto">
          <a:xfrm>
            <a:off x="11014535" y="-129559"/>
            <a:ext cx="1396959" cy="131892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3711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9131"/>
            <a:ext cx="12192000" cy="74240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0" y="-5106"/>
            <a:ext cx="12192000" cy="74240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dirty="0"/>
          </a:p>
        </p:txBody>
      </p:sp>
      <p:pic>
        <p:nvPicPr>
          <p:cNvPr id="5" name="Picture 4" descr="A diagram of data retention&#10;&#10;Description automatically generated"/>
          <p:cNvPicPr/>
          <p:nvPr/>
        </p:nvPicPr>
        <p:blipFill>
          <a:blip r:embed="rId3"/>
          <a:stretch>
            <a:fillRect/>
          </a:stretch>
        </p:blipFill>
        <p:spPr>
          <a:xfrm>
            <a:off x="217712" y="1599666"/>
            <a:ext cx="7469320" cy="3942393"/>
          </a:xfrm>
          <a:prstGeom prst="rect">
            <a:avLst/>
          </a:prstGeom>
        </p:spPr>
      </p:pic>
      <p:sp>
        <p:nvSpPr>
          <p:cNvPr id="7" name="Title 1">
            <a:extLst>
              <a:ext uri="{FF2B5EF4-FFF2-40B4-BE49-F238E27FC236}">
                <a16:creationId xmlns:a16="http://schemas.microsoft.com/office/drawing/2014/main" id="{2C2BFAE1-45D3-4B3B-81D2-0BF25FA84FB8}"/>
              </a:ext>
            </a:extLst>
          </p:cNvPr>
          <p:cNvSpPr txBox="1">
            <a:spLocks/>
          </p:cNvSpPr>
          <p:nvPr/>
        </p:nvSpPr>
        <p:spPr>
          <a:xfrm>
            <a:off x="339125" y="819840"/>
            <a:ext cx="11163183" cy="739056"/>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kern="1200">
                <a:solidFill>
                  <a:schemeClr val="bg1"/>
                </a:solidFill>
                <a:latin typeface="Arial"/>
                <a:ea typeface="+mj-ea"/>
                <a:cs typeface="Arial"/>
              </a:defRPr>
            </a:lvl1pPr>
          </a:lstStyle>
          <a:p>
            <a:pPr algn="ctr"/>
            <a:endParaRPr lang="en-US" sz="2400" b="1" dirty="0">
              <a:solidFill>
                <a:schemeClr val="tx1">
                  <a:lumMod val="50000"/>
                </a:schemeClr>
              </a:solidFill>
            </a:endParaRPr>
          </a:p>
        </p:txBody>
      </p:sp>
      <p:pic>
        <p:nvPicPr>
          <p:cNvPr id="8" name="Picture 2" descr="NIST Drafts Major Update to Its Widely Used Cybersecurity Framework | NIST"/>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10000" b="90000" l="10000" r="90000">
                        <a14:foregroundMark x1="53273" y1="53810" x2="53273" y2="53810"/>
                        <a14:foregroundMark x1="45517" y1="36912" x2="45517" y2="36912"/>
                        <a14:foregroundMark x1="38172" y1="34693" x2="60618" y2="50471"/>
                        <a14:foregroundMark x1="60618" y1="45137" x2="59581" y2="55580"/>
                        <a14:foregroundMark x1="55174" y1="40699" x2="41110" y2="50695"/>
                        <a14:foregroundMark x1="41110" y1="50695" x2="59775" y2="35814"/>
                        <a14:foregroundMark x1="56643" y1="34693" x2="48671" y2="30704"/>
                        <a14:foregroundMark x1="50335" y1="34917" x2="48866" y2="58472"/>
                        <a14:foregroundMark x1="45928" y1="32474" x2="51393" y2="57373"/>
                        <a14:foregroundMark x1="60834" y1="38032" x2="44048" y2="56477"/>
                        <a14:foregroundMark x1="42990" y1="37136" x2="46554" y2="57373"/>
                        <a14:foregroundMark x1="41456" y1="37539" x2="69345" y2="51233"/>
                        <a14:foregroundMark x1="41758" y1="38279" x2="50054" y2="58965"/>
                        <a14:foregroundMark x1="39188" y1="36822" x2="38885" y2="50672"/>
                        <a14:foregroundMark x1="38734" y1="36172" x2="37568" y2="53138"/>
                        <a14:foregroundMark x1="37179" y1="36463" x2="36509" y2="51793"/>
                        <a14:foregroundMark x1="38691" y1="52667" x2="46706" y2="59771"/>
                        <a14:foregroundMark x1="40873" y1="50515" x2="48650" y2="59883"/>
                        <a14:foregroundMark x1="51177" y1="57418" x2="58846" y2="51434"/>
                        <a14:foregroundMark x1="50594" y1="53698" x2="61244" y2="51658"/>
                      </a14:backgroundRemoval>
                    </a14:imgEffect>
                  </a14:imgLayer>
                </a14:imgProps>
              </a:ext>
              <a:ext uri="{28A0092B-C50C-407E-A947-70E740481C1C}">
                <a14:useLocalDpi xmlns:a14="http://schemas.microsoft.com/office/drawing/2010/main" val="0"/>
              </a:ext>
            </a:extLst>
          </a:blip>
          <a:srcRect/>
          <a:stretch>
            <a:fillRect/>
          </a:stretch>
        </p:blipFill>
        <p:spPr bwMode="auto">
          <a:xfrm>
            <a:off x="11014535" y="-129559"/>
            <a:ext cx="1396959" cy="131892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2" name="Rectangle 1"/>
          <p:cNvSpPr/>
          <p:nvPr/>
        </p:nvSpPr>
        <p:spPr>
          <a:xfrm>
            <a:off x="7622529" y="1305747"/>
            <a:ext cx="3954570" cy="4952894"/>
          </a:xfrm>
          <a:prstGeom prst="rect">
            <a:avLst/>
          </a:prstGeom>
        </p:spPr>
        <p:txBody>
          <a:bodyPr wrap="square">
            <a:spAutoFit/>
          </a:bodyPr>
          <a:lstStyle/>
          <a:p>
            <a:pPr marL="342900" marR="0" lvl="0" indent="-342900">
              <a:lnSpc>
                <a:spcPct val="107000"/>
              </a:lnSpc>
              <a:spcBef>
                <a:spcPts val="0"/>
              </a:spcBef>
              <a:spcAft>
                <a:spcPts val="800"/>
              </a:spcAft>
              <a:buFont typeface="Symbol" panose="05050102010706020507" pitchFamily="18" charset="2"/>
              <a:buChar char=""/>
            </a:pPr>
            <a:r>
              <a:rPr lang="en-US" sz="1200" b="1" dirty="0">
                <a:solidFill>
                  <a:schemeClr val="tx1">
                    <a:lumMod val="50000"/>
                  </a:schemeClr>
                </a:solidFill>
                <a:latin typeface="Calibri" panose="020F0502020204030204" pitchFamily="34" charset="0"/>
                <a:ea typeface="Times New Roman" panose="02020603050405020304" pitchFamily="18" charset="0"/>
                <a:cs typeface="Calibri" panose="020F0502020204030204" pitchFamily="34" charset="0"/>
              </a:rPr>
              <a:t>Current Mitigation</a:t>
            </a:r>
            <a:r>
              <a:rPr lang="en-US" sz="1200" dirty="0">
                <a:solidFill>
                  <a:schemeClr val="tx1">
                    <a:lumMod val="50000"/>
                  </a:schemeClr>
                </a:solidFill>
                <a:latin typeface="Calibri" panose="020F0502020204030204" pitchFamily="34" charset="0"/>
                <a:ea typeface="Times New Roman" panose="02020603050405020304" pitchFamily="18" charset="0"/>
                <a:cs typeface="Calibri" panose="020F0502020204030204" pitchFamily="34" charset="0"/>
              </a:rPr>
              <a:t>: Continue to follow through with the tactical information security plan.</a:t>
            </a:r>
            <a:endParaRPr lang="en-US" sz="1200" dirty="0">
              <a:solidFill>
                <a:schemeClr val="tx1">
                  <a:lumMod val="50000"/>
                </a:schemeClr>
              </a:solidFill>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200" b="1" dirty="0">
                <a:solidFill>
                  <a:schemeClr val="tx1">
                    <a:lumMod val="50000"/>
                  </a:schemeClr>
                </a:solidFill>
                <a:latin typeface="Calibri" panose="020F0502020204030204" pitchFamily="34" charset="0"/>
                <a:ea typeface="Times New Roman" panose="02020603050405020304" pitchFamily="18" charset="0"/>
                <a:cs typeface="Calibri" panose="020F0502020204030204" pitchFamily="34" charset="0"/>
              </a:rPr>
              <a:t>Logging &amp; Monitoring Program</a:t>
            </a:r>
            <a:r>
              <a:rPr lang="en-US" sz="1200" dirty="0">
                <a:solidFill>
                  <a:schemeClr val="tx1">
                    <a:lumMod val="50000"/>
                  </a:schemeClr>
                </a:solidFill>
                <a:latin typeface="Calibri" panose="020F0502020204030204" pitchFamily="34" charset="0"/>
                <a:ea typeface="Times New Roman" panose="02020603050405020304" pitchFamily="18" charset="0"/>
                <a:cs typeface="Calibri" panose="020F0502020204030204" pitchFamily="34" charset="0"/>
              </a:rPr>
              <a:t>: Develop a thorough logging and monitoring program to ensure threats and vulnerabilities are identified quickly to address risks such as ransomware attacks. </a:t>
            </a:r>
            <a:endParaRPr lang="en-US" sz="1200" dirty="0">
              <a:solidFill>
                <a:schemeClr val="tx1">
                  <a:lumMod val="50000"/>
                </a:schemeClr>
              </a:solidFill>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200" b="1" dirty="0">
                <a:solidFill>
                  <a:schemeClr val="tx1">
                    <a:lumMod val="50000"/>
                  </a:schemeClr>
                </a:solidFill>
                <a:latin typeface="Calibri" panose="020F0502020204030204" pitchFamily="34" charset="0"/>
                <a:ea typeface="Times New Roman" panose="02020603050405020304" pitchFamily="18" charset="0"/>
                <a:cs typeface="Calibri" panose="020F0502020204030204" pitchFamily="34" charset="0"/>
              </a:rPr>
              <a:t>Data Retention and Destruction Program</a:t>
            </a:r>
            <a:r>
              <a:rPr lang="en-US" sz="1200" dirty="0">
                <a:solidFill>
                  <a:schemeClr val="tx1">
                    <a:lumMod val="50000"/>
                  </a:schemeClr>
                </a:solidFill>
                <a:latin typeface="Calibri" panose="020F0502020204030204" pitchFamily="34" charset="0"/>
                <a:ea typeface="Times New Roman" panose="02020603050405020304" pitchFamily="18" charset="0"/>
                <a:cs typeface="Calibri" panose="020F0502020204030204" pitchFamily="34" charset="0"/>
              </a:rPr>
              <a:t>: Develop a data retention and destruction program to identify data that needs to be kept for a certain timeframe and destroyed after that timeframe. For example, how long should we keep email.</a:t>
            </a:r>
            <a:endParaRPr lang="en-US" sz="1200" dirty="0">
              <a:solidFill>
                <a:schemeClr val="tx1">
                  <a:lumMod val="50000"/>
                </a:schemeClr>
              </a:solidFill>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200" b="1" dirty="0">
                <a:solidFill>
                  <a:schemeClr val="tx1">
                    <a:lumMod val="50000"/>
                  </a:schemeClr>
                </a:solidFill>
                <a:latin typeface="Calibri" panose="020F0502020204030204" pitchFamily="34" charset="0"/>
                <a:ea typeface="Times New Roman" panose="02020603050405020304" pitchFamily="18" charset="0"/>
                <a:cs typeface="Calibri" panose="020F0502020204030204" pitchFamily="34" charset="0"/>
              </a:rPr>
              <a:t>3</a:t>
            </a:r>
            <a:r>
              <a:rPr lang="en-US" sz="1200" b="1" baseline="30000" dirty="0">
                <a:solidFill>
                  <a:schemeClr val="tx1">
                    <a:lumMod val="50000"/>
                  </a:schemeClr>
                </a:solidFill>
                <a:latin typeface="Calibri" panose="020F0502020204030204" pitchFamily="34" charset="0"/>
                <a:ea typeface="Times New Roman" panose="02020603050405020304" pitchFamily="18" charset="0"/>
                <a:cs typeface="Calibri" panose="020F0502020204030204" pitchFamily="34" charset="0"/>
              </a:rPr>
              <a:t>rd</a:t>
            </a:r>
            <a:r>
              <a:rPr lang="en-US" sz="1200" b="1" dirty="0">
                <a:solidFill>
                  <a:schemeClr val="tx1">
                    <a:lumMod val="50000"/>
                  </a:schemeClr>
                </a:solidFill>
                <a:latin typeface="Calibri" panose="020F0502020204030204" pitchFamily="34" charset="0"/>
                <a:ea typeface="Times New Roman" panose="02020603050405020304" pitchFamily="18" charset="0"/>
                <a:cs typeface="Calibri" panose="020F0502020204030204" pitchFamily="34" charset="0"/>
              </a:rPr>
              <a:t> Party Risk Management</a:t>
            </a:r>
            <a:r>
              <a:rPr lang="en-US" sz="1200" dirty="0">
                <a:solidFill>
                  <a:schemeClr val="tx1">
                    <a:lumMod val="50000"/>
                  </a:schemeClr>
                </a:solidFill>
                <a:latin typeface="Calibri" panose="020F0502020204030204" pitchFamily="34" charset="0"/>
                <a:ea typeface="Times New Roman" panose="02020603050405020304" pitchFamily="18" charset="0"/>
                <a:cs typeface="Calibri" panose="020F0502020204030204" pitchFamily="34" charset="0"/>
              </a:rPr>
              <a:t>: Enhance the vendor management program to include the review of applicable security certification, if feasible.</a:t>
            </a:r>
            <a:endParaRPr lang="en-US" sz="1200" dirty="0">
              <a:solidFill>
                <a:schemeClr val="tx1">
                  <a:lumMod val="50000"/>
                </a:schemeClr>
              </a:solidFill>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200" b="1" dirty="0">
                <a:solidFill>
                  <a:schemeClr val="tx1">
                    <a:lumMod val="50000"/>
                  </a:schemeClr>
                </a:solidFill>
                <a:latin typeface="Calibri" panose="020F0502020204030204" pitchFamily="34" charset="0"/>
                <a:ea typeface="Times New Roman" panose="02020603050405020304" pitchFamily="18" charset="0"/>
                <a:cs typeface="Calibri" panose="020F0502020204030204" pitchFamily="34" charset="0"/>
              </a:rPr>
              <a:t>Continuous Monitoring </a:t>
            </a:r>
            <a:r>
              <a:rPr lang="en-US" sz="1200" b="1" dirty="0" smtClean="0">
                <a:solidFill>
                  <a:schemeClr val="tx1">
                    <a:lumMod val="50000"/>
                  </a:schemeClr>
                </a:solidFill>
                <a:latin typeface="Calibri" panose="020F0502020204030204" pitchFamily="34" charset="0"/>
                <a:ea typeface="Times New Roman" panose="02020603050405020304" pitchFamily="18" charset="0"/>
                <a:cs typeface="Calibri" panose="020F0502020204030204" pitchFamily="34" charset="0"/>
              </a:rPr>
              <a:t>Program</a:t>
            </a:r>
            <a:r>
              <a:rPr lang="en-US" sz="1200" dirty="0" smtClean="0">
                <a:solidFill>
                  <a:schemeClr val="tx1">
                    <a:lumMod val="50000"/>
                  </a:schemeClr>
                </a:solidFill>
                <a:latin typeface="Calibri" panose="020F0502020204030204" pitchFamily="34" charset="0"/>
                <a:ea typeface="Times New Roman" panose="02020603050405020304" pitchFamily="18" charset="0"/>
                <a:cs typeface="Calibri" panose="020F0502020204030204" pitchFamily="34" charset="0"/>
              </a:rPr>
              <a:t>: </a:t>
            </a:r>
            <a:r>
              <a:rPr lang="en-US" sz="1200" dirty="0">
                <a:solidFill>
                  <a:schemeClr val="tx1">
                    <a:lumMod val="50000"/>
                  </a:schemeClr>
                </a:solidFill>
                <a:latin typeface="Calibri" panose="020F0502020204030204" pitchFamily="34" charset="0"/>
                <a:ea typeface="Times New Roman" panose="02020603050405020304" pitchFamily="18" charset="0"/>
                <a:cs typeface="Calibri" panose="020F0502020204030204" pitchFamily="34" charset="0"/>
              </a:rPr>
              <a:t>Develop a continuous controls monitoring program to ensure controls stay adequate. This can be done through Governance, Risk and Compliance (GRC) platforms, such as </a:t>
            </a:r>
            <a:r>
              <a:rPr lang="en-US" sz="1200" dirty="0" err="1" smtClean="0">
                <a:solidFill>
                  <a:schemeClr val="tx1">
                    <a:lumMod val="50000"/>
                  </a:schemeClr>
                </a:solidFill>
                <a:latin typeface="Calibri" panose="020F0502020204030204" pitchFamily="34" charset="0"/>
                <a:ea typeface="Times New Roman" panose="02020603050405020304" pitchFamily="18" charset="0"/>
                <a:cs typeface="Calibri" panose="020F0502020204030204" pitchFamily="34" charset="0"/>
              </a:rPr>
              <a:t>ControlMap</a:t>
            </a:r>
            <a:r>
              <a:rPr lang="en-US" sz="1200" dirty="0" smtClean="0">
                <a:solidFill>
                  <a:schemeClr val="tx1">
                    <a:lumMod val="50000"/>
                  </a:schemeClr>
                </a:solidFill>
                <a:latin typeface="Calibri" panose="020F0502020204030204" pitchFamily="34" charset="0"/>
                <a:ea typeface="Times New Roman" panose="02020603050405020304" pitchFamily="18" charset="0"/>
                <a:cs typeface="Calibri" panose="020F0502020204030204" pitchFamily="34" charset="0"/>
              </a:rPr>
              <a:t>.</a:t>
            </a:r>
            <a:endParaRPr lang="en-US" sz="1200" dirty="0" smtClean="0">
              <a:solidFill>
                <a:schemeClr val="tx1">
                  <a:lumMod val="50000"/>
                </a:schemeClr>
              </a:solidFill>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200" b="1" dirty="0" smtClean="0">
                <a:solidFill>
                  <a:schemeClr val="tx1">
                    <a:lumMod val="50000"/>
                  </a:schemeClr>
                </a:solidFill>
                <a:latin typeface="Calibri" panose="020F0502020204030204" pitchFamily="34" charset="0"/>
                <a:ea typeface="Times New Roman" panose="02020603050405020304" pitchFamily="18" charset="0"/>
              </a:rPr>
              <a:t>Security </a:t>
            </a:r>
            <a:r>
              <a:rPr lang="en-US" sz="1200" b="1" dirty="0">
                <a:solidFill>
                  <a:schemeClr val="tx1">
                    <a:lumMod val="50000"/>
                  </a:schemeClr>
                </a:solidFill>
                <a:latin typeface="Calibri" panose="020F0502020204030204" pitchFamily="34" charset="0"/>
                <a:ea typeface="Times New Roman" panose="02020603050405020304" pitchFamily="18" charset="0"/>
              </a:rPr>
              <a:t>Resources: </a:t>
            </a:r>
            <a:r>
              <a:rPr lang="en-US" sz="1200" dirty="0">
                <a:solidFill>
                  <a:schemeClr val="tx1">
                    <a:lumMod val="50000"/>
                  </a:schemeClr>
                </a:solidFill>
                <a:latin typeface="Calibri" panose="020F0502020204030204" pitchFamily="34" charset="0"/>
                <a:ea typeface="Times New Roman" panose="02020603050405020304" pitchFamily="18" charset="0"/>
              </a:rPr>
              <a:t>Acquire an additional security analyst to ensure that the implementation of security controls is managed and monitored continuously. </a:t>
            </a:r>
            <a:endParaRPr lang="en-US" sz="1200" dirty="0">
              <a:solidFill>
                <a:schemeClr val="tx1">
                  <a:lumMod val="50000"/>
                </a:schemeClr>
              </a:solidFill>
            </a:endParaRPr>
          </a:p>
        </p:txBody>
      </p:sp>
      <p:sp>
        <p:nvSpPr>
          <p:cNvPr id="12" name="Title 1">
            <a:extLst>
              <a:ext uri="{FF2B5EF4-FFF2-40B4-BE49-F238E27FC236}">
                <a16:creationId xmlns:a16="http://schemas.microsoft.com/office/drawing/2014/main" id="{2C2BFAE1-45D3-4B3B-81D2-0BF25FA84FB8}"/>
              </a:ext>
            </a:extLst>
          </p:cNvPr>
          <p:cNvSpPr txBox="1">
            <a:spLocks/>
          </p:cNvSpPr>
          <p:nvPr/>
        </p:nvSpPr>
        <p:spPr>
          <a:xfrm>
            <a:off x="217711" y="-13180"/>
            <a:ext cx="11163183" cy="739056"/>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kern="1200">
                <a:solidFill>
                  <a:schemeClr val="bg1"/>
                </a:solidFill>
                <a:latin typeface="Arial"/>
                <a:ea typeface="+mj-ea"/>
                <a:cs typeface="Arial"/>
              </a:defRPr>
            </a:lvl1pPr>
          </a:lstStyle>
          <a:p>
            <a:r>
              <a:rPr lang="en-US" sz="2400" b="1" dirty="0">
                <a:solidFill>
                  <a:schemeClr val="tx1">
                    <a:lumMod val="50000"/>
                  </a:schemeClr>
                </a:solidFill>
              </a:rPr>
              <a:t>2024/25 Strategic Information Security Technology </a:t>
            </a:r>
            <a:r>
              <a:rPr lang="en-US" sz="2400" b="1" dirty="0" smtClean="0">
                <a:solidFill>
                  <a:schemeClr val="tx1">
                    <a:lumMod val="50000"/>
                  </a:schemeClr>
                </a:solidFill>
              </a:rPr>
              <a:t>Roadmap</a:t>
            </a:r>
            <a:endParaRPr lang="en-US" sz="2400" b="1" dirty="0">
              <a:solidFill>
                <a:schemeClr val="tx1">
                  <a:lumMod val="50000"/>
                </a:schemeClr>
              </a:solidFill>
            </a:endParaRPr>
          </a:p>
        </p:txBody>
      </p:sp>
    </p:spTree>
    <p:extLst>
      <p:ext uri="{BB962C8B-B14F-4D97-AF65-F5344CB8AC3E}">
        <p14:creationId xmlns:p14="http://schemas.microsoft.com/office/powerpoint/2010/main" val="1829287129"/>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HNE">
      <a:dk1>
        <a:srgbClr val="55555A"/>
      </a:dk1>
      <a:lt1>
        <a:sysClr val="window" lastClr="FFFFFF"/>
      </a:lt1>
      <a:dk2>
        <a:srgbClr val="2C53A1"/>
      </a:dk2>
      <a:lt2>
        <a:srgbClr val="D6E7F6"/>
      </a:lt2>
      <a:accent1>
        <a:srgbClr val="65B4E2"/>
      </a:accent1>
      <a:accent2>
        <a:srgbClr val="2C53A1"/>
      </a:accent2>
      <a:accent3>
        <a:srgbClr val="A5D464"/>
      </a:accent3>
      <a:accent4>
        <a:srgbClr val="01A9B5"/>
      </a:accent4>
      <a:accent5>
        <a:srgbClr val="804F9C"/>
      </a:accent5>
      <a:accent6>
        <a:srgbClr val="6173CA"/>
      </a:accent6>
      <a:hlink>
        <a:srgbClr val="55565A"/>
      </a:hlink>
      <a:folHlink>
        <a:srgbClr val="7573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rgbClr val="FFFFFF"/>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latin typeface="Museo Sans 500"/>
            <a:cs typeface="Museo Sans 50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2B26E5D30B9634985F3ADC011078DB4" ma:contentTypeVersion="11" ma:contentTypeDescription="Create a new document." ma:contentTypeScope="" ma:versionID="05689ec56df7f3618ba7c0943361afb2">
  <xsd:schema xmlns:xsd="http://www.w3.org/2001/XMLSchema" xmlns:xs="http://www.w3.org/2001/XMLSchema" xmlns:p="http://schemas.microsoft.com/office/2006/metadata/properties" xmlns:ns2="d4cc912e-6244-47ff-871f-d9ad62164cf0" xmlns:ns3="54741efc-ef4d-4c57-9124-82a18b497fb6" targetNamespace="http://schemas.microsoft.com/office/2006/metadata/properties" ma:root="true" ma:fieldsID="08db16f8b0cd656dd76a6a9154133f73" ns2:_="" ns3:_="">
    <xsd:import namespace="d4cc912e-6244-47ff-871f-d9ad62164cf0"/>
    <xsd:import namespace="54741efc-ef4d-4c57-9124-82a18b497fb6"/>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4cc912e-6244-47ff-871f-d9ad62164cf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258f6938-914b-4ef1-904b-6227f45cfc21"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4741efc-ef4d-4c57-9124-82a18b497fb6"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c1f5f8f3-161c-4415-ac50-3d84aca8d98a}" ma:internalName="TaxCatchAll" ma:showField="CatchAllData" ma:web="54741efc-ef4d-4c57-9124-82a18b497fb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54741efc-ef4d-4c57-9124-82a18b497fb6" xsi:nil="true"/>
    <lcf76f155ced4ddcb4097134ff3c332f xmlns="d4cc912e-6244-47ff-871f-d9ad62164cf0">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F3566AE-CDFB-415F-90B5-9A9CB4FEEA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4cc912e-6244-47ff-871f-d9ad62164cf0"/>
    <ds:schemaRef ds:uri="54741efc-ef4d-4c57-9124-82a18b497fb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AD3E228-F8D4-426F-A9D9-F8FB661894CC}">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infopath/2007/PartnerControls"/>
    <ds:schemaRef ds:uri="http://schemas.microsoft.com/office/2006/documentManagement/types"/>
    <ds:schemaRef ds:uri="54741efc-ef4d-4c57-9124-82a18b497fb6"/>
    <ds:schemaRef ds:uri="d4cc912e-6244-47ff-871f-d9ad62164cf0"/>
    <ds:schemaRef ds:uri="http://www.w3.org/XML/1998/namespace"/>
    <ds:schemaRef ds:uri="http://purl.org/dc/dcmitype/"/>
  </ds:schemaRefs>
</ds:datastoreItem>
</file>

<file path=customXml/itemProps3.xml><?xml version="1.0" encoding="utf-8"?>
<ds:datastoreItem xmlns:ds="http://schemas.openxmlformats.org/officeDocument/2006/customXml" ds:itemID="{01858493-4A56-4894-A26B-5B7BC546C6C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3418</TotalTime>
  <Words>1811</Words>
  <Application>Microsoft Office PowerPoint</Application>
  <PresentationFormat>Widescreen</PresentationFormat>
  <Paragraphs>208</Paragraphs>
  <Slides>6</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vt:lpstr>
      <vt:lpstr>Calibri</vt:lpstr>
      <vt:lpstr>Museo Sans 500</vt:lpstr>
      <vt:lpstr>Symbol</vt:lpstr>
      <vt:lpstr>Times New Roman</vt:lpstr>
      <vt:lpstr>Verdana</vt:lpstr>
      <vt:lpstr>Wingdings</vt:lpstr>
      <vt:lpstr>1_Office Theme</vt:lpstr>
      <vt:lpstr>PowerPoint Presentation</vt:lpstr>
      <vt:lpstr>PowerPoint Presentation</vt:lpstr>
      <vt:lpstr>PowerPoint Presentation</vt:lpstr>
      <vt:lpstr>PowerPoint Presentation</vt:lpstr>
      <vt:lpstr>PowerPoint Presentation</vt:lpstr>
      <vt:lpstr>PowerPoint Presentation</vt:lpstr>
    </vt:vector>
  </TitlesOfParts>
  <Company>Health New England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Morgan, Sarah</dc:creator>
  <cp:lastModifiedBy>Moker, Kevin</cp:lastModifiedBy>
  <cp:revision>157</cp:revision>
  <dcterms:created xsi:type="dcterms:W3CDTF">2024-04-30T14:50:37Z</dcterms:created>
  <dcterms:modified xsi:type="dcterms:W3CDTF">2024-07-12T20:31:47Z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0x01010002B26E5D30B9634985F3ADC011078DB4</vt:lpwstr>
  </property>
  <property fmtid="{D5CDD505-2E9C-101B-9397-08002B2CF9AE}" pid="3" name="MediaServiceImageTags">
    <vt:lpwstr/>
  </property>
</Properties>
</file>