
<file path=[Content_Types].xml><?xml version="1.0" encoding="utf-8"?>
<Types xmlns="http://schemas.openxmlformats.org/package/2006/content-types">
  <Default Extension="png" ContentType="image/png"/>
  <Default Extension="webp"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62" r:id="rId5"/>
    <p:sldId id="265" r:id="rId6"/>
    <p:sldId id="264" r:id="rId7"/>
    <p:sldId id="267" r:id="rId8"/>
    <p:sldId id="268" r:id="rId9"/>
    <p:sldId id="26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ser" initials="U" lastIdx="1" clrIdx="0">
    <p:extLst>
      <p:ext uri="{19B8F6BF-5375-455C-9EA6-DF929625EA0E}">
        <p15:presenceInfo xmlns:p15="http://schemas.microsoft.com/office/powerpoint/2012/main" userId="f708c71226b1214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1" d="100"/>
          <a:sy n="101" d="100"/>
        </p:scale>
        <p:origin x="462" y="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3-01T00:30:49.694" idx="1">
    <p:pos x="7680" y="0"/>
    <p:text/>
    <p:extLst>
      <p:ext uri="{C676402C-5697-4E1C-873F-D02D1690AC5C}">
        <p15:threadingInfo xmlns:p15="http://schemas.microsoft.com/office/powerpoint/2012/main" timeZoneBias="-36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4-03-01T00:30:49.694" idx="1">
    <p:pos x="7680" y="0"/>
    <p:text/>
    <p:extLst>
      <p:ext uri="{C676402C-5697-4E1C-873F-D02D1690AC5C}">
        <p15:threadingInfo xmlns:p15="http://schemas.microsoft.com/office/powerpoint/2012/main" timeZoneBias="-36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4-03-01T00:30:49.694" idx="1">
    <p:pos x="7680" y="0"/>
    <p:text/>
    <p:extLst>
      <p:ext uri="{C676402C-5697-4E1C-873F-D02D1690AC5C}">
        <p15:threadingInfo xmlns:p15="http://schemas.microsoft.com/office/powerpoint/2012/main" timeZoneBias="-36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84EAE-E211-4580-A29F-75F80902C85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29599BF-2D9F-446F-AFD1-A0E4C34913D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1CA8A2B-5A50-4474-8DB5-6DD435ED9516}"/>
              </a:ext>
            </a:extLst>
          </p:cNvPr>
          <p:cNvSpPr>
            <a:spLocks noGrp="1"/>
          </p:cNvSpPr>
          <p:nvPr>
            <p:ph type="dt" sz="half" idx="10"/>
          </p:nvPr>
        </p:nvSpPr>
        <p:spPr/>
        <p:txBody>
          <a:bodyPr/>
          <a:lstStyle/>
          <a:p>
            <a:fld id="{006FD6C9-65BD-472A-8F97-37E56B145FA6}" type="datetimeFigureOut">
              <a:rPr lang="en-US" smtClean="0"/>
              <a:t>5/24/2024</a:t>
            </a:fld>
            <a:endParaRPr lang="en-US"/>
          </a:p>
        </p:txBody>
      </p:sp>
      <p:sp>
        <p:nvSpPr>
          <p:cNvPr id="5" name="Footer Placeholder 4">
            <a:extLst>
              <a:ext uri="{FF2B5EF4-FFF2-40B4-BE49-F238E27FC236}">
                <a16:creationId xmlns:a16="http://schemas.microsoft.com/office/drawing/2014/main" id="{7C341893-9C18-469D-A06D-3FFFA99FCC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1B402C-A15D-433D-8E7D-48A65926A792}"/>
              </a:ext>
            </a:extLst>
          </p:cNvPr>
          <p:cNvSpPr>
            <a:spLocks noGrp="1"/>
          </p:cNvSpPr>
          <p:nvPr>
            <p:ph type="sldNum" sz="quarter" idx="12"/>
          </p:nvPr>
        </p:nvSpPr>
        <p:spPr/>
        <p:txBody>
          <a:bodyPr/>
          <a:lstStyle/>
          <a:p>
            <a:fld id="{84BECF09-1EF6-4243-AFCC-DEF59BD1C0C1}" type="slidenum">
              <a:rPr lang="en-US" smtClean="0"/>
              <a:t>‹#›</a:t>
            </a:fld>
            <a:endParaRPr lang="en-US"/>
          </a:p>
        </p:txBody>
      </p:sp>
    </p:spTree>
    <p:extLst>
      <p:ext uri="{BB962C8B-B14F-4D97-AF65-F5344CB8AC3E}">
        <p14:creationId xmlns:p14="http://schemas.microsoft.com/office/powerpoint/2010/main" val="2478080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6E0FD-DB07-4C1F-AA80-9517AB2E7BE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4E232A7-CEFD-4F9F-A218-CCDE44DC0EB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FCC0D0-330D-434E-8637-E288D468045B}"/>
              </a:ext>
            </a:extLst>
          </p:cNvPr>
          <p:cNvSpPr>
            <a:spLocks noGrp="1"/>
          </p:cNvSpPr>
          <p:nvPr>
            <p:ph type="dt" sz="half" idx="10"/>
          </p:nvPr>
        </p:nvSpPr>
        <p:spPr/>
        <p:txBody>
          <a:bodyPr/>
          <a:lstStyle/>
          <a:p>
            <a:fld id="{006FD6C9-65BD-472A-8F97-37E56B145FA6}" type="datetimeFigureOut">
              <a:rPr lang="en-US" smtClean="0"/>
              <a:t>5/24/2024</a:t>
            </a:fld>
            <a:endParaRPr lang="en-US"/>
          </a:p>
        </p:txBody>
      </p:sp>
      <p:sp>
        <p:nvSpPr>
          <p:cNvPr id="5" name="Footer Placeholder 4">
            <a:extLst>
              <a:ext uri="{FF2B5EF4-FFF2-40B4-BE49-F238E27FC236}">
                <a16:creationId xmlns:a16="http://schemas.microsoft.com/office/drawing/2014/main" id="{20FE9BA4-B004-400F-8BEF-0860CF4D7A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A84036-5592-43F6-8996-76BAB376EC34}"/>
              </a:ext>
            </a:extLst>
          </p:cNvPr>
          <p:cNvSpPr>
            <a:spLocks noGrp="1"/>
          </p:cNvSpPr>
          <p:nvPr>
            <p:ph type="sldNum" sz="quarter" idx="12"/>
          </p:nvPr>
        </p:nvSpPr>
        <p:spPr/>
        <p:txBody>
          <a:bodyPr/>
          <a:lstStyle/>
          <a:p>
            <a:fld id="{84BECF09-1EF6-4243-AFCC-DEF59BD1C0C1}" type="slidenum">
              <a:rPr lang="en-US" smtClean="0"/>
              <a:t>‹#›</a:t>
            </a:fld>
            <a:endParaRPr lang="en-US"/>
          </a:p>
        </p:txBody>
      </p:sp>
    </p:spTree>
    <p:extLst>
      <p:ext uri="{BB962C8B-B14F-4D97-AF65-F5344CB8AC3E}">
        <p14:creationId xmlns:p14="http://schemas.microsoft.com/office/powerpoint/2010/main" val="28614107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7F6769C-4182-436D-9CB3-26CE61141F9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63C1B53-440D-4D62-ACDB-B7A3530052B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978A82-5C6A-4A7C-8106-D6753B3CD2CE}"/>
              </a:ext>
            </a:extLst>
          </p:cNvPr>
          <p:cNvSpPr>
            <a:spLocks noGrp="1"/>
          </p:cNvSpPr>
          <p:nvPr>
            <p:ph type="dt" sz="half" idx="10"/>
          </p:nvPr>
        </p:nvSpPr>
        <p:spPr/>
        <p:txBody>
          <a:bodyPr/>
          <a:lstStyle/>
          <a:p>
            <a:fld id="{006FD6C9-65BD-472A-8F97-37E56B145FA6}" type="datetimeFigureOut">
              <a:rPr lang="en-US" smtClean="0"/>
              <a:t>5/24/2024</a:t>
            </a:fld>
            <a:endParaRPr lang="en-US"/>
          </a:p>
        </p:txBody>
      </p:sp>
      <p:sp>
        <p:nvSpPr>
          <p:cNvPr id="5" name="Footer Placeholder 4">
            <a:extLst>
              <a:ext uri="{FF2B5EF4-FFF2-40B4-BE49-F238E27FC236}">
                <a16:creationId xmlns:a16="http://schemas.microsoft.com/office/drawing/2014/main" id="{8EFF1F21-8D74-47A2-9292-C109E1B24C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863451-7950-4F94-94C4-DBF78F930718}"/>
              </a:ext>
            </a:extLst>
          </p:cNvPr>
          <p:cNvSpPr>
            <a:spLocks noGrp="1"/>
          </p:cNvSpPr>
          <p:nvPr>
            <p:ph type="sldNum" sz="quarter" idx="12"/>
          </p:nvPr>
        </p:nvSpPr>
        <p:spPr/>
        <p:txBody>
          <a:bodyPr/>
          <a:lstStyle/>
          <a:p>
            <a:fld id="{84BECF09-1EF6-4243-AFCC-DEF59BD1C0C1}" type="slidenum">
              <a:rPr lang="en-US" smtClean="0"/>
              <a:t>‹#›</a:t>
            </a:fld>
            <a:endParaRPr lang="en-US"/>
          </a:p>
        </p:txBody>
      </p:sp>
    </p:spTree>
    <p:extLst>
      <p:ext uri="{BB962C8B-B14F-4D97-AF65-F5344CB8AC3E}">
        <p14:creationId xmlns:p14="http://schemas.microsoft.com/office/powerpoint/2010/main" val="5901567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CDC45-EEB4-4586-A1E7-4D375E55B3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CE5CFB7-6CFC-4C12-B5A2-DB86BE4C3C4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CDB99B-7639-4CB5-88B9-AD8EA4FF78C2}"/>
              </a:ext>
            </a:extLst>
          </p:cNvPr>
          <p:cNvSpPr>
            <a:spLocks noGrp="1"/>
          </p:cNvSpPr>
          <p:nvPr>
            <p:ph type="dt" sz="half" idx="10"/>
          </p:nvPr>
        </p:nvSpPr>
        <p:spPr/>
        <p:txBody>
          <a:bodyPr/>
          <a:lstStyle/>
          <a:p>
            <a:fld id="{006FD6C9-65BD-472A-8F97-37E56B145FA6}" type="datetimeFigureOut">
              <a:rPr lang="en-US" smtClean="0"/>
              <a:t>5/24/2024</a:t>
            </a:fld>
            <a:endParaRPr lang="en-US"/>
          </a:p>
        </p:txBody>
      </p:sp>
      <p:sp>
        <p:nvSpPr>
          <p:cNvPr id="5" name="Footer Placeholder 4">
            <a:extLst>
              <a:ext uri="{FF2B5EF4-FFF2-40B4-BE49-F238E27FC236}">
                <a16:creationId xmlns:a16="http://schemas.microsoft.com/office/drawing/2014/main" id="{3508E0B7-AFEF-4C86-A660-A5F40906B4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B0F089-E5A4-4CA6-8973-F961FA8C1438}"/>
              </a:ext>
            </a:extLst>
          </p:cNvPr>
          <p:cNvSpPr>
            <a:spLocks noGrp="1"/>
          </p:cNvSpPr>
          <p:nvPr>
            <p:ph type="sldNum" sz="quarter" idx="12"/>
          </p:nvPr>
        </p:nvSpPr>
        <p:spPr/>
        <p:txBody>
          <a:bodyPr/>
          <a:lstStyle/>
          <a:p>
            <a:fld id="{84BECF09-1EF6-4243-AFCC-DEF59BD1C0C1}" type="slidenum">
              <a:rPr lang="en-US" smtClean="0"/>
              <a:t>‹#›</a:t>
            </a:fld>
            <a:endParaRPr lang="en-US"/>
          </a:p>
        </p:txBody>
      </p:sp>
    </p:spTree>
    <p:extLst>
      <p:ext uri="{BB962C8B-B14F-4D97-AF65-F5344CB8AC3E}">
        <p14:creationId xmlns:p14="http://schemas.microsoft.com/office/powerpoint/2010/main" val="25427595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21EB2-8741-405F-8AF0-A25986F8B68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6C2D5B2-00D9-4A8B-94D5-93036B3F1EC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9C1AC38-6A9F-48D7-8B99-ED65650D93E8}"/>
              </a:ext>
            </a:extLst>
          </p:cNvPr>
          <p:cNvSpPr>
            <a:spLocks noGrp="1"/>
          </p:cNvSpPr>
          <p:nvPr>
            <p:ph type="dt" sz="half" idx="10"/>
          </p:nvPr>
        </p:nvSpPr>
        <p:spPr/>
        <p:txBody>
          <a:bodyPr/>
          <a:lstStyle/>
          <a:p>
            <a:fld id="{006FD6C9-65BD-472A-8F97-37E56B145FA6}" type="datetimeFigureOut">
              <a:rPr lang="en-US" smtClean="0"/>
              <a:t>5/24/2024</a:t>
            </a:fld>
            <a:endParaRPr lang="en-US"/>
          </a:p>
        </p:txBody>
      </p:sp>
      <p:sp>
        <p:nvSpPr>
          <p:cNvPr id="5" name="Footer Placeholder 4">
            <a:extLst>
              <a:ext uri="{FF2B5EF4-FFF2-40B4-BE49-F238E27FC236}">
                <a16:creationId xmlns:a16="http://schemas.microsoft.com/office/drawing/2014/main" id="{1B1F5C7A-E185-4A42-9BF9-17C54D021C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4740C6-83F2-46FF-A175-C7F2FB3A029C}"/>
              </a:ext>
            </a:extLst>
          </p:cNvPr>
          <p:cNvSpPr>
            <a:spLocks noGrp="1"/>
          </p:cNvSpPr>
          <p:nvPr>
            <p:ph type="sldNum" sz="quarter" idx="12"/>
          </p:nvPr>
        </p:nvSpPr>
        <p:spPr/>
        <p:txBody>
          <a:bodyPr/>
          <a:lstStyle/>
          <a:p>
            <a:fld id="{84BECF09-1EF6-4243-AFCC-DEF59BD1C0C1}" type="slidenum">
              <a:rPr lang="en-US" smtClean="0"/>
              <a:t>‹#›</a:t>
            </a:fld>
            <a:endParaRPr lang="en-US"/>
          </a:p>
        </p:txBody>
      </p:sp>
    </p:spTree>
    <p:extLst>
      <p:ext uri="{BB962C8B-B14F-4D97-AF65-F5344CB8AC3E}">
        <p14:creationId xmlns:p14="http://schemas.microsoft.com/office/powerpoint/2010/main" val="5778159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F6C3E-6382-4DF6-9E11-866FACDC5E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D392D7D-6220-44D1-97ED-E190C77791C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C0CC9F0-37AF-438B-9A84-4506D78ECC4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B637593-1206-44A2-AE93-D11B8AE018FB}"/>
              </a:ext>
            </a:extLst>
          </p:cNvPr>
          <p:cNvSpPr>
            <a:spLocks noGrp="1"/>
          </p:cNvSpPr>
          <p:nvPr>
            <p:ph type="dt" sz="half" idx="10"/>
          </p:nvPr>
        </p:nvSpPr>
        <p:spPr/>
        <p:txBody>
          <a:bodyPr/>
          <a:lstStyle/>
          <a:p>
            <a:fld id="{006FD6C9-65BD-472A-8F97-37E56B145FA6}" type="datetimeFigureOut">
              <a:rPr lang="en-US" smtClean="0"/>
              <a:t>5/24/2024</a:t>
            </a:fld>
            <a:endParaRPr lang="en-US"/>
          </a:p>
        </p:txBody>
      </p:sp>
      <p:sp>
        <p:nvSpPr>
          <p:cNvPr id="6" name="Footer Placeholder 5">
            <a:extLst>
              <a:ext uri="{FF2B5EF4-FFF2-40B4-BE49-F238E27FC236}">
                <a16:creationId xmlns:a16="http://schemas.microsoft.com/office/drawing/2014/main" id="{2381DB3B-F411-4EAD-9904-18236A995E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7D1EEA2-FAD8-48EB-BD73-F42B25C0F35A}"/>
              </a:ext>
            </a:extLst>
          </p:cNvPr>
          <p:cNvSpPr>
            <a:spLocks noGrp="1"/>
          </p:cNvSpPr>
          <p:nvPr>
            <p:ph type="sldNum" sz="quarter" idx="12"/>
          </p:nvPr>
        </p:nvSpPr>
        <p:spPr/>
        <p:txBody>
          <a:bodyPr/>
          <a:lstStyle/>
          <a:p>
            <a:fld id="{84BECF09-1EF6-4243-AFCC-DEF59BD1C0C1}" type="slidenum">
              <a:rPr lang="en-US" smtClean="0"/>
              <a:t>‹#›</a:t>
            </a:fld>
            <a:endParaRPr lang="en-US"/>
          </a:p>
        </p:txBody>
      </p:sp>
    </p:spTree>
    <p:extLst>
      <p:ext uri="{BB962C8B-B14F-4D97-AF65-F5344CB8AC3E}">
        <p14:creationId xmlns:p14="http://schemas.microsoft.com/office/powerpoint/2010/main" val="33380034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9474E-280A-426D-85DF-7B6712530CF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2F7E212-A57B-4B54-BED5-B3DC527D13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A7CC584-3FDB-445B-8AFE-E75CBAAA2AB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D97B14E-206B-4840-9AB3-3C4A6EC85A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DA49450-DBC5-4746-B516-0340F974B92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F5F2922-B59F-4DF9-91D4-B1DBE65E36B0}"/>
              </a:ext>
            </a:extLst>
          </p:cNvPr>
          <p:cNvSpPr>
            <a:spLocks noGrp="1"/>
          </p:cNvSpPr>
          <p:nvPr>
            <p:ph type="dt" sz="half" idx="10"/>
          </p:nvPr>
        </p:nvSpPr>
        <p:spPr/>
        <p:txBody>
          <a:bodyPr/>
          <a:lstStyle/>
          <a:p>
            <a:fld id="{006FD6C9-65BD-472A-8F97-37E56B145FA6}" type="datetimeFigureOut">
              <a:rPr lang="en-US" smtClean="0"/>
              <a:t>5/24/2024</a:t>
            </a:fld>
            <a:endParaRPr lang="en-US"/>
          </a:p>
        </p:txBody>
      </p:sp>
      <p:sp>
        <p:nvSpPr>
          <p:cNvPr id="8" name="Footer Placeholder 7">
            <a:extLst>
              <a:ext uri="{FF2B5EF4-FFF2-40B4-BE49-F238E27FC236}">
                <a16:creationId xmlns:a16="http://schemas.microsoft.com/office/drawing/2014/main" id="{54548DA5-A9C1-403F-A342-D0016102EB4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3A99323-7512-4335-BB0E-30238E3C690F}"/>
              </a:ext>
            </a:extLst>
          </p:cNvPr>
          <p:cNvSpPr>
            <a:spLocks noGrp="1"/>
          </p:cNvSpPr>
          <p:nvPr>
            <p:ph type="sldNum" sz="quarter" idx="12"/>
          </p:nvPr>
        </p:nvSpPr>
        <p:spPr/>
        <p:txBody>
          <a:bodyPr/>
          <a:lstStyle/>
          <a:p>
            <a:fld id="{84BECF09-1EF6-4243-AFCC-DEF59BD1C0C1}" type="slidenum">
              <a:rPr lang="en-US" smtClean="0"/>
              <a:t>‹#›</a:t>
            </a:fld>
            <a:endParaRPr lang="en-US"/>
          </a:p>
        </p:txBody>
      </p:sp>
    </p:spTree>
    <p:extLst>
      <p:ext uri="{BB962C8B-B14F-4D97-AF65-F5344CB8AC3E}">
        <p14:creationId xmlns:p14="http://schemas.microsoft.com/office/powerpoint/2010/main" val="28476911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30243-C3F7-40FE-8430-DC7467CC338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F789F28-8994-4D0D-BDDF-D4290EE35543}"/>
              </a:ext>
            </a:extLst>
          </p:cNvPr>
          <p:cNvSpPr>
            <a:spLocks noGrp="1"/>
          </p:cNvSpPr>
          <p:nvPr>
            <p:ph type="dt" sz="half" idx="10"/>
          </p:nvPr>
        </p:nvSpPr>
        <p:spPr/>
        <p:txBody>
          <a:bodyPr/>
          <a:lstStyle/>
          <a:p>
            <a:fld id="{006FD6C9-65BD-472A-8F97-37E56B145FA6}" type="datetimeFigureOut">
              <a:rPr lang="en-US" smtClean="0"/>
              <a:t>5/24/2024</a:t>
            </a:fld>
            <a:endParaRPr lang="en-US"/>
          </a:p>
        </p:txBody>
      </p:sp>
      <p:sp>
        <p:nvSpPr>
          <p:cNvPr id="4" name="Footer Placeholder 3">
            <a:extLst>
              <a:ext uri="{FF2B5EF4-FFF2-40B4-BE49-F238E27FC236}">
                <a16:creationId xmlns:a16="http://schemas.microsoft.com/office/drawing/2014/main" id="{DDA1CB58-AB65-4311-B9BC-F5BE9E74C6C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5DA7E69-B8E9-4C70-A0B8-1BEF4C35B20C}"/>
              </a:ext>
            </a:extLst>
          </p:cNvPr>
          <p:cNvSpPr>
            <a:spLocks noGrp="1"/>
          </p:cNvSpPr>
          <p:nvPr>
            <p:ph type="sldNum" sz="quarter" idx="12"/>
          </p:nvPr>
        </p:nvSpPr>
        <p:spPr/>
        <p:txBody>
          <a:bodyPr/>
          <a:lstStyle/>
          <a:p>
            <a:fld id="{84BECF09-1EF6-4243-AFCC-DEF59BD1C0C1}" type="slidenum">
              <a:rPr lang="en-US" smtClean="0"/>
              <a:t>‹#›</a:t>
            </a:fld>
            <a:endParaRPr lang="en-US"/>
          </a:p>
        </p:txBody>
      </p:sp>
    </p:spTree>
    <p:extLst>
      <p:ext uri="{BB962C8B-B14F-4D97-AF65-F5344CB8AC3E}">
        <p14:creationId xmlns:p14="http://schemas.microsoft.com/office/powerpoint/2010/main" val="3335245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D73E5B-D74A-46D7-9E75-579DB93D6DC6}"/>
              </a:ext>
            </a:extLst>
          </p:cNvPr>
          <p:cNvSpPr>
            <a:spLocks noGrp="1"/>
          </p:cNvSpPr>
          <p:nvPr>
            <p:ph type="dt" sz="half" idx="10"/>
          </p:nvPr>
        </p:nvSpPr>
        <p:spPr/>
        <p:txBody>
          <a:bodyPr/>
          <a:lstStyle/>
          <a:p>
            <a:fld id="{006FD6C9-65BD-472A-8F97-37E56B145FA6}" type="datetimeFigureOut">
              <a:rPr lang="en-US" smtClean="0"/>
              <a:t>5/24/2024</a:t>
            </a:fld>
            <a:endParaRPr lang="en-US"/>
          </a:p>
        </p:txBody>
      </p:sp>
      <p:sp>
        <p:nvSpPr>
          <p:cNvPr id="3" name="Footer Placeholder 2">
            <a:extLst>
              <a:ext uri="{FF2B5EF4-FFF2-40B4-BE49-F238E27FC236}">
                <a16:creationId xmlns:a16="http://schemas.microsoft.com/office/drawing/2014/main" id="{EAC30AD5-DC3A-45BE-B45E-EF4163C0759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21BCFE5-DCE3-4715-A0AD-0D4082C2A69A}"/>
              </a:ext>
            </a:extLst>
          </p:cNvPr>
          <p:cNvSpPr>
            <a:spLocks noGrp="1"/>
          </p:cNvSpPr>
          <p:nvPr>
            <p:ph type="sldNum" sz="quarter" idx="12"/>
          </p:nvPr>
        </p:nvSpPr>
        <p:spPr/>
        <p:txBody>
          <a:bodyPr/>
          <a:lstStyle/>
          <a:p>
            <a:fld id="{84BECF09-1EF6-4243-AFCC-DEF59BD1C0C1}" type="slidenum">
              <a:rPr lang="en-US" smtClean="0"/>
              <a:t>‹#›</a:t>
            </a:fld>
            <a:endParaRPr lang="en-US"/>
          </a:p>
        </p:txBody>
      </p:sp>
    </p:spTree>
    <p:extLst>
      <p:ext uri="{BB962C8B-B14F-4D97-AF65-F5344CB8AC3E}">
        <p14:creationId xmlns:p14="http://schemas.microsoft.com/office/powerpoint/2010/main" val="40706865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FD4D0-B5F9-4AF1-A4E7-B615F2C902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100326E-12B5-4461-90EC-EF1D5B633D0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62ACC57-22C0-4F91-A2D4-F1AB0E3FA1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566CAF2-F920-4803-B86A-682EED443E4B}"/>
              </a:ext>
            </a:extLst>
          </p:cNvPr>
          <p:cNvSpPr>
            <a:spLocks noGrp="1"/>
          </p:cNvSpPr>
          <p:nvPr>
            <p:ph type="dt" sz="half" idx="10"/>
          </p:nvPr>
        </p:nvSpPr>
        <p:spPr/>
        <p:txBody>
          <a:bodyPr/>
          <a:lstStyle/>
          <a:p>
            <a:fld id="{006FD6C9-65BD-472A-8F97-37E56B145FA6}" type="datetimeFigureOut">
              <a:rPr lang="en-US" smtClean="0"/>
              <a:t>5/24/2024</a:t>
            </a:fld>
            <a:endParaRPr lang="en-US"/>
          </a:p>
        </p:txBody>
      </p:sp>
      <p:sp>
        <p:nvSpPr>
          <p:cNvPr id="6" name="Footer Placeholder 5">
            <a:extLst>
              <a:ext uri="{FF2B5EF4-FFF2-40B4-BE49-F238E27FC236}">
                <a16:creationId xmlns:a16="http://schemas.microsoft.com/office/drawing/2014/main" id="{02F88E77-B9CA-4C19-9C03-8DA127AD11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0B6E9F-08A9-44FD-A9AA-A2346B34A478}"/>
              </a:ext>
            </a:extLst>
          </p:cNvPr>
          <p:cNvSpPr>
            <a:spLocks noGrp="1"/>
          </p:cNvSpPr>
          <p:nvPr>
            <p:ph type="sldNum" sz="quarter" idx="12"/>
          </p:nvPr>
        </p:nvSpPr>
        <p:spPr/>
        <p:txBody>
          <a:bodyPr/>
          <a:lstStyle/>
          <a:p>
            <a:fld id="{84BECF09-1EF6-4243-AFCC-DEF59BD1C0C1}" type="slidenum">
              <a:rPr lang="en-US" smtClean="0"/>
              <a:t>‹#›</a:t>
            </a:fld>
            <a:endParaRPr lang="en-US"/>
          </a:p>
        </p:txBody>
      </p:sp>
    </p:spTree>
    <p:extLst>
      <p:ext uri="{BB962C8B-B14F-4D97-AF65-F5344CB8AC3E}">
        <p14:creationId xmlns:p14="http://schemas.microsoft.com/office/powerpoint/2010/main" val="16266929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04BBD-FD03-4CFE-8CB3-9559083761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6B53D23-A0B5-4240-9274-61702E9F43F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3BD3749-26F5-4576-A474-E5513C9ED7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321E1DF-1ED1-45B8-A868-E4BBEF9F7EE4}"/>
              </a:ext>
            </a:extLst>
          </p:cNvPr>
          <p:cNvSpPr>
            <a:spLocks noGrp="1"/>
          </p:cNvSpPr>
          <p:nvPr>
            <p:ph type="dt" sz="half" idx="10"/>
          </p:nvPr>
        </p:nvSpPr>
        <p:spPr/>
        <p:txBody>
          <a:bodyPr/>
          <a:lstStyle/>
          <a:p>
            <a:fld id="{006FD6C9-65BD-472A-8F97-37E56B145FA6}" type="datetimeFigureOut">
              <a:rPr lang="en-US" smtClean="0"/>
              <a:t>5/24/2024</a:t>
            </a:fld>
            <a:endParaRPr lang="en-US"/>
          </a:p>
        </p:txBody>
      </p:sp>
      <p:sp>
        <p:nvSpPr>
          <p:cNvPr id="6" name="Footer Placeholder 5">
            <a:extLst>
              <a:ext uri="{FF2B5EF4-FFF2-40B4-BE49-F238E27FC236}">
                <a16:creationId xmlns:a16="http://schemas.microsoft.com/office/drawing/2014/main" id="{48514AEC-00EB-4F9E-A07E-5826F1B698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7AA514-62E8-4D0A-A681-32E4D964C841}"/>
              </a:ext>
            </a:extLst>
          </p:cNvPr>
          <p:cNvSpPr>
            <a:spLocks noGrp="1"/>
          </p:cNvSpPr>
          <p:nvPr>
            <p:ph type="sldNum" sz="quarter" idx="12"/>
          </p:nvPr>
        </p:nvSpPr>
        <p:spPr/>
        <p:txBody>
          <a:bodyPr/>
          <a:lstStyle/>
          <a:p>
            <a:fld id="{84BECF09-1EF6-4243-AFCC-DEF59BD1C0C1}" type="slidenum">
              <a:rPr lang="en-US" smtClean="0"/>
              <a:t>‹#›</a:t>
            </a:fld>
            <a:endParaRPr lang="en-US"/>
          </a:p>
        </p:txBody>
      </p:sp>
    </p:spTree>
    <p:extLst>
      <p:ext uri="{BB962C8B-B14F-4D97-AF65-F5344CB8AC3E}">
        <p14:creationId xmlns:p14="http://schemas.microsoft.com/office/powerpoint/2010/main" val="41886555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CAC16F-1BAB-4DB2-AA88-7175D18FB4E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FB3F152-4998-4C89-A152-EFDBDED9880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FAD40B-C3F1-4257-83FA-C21C3E9B538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6FD6C9-65BD-472A-8F97-37E56B145FA6}" type="datetimeFigureOut">
              <a:rPr lang="en-US" smtClean="0"/>
              <a:t>5/24/2024</a:t>
            </a:fld>
            <a:endParaRPr lang="en-US"/>
          </a:p>
        </p:txBody>
      </p:sp>
      <p:sp>
        <p:nvSpPr>
          <p:cNvPr id="5" name="Footer Placeholder 4">
            <a:extLst>
              <a:ext uri="{FF2B5EF4-FFF2-40B4-BE49-F238E27FC236}">
                <a16:creationId xmlns:a16="http://schemas.microsoft.com/office/drawing/2014/main" id="{19C97512-ABF7-4E0D-A2B9-A09FB331432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36B0878-CF14-4AF8-B5D6-5C11F6424F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BECF09-1EF6-4243-AFCC-DEF59BD1C0C1}" type="slidenum">
              <a:rPr lang="en-US" smtClean="0"/>
              <a:t>‹#›</a:t>
            </a:fld>
            <a:endParaRPr lang="en-US"/>
          </a:p>
        </p:txBody>
      </p:sp>
    </p:spTree>
    <p:extLst>
      <p:ext uri="{BB962C8B-B14F-4D97-AF65-F5344CB8AC3E}">
        <p14:creationId xmlns:p14="http://schemas.microsoft.com/office/powerpoint/2010/main" val="3181519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webp"/><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comments" Target="../comments/comment1.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slideLayout" Target="../slideLayouts/slideLayout1.xml"/><Relationship Id="rId5" Type="http://schemas.openxmlformats.org/officeDocument/2006/relationships/comments" Target="../comments/commen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comments" Target="../comments/comment3.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4BDFDF1-3FAB-417D-99A8-F498606C6B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6680"/>
            <a:ext cx="12192000" cy="7071360"/>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8" name="TextBox 7">
            <a:extLst>
              <a:ext uri="{FF2B5EF4-FFF2-40B4-BE49-F238E27FC236}">
                <a16:creationId xmlns:a16="http://schemas.microsoft.com/office/drawing/2014/main" id="{498A87FB-0A8D-466A-BFE7-A866F0D1945E}"/>
              </a:ext>
            </a:extLst>
          </p:cNvPr>
          <p:cNvSpPr txBox="1"/>
          <p:nvPr/>
        </p:nvSpPr>
        <p:spPr>
          <a:xfrm>
            <a:off x="8554341" y="2598003"/>
            <a:ext cx="3349950" cy="830997"/>
          </a:xfrm>
          <a:prstGeom prst="rect">
            <a:avLst/>
          </a:prstGeom>
          <a:noFill/>
        </p:spPr>
        <p:txBody>
          <a:bodyPr wrap="square" rtlCol="0">
            <a:spAutoFit/>
          </a:bodyPr>
          <a:lstStyle/>
          <a:p>
            <a:r>
              <a:rPr lang="en-US" sz="4800" dirty="0" err="1">
                <a:latin typeface="Times New Roman" panose="02020603050405020304" pitchFamily="18" charset="0"/>
                <a:cs typeface="Times New Roman" panose="02020603050405020304" pitchFamily="18" charset="0"/>
              </a:rPr>
              <a:t>MetroMate</a:t>
            </a:r>
            <a:endParaRPr lang="en-US" sz="48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4BB49F03-BD6F-4112-9331-CD07D55FE26E}"/>
              </a:ext>
            </a:extLst>
          </p:cNvPr>
          <p:cNvSpPr txBox="1"/>
          <p:nvPr/>
        </p:nvSpPr>
        <p:spPr>
          <a:xfrm>
            <a:off x="9784934" y="3429000"/>
            <a:ext cx="444382" cy="369332"/>
          </a:xfrm>
          <a:prstGeom prst="rect">
            <a:avLst/>
          </a:prstGeom>
          <a:noFill/>
        </p:spPr>
        <p:txBody>
          <a:bodyPr wrap="square" rtlCol="0">
            <a:spAutoFit/>
          </a:bodyPr>
          <a:lstStyle/>
          <a:p>
            <a:r>
              <a:rPr lang="en-US" dirty="0">
                <a:solidFill>
                  <a:srgbClr val="C00000"/>
                </a:solidFill>
              </a:rPr>
              <a:t>BY</a:t>
            </a:r>
          </a:p>
        </p:txBody>
      </p:sp>
      <p:sp>
        <p:nvSpPr>
          <p:cNvPr id="10" name="TextBox 9">
            <a:extLst>
              <a:ext uri="{FF2B5EF4-FFF2-40B4-BE49-F238E27FC236}">
                <a16:creationId xmlns:a16="http://schemas.microsoft.com/office/drawing/2014/main" id="{B309F0F4-7E5F-4C77-A23A-29BEC9D0A14C}"/>
              </a:ext>
            </a:extLst>
          </p:cNvPr>
          <p:cNvSpPr txBox="1"/>
          <p:nvPr/>
        </p:nvSpPr>
        <p:spPr>
          <a:xfrm>
            <a:off x="8451791" y="3798332"/>
            <a:ext cx="3529411" cy="923330"/>
          </a:xfrm>
          <a:prstGeom prst="rect">
            <a:avLst/>
          </a:prstGeom>
          <a:noFill/>
        </p:spPr>
        <p:txBody>
          <a:bodyPr wrap="square" rtlCol="0">
            <a:spAutoFit/>
          </a:bodyPr>
          <a:lstStyle/>
          <a:p>
            <a:r>
              <a:rPr lang="en-US" dirty="0">
                <a:solidFill>
                  <a:schemeClr val="accent5">
                    <a:lumMod val="75000"/>
                  </a:schemeClr>
                </a:solidFill>
              </a:rPr>
              <a:t>Sajid Ahmed </a:t>
            </a:r>
            <a:r>
              <a:rPr lang="en-US" dirty="0" err="1">
                <a:solidFill>
                  <a:schemeClr val="accent5">
                    <a:lumMod val="75000"/>
                  </a:schemeClr>
                </a:solidFill>
              </a:rPr>
              <a:t>Rahi</a:t>
            </a:r>
            <a:r>
              <a:rPr lang="en-US" dirty="0">
                <a:solidFill>
                  <a:schemeClr val="accent5">
                    <a:lumMod val="75000"/>
                  </a:schemeClr>
                </a:solidFill>
              </a:rPr>
              <a:t>- 2201005</a:t>
            </a:r>
          </a:p>
          <a:p>
            <a:r>
              <a:rPr lang="en-US" dirty="0" err="1">
                <a:solidFill>
                  <a:schemeClr val="accent5">
                    <a:lumMod val="75000"/>
                  </a:schemeClr>
                </a:solidFill>
              </a:rPr>
              <a:t>Suwaybid</a:t>
            </a:r>
            <a:r>
              <a:rPr lang="en-US" dirty="0">
                <a:solidFill>
                  <a:schemeClr val="accent5">
                    <a:lumMod val="75000"/>
                  </a:schemeClr>
                </a:solidFill>
              </a:rPr>
              <a:t> Ahmed Muaz- 2201020</a:t>
            </a:r>
          </a:p>
          <a:p>
            <a:r>
              <a:rPr lang="en-US" dirty="0" err="1">
                <a:solidFill>
                  <a:schemeClr val="accent5">
                    <a:lumMod val="75000"/>
                  </a:schemeClr>
                </a:solidFill>
              </a:rPr>
              <a:t>Abir</a:t>
            </a:r>
            <a:r>
              <a:rPr lang="en-US" dirty="0">
                <a:solidFill>
                  <a:schemeClr val="accent5">
                    <a:lumMod val="75000"/>
                  </a:schemeClr>
                </a:solidFill>
              </a:rPr>
              <a:t> Kumar </a:t>
            </a:r>
            <a:r>
              <a:rPr lang="en-US" dirty="0" err="1">
                <a:solidFill>
                  <a:schemeClr val="accent5">
                    <a:lumMod val="75000"/>
                  </a:schemeClr>
                </a:solidFill>
              </a:rPr>
              <a:t>Shanto</a:t>
            </a:r>
            <a:r>
              <a:rPr lang="en-US" dirty="0">
                <a:solidFill>
                  <a:schemeClr val="accent5">
                    <a:lumMod val="75000"/>
                  </a:schemeClr>
                </a:solidFill>
              </a:rPr>
              <a:t>- 2201023</a:t>
            </a:r>
          </a:p>
        </p:txBody>
      </p:sp>
    </p:spTree>
    <p:extLst>
      <p:ext uri="{BB962C8B-B14F-4D97-AF65-F5344CB8AC3E}">
        <p14:creationId xmlns:p14="http://schemas.microsoft.com/office/powerpoint/2010/main" val="9298280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29150A6-C05F-4AE9-8D65-3CB29F5F83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4AA6596D-2A3F-4702-ACA3-1DBDA4031BCD}"/>
              </a:ext>
            </a:extLst>
          </p:cNvPr>
          <p:cNvSpPr txBox="1"/>
          <p:nvPr/>
        </p:nvSpPr>
        <p:spPr>
          <a:xfrm>
            <a:off x="3344254" y="1683522"/>
            <a:ext cx="5503492" cy="1569660"/>
          </a:xfrm>
          <a:prstGeom prst="rect">
            <a:avLst/>
          </a:prstGeom>
          <a:noFill/>
        </p:spPr>
        <p:txBody>
          <a:bodyPr wrap="square" rtlCol="0">
            <a:spAutoFit/>
          </a:bodyPr>
          <a:lstStyle/>
          <a:p>
            <a:r>
              <a:rPr lang="en-US" sz="6000" dirty="0">
                <a:solidFill>
                  <a:srgbClr val="00B050"/>
                </a:solidFill>
              </a:rPr>
              <a:t>INTRODUCTION</a:t>
            </a:r>
            <a:r>
              <a:rPr lang="en-US" sz="6000" dirty="0"/>
              <a:t> </a:t>
            </a:r>
            <a:r>
              <a:rPr lang="en-US" dirty="0"/>
              <a:t>	</a:t>
            </a:r>
          </a:p>
          <a:p>
            <a:endParaRPr lang="en-US" dirty="0"/>
          </a:p>
        </p:txBody>
      </p:sp>
      <p:sp>
        <p:nvSpPr>
          <p:cNvPr id="5" name="TextBox 4">
            <a:extLst>
              <a:ext uri="{FF2B5EF4-FFF2-40B4-BE49-F238E27FC236}">
                <a16:creationId xmlns:a16="http://schemas.microsoft.com/office/drawing/2014/main" id="{C6A5B455-7985-453E-86AB-CAC8AF9C337D}"/>
              </a:ext>
            </a:extLst>
          </p:cNvPr>
          <p:cNvSpPr txBox="1"/>
          <p:nvPr/>
        </p:nvSpPr>
        <p:spPr>
          <a:xfrm>
            <a:off x="1999715" y="2828835"/>
            <a:ext cx="8673982" cy="1200329"/>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The </a:t>
            </a:r>
            <a:r>
              <a:rPr lang="en-US" dirty="0" err="1">
                <a:latin typeface="Times New Roman" panose="02020603050405020304" pitchFamily="18" charset="0"/>
                <a:cs typeface="Times New Roman" panose="02020603050405020304" pitchFamily="18" charset="0"/>
              </a:rPr>
              <a:t>MetroMate</a:t>
            </a:r>
            <a:r>
              <a:rPr lang="en-US" dirty="0">
                <a:latin typeface="Times New Roman" panose="02020603050405020304" pitchFamily="18" charset="0"/>
                <a:cs typeface="Times New Roman" panose="02020603050405020304" pitchFamily="18" charset="0"/>
              </a:rPr>
              <a:t> is a simple application designed to make metro travel easier for users, Metro Rail is a mass rapid transit system serving in Dhaka. In light of the expanding Metro Rail system, there is a pressing need for an integrated solution that simplifies ticketing, route planning, and travel information dissemination for commuters. </a:t>
            </a:r>
          </a:p>
        </p:txBody>
      </p:sp>
    </p:spTree>
    <p:extLst>
      <p:ext uri="{BB962C8B-B14F-4D97-AF65-F5344CB8AC3E}">
        <p14:creationId xmlns:p14="http://schemas.microsoft.com/office/powerpoint/2010/main" val="37822109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29150A6-C05F-4AE9-8D65-3CB29F5F83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4AA6596D-2A3F-4702-ACA3-1DBDA4031BCD}"/>
              </a:ext>
            </a:extLst>
          </p:cNvPr>
          <p:cNvSpPr txBox="1"/>
          <p:nvPr/>
        </p:nvSpPr>
        <p:spPr>
          <a:xfrm>
            <a:off x="4421023" y="1683523"/>
            <a:ext cx="3831365" cy="1292662"/>
          </a:xfrm>
          <a:prstGeom prst="rect">
            <a:avLst/>
          </a:prstGeom>
          <a:noFill/>
        </p:spPr>
        <p:txBody>
          <a:bodyPr wrap="square" rtlCol="0">
            <a:spAutoFit/>
          </a:bodyPr>
          <a:lstStyle/>
          <a:p>
            <a:r>
              <a:rPr lang="en-US" sz="6000" dirty="0">
                <a:solidFill>
                  <a:srgbClr val="00B050"/>
                </a:solidFill>
              </a:rPr>
              <a:t>FEATURES</a:t>
            </a:r>
            <a:endParaRPr lang="en-US" dirty="0"/>
          </a:p>
          <a:p>
            <a:endParaRPr lang="en-US" dirty="0"/>
          </a:p>
        </p:txBody>
      </p:sp>
      <p:sp>
        <p:nvSpPr>
          <p:cNvPr id="5" name="TextBox 4">
            <a:extLst>
              <a:ext uri="{FF2B5EF4-FFF2-40B4-BE49-F238E27FC236}">
                <a16:creationId xmlns:a16="http://schemas.microsoft.com/office/drawing/2014/main" id="{C6A5B455-7985-453E-86AB-CAC8AF9C337D}"/>
              </a:ext>
            </a:extLst>
          </p:cNvPr>
          <p:cNvSpPr txBox="1"/>
          <p:nvPr/>
        </p:nvSpPr>
        <p:spPr>
          <a:xfrm>
            <a:off x="1999715" y="2828835"/>
            <a:ext cx="8673982" cy="286232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a) </a:t>
            </a:r>
            <a:r>
              <a:rPr lang="en-US" dirty="0">
                <a:solidFill>
                  <a:srgbClr val="0070C0"/>
                </a:solidFill>
                <a:latin typeface="Times New Roman" panose="02020603050405020304" pitchFamily="18" charset="0"/>
                <a:cs typeface="Times New Roman" panose="02020603050405020304" pitchFamily="18" charset="0"/>
              </a:rPr>
              <a:t>User profile: </a:t>
            </a:r>
            <a:r>
              <a:rPr lang="en-US" dirty="0">
                <a:latin typeface="Times New Roman" panose="02020603050405020304" pitchFamily="18" charset="0"/>
                <a:cs typeface="Times New Roman" panose="02020603050405020304" pitchFamily="18" charset="0"/>
              </a:rPr>
              <a:t>User will have an user profile by which he/she can use or access to other features. The user login is controlled by appropriate conditions.</a:t>
            </a:r>
          </a:p>
          <a:p>
            <a:r>
              <a:rPr lang="en-US" dirty="0">
                <a:latin typeface="Times New Roman" panose="02020603050405020304" pitchFamily="18" charset="0"/>
                <a:cs typeface="Times New Roman" panose="02020603050405020304" pitchFamily="18" charset="0"/>
              </a:rPr>
              <a:t>b) </a:t>
            </a:r>
            <a:r>
              <a:rPr lang="en-US" dirty="0">
                <a:solidFill>
                  <a:srgbClr val="0070C0"/>
                </a:solidFill>
                <a:latin typeface="Times New Roman" panose="02020603050405020304" pitchFamily="18" charset="0"/>
                <a:cs typeface="Times New Roman" panose="02020603050405020304" pitchFamily="18" charset="0"/>
              </a:rPr>
              <a:t>Effective route suggesting: </a:t>
            </a:r>
            <a:r>
              <a:rPr lang="en-US" dirty="0">
                <a:latin typeface="Times New Roman" panose="02020603050405020304" pitchFamily="18" charset="0"/>
                <a:cs typeface="Times New Roman" panose="02020603050405020304" pitchFamily="18" charset="0"/>
              </a:rPr>
              <a:t>System can offer user the shortest route based on users current station and destination station. </a:t>
            </a:r>
          </a:p>
          <a:p>
            <a:r>
              <a:rPr lang="en-US" dirty="0">
                <a:latin typeface="Times New Roman" panose="02020603050405020304" pitchFamily="18" charset="0"/>
                <a:cs typeface="Times New Roman" panose="02020603050405020304" pitchFamily="18" charset="0"/>
              </a:rPr>
              <a:t>c) </a:t>
            </a:r>
            <a:r>
              <a:rPr lang="en-US" dirty="0">
                <a:solidFill>
                  <a:srgbClr val="0070C0"/>
                </a:solidFill>
                <a:latin typeface="Times New Roman" panose="02020603050405020304" pitchFamily="18" charset="0"/>
                <a:cs typeface="Times New Roman" panose="02020603050405020304" pitchFamily="18" charset="0"/>
              </a:rPr>
              <a:t>Ticket booking: </a:t>
            </a:r>
            <a:r>
              <a:rPr lang="en-US" dirty="0">
                <a:latin typeface="Times New Roman" panose="02020603050405020304" pitchFamily="18" charset="0"/>
                <a:cs typeface="Times New Roman" panose="02020603050405020304" pitchFamily="18" charset="0"/>
              </a:rPr>
              <a:t>Ticket can be booked in online, in advance also. </a:t>
            </a:r>
          </a:p>
          <a:p>
            <a:r>
              <a:rPr lang="en-US" dirty="0">
                <a:latin typeface="Times New Roman" panose="02020603050405020304" pitchFamily="18" charset="0"/>
                <a:cs typeface="Times New Roman" panose="02020603050405020304" pitchFamily="18" charset="0"/>
              </a:rPr>
              <a:t>d) </a:t>
            </a:r>
            <a:r>
              <a:rPr lang="en-US" dirty="0">
                <a:solidFill>
                  <a:srgbClr val="0070C0"/>
                </a:solidFill>
                <a:latin typeface="Times New Roman" panose="02020603050405020304" pitchFamily="18" charset="0"/>
                <a:cs typeface="Times New Roman" panose="02020603050405020304" pitchFamily="18" charset="0"/>
              </a:rPr>
              <a:t>Fare calculation</a:t>
            </a:r>
            <a:r>
              <a:rPr lang="en-US" dirty="0">
                <a:latin typeface="Times New Roman" panose="02020603050405020304" pitchFamily="18" charset="0"/>
                <a:cs typeface="Times New Roman" panose="02020603050405020304" pitchFamily="18" charset="0"/>
              </a:rPr>
              <a:t>: Based on departure and destination station system can calculate and show the estimated price of the ticket. </a:t>
            </a:r>
          </a:p>
          <a:p>
            <a:r>
              <a:rPr lang="en-US" dirty="0">
                <a:latin typeface="Times New Roman" panose="02020603050405020304" pitchFamily="18" charset="0"/>
                <a:cs typeface="Times New Roman" panose="02020603050405020304" pitchFamily="18" charset="0"/>
              </a:rPr>
              <a:t>e) </a:t>
            </a:r>
            <a:r>
              <a:rPr lang="en-US" dirty="0">
                <a:solidFill>
                  <a:srgbClr val="0070C0"/>
                </a:solidFill>
                <a:latin typeface="Times New Roman" panose="02020603050405020304" pitchFamily="18" charset="0"/>
                <a:cs typeface="Times New Roman" panose="02020603050405020304" pitchFamily="18" charset="0"/>
              </a:rPr>
              <a:t>Metro schedule details: </a:t>
            </a:r>
            <a:r>
              <a:rPr lang="en-US" dirty="0">
                <a:latin typeface="Times New Roman" panose="02020603050405020304" pitchFamily="18" charset="0"/>
                <a:cs typeface="Times New Roman" panose="02020603050405020304" pitchFamily="18" charset="0"/>
              </a:rPr>
              <a:t>Based on user’s location , system can show how much time it could take to come next train/station and how much time it could take to reach the destination. </a:t>
            </a:r>
          </a:p>
        </p:txBody>
      </p:sp>
    </p:spTree>
    <p:extLst>
      <p:ext uri="{BB962C8B-B14F-4D97-AF65-F5344CB8AC3E}">
        <p14:creationId xmlns:p14="http://schemas.microsoft.com/office/powerpoint/2010/main" val="37538213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29150A6-C05F-4AE9-8D65-3CB29F5F83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4AA6596D-2A3F-4702-ACA3-1DBDA4031BCD}"/>
              </a:ext>
            </a:extLst>
          </p:cNvPr>
          <p:cNvSpPr txBox="1"/>
          <p:nvPr/>
        </p:nvSpPr>
        <p:spPr>
          <a:xfrm>
            <a:off x="4252956" y="1674978"/>
            <a:ext cx="4167500" cy="1292662"/>
          </a:xfrm>
          <a:prstGeom prst="rect">
            <a:avLst/>
          </a:prstGeom>
          <a:noFill/>
        </p:spPr>
        <p:txBody>
          <a:bodyPr wrap="square" rtlCol="0">
            <a:spAutoFit/>
          </a:bodyPr>
          <a:lstStyle/>
          <a:p>
            <a:r>
              <a:rPr lang="en-US" sz="6000" dirty="0">
                <a:solidFill>
                  <a:srgbClr val="00B050"/>
                </a:solidFill>
              </a:rPr>
              <a:t>LIMITATIONS</a:t>
            </a:r>
            <a:endParaRPr lang="en-US" dirty="0"/>
          </a:p>
          <a:p>
            <a:endParaRPr lang="en-US" dirty="0"/>
          </a:p>
        </p:txBody>
      </p:sp>
      <p:sp>
        <p:nvSpPr>
          <p:cNvPr id="5" name="TextBox 4">
            <a:extLst>
              <a:ext uri="{FF2B5EF4-FFF2-40B4-BE49-F238E27FC236}">
                <a16:creationId xmlns:a16="http://schemas.microsoft.com/office/drawing/2014/main" id="{C6A5B455-7985-453E-86AB-CAC8AF9C337D}"/>
              </a:ext>
            </a:extLst>
          </p:cNvPr>
          <p:cNvSpPr txBox="1"/>
          <p:nvPr/>
        </p:nvSpPr>
        <p:spPr>
          <a:xfrm>
            <a:off x="1999715" y="2828835"/>
            <a:ext cx="8673982" cy="1477328"/>
          </a:xfrm>
          <a:prstGeom prst="rect">
            <a:avLst/>
          </a:prstGeom>
          <a:noFill/>
        </p:spPr>
        <p:txBody>
          <a:bodyPr wrap="square" rtlCol="0">
            <a:spAutoFit/>
          </a:bodyPr>
          <a:lstStyle/>
          <a:p>
            <a:r>
              <a:rPr lang="en-US" dirty="0">
                <a:solidFill>
                  <a:srgbClr val="FF0000"/>
                </a:solidFill>
                <a:latin typeface="Times New Roman" panose="02020603050405020304" pitchFamily="18" charset="0"/>
                <a:cs typeface="Times New Roman" panose="02020603050405020304" pitchFamily="18" charset="0"/>
              </a:rPr>
              <a:t>a) </a:t>
            </a:r>
            <a:r>
              <a:rPr lang="en-US" dirty="0">
                <a:latin typeface="Times New Roman" panose="02020603050405020304" pitchFamily="18" charset="0"/>
                <a:cs typeface="Times New Roman" panose="02020603050405020304" pitchFamily="18" charset="0"/>
              </a:rPr>
              <a:t>Live tracking won’t be available as tracking system will use saved data instead of GPS to calculate train’s location, there are possibilities that it could be near to accurate or even inaccurate in real life scenario. </a:t>
            </a:r>
          </a:p>
          <a:p>
            <a:r>
              <a:rPr lang="en-US" dirty="0">
                <a:solidFill>
                  <a:srgbClr val="FF0000"/>
                </a:solidFill>
                <a:latin typeface="Times New Roman" panose="02020603050405020304" pitchFamily="18" charset="0"/>
                <a:cs typeface="Times New Roman" panose="02020603050405020304" pitchFamily="18" charset="0"/>
              </a:rPr>
              <a:t>b) </a:t>
            </a:r>
            <a:r>
              <a:rPr lang="en-US" dirty="0">
                <a:latin typeface="Times New Roman" panose="02020603050405020304" pitchFamily="18" charset="0"/>
                <a:cs typeface="Times New Roman" panose="02020603050405020304" pitchFamily="18" charset="0"/>
              </a:rPr>
              <a:t>Different payment systems won’t be so relative with real-life, just the functionality will be shown.</a:t>
            </a:r>
          </a:p>
        </p:txBody>
      </p:sp>
    </p:spTree>
    <p:extLst>
      <p:ext uri="{BB962C8B-B14F-4D97-AF65-F5344CB8AC3E}">
        <p14:creationId xmlns:p14="http://schemas.microsoft.com/office/powerpoint/2010/main" val="23473173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29150A6-C05F-4AE9-8D65-3CB29F5F83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4AA6596D-2A3F-4702-ACA3-1DBDA4031BCD}"/>
              </a:ext>
            </a:extLst>
          </p:cNvPr>
          <p:cNvSpPr txBox="1"/>
          <p:nvPr/>
        </p:nvSpPr>
        <p:spPr>
          <a:xfrm>
            <a:off x="3814272" y="574592"/>
            <a:ext cx="4563456" cy="861774"/>
          </a:xfrm>
          <a:prstGeom prst="rect">
            <a:avLst/>
          </a:prstGeom>
          <a:noFill/>
        </p:spPr>
        <p:txBody>
          <a:bodyPr wrap="square" rtlCol="0">
            <a:spAutoFit/>
          </a:bodyPr>
          <a:lstStyle/>
          <a:p>
            <a:r>
              <a:rPr lang="en-US" sz="3200" dirty="0">
                <a:solidFill>
                  <a:srgbClr val="00B050"/>
                </a:solidFill>
              </a:rPr>
              <a:t>TOOLS AND TECHNOLOGY</a:t>
            </a:r>
          </a:p>
          <a:p>
            <a:endParaRPr lang="en-US" dirty="0"/>
          </a:p>
        </p:txBody>
      </p:sp>
      <p:sp>
        <p:nvSpPr>
          <p:cNvPr id="5" name="TextBox 4">
            <a:extLst>
              <a:ext uri="{FF2B5EF4-FFF2-40B4-BE49-F238E27FC236}">
                <a16:creationId xmlns:a16="http://schemas.microsoft.com/office/drawing/2014/main" id="{C6A5B455-7985-453E-86AB-CAC8AF9C337D}"/>
              </a:ext>
            </a:extLst>
          </p:cNvPr>
          <p:cNvSpPr txBox="1"/>
          <p:nvPr/>
        </p:nvSpPr>
        <p:spPr>
          <a:xfrm>
            <a:off x="4419515" y="1315863"/>
            <a:ext cx="3502436" cy="1015663"/>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Language: </a:t>
            </a:r>
            <a:r>
              <a:rPr lang="en-US" sz="2000" dirty="0">
                <a:solidFill>
                  <a:srgbClr val="0070C0"/>
                </a:solidFill>
                <a:latin typeface="Times New Roman" panose="02020603050405020304" pitchFamily="18" charset="0"/>
                <a:cs typeface="Times New Roman" panose="02020603050405020304" pitchFamily="18" charset="0"/>
              </a:rPr>
              <a:t>C++</a:t>
            </a:r>
          </a:p>
          <a:p>
            <a:r>
              <a:rPr lang="en-US" sz="2000" dirty="0">
                <a:latin typeface="Times New Roman" panose="02020603050405020304" pitchFamily="18" charset="0"/>
                <a:cs typeface="Times New Roman" panose="02020603050405020304" pitchFamily="18" charset="0"/>
              </a:rPr>
              <a:t>Operating system: </a:t>
            </a:r>
            <a:r>
              <a:rPr lang="en-US" sz="2000" dirty="0">
                <a:solidFill>
                  <a:srgbClr val="00B050"/>
                </a:solidFill>
                <a:latin typeface="Times New Roman" panose="02020603050405020304" pitchFamily="18" charset="0"/>
                <a:cs typeface="Times New Roman" panose="02020603050405020304" pitchFamily="18" charset="0"/>
              </a:rPr>
              <a:t>Windows</a:t>
            </a:r>
            <a:endParaRPr lang="en-US" sz="2000" dirty="0">
              <a:solidFill>
                <a:schemeClr val="accent2">
                  <a:lumMod val="75000"/>
                </a:schemeClr>
              </a:solidFill>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IDE: </a:t>
            </a:r>
            <a:r>
              <a:rPr lang="en-US" sz="2000" dirty="0">
                <a:solidFill>
                  <a:srgbClr val="0070C0"/>
                </a:solidFill>
                <a:latin typeface="Times New Roman" panose="02020603050405020304" pitchFamily="18" charset="0"/>
                <a:cs typeface="Times New Roman" panose="02020603050405020304" pitchFamily="18" charset="0"/>
              </a:rPr>
              <a:t>Visual Studio Code</a:t>
            </a:r>
          </a:p>
        </p:txBody>
      </p:sp>
      <p:sp>
        <p:nvSpPr>
          <p:cNvPr id="6" name="TextBox 5">
            <a:extLst>
              <a:ext uri="{FF2B5EF4-FFF2-40B4-BE49-F238E27FC236}">
                <a16:creationId xmlns:a16="http://schemas.microsoft.com/office/drawing/2014/main" id="{74F8F712-0D4A-4571-B845-3326200FB74C}"/>
              </a:ext>
            </a:extLst>
          </p:cNvPr>
          <p:cNvSpPr txBox="1"/>
          <p:nvPr/>
        </p:nvSpPr>
        <p:spPr>
          <a:xfrm>
            <a:off x="2521006" y="2549576"/>
            <a:ext cx="7631395" cy="861774"/>
          </a:xfrm>
          <a:prstGeom prst="rect">
            <a:avLst/>
          </a:prstGeom>
          <a:noFill/>
        </p:spPr>
        <p:txBody>
          <a:bodyPr wrap="square" rtlCol="0">
            <a:spAutoFit/>
          </a:bodyPr>
          <a:lstStyle/>
          <a:p>
            <a:r>
              <a:rPr lang="en-US" sz="3200" dirty="0">
                <a:solidFill>
                  <a:srgbClr val="00B050"/>
                </a:solidFill>
              </a:rPr>
              <a:t>USED DATA STRUCTURE AND ALGORITHMS</a:t>
            </a:r>
          </a:p>
          <a:p>
            <a:endParaRPr lang="en-US" dirty="0"/>
          </a:p>
        </p:txBody>
      </p:sp>
      <p:sp>
        <p:nvSpPr>
          <p:cNvPr id="7" name="TextBox 6">
            <a:extLst>
              <a:ext uri="{FF2B5EF4-FFF2-40B4-BE49-F238E27FC236}">
                <a16:creationId xmlns:a16="http://schemas.microsoft.com/office/drawing/2014/main" id="{0641869C-0F81-4C34-920B-09D2F9304E3C}"/>
              </a:ext>
            </a:extLst>
          </p:cNvPr>
          <p:cNvSpPr txBox="1"/>
          <p:nvPr/>
        </p:nvSpPr>
        <p:spPr>
          <a:xfrm>
            <a:off x="1999713" y="3164650"/>
            <a:ext cx="8673982" cy="2585323"/>
          </a:xfrm>
          <a:prstGeom prst="rect">
            <a:avLst/>
          </a:prstGeom>
          <a:noFill/>
        </p:spPr>
        <p:txBody>
          <a:bodyPr wrap="square" rtlCol="0">
            <a:spAutoFit/>
          </a:bodyPr>
          <a:lstStyle/>
          <a:p>
            <a:r>
              <a:rPr lang="en-US" b="1" dirty="0">
                <a:solidFill>
                  <a:srgbClr val="0070C0"/>
                </a:solidFill>
                <a:latin typeface="Times New Roman" panose="02020603050405020304" pitchFamily="18" charset="0"/>
                <a:cs typeface="Times New Roman" panose="02020603050405020304" pitchFamily="18" charset="0"/>
              </a:rPr>
              <a:t>Data Structure:</a:t>
            </a:r>
          </a:p>
          <a:p>
            <a:r>
              <a:rPr lang="en-US" dirty="0">
                <a:solidFill>
                  <a:srgbClr val="00B050"/>
                </a:solidFill>
                <a:latin typeface="Times New Roman" panose="02020603050405020304" pitchFamily="18" charset="0"/>
                <a:cs typeface="Times New Roman" panose="02020603050405020304" pitchFamily="18" charset="0"/>
              </a:rPr>
              <a:t>Arrays: </a:t>
            </a:r>
            <a:r>
              <a:rPr lang="en-US" dirty="0">
                <a:latin typeface="Times New Roman" panose="02020603050405020304" pitchFamily="18" charset="0"/>
                <a:cs typeface="Times New Roman" panose="02020603050405020304" pitchFamily="18" charset="0"/>
              </a:rPr>
              <a:t>Arrays will be used to store the stations names.</a:t>
            </a:r>
          </a:p>
          <a:p>
            <a:r>
              <a:rPr lang="en-US" dirty="0">
                <a:solidFill>
                  <a:srgbClr val="00B050"/>
                </a:solidFill>
                <a:latin typeface="Times New Roman" panose="02020603050405020304" pitchFamily="18" charset="0"/>
                <a:cs typeface="Times New Roman" panose="02020603050405020304" pitchFamily="18" charset="0"/>
              </a:rPr>
              <a:t>Graph and Map Data Structure: </a:t>
            </a:r>
            <a:r>
              <a:rPr lang="en-US" dirty="0">
                <a:latin typeface="Times New Roman" panose="02020603050405020304" pitchFamily="18" charset="0"/>
                <a:cs typeface="Times New Roman" panose="02020603050405020304" pitchFamily="18" charset="0"/>
              </a:rPr>
              <a:t>To represent the network of Metro rail, Graph will be used.</a:t>
            </a:r>
          </a:p>
          <a:p>
            <a:r>
              <a:rPr lang="en-US" dirty="0">
                <a:solidFill>
                  <a:srgbClr val="00B050"/>
                </a:solidFill>
                <a:latin typeface="Times New Roman" panose="02020603050405020304" pitchFamily="18" charset="0"/>
                <a:cs typeface="Times New Roman" panose="02020603050405020304" pitchFamily="18" charset="0"/>
              </a:rPr>
              <a:t>Queues: </a:t>
            </a:r>
            <a:r>
              <a:rPr lang="en-US" dirty="0">
                <a:latin typeface="Times New Roman" panose="02020603050405020304" pitchFamily="18" charset="0"/>
                <a:cs typeface="Times New Roman" panose="02020603050405020304" pitchFamily="18" charset="0"/>
              </a:rPr>
              <a:t>Priority Ques will be used in Dijkstra’s algorithm. </a:t>
            </a:r>
          </a:p>
          <a:p>
            <a:endParaRPr lang="en-US" dirty="0">
              <a:latin typeface="Times New Roman" panose="02020603050405020304" pitchFamily="18" charset="0"/>
              <a:cs typeface="Times New Roman" panose="02020603050405020304" pitchFamily="18" charset="0"/>
            </a:endParaRPr>
          </a:p>
          <a:p>
            <a:r>
              <a:rPr lang="en-US" b="1" dirty="0">
                <a:solidFill>
                  <a:srgbClr val="0070C0"/>
                </a:solidFill>
                <a:latin typeface="Times New Roman" panose="02020603050405020304" pitchFamily="18" charset="0"/>
                <a:cs typeface="Times New Roman" panose="02020603050405020304" pitchFamily="18" charset="0"/>
              </a:rPr>
              <a:t>Algorithms:</a:t>
            </a:r>
          </a:p>
          <a:p>
            <a:r>
              <a:rPr lang="en-US" dirty="0">
                <a:solidFill>
                  <a:srgbClr val="00B050"/>
                </a:solidFill>
                <a:latin typeface="Times New Roman" panose="02020603050405020304" pitchFamily="18" charset="0"/>
                <a:cs typeface="Times New Roman" panose="02020603050405020304" pitchFamily="18" charset="0"/>
              </a:rPr>
              <a:t>Dijkstra's Algorithm: </a:t>
            </a:r>
            <a:r>
              <a:rPr lang="en-US" dirty="0">
                <a:latin typeface="Times New Roman" panose="02020603050405020304" pitchFamily="18" charset="0"/>
                <a:cs typeface="Times New Roman" panose="02020603050405020304" pitchFamily="18" charset="0"/>
              </a:rPr>
              <a:t>Utilize Dijkstra's algorithm to find the shortest path between two stations in the metro network. This algorithm efficiently calculates the shortest distance between nodes in a graph, making it suitable for route planning in metro systems</a:t>
            </a:r>
          </a:p>
        </p:txBody>
      </p:sp>
    </p:spTree>
    <p:extLst>
      <p:ext uri="{BB962C8B-B14F-4D97-AF65-F5344CB8AC3E}">
        <p14:creationId xmlns:p14="http://schemas.microsoft.com/office/powerpoint/2010/main" val="7831214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29150A6-C05F-4AE9-8D65-3CB29F5F83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4AA6596D-2A3F-4702-ACA3-1DBDA4031BCD}"/>
              </a:ext>
            </a:extLst>
          </p:cNvPr>
          <p:cNvSpPr txBox="1"/>
          <p:nvPr/>
        </p:nvSpPr>
        <p:spPr>
          <a:xfrm>
            <a:off x="3378364" y="411645"/>
            <a:ext cx="5779094" cy="1292662"/>
          </a:xfrm>
          <a:prstGeom prst="rect">
            <a:avLst/>
          </a:prstGeom>
          <a:noFill/>
        </p:spPr>
        <p:txBody>
          <a:bodyPr wrap="square" rtlCol="0">
            <a:spAutoFit/>
          </a:bodyPr>
          <a:lstStyle/>
          <a:p>
            <a:r>
              <a:rPr lang="en-US" sz="6000" dirty="0">
                <a:solidFill>
                  <a:srgbClr val="00B050"/>
                </a:solidFill>
              </a:rPr>
              <a:t>FUNCTIONALITIES</a:t>
            </a:r>
            <a:endParaRPr lang="en-US" dirty="0"/>
          </a:p>
          <a:p>
            <a:endParaRPr lang="en-US" dirty="0"/>
          </a:p>
        </p:txBody>
      </p:sp>
      <p:pic>
        <p:nvPicPr>
          <p:cNvPr id="5" name="Picture 4">
            <a:extLst>
              <a:ext uri="{FF2B5EF4-FFF2-40B4-BE49-F238E27FC236}">
                <a16:creationId xmlns:a16="http://schemas.microsoft.com/office/drawing/2014/main" id="{5B2461AD-E61A-475E-AE9A-363526E8D3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541" y="1704307"/>
            <a:ext cx="3147282" cy="4707845"/>
          </a:xfrm>
          <a:prstGeom prst="rect">
            <a:avLst/>
          </a:prstGeom>
        </p:spPr>
      </p:pic>
      <p:pic>
        <p:nvPicPr>
          <p:cNvPr id="9" name="Picture 8">
            <a:extLst>
              <a:ext uri="{FF2B5EF4-FFF2-40B4-BE49-F238E27FC236}">
                <a16:creationId xmlns:a16="http://schemas.microsoft.com/office/drawing/2014/main" id="{66C07B94-9C05-4D1C-BB2B-5FC197C2187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59615" y="1704307"/>
            <a:ext cx="4267796" cy="4429743"/>
          </a:xfrm>
          <a:prstGeom prst="rect">
            <a:avLst/>
          </a:prstGeom>
        </p:spPr>
      </p:pic>
      <p:pic>
        <p:nvPicPr>
          <p:cNvPr id="17" name="Picture 16">
            <a:extLst>
              <a:ext uri="{FF2B5EF4-FFF2-40B4-BE49-F238E27FC236}">
                <a16:creationId xmlns:a16="http://schemas.microsoft.com/office/drawing/2014/main" id="{896900BC-B526-4C6C-8269-E238BA20FAC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08662" y="1704307"/>
            <a:ext cx="4296375" cy="4591691"/>
          </a:xfrm>
          <a:prstGeom prst="rect">
            <a:avLst/>
          </a:prstGeom>
        </p:spPr>
      </p:pic>
    </p:spTree>
    <p:extLst>
      <p:ext uri="{BB962C8B-B14F-4D97-AF65-F5344CB8AC3E}">
        <p14:creationId xmlns:p14="http://schemas.microsoft.com/office/powerpoint/2010/main" val="16662994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29150A6-C05F-4AE9-8D65-3CB29F5F83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092"/>
            <a:ext cx="12192000" cy="6858000"/>
          </a:xfrm>
          <a:prstGeom prst="rect">
            <a:avLst/>
          </a:prstGeom>
        </p:spPr>
      </p:pic>
      <p:pic>
        <p:nvPicPr>
          <p:cNvPr id="6" name="Picture 5">
            <a:extLst>
              <a:ext uri="{FF2B5EF4-FFF2-40B4-BE49-F238E27FC236}">
                <a16:creationId xmlns:a16="http://schemas.microsoft.com/office/drawing/2014/main" id="{FF506A6D-A8B1-489D-B1DC-94ED57ECA0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0694" y="1430430"/>
            <a:ext cx="3848637" cy="3962953"/>
          </a:xfrm>
          <a:prstGeom prst="rect">
            <a:avLst/>
          </a:prstGeom>
        </p:spPr>
      </p:pic>
      <p:pic>
        <p:nvPicPr>
          <p:cNvPr id="8" name="Picture 7">
            <a:extLst>
              <a:ext uri="{FF2B5EF4-FFF2-40B4-BE49-F238E27FC236}">
                <a16:creationId xmlns:a16="http://schemas.microsoft.com/office/drawing/2014/main" id="{944DFB1F-7F4A-482E-AA8F-232B0012E3C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90025" y="123973"/>
            <a:ext cx="3958036" cy="6610053"/>
          </a:xfrm>
          <a:prstGeom prst="rect">
            <a:avLst/>
          </a:prstGeom>
        </p:spPr>
      </p:pic>
    </p:spTree>
    <p:extLst>
      <p:ext uri="{BB962C8B-B14F-4D97-AF65-F5344CB8AC3E}">
        <p14:creationId xmlns:p14="http://schemas.microsoft.com/office/powerpoint/2010/main" val="14354202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29150A6-C05F-4AE9-8D65-3CB29F5F83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092"/>
            <a:ext cx="12192000" cy="6858000"/>
          </a:xfrm>
          <a:prstGeom prst="rect">
            <a:avLst/>
          </a:prstGeom>
        </p:spPr>
      </p:pic>
      <p:pic>
        <p:nvPicPr>
          <p:cNvPr id="4" name="Picture 3">
            <a:extLst>
              <a:ext uri="{FF2B5EF4-FFF2-40B4-BE49-F238E27FC236}">
                <a16:creationId xmlns:a16="http://schemas.microsoft.com/office/drawing/2014/main" id="{ECD3940D-E5CF-421D-8CA5-DE64ABC9A365}"/>
              </a:ext>
            </a:extLst>
          </p:cNvPr>
          <p:cNvPicPr>
            <a:picLocks noChangeAspect="1"/>
          </p:cNvPicPr>
          <p:nvPr/>
        </p:nvPicPr>
        <p:blipFill rotWithShape="1">
          <a:blip r:embed="rId3">
            <a:extLst>
              <a:ext uri="{28A0092B-C50C-407E-A947-70E740481C1C}">
                <a14:useLocalDpi xmlns:a14="http://schemas.microsoft.com/office/drawing/2010/main" val="0"/>
              </a:ext>
            </a:extLst>
          </a:blip>
          <a:srcRect l="8930" t="15236" r="4370" b="27118"/>
          <a:stretch/>
        </p:blipFill>
        <p:spPr>
          <a:xfrm>
            <a:off x="794759" y="1437439"/>
            <a:ext cx="9554198" cy="4764426"/>
          </a:xfrm>
          <a:prstGeom prst="rect">
            <a:avLst/>
          </a:prstGeom>
        </p:spPr>
      </p:pic>
      <p:sp>
        <p:nvSpPr>
          <p:cNvPr id="2" name="TextBox 1">
            <a:extLst>
              <a:ext uri="{FF2B5EF4-FFF2-40B4-BE49-F238E27FC236}">
                <a16:creationId xmlns:a16="http://schemas.microsoft.com/office/drawing/2014/main" id="{7F7473B8-347A-4FD8-BA11-C8314C8364F2}"/>
              </a:ext>
            </a:extLst>
          </p:cNvPr>
          <p:cNvSpPr txBox="1"/>
          <p:nvPr/>
        </p:nvSpPr>
        <p:spPr>
          <a:xfrm>
            <a:off x="4395387" y="325453"/>
            <a:ext cx="3401226" cy="769441"/>
          </a:xfrm>
          <a:prstGeom prst="rect">
            <a:avLst/>
          </a:prstGeom>
          <a:noFill/>
        </p:spPr>
        <p:txBody>
          <a:bodyPr wrap="square" rtlCol="0">
            <a:spAutoFit/>
          </a:bodyPr>
          <a:lstStyle/>
          <a:p>
            <a:r>
              <a:rPr lang="en-US" sz="4400" dirty="0">
                <a:solidFill>
                  <a:srgbClr val="00B050"/>
                </a:solidFill>
                <a:latin typeface="Times New Roman" panose="02020603050405020304" pitchFamily="18" charset="0"/>
                <a:cs typeface="Times New Roman" panose="02020603050405020304" pitchFamily="18" charset="0"/>
              </a:rPr>
              <a:t>Graph</a:t>
            </a:r>
          </a:p>
        </p:txBody>
      </p:sp>
    </p:spTree>
    <p:extLst>
      <p:ext uri="{BB962C8B-B14F-4D97-AF65-F5344CB8AC3E}">
        <p14:creationId xmlns:p14="http://schemas.microsoft.com/office/powerpoint/2010/main" val="35986633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29150A6-C05F-4AE9-8D65-3CB29F5F83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4AA6596D-2A3F-4702-ACA3-1DBDA4031BCD}"/>
              </a:ext>
            </a:extLst>
          </p:cNvPr>
          <p:cNvSpPr txBox="1"/>
          <p:nvPr/>
        </p:nvSpPr>
        <p:spPr>
          <a:xfrm>
            <a:off x="3894745" y="1666433"/>
            <a:ext cx="4402510" cy="1292662"/>
          </a:xfrm>
          <a:prstGeom prst="rect">
            <a:avLst/>
          </a:prstGeom>
          <a:noFill/>
        </p:spPr>
        <p:txBody>
          <a:bodyPr wrap="square" rtlCol="0">
            <a:spAutoFit/>
          </a:bodyPr>
          <a:lstStyle/>
          <a:p>
            <a:r>
              <a:rPr lang="en-US" sz="6000" dirty="0">
                <a:solidFill>
                  <a:srgbClr val="00B050"/>
                </a:solidFill>
              </a:rPr>
              <a:t>CONCLUSION</a:t>
            </a:r>
            <a:endParaRPr lang="en-US" dirty="0"/>
          </a:p>
          <a:p>
            <a:endParaRPr lang="en-US" dirty="0"/>
          </a:p>
        </p:txBody>
      </p:sp>
      <p:sp>
        <p:nvSpPr>
          <p:cNvPr id="5" name="TextBox 4">
            <a:extLst>
              <a:ext uri="{FF2B5EF4-FFF2-40B4-BE49-F238E27FC236}">
                <a16:creationId xmlns:a16="http://schemas.microsoft.com/office/drawing/2014/main" id="{C6A5B455-7985-453E-86AB-CAC8AF9C337D}"/>
              </a:ext>
            </a:extLst>
          </p:cNvPr>
          <p:cNvSpPr txBox="1"/>
          <p:nvPr/>
        </p:nvSpPr>
        <p:spPr>
          <a:xfrm>
            <a:off x="1999715" y="2828835"/>
            <a:ext cx="8673982" cy="1477328"/>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This project is intended to simplify metro travel for commuters by providing a convenient and sustainable but user friendly system for buying ticket and route planning. It will help us to apply knowledge of data structures and algorithms to real world scenario, develop practical problem-solving skills, enhance coding proficiency and algorithmic thinking.</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047357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118</TotalTime>
  <Words>436</Words>
  <Application>Microsoft Office PowerPoint</Application>
  <PresentationFormat>Widescreen</PresentationFormat>
  <Paragraphs>32</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60</cp:revision>
  <dcterms:created xsi:type="dcterms:W3CDTF">2024-02-29T17:58:31Z</dcterms:created>
  <dcterms:modified xsi:type="dcterms:W3CDTF">2024-05-24T13:33:06Z</dcterms:modified>
</cp:coreProperties>
</file>