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ahoma" panose="020B0604030504040204" pitchFamily="34" charset="0"/>
      <p:regular r:id="rId19"/>
      <p:bold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
        <p:nvSpPr>
          <p:cNvPr id="2" name="MSIPCMContentMarking" descr="{&quot;HashCode&quot;:-1507851602,&quot;Placement&quot;:&quot;Footer&quot;,&quot;Top&quot;:385.811737,&quot;Left&quot;:0.0,&quot;SlideWidth&quot;:720,&quot;SlideHeight&quot;:405}">
            <a:extLst>
              <a:ext uri="{FF2B5EF4-FFF2-40B4-BE49-F238E27FC236}">
                <a16:creationId xmlns:a16="http://schemas.microsoft.com/office/drawing/2014/main" id="{7317F4BB-04E7-B4D4-6086-187417370E9E}"/>
              </a:ext>
            </a:extLst>
          </p:cNvPr>
          <p:cNvSpPr txBox="1"/>
          <p:nvPr userDrawn="1"/>
        </p:nvSpPr>
        <p:spPr>
          <a:xfrm>
            <a:off x="0" y="4899809"/>
            <a:ext cx="1229008" cy="243691"/>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CF022B"/>
                </a:solidFill>
                <a:latin typeface="Tahoma" panose="020B0604030504040204" pitchFamily="34" charset="0"/>
              </a:rPr>
              <a:t>C2 - Restricted use </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
        <p:nvSpPr>
          <p:cNvPr id="2" name="MSIPCMContentMarking" descr="{&quot;HashCode&quot;:-1507851602,&quot;Placement&quot;:&quot;Footer&quot;,&quot;Top&quot;:385.811737,&quot;Left&quot;:0.0,&quot;SlideWidth&quot;:720,&quot;SlideHeight&quot;:405}">
            <a:extLst>
              <a:ext uri="{FF2B5EF4-FFF2-40B4-BE49-F238E27FC236}">
                <a16:creationId xmlns:a16="http://schemas.microsoft.com/office/drawing/2014/main" id="{8743DBB2-F9C5-59E3-9D9B-D81F29EFC61C}"/>
              </a:ext>
            </a:extLst>
          </p:cNvPr>
          <p:cNvSpPr txBox="1"/>
          <p:nvPr userDrawn="1"/>
        </p:nvSpPr>
        <p:spPr>
          <a:xfrm>
            <a:off x="0" y="4899809"/>
            <a:ext cx="1229008" cy="243691"/>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CF022B"/>
                </a:solidFill>
                <a:latin typeface="Tahoma" panose="020B0604030504040204" pitchFamily="34" charset="0"/>
              </a:rPr>
              <a:t>C2 - Restricted use </a:t>
            </a: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SS_ROBOTTO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6312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SSG_RPADevelopers</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18 September 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536027" y="229550"/>
            <a:ext cx="8238602"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36029" y="2113109"/>
            <a:ext cx="8238600" cy="261257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algn="just"/>
            <a:r>
              <a:rPr lang="en-US" dirty="0">
                <a:solidFill>
                  <a:srgbClr val="4A4548"/>
                </a:solidFill>
                <a:latin typeface="lato" panose="020F0502020204030203" pitchFamily="34" charset="0"/>
              </a:rPr>
              <a:t>Bank cheques are still widely used for financial transactions. Huge volumes of handwritten bank cheques are processed manually every day. In such a manual verification, user written information including date, signature, legal and courtesy amounts present on each cheque to be visually verified. </a:t>
            </a:r>
          </a:p>
          <a:p>
            <a:pPr algn="just"/>
            <a:endParaRPr lang="en-US" dirty="0">
              <a:solidFill>
                <a:srgbClr val="4A4548"/>
              </a:solidFill>
              <a:latin typeface="lato" panose="020F0502020204030203" pitchFamily="34" charset="0"/>
            </a:endParaRPr>
          </a:p>
          <a:p>
            <a:pPr algn="just"/>
            <a:r>
              <a:rPr lang="en-US" dirty="0">
                <a:solidFill>
                  <a:srgbClr val="4A4548"/>
                </a:solidFill>
                <a:latin typeface="lato" panose="020F0502020204030203" pitchFamily="34" charset="0"/>
              </a:rPr>
              <a:t>Much time, effort and money can be saved if this entire process of recognition, verification and data entry is done automatically using images of cheques.</a:t>
            </a:r>
          </a:p>
          <a:p>
            <a:pPr algn="just"/>
            <a:endParaRPr lang="en-US" dirty="0">
              <a:solidFill>
                <a:srgbClr val="4A4548"/>
              </a:solidFill>
              <a:latin typeface="lato" panose="020F0502020204030203" pitchFamily="34" charset="0"/>
            </a:endParaRPr>
          </a:p>
          <a:p>
            <a:pPr algn="just"/>
            <a:r>
              <a:rPr lang="en-US" dirty="0">
                <a:solidFill>
                  <a:srgbClr val="4A4548"/>
                </a:solidFill>
                <a:latin typeface="lato" panose="020F0502020204030203" pitchFamily="34" charset="0"/>
                <a:sym typeface="Poppins"/>
              </a:rPr>
              <a:t>As a result, high number of FTE savings can be achieved and in turn highest return on investment can be attained in few months.</a:t>
            </a:r>
          </a:p>
          <a:p>
            <a:pPr algn="just">
              <a:buClr>
                <a:srgbClr val="000000"/>
              </a:buClr>
              <a:buFont typeface="Arial"/>
            </a:pPr>
            <a:endParaRPr lang="en-US" dirty="0">
              <a:solidFill>
                <a:srgbClr val="4A4548"/>
              </a:solidFill>
              <a:latin typeface="lato" panose="020F0502020204030203" pitchFamily="34" charset="0"/>
              <a:ea typeface="Calibri"/>
              <a:cs typeface="Calibri"/>
            </a:endParaRPr>
          </a:p>
          <a:p>
            <a:pPr algn="just">
              <a:buClr>
                <a:srgbClr val="000000"/>
              </a:buClr>
              <a:buFont typeface="Arial"/>
            </a:pPr>
            <a:endParaRPr lang="en-US" sz="1400" dirty="0">
              <a:solidFill>
                <a:srgbClr val="4A4A4A"/>
              </a:solidFill>
              <a:ea typeface="Calibri"/>
              <a:cs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4" name="Google Shape;348;p2">
            <a:extLst>
              <a:ext uri="{FF2B5EF4-FFF2-40B4-BE49-F238E27FC236}">
                <a16:creationId xmlns:a16="http://schemas.microsoft.com/office/drawing/2014/main" id="{E79EC27C-A68F-64C1-DE1A-9299AD9E5098}"/>
              </a:ext>
            </a:extLst>
          </p:cNvPr>
          <p:cNvSpPr txBox="1"/>
          <p:nvPr/>
        </p:nvSpPr>
        <p:spPr>
          <a:xfrm>
            <a:off x="536028" y="805551"/>
            <a:ext cx="8238600" cy="1307560"/>
          </a:xfrm>
          <a:prstGeom prst="rect">
            <a:avLst/>
          </a:prstGeom>
          <a:noFill/>
          <a:ln>
            <a:noFill/>
          </a:ln>
        </p:spPr>
        <p:txBody>
          <a:bodyPr spcFirstLastPara="1" wrap="square" lIns="91425" tIns="91425" rIns="91425" bIns="91425" anchor="t" anchorCtr="0">
            <a:noAutofit/>
          </a:bodyPr>
          <a:lstStyle/>
          <a:p>
            <a:pPr algn="just">
              <a:buClr>
                <a:srgbClr val="000000"/>
              </a:buClr>
              <a:buFont typeface="Arial"/>
            </a:pPr>
            <a:r>
              <a:rPr lang="en-US" sz="1400" b="0" i="0" dirty="0">
                <a:solidFill>
                  <a:srgbClr val="4A4548"/>
                </a:solidFill>
                <a:effectLst/>
                <a:latin typeface="lato" panose="020F0502020204030203" pitchFamily="34" charset="0"/>
              </a:rPr>
              <a:t>Bank handles large volumes of cheques in the clearing process. The process involves many technical        verifications including signature verification. </a:t>
            </a:r>
          </a:p>
          <a:p>
            <a:pPr algn="just">
              <a:buClr>
                <a:srgbClr val="000000"/>
              </a:buClr>
              <a:buFont typeface="Arial"/>
            </a:pPr>
            <a:endParaRPr lang="en-US" sz="1400" dirty="0">
              <a:solidFill>
                <a:srgbClr val="4A4548"/>
              </a:solidFill>
              <a:latin typeface="lato" panose="020F0502020204030203" pitchFamily="34" charset="0"/>
            </a:endParaRPr>
          </a:p>
          <a:p>
            <a:pPr algn="just">
              <a:buClr>
                <a:srgbClr val="000000"/>
              </a:buClr>
              <a:buFont typeface="Arial"/>
            </a:pPr>
            <a:r>
              <a:rPr lang="en-US" sz="1400" b="0" i="0" dirty="0">
                <a:solidFill>
                  <a:srgbClr val="4A4548"/>
                </a:solidFill>
                <a:effectLst/>
                <a:latin typeface="lato" panose="020F0502020204030203" pitchFamily="34" charset="0"/>
              </a:rPr>
              <a:t>Some of these steps are manual and require human intervention to complete the process. The current process requires the high human capital deployment and longer processing time.</a:t>
            </a:r>
            <a:endParaRPr lang="en-US" sz="1400" dirty="0">
              <a:solidFill>
                <a:srgbClr val="4A4A4A"/>
              </a:solidFill>
              <a:ea typeface="Calibri"/>
              <a:cs typeface="Calibri"/>
            </a:endParaRPr>
          </a:p>
          <a:p>
            <a:pPr algn="just">
              <a:buClr>
                <a:srgbClr val="000000"/>
              </a:buClr>
              <a:buFont typeface="Arial"/>
            </a:pPr>
            <a:endParaRPr lang="en-US" sz="1400" b="0" i="0" dirty="0">
              <a:solidFill>
                <a:srgbClr val="4A4548"/>
              </a:solidFill>
              <a:effectLst/>
              <a:latin typeface="lato" panose="020F0502020204030203" pitchFamily="34" charset="0"/>
            </a:endParaRPr>
          </a:p>
          <a:p>
            <a:pPr algn="just">
              <a:buClr>
                <a:srgbClr val="000000"/>
              </a:buClr>
              <a:buFont typeface="Arial"/>
            </a:pPr>
            <a:endParaRPr lang="en-US" dirty="0">
              <a:solidFill>
                <a:srgbClr val="4A4548"/>
              </a:solidFill>
              <a:latin typeface="lato" panose="020F0502020204030203" pitchFamily="34" charset="0"/>
              <a:ea typeface="Calibri"/>
              <a:cs typeface="Calibri"/>
            </a:endParaRPr>
          </a:p>
          <a:p>
            <a:pPr algn="just">
              <a:buClr>
                <a:srgbClr val="000000"/>
              </a:buClr>
              <a:buFont typeface="Arial"/>
            </a:pPr>
            <a:endParaRPr lang="en-US" sz="1400" dirty="0">
              <a:solidFill>
                <a:srgbClr val="4A4A4A"/>
              </a:solidFill>
              <a:ea typeface="Calibri"/>
              <a:cs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algn="just">
              <a:buClr>
                <a:srgbClr val="000000"/>
              </a:buClr>
              <a:buFont typeface="Arial"/>
            </a:pPr>
            <a:r>
              <a:rPr lang="en-US" sz="1200" dirty="0">
                <a:solidFill>
                  <a:srgbClr val="4A4548"/>
                </a:solidFill>
                <a:latin typeface="lato" panose="020F0502020204030203" pitchFamily="34" charset="0"/>
              </a:rPr>
              <a:t>BOB has various</a:t>
            </a:r>
            <a:r>
              <a:rPr lang="en-US" sz="1200" b="0" i="0" dirty="0">
                <a:solidFill>
                  <a:srgbClr val="4A4548"/>
                </a:solidFill>
                <a:effectLst/>
                <a:latin typeface="lato" panose="020F0502020204030203" pitchFamily="34" charset="0"/>
              </a:rPr>
              <a:t> branches located out of different cities within the country and </a:t>
            </a:r>
            <a:r>
              <a:rPr lang="en-US" sz="1200" dirty="0">
                <a:solidFill>
                  <a:srgbClr val="4A4548"/>
                </a:solidFill>
                <a:latin typeface="lato" panose="020F0502020204030203" pitchFamily="34" charset="0"/>
              </a:rPr>
              <a:t>e</a:t>
            </a:r>
            <a:r>
              <a:rPr lang="en-US" sz="1200" b="0" i="0" dirty="0">
                <a:solidFill>
                  <a:srgbClr val="4A4548"/>
                </a:solidFill>
                <a:effectLst/>
                <a:latin typeface="lato" panose="020F0502020204030203" pitchFamily="34" charset="0"/>
              </a:rPr>
              <a:t>very branch manage the cheque processing from their respective branches. </a:t>
            </a:r>
          </a:p>
          <a:p>
            <a:pPr algn="just">
              <a:buClr>
                <a:srgbClr val="000000"/>
              </a:buClr>
              <a:buFont typeface="Arial"/>
            </a:pPr>
            <a:endParaRPr lang="en-US" sz="1200" dirty="0">
              <a:solidFill>
                <a:srgbClr val="4A4548"/>
              </a:solidFill>
              <a:latin typeface="lato" panose="020F0502020204030203" pitchFamily="34" charset="0"/>
            </a:endParaRPr>
          </a:p>
          <a:p>
            <a:pPr algn="just">
              <a:buClr>
                <a:srgbClr val="000000"/>
              </a:buClr>
              <a:buFont typeface="Arial"/>
            </a:pPr>
            <a:r>
              <a:rPr lang="en-US" sz="1200" b="0" i="0" dirty="0">
                <a:solidFill>
                  <a:srgbClr val="4A4548"/>
                </a:solidFill>
                <a:effectLst/>
                <a:latin typeface="lato" panose="020F0502020204030203" pitchFamily="34" charset="0"/>
              </a:rPr>
              <a:t>As this is manual task it takes </a:t>
            </a:r>
            <a:r>
              <a:rPr lang="en-US" sz="1200" dirty="0">
                <a:solidFill>
                  <a:srgbClr val="4A4548"/>
                </a:solidFill>
                <a:latin typeface="lato" panose="020F0502020204030203" pitchFamily="34" charset="0"/>
              </a:rPr>
              <a:t>high human capital deployment and longer processing time. </a:t>
            </a:r>
          </a:p>
          <a:p>
            <a:pPr algn="just">
              <a:buClr>
                <a:srgbClr val="000000"/>
              </a:buClr>
              <a:buFont typeface="Arial"/>
            </a:pPr>
            <a:endParaRPr lang="en-US" sz="1200" dirty="0">
              <a:solidFill>
                <a:srgbClr val="4A4548"/>
              </a:solidFill>
              <a:latin typeface="lato" panose="020F0502020204030203" pitchFamily="34" charset="0"/>
            </a:endParaRPr>
          </a:p>
          <a:p>
            <a:pPr algn="just">
              <a:buClr>
                <a:srgbClr val="000000"/>
              </a:buClr>
              <a:buFont typeface="Arial"/>
            </a:pPr>
            <a:r>
              <a:rPr lang="en-US" sz="1200" dirty="0">
                <a:solidFill>
                  <a:srgbClr val="4A4548"/>
                </a:solidFill>
                <a:latin typeface="lato" panose="020F0502020204030203" pitchFamily="34" charset="0"/>
              </a:rPr>
              <a:t>An automated solution is needed with high accuracy to deal with this obstacle and which is prone to less errors and also reduce human efforts and processing time.</a:t>
            </a:r>
          </a:p>
          <a:p>
            <a:pPr algn="just">
              <a:buClr>
                <a:srgbClr val="000000"/>
              </a:buClr>
              <a:buFont typeface="Arial"/>
            </a:pPr>
            <a:endParaRPr lang="en-US" sz="1200" dirty="0">
              <a:solidFill>
                <a:srgbClr val="4A4548"/>
              </a:solidFill>
              <a:latin typeface="lato" panose="020F0502020204030203" pitchFamily="34" charset="0"/>
            </a:endParaRPr>
          </a:p>
          <a:p>
            <a:pPr algn="just">
              <a:buClr>
                <a:srgbClr val="000000"/>
              </a:buClr>
              <a:buFont typeface="Arial"/>
            </a:pPr>
            <a:r>
              <a:rPr lang="en-US" sz="1200" b="0" i="0" dirty="0">
                <a:solidFill>
                  <a:srgbClr val="4A4548"/>
                </a:solidFill>
                <a:effectLst/>
                <a:latin typeface="lato" panose="020F0502020204030203" pitchFamily="34" charset="0"/>
              </a:rPr>
              <a:t>This solution will help to manage </a:t>
            </a:r>
            <a:r>
              <a:rPr lang="en-US" sz="1200" dirty="0">
                <a:solidFill>
                  <a:srgbClr val="4A4548"/>
                </a:solidFill>
                <a:latin typeface="lato" panose="020F0502020204030203" pitchFamily="34" charset="0"/>
              </a:rPr>
              <a:t>the</a:t>
            </a:r>
            <a:r>
              <a:rPr lang="en-US" sz="1200" b="0" i="0" dirty="0">
                <a:solidFill>
                  <a:srgbClr val="4A4548"/>
                </a:solidFill>
                <a:effectLst/>
                <a:latin typeface="lato" panose="020F0502020204030203" pitchFamily="34" charset="0"/>
              </a:rPr>
              <a:t> cheque processing centrally. A small team can now be able to process the cheques easily from the User portal which will be created as a part of this solution and can verify/update the details in seconds.</a:t>
            </a:r>
          </a:p>
          <a:p>
            <a:pPr algn="just">
              <a:buClr>
                <a:srgbClr val="000000"/>
              </a:buClr>
              <a:buFont typeface="Arial"/>
            </a:pPr>
            <a:endParaRPr lang="en-US" sz="1200" dirty="0">
              <a:solidFill>
                <a:srgbClr val="4A4548"/>
              </a:solidFill>
              <a:latin typeface="lato" panose="020F0502020204030203" pitchFamily="34" charset="0"/>
            </a:endParaRPr>
          </a:p>
          <a:p>
            <a:pPr algn="just">
              <a:buClr>
                <a:srgbClr val="000000"/>
              </a:buClr>
              <a:buFont typeface="Arial"/>
            </a:pPr>
            <a:r>
              <a:rPr lang="en-US" sz="1200" dirty="0">
                <a:solidFill>
                  <a:srgbClr val="4A4548"/>
                </a:solidFill>
                <a:latin typeface="lato" panose="020F0502020204030203" pitchFamily="34" charset="0"/>
              </a:rPr>
              <a:t>In the AS-IS process, bank officer has to login to the bank account for the customer to view the signature and verify the details. However, in the To-Be process all the required details will be available on a single screen. This will also mitigate the risk of accessing unnecessary details from the customer account. </a:t>
            </a:r>
          </a:p>
          <a:p>
            <a:pPr algn="just">
              <a:buClr>
                <a:srgbClr val="000000"/>
              </a:buClr>
              <a:buFont typeface="Arial"/>
            </a:pPr>
            <a:endParaRPr lang="en-US" sz="1200" b="0" i="0" dirty="0">
              <a:solidFill>
                <a:srgbClr val="4A4548"/>
              </a:solidFill>
              <a:effectLst/>
              <a:latin typeface="lato" panose="020F0502020204030203" pitchFamily="34" charset="0"/>
            </a:endParaRPr>
          </a:p>
          <a:p>
            <a:pPr algn="just">
              <a:buClr>
                <a:srgbClr val="000000"/>
              </a:buClr>
              <a:buFont typeface="Arial"/>
            </a:pPr>
            <a:endParaRPr lang="en-US" sz="1200" b="0" i="0" dirty="0">
              <a:solidFill>
                <a:srgbClr val="4A4548"/>
              </a:solidFill>
              <a:effectLst/>
              <a:latin typeface="lato" panose="020F0502020204030203" pitchFamily="34" charset="0"/>
            </a:endParaRPr>
          </a:p>
          <a:p>
            <a:pPr algn="just">
              <a:buClr>
                <a:srgbClr val="000000"/>
              </a:buClr>
              <a:buFont typeface="Arial"/>
            </a:pPr>
            <a:endParaRPr lang="en-US" sz="1200" b="0" i="0" dirty="0">
              <a:solidFill>
                <a:srgbClr val="4A4548"/>
              </a:solidFill>
              <a:effectLst/>
              <a:latin typeface="lato" panose="020F0502020204030203" pitchFamily="34" charset="0"/>
            </a:endParaRPr>
          </a:p>
          <a:p>
            <a:pPr marL="0" marR="0" lvl="0" indent="0" algn="l" rtl="0">
              <a:lnSpc>
                <a:spcPct val="115000"/>
              </a:lnSpc>
              <a:spcBef>
                <a:spcPts val="1000"/>
              </a:spcBef>
              <a:spcAft>
                <a:spcPts val="0"/>
              </a:spcAft>
              <a:buClr>
                <a:srgbClr val="000000"/>
              </a:buClr>
              <a:buSzPts val="14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52700"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Some countries are using products for their cheque verification system which are based on rule based, graph based, CNN techniques etc.</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For instance - </a:t>
            </a:r>
            <a:r>
              <a:rPr lang="en-US" b="0" i="0" dirty="0">
                <a:solidFill>
                  <a:srgbClr val="242424"/>
                </a:solidFill>
                <a:effectLst/>
                <a:latin typeface="-apple-system"/>
              </a:rPr>
              <a:t>‘A2iA’, ‘</a:t>
            </a:r>
            <a:r>
              <a:rPr lang="en-US" b="0" i="0" dirty="0" err="1">
                <a:solidFill>
                  <a:srgbClr val="242424"/>
                </a:solidFill>
                <a:effectLst/>
                <a:latin typeface="-apple-system"/>
              </a:rPr>
              <a:t>Mitek</a:t>
            </a:r>
            <a:r>
              <a:rPr lang="en-US" b="0" i="0" dirty="0">
                <a:solidFill>
                  <a:srgbClr val="242424"/>
                </a:solidFill>
                <a:effectLst/>
                <a:latin typeface="-apple-system"/>
              </a:rPr>
              <a:t>’, ‘</a:t>
            </a:r>
            <a:r>
              <a:rPr lang="en-US" b="0" i="0" dirty="0" err="1">
                <a:solidFill>
                  <a:srgbClr val="242424"/>
                </a:solidFill>
                <a:effectLst/>
                <a:latin typeface="-apple-system"/>
              </a:rPr>
              <a:t>Parascript</a:t>
            </a:r>
            <a:r>
              <a:rPr lang="en-US" b="0" i="0" dirty="0">
                <a:solidFill>
                  <a:srgbClr val="242424"/>
                </a:solidFill>
                <a:effectLst/>
                <a:latin typeface="-apple-system"/>
              </a:rPr>
              <a:t>’ and ‘</a:t>
            </a:r>
            <a:r>
              <a:rPr lang="en-US" b="0" i="0" dirty="0" err="1">
                <a:solidFill>
                  <a:srgbClr val="242424"/>
                </a:solidFill>
                <a:effectLst/>
                <a:latin typeface="-apple-system"/>
              </a:rPr>
              <a:t>SoftPro</a:t>
            </a:r>
            <a:r>
              <a:rPr lang="en-US" b="0" i="0" dirty="0">
                <a:solidFill>
                  <a:srgbClr val="242424"/>
                </a:solidFill>
                <a:effectLst/>
                <a:latin typeface="-apple-system"/>
              </a:rPr>
              <a:t>’</a:t>
            </a:r>
            <a:endParaRPr lang="en"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61472" y="1450185"/>
            <a:ext cx="8218532" cy="906413"/>
          </a:xfrm>
          <a:prstGeom prst="rect">
            <a:avLst/>
          </a:prstGeom>
          <a:noFill/>
          <a:ln>
            <a:noFill/>
          </a:ln>
        </p:spPr>
        <p:txBody>
          <a:bodyPr spcFirstLastPara="1" wrap="square" lIns="91425" tIns="91425" rIns="91425" bIns="91425" anchor="t" anchorCtr="0">
            <a:noAutofit/>
          </a:bodyPr>
          <a:lstStyle/>
          <a:p>
            <a:r>
              <a:rPr lang="en-US" sz="1400" dirty="0">
                <a:solidFill>
                  <a:schemeClr val="tx1"/>
                </a:solidFill>
                <a:effectLst>
                  <a:outerShdw blurRad="38100" dist="38100" dir="2700000" algn="tl">
                    <a:srgbClr val="000000">
                      <a:alpha val="43137"/>
                    </a:srgbClr>
                  </a:outerShdw>
                </a:effectLst>
                <a:latin typeface="+mn-lt"/>
                <a:cs typeface="Segoe UI" panose="020B0502040204020203" pitchFamily="34" charset="0"/>
              </a:rPr>
              <a:t>Power Automate/AI Builder</a:t>
            </a:r>
            <a:br>
              <a:rPr lang="en-US" sz="1400" dirty="0">
                <a:solidFill>
                  <a:schemeClr val="bg1"/>
                </a:solidFill>
                <a:effectLst>
                  <a:outerShdw blurRad="38100" dist="38100" dir="2700000" algn="tl">
                    <a:srgbClr val="000000">
                      <a:alpha val="43137"/>
                    </a:srgbClr>
                  </a:outerShdw>
                </a:effectLst>
                <a:latin typeface="+mn-lt"/>
                <a:cs typeface="Segoe UI" panose="020B0502040204020203" pitchFamily="34" charset="0"/>
              </a:rPr>
            </a:br>
            <a:r>
              <a:rPr lang="en-US" sz="1400" dirty="0"/>
              <a:t>Power automate will be triggered for every entry created in the  database (cheque images and MICR data). AI Builder to extract the data from cheque image and update the database.</a:t>
            </a:r>
            <a:br>
              <a:rPr lang="en-US" sz="1400" dirty="0"/>
            </a:br>
            <a:endParaRPr lang="en-US" sz="1400" dirty="0"/>
          </a:p>
        </p:txBody>
      </p:sp>
      <p:sp>
        <p:nvSpPr>
          <p:cNvPr id="6" name="Google Shape;366;p5">
            <a:extLst>
              <a:ext uri="{FF2B5EF4-FFF2-40B4-BE49-F238E27FC236}">
                <a16:creationId xmlns:a16="http://schemas.microsoft.com/office/drawing/2014/main" id="{90E6A98C-E05A-E04B-BEC2-EDE010C066F4}"/>
              </a:ext>
            </a:extLst>
          </p:cNvPr>
          <p:cNvSpPr txBox="1">
            <a:spLocks/>
          </p:cNvSpPr>
          <p:nvPr/>
        </p:nvSpPr>
        <p:spPr>
          <a:xfrm>
            <a:off x="61472" y="2356598"/>
            <a:ext cx="8218532" cy="9064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F50"/>
              </a:buClr>
              <a:buSzPts val="2800"/>
              <a:buFont typeface="Lato Black"/>
              <a:buNone/>
              <a:defRPr sz="3000" b="1" i="0" u="none" strike="noStrike" cap="none">
                <a:solidFill>
                  <a:srgbClr val="1F1F50"/>
                </a:solidFill>
                <a:latin typeface="Lato"/>
                <a:ea typeface="Lato"/>
                <a:cs typeface="Lato"/>
                <a:sym typeface="Lat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9pPr>
          </a:lstStyle>
          <a:p>
            <a:r>
              <a:rPr lang="en-US" sz="1400" dirty="0">
                <a:solidFill>
                  <a:schemeClr val="tx1"/>
                </a:solidFill>
                <a:effectLst>
                  <a:outerShdw blurRad="38100" dist="38100" dir="2700000" algn="tl">
                    <a:srgbClr val="000000">
                      <a:alpha val="43137"/>
                    </a:srgbClr>
                  </a:outerShdw>
                </a:effectLst>
                <a:latin typeface="+mn-lt"/>
                <a:cs typeface="Segoe UI" panose="020B0502040204020203" pitchFamily="34" charset="0"/>
              </a:rPr>
              <a:t>Azure cognitive services</a:t>
            </a:r>
            <a:br>
              <a:rPr lang="en-US" sz="1400" dirty="0">
                <a:solidFill>
                  <a:schemeClr val="bg1"/>
                </a:solidFill>
                <a:effectLst>
                  <a:outerShdw blurRad="38100" dist="38100" dir="2700000" algn="tl">
                    <a:srgbClr val="000000">
                      <a:alpha val="43137"/>
                    </a:srgbClr>
                  </a:outerShdw>
                </a:effectLst>
                <a:latin typeface="+mn-lt"/>
                <a:cs typeface="Segoe UI" panose="020B0502040204020203" pitchFamily="34" charset="0"/>
              </a:rPr>
            </a:br>
            <a:r>
              <a:rPr lang="en-US" sz="1400" dirty="0"/>
              <a:t>Azure cognitive services will be used to invoke multilingual capabilities (to support multi language cheques) and web services (to integrated with banking application)</a:t>
            </a:r>
          </a:p>
          <a:p>
            <a:br>
              <a:rPr lang="en-US" sz="1400" dirty="0"/>
            </a:br>
            <a:endParaRPr lang="en-US" sz="1400" dirty="0"/>
          </a:p>
        </p:txBody>
      </p:sp>
      <p:sp>
        <p:nvSpPr>
          <p:cNvPr id="7" name="Google Shape;366;p5">
            <a:extLst>
              <a:ext uri="{FF2B5EF4-FFF2-40B4-BE49-F238E27FC236}">
                <a16:creationId xmlns:a16="http://schemas.microsoft.com/office/drawing/2014/main" id="{3DCEF8D0-0D88-04E0-7705-B0387B5D37A0}"/>
              </a:ext>
            </a:extLst>
          </p:cNvPr>
          <p:cNvSpPr txBox="1">
            <a:spLocks/>
          </p:cNvSpPr>
          <p:nvPr/>
        </p:nvSpPr>
        <p:spPr>
          <a:xfrm>
            <a:off x="61472" y="3203335"/>
            <a:ext cx="8218532" cy="9064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F50"/>
              </a:buClr>
              <a:buSzPts val="2800"/>
              <a:buFont typeface="Lato Black"/>
              <a:buNone/>
              <a:defRPr sz="3000" b="1" i="0" u="none" strike="noStrike" cap="none">
                <a:solidFill>
                  <a:srgbClr val="1F1F50"/>
                </a:solidFill>
                <a:latin typeface="Lato"/>
                <a:ea typeface="Lato"/>
                <a:cs typeface="Lato"/>
                <a:sym typeface="Lat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9pPr>
          </a:lstStyle>
          <a:p>
            <a:r>
              <a:rPr lang="en-US" sz="1400" dirty="0">
                <a:solidFill>
                  <a:schemeClr val="tx1"/>
                </a:solidFill>
                <a:effectLst>
                  <a:outerShdw blurRad="38100" dist="38100" dir="2700000" algn="tl">
                    <a:srgbClr val="000000">
                      <a:alpha val="43137"/>
                    </a:srgbClr>
                  </a:outerShdw>
                </a:effectLst>
                <a:latin typeface="+mn-lt"/>
                <a:cs typeface="Segoe UI" panose="020B0502040204020203" pitchFamily="34" charset="0"/>
              </a:rPr>
              <a:t>Python</a:t>
            </a:r>
            <a:br>
              <a:rPr lang="en-US" sz="1400" dirty="0">
                <a:solidFill>
                  <a:schemeClr val="bg1"/>
                </a:solidFill>
                <a:effectLst>
                  <a:outerShdw blurRad="38100" dist="38100" dir="2700000" algn="tl">
                    <a:srgbClr val="000000">
                      <a:alpha val="43137"/>
                    </a:srgbClr>
                  </a:outerShdw>
                </a:effectLst>
                <a:latin typeface="+mn-lt"/>
                <a:cs typeface="Segoe UI" panose="020B0502040204020203" pitchFamily="34" charset="0"/>
              </a:rPr>
            </a:br>
            <a:r>
              <a:rPr lang="en-IN" sz="1400" dirty="0"/>
              <a:t>Solution will be integrated with Python (OpenCV library/Scikit-image) for signature verification and determine the confidence level which will be reflected in the User portal</a:t>
            </a:r>
            <a:endParaRPr lang="fr-FR" sz="1400" dirty="0"/>
          </a:p>
          <a:p>
            <a:br>
              <a:rPr lang="en-US" sz="1400" dirty="0"/>
            </a:br>
            <a:endParaRPr lang="en-US" sz="1400" dirty="0"/>
          </a:p>
        </p:txBody>
      </p:sp>
      <p:sp>
        <p:nvSpPr>
          <p:cNvPr id="8" name="Google Shape;366;p5">
            <a:extLst>
              <a:ext uri="{FF2B5EF4-FFF2-40B4-BE49-F238E27FC236}">
                <a16:creationId xmlns:a16="http://schemas.microsoft.com/office/drawing/2014/main" id="{9D45D1E5-88C0-51B3-35E8-A7AC93E1AA00}"/>
              </a:ext>
            </a:extLst>
          </p:cNvPr>
          <p:cNvSpPr txBox="1">
            <a:spLocks/>
          </p:cNvSpPr>
          <p:nvPr/>
        </p:nvSpPr>
        <p:spPr>
          <a:xfrm>
            <a:off x="61472" y="4021935"/>
            <a:ext cx="8218532" cy="9064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F50"/>
              </a:buClr>
              <a:buSzPts val="2800"/>
              <a:buFont typeface="Lato Black"/>
              <a:buNone/>
              <a:defRPr sz="3000" b="1" i="0" u="none" strike="noStrike" cap="none">
                <a:solidFill>
                  <a:srgbClr val="1F1F50"/>
                </a:solidFill>
                <a:latin typeface="Lato"/>
                <a:ea typeface="Lato"/>
                <a:cs typeface="Lato"/>
                <a:sym typeface="Lat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9pPr>
          </a:lstStyle>
          <a:p>
            <a:r>
              <a:rPr lang="en-US" sz="1400" dirty="0">
                <a:solidFill>
                  <a:schemeClr val="tx1"/>
                </a:solidFill>
                <a:effectLst>
                  <a:outerShdw blurRad="38100" dist="38100" dir="2700000" algn="tl">
                    <a:srgbClr val="000000">
                      <a:alpha val="43137"/>
                    </a:srgbClr>
                  </a:outerShdw>
                </a:effectLst>
                <a:latin typeface="+mn-lt"/>
                <a:cs typeface="Segoe UI" panose="020B0502040204020203" pitchFamily="34" charset="0"/>
              </a:rPr>
              <a:t>Power APP</a:t>
            </a:r>
            <a:br>
              <a:rPr lang="en-US" sz="1400" dirty="0">
                <a:solidFill>
                  <a:schemeClr val="bg1"/>
                </a:solidFill>
                <a:effectLst>
                  <a:outerShdw blurRad="38100" dist="38100" dir="2700000" algn="tl">
                    <a:srgbClr val="000000">
                      <a:alpha val="43137"/>
                    </a:srgbClr>
                  </a:outerShdw>
                </a:effectLst>
                <a:latin typeface="+mn-lt"/>
                <a:cs typeface="Segoe UI" panose="020B0502040204020203" pitchFamily="34" charset="0"/>
              </a:rPr>
            </a:br>
            <a:r>
              <a:rPr lang="en-US" sz="1400" dirty="0"/>
              <a:t>A Power app User portal will be created and integrated with the solution. All the items which are not verified will be reflected in the user portal along with customer signature and cheque image</a:t>
            </a:r>
          </a:p>
          <a:p>
            <a:br>
              <a:rPr lang="en-US" sz="1400" dirty="0"/>
            </a:b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452700" y="737668"/>
            <a:ext cx="8238600" cy="4176282"/>
          </a:xfrm>
          <a:prstGeom prst="rect">
            <a:avLst/>
          </a:prstGeom>
          <a:noFill/>
          <a:ln>
            <a:noFill/>
          </a:ln>
        </p:spPr>
        <p:txBody>
          <a:bodyPr spcFirstLastPara="1" wrap="square" lIns="91425" tIns="91425" rIns="91425" bIns="91425" anchor="t" anchorCtr="0">
            <a:noAutofit/>
          </a:bodyPr>
          <a:lstStyle/>
          <a:p>
            <a:pPr algn="just">
              <a:lnSpc>
                <a:spcPts val="2000"/>
              </a:lnSpc>
              <a:buClr>
                <a:srgbClr val="000000"/>
              </a:buClr>
              <a:buFont typeface="Arial"/>
            </a:pPr>
            <a:r>
              <a:rPr lang="en-US" sz="1400" dirty="0">
                <a:solidFill>
                  <a:schemeClr val="tx1">
                    <a:lumMod val="50000"/>
                  </a:schemeClr>
                </a:solidFill>
                <a:ea typeface="Calibri"/>
                <a:cs typeface="Calibri"/>
              </a:rPr>
              <a:t>Creating a solution by integrating various tools/technologies which can cater to the end-to-end automation requirement for one of the banking activity named cheque processing.</a:t>
            </a:r>
          </a:p>
          <a:p>
            <a:pPr algn="just">
              <a:lnSpc>
                <a:spcPts val="2000"/>
              </a:lnSpc>
              <a:buClr>
                <a:srgbClr val="000000"/>
              </a:buClr>
              <a:buFont typeface="Arial"/>
            </a:pPr>
            <a:endParaRPr lang="en-US" sz="1400" dirty="0">
              <a:solidFill>
                <a:schemeClr val="tx1">
                  <a:lumMod val="50000"/>
                </a:schemeClr>
              </a:solidFill>
              <a:ea typeface="Calibri"/>
              <a:cs typeface="Calibri"/>
            </a:endParaRPr>
          </a:p>
          <a:p>
            <a:pPr algn="just">
              <a:lnSpc>
                <a:spcPts val="2000"/>
              </a:lnSpc>
              <a:buClr>
                <a:srgbClr val="000000"/>
              </a:buClr>
              <a:buFont typeface="Arial"/>
            </a:pPr>
            <a:r>
              <a:rPr lang="en-US" sz="1400" dirty="0">
                <a:solidFill>
                  <a:schemeClr val="tx1">
                    <a:lumMod val="50000"/>
                  </a:schemeClr>
                </a:solidFill>
                <a:ea typeface="Calibri"/>
                <a:cs typeface="Calibri"/>
              </a:rPr>
              <a:t>The concept is to build a platform by using Power automate which firstly extracts the details from the cheque (which are scanned and stored in a Share point) with the support of AI builder. The extracted details are then stored in a database. </a:t>
            </a:r>
          </a:p>
          <a:p>
            <a:pPr algn="just">
              <a:lnSpc>
                <a:spcPts val="2000"/>
              </a:lnSpc>
              <a:buClr>
                <a:srgbClr val="000000"/>
              </a:buClr>
              <a:buFont typeface="Arial"/>
            </a:pPr>
            <a:endParaRPr lang="en-US" sz="1400" dirty="0">
              <a:solidFill>
                <a:schemeClr val="tx1">
                  <a:lumMod val="50000"/>
                </a:schemeClr>
              </a:solidFill>
              <a:ea typeface="Calibri"/>
              <a:cs typeface="Calibri"/>
            </a:endParaRPr>
          </a:p>
          <a:p>
            <a:pPr algn="just">
              <a:lnSpc>
                <a:spcPts val="2000"/>
              </a:lnSpc>
              <a:buClr>
                <a:srgbClr val="000000"/>
              </a:buClr>
              <a:buFont typeface="Arial"/>
            </a:pPr>
            <a:r>
              <a:rPr lang="en-US" sz="1400" dirty="0">
                <a:solidFill>
                  <a:schemeClr val="tx1">
                    <a:lumMod val="50000"/>
                  </a:schemeClr>
                </a:solidFill>
                <a:ea typeface="Calibri"/>
                <a:cs typeface="Calibri"/>
              </a:rPr>
              <a:t>A user portal will be created on Power app and integrated with the database and banking application in such a manner that through which a banking officer can view the scanned cheque image(only if the accuracy level is below 50%), signature for the specific client (available within banking software) and details extracted from cheque, all on a single screen. This will enable the officer to verify the details quickly and modify any details if found incorrect and then click on ‘Verify’ button. All the modified details will get updated in the database immediately. </a:t>
            </a:r>
          </a:p>
          <a:p>
            <a:pPr algn="just">
              <a:lnSpc>
                <a:spcPts val="2000"/>
              </a:lnSpc>
              <a:buClr>
                <a:srgbClr val="000000"/>
              </a:buClr>
              <a:buFont typeface="Arial"/>
            </a:pPr>
            <a:endParaRPr lang="en-US" sz="1400" dirty="0">
              <a:solidFill>
                <a:schemeClr val="tx1">
                  <a:lumMod val="50000"/>
                </a:schemeClr>
              </a:solidFill>
              <a:ea typeface="Calibri"/>
              <a:cs typeface="Calibri"/>
            </a:endParaRPr>
          </a:p>
          <a:p>
            <a:pPr algn="just">
              <a:lnSpc>
                <a:spcPts val="2000"/>
              </a:lnSpc>
              <a:buClr>
                <a:srgbClr val="000000"/>
              </a:buClr>
              <a:buFont typeface="Arial"/>
            </a:pPr>
            <a:r>
              <a:rPr lang="en-US" sz="1400" dirty="0">
                <a:solidFill>
                  <a:schemeClr val="tx1">
                    <a:lumMod val="50000"/>
                  </a:schemeClr>
                </a:solidFill>
                <a:ea typeface="Calibri"/>
                <a:cs typeface="Calibri"/>
              </a:rPr>
              <a:t>This solution will drastically reduce the average turn around time for cheque processing and also it will support multilingual functionality.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452700" y="1212772"/>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This solution will drastically reduce the turn around time as bank officers will be equipped with digital platforms through which they would be able to verify the cheque details easily and quickly. </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This solution would be based on AI, OCR , rule based techniques and Azure services for different tasks needed in the cheque verification which is proposed in the flowchart in the next slide.</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Also, the differentiator would be that we will be dealing with multilingual functionality as well.</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Instead of managing this activity from every branches, a small team can now manage the end to process centrally. Hence this will eliminate the dependency from the branches to process this activity within the timelines. This process will now be managed systematically and in a controlled manner.</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4" name="Picture 3">
            <a:extLst>
              <a:ext uri="{FF2B5EF4-FFF2-40B4-BE49-F238E27FC236}">
                <a16:creationId xmlns:a16="http://schemas.microsoft.com/office/drawing/2014/main" id="{4F4AB3EE-87C9-B23C-B1BF-0EF85125D7D4}"/>
              </a:ext>
            </a:extLst>
          </p:cNvPr>
          <p:cNvPicPr>
            <a:picLocks noChangeAspect="1"/>
          </p:cNvPicPr>
          <p:nvPr/>
        </p:nvPicPr>
        <p:blipFill>
          <a:blip r:embed="rId3"/>
          <a:stretch>
            <a:fillRect/>
          </a:stretch>
        </p:blipFill>
        <p:spPr>
          <a:xfrm>
            <a:off x="1981086" y="581050"/>
            <a:ext cx="4296769" cy="42649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160289"/>
            <a:ext cx="8649300" cy="7069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u="sng" dirty="0"/>
              <a:t>Thank You</a:t>
            </a:r>
            <a:endParaRPr sz="2800" u="sng" dirty="0"/>
          </a:p>
        </p:txBody>
      </p:sp>
      <p:sp>
        <p:nvSpPr>
          <p:cNvPr id="390" name="Google Shape;390;p9"/>
          <p:cNvSpPr txBox="1">
            <a:spLocks noGrp="1"/>
          </p:cNvSpPr>
          <p:nvPr>
            <p:ph type="subTitle" idx="1"/>
          </p:nvPr>
        </p:nvSpPr>
        <p:spPr>
          <a:xfrm>
            <a:off x="393501" y="1943800"/>
            <a:ext cx="4559100" cy="275882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285750" lvl="0" indent="-285750" algn="l" rtl="0">
              <a:lnSpc>
                <a:spcPct val="150000"/>
              </a:lnSpc>
              <a:spcBef>
                <a:spcPts val="0"/>
              </a:spcBef>
              <a:spcAft>
                <a:spcPts val="1600"/>
              </a:spcAft>
              <a:buSzPts val="1800"/>
              <a:buFont typeface="Arial" panose="020B0604020202020204" pitchFamily="34" charset="0"/>
              <a:buChar char="•"/>
            </a:pPr>
            <a:r>
              <a:rPr lang="en-US" sz="1500" dirty="0"/>
              <a:t>Shubham Sharma</a:t>
            </a:r>
          </a:p>
          <a:p>
            <a:pPr marL="285750" lvl="0" indent="-285750" algn="l" rtl="0">
              <a:lnSpc>
                <a:spcPct val="150000"/>
              </a:lnSpc>
              <a:spcBef>
                <a:spcPts val="0"/>
              </a:spcBef>
              <a:spcAft>
                <a:spcPts val="1600"/>
              </a:spcAft>
              <a:buSzPts val="1800"/>
              <a:buFont typeface="Arial" panose="020B0604020202020204" pitchFamily="34" charset="0"/>
              <a:buChar char="•"/>
            </a:pPr>
            <a:r>
              <a:rPr lang="en-US" sz="1500" dirty="0"/>
              <a:t>Aman Srivastava	</a:t>
            </a:r>
          </a:p>
          <a:p>
            <a:pPr marL="285750" lvl="0" indent="-285750" algn="l" rtl="0">
              <a:lnSpc>
                <a:spcPct val="150000"/>
              </a:lnSpc>
              <a:spcBef>
                <a:spcPts val="0"/>
              </a:spcBef>
              <a:spcAft>
                <a:spcPts val="1600"/>
              </a:spcAft>
              <a:buSzPts val="1800"/>
              <a:buFont typeface="Arial" panose="020B0604020202020204" pitchFamily="34" charset="0"/>
              <a:buChar char="•"/>
            </a:pPr>
            <a:r>
              <a:rPr lang="en-US" sz="1500" dirty="0"/>
              <a:t>Prafful Jha</a:t>
            </a:r>
          </a:p>
          <a:p>
            <a:pPr marL="285750" lvl="0" indent="-285750" algn="l" rtl="0">
              <a:lnSpc>
                <a:spcPct val="150000"/>
              </a:lnSpc>
              <a:spcBef>
                <a:spcPts val="0"/>
              </a:spcBef>
              <a:spcAft>
                <a:spcPts val="1600"/>
              </a:spcAft>
              <a:buSzPts val="1800"/>
              <a:buFont typeface="Arial" panose="020B0604020202020204" pitchFamily="34" charset="0"/>
              <a:buChar char="•"/>
            </a:pPr>
            <a:r>
              <a:rPr lang="en-US" sz="1500" dirty="0"/>
              <a:t>Anirudh Singh</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943</Words>
  <Application>Microsoft Office PowerPoint</Application>
  <PresentationFormat>On-screen Show (16:9)</PresentationFormat>
  <Paragraphs>66</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Lato</vt:lpstr>
      <vt:lpstr>-apple-system</vt:lpstr>
      <vt:lpstr>Trebuchet MS</vt:lpstr>
      <vt:lpstr>Lato Black</vt:lpstr>
      <vt:lpstr>Lato</vt:lpstr>
      <vt:lpstr>Arial</vt:lpstr>
      <vt:lpstr>Tahoma</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SRIVASTAVA Aman</cp:lastModifiedBy>
  <cp:revision>7</cp:revision>
  <dcterms:modified xsi:type="dcterms:W3CDTF">2022-09-20T16:11:52Z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5e6e129-f928-4a05-ae32-d838f6b21bdd_Enabled">
    <vt:lpwstr>true</vt:lpwstr>
  </property>
  <property fmtid="{D5CDD505-2E9C-101B-9397-08002B2CF9AE}" pid="3" name="MSIP_Label_c5e6e129-f928-4a05-ae32-d838f6b21bdd_SetDate">
    <vt:lpwstr>2022-09-20T16:11:49Z</vt:lpwstr>
  </property>
  <property fmtid="{D5CDD505-2E9C-101B-9397-08002B2CF9AE}" pid="4" name="MSIP_Label_c5e6e129-f928-4a05-ae32-d838f6b21bdd_Method">
    <vt:lpwstr>Standard</vt:lpwstr>
  </property>
  <property fmtid="{D5CDD505-2E9C-101B-9397-08002B2CF9AE}" pid="5" name="MSIP_Label_c5e6e129-f928-4a05-ae32-d838f6b21bdd_Name">
    <vt:lpwstr>EN Restricted use</vt:lpwstr>
  </property>
  <property fmtid="{D5CDD505-2E9C-101B-9397-08002B2CF9AE}" pid="6" name="MSIP_Label_c5e6e129-f928-4a05-ae32-d838f6b21bdd_SiteId">
    <vt:lpwstr>8b87af7d-8647-4dc7-8df4-5f69a2011bb5</vt:lpwstr>
  </property>
  <property fmtid="{D5CDD505-2E9C-101B-9397-08002B2CF9AE}" pid="7" name="MSIP_Label_c5e6e129-f928-4a05-ae32-d838f6b21bdd_ActionId">
    <vt:lpwstr>4133bbc4-2642-4b31-9306-5e22521d5379</vt:lpwstr>
  </property>
  <property fmtid="{D5CDD505-2E9C-101B-9397-08002B2CF9AE}" pid="8" name="MSIP_Label_c5e6e129-f928-4a05-ae32-d838f6b21bdd_ContentBits">
    <vt:lpwstr>3</vt:lpwstr>
  </property>
</Properties>
</file>