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62" r:id="rId1"/>
    <p:sldMasterId id="2147484988" r:id="rId2"/>
  </p:sldMasterIdLst>
  <p:notesMasterIdLst>
    <p:notesMasterId r:id="rId31"/>
  </p:notesMasterIdLst>
  <p:handoutMasterIdLst>
    <p:handoutMasterId r:id="rId32"/>
  </p:handoutMasterIdLst>
  <p:sldIdLst>
    <p:sldId id="325" r:id="rId3"/>
    <p:sldId id="839" r:id="rId4"/>
    <p:sldId id="840" r:id="rId5"/>
    <p:sldId id="841" r:id="rId6"/>
    <p:sldId id="859" r:id="rId7"/>
    <p:sldId id="884" r:id="rId8"/>
    <p:sldId id="885" r:id="rId9"/>
    <p:sldId id="886" r:id="rId10"/>
    <p:sldId id="881" r:id="rId11"/>
    <p:sldId id="887" r:id="rId12"/>
    <p:sldId id="843" r:id="rId13"/>
    <p:sldId id="845" r:id="rId14"/>
    <p:sldId id="883" r:id="rId15"/>
    <p:sldId id="888" r:id="rId16"/>
    <p:sldId id="872" r:id="rId17"/>
    <p:sldId id="889" r:id="rId18"/>
    <p:sldId id="890" r:id="rId19"/>
    <p:sldId id="873" r:id="rId20"/>
    <p:sldId id="876" r:id="rId21"/>
    <p:sldId id="891" r:id="rId22"/>
    <p:sldId id="854" r:id="rId23"/>
    <p:sldId id="878" r:id="rId24"/>
    <p:sldId id="880" r:id="rId25"/>
    <p:sldId id="879" r:id="rId26"/>
    <p:sldId id="860" r:id="rId27"/>
    <p:sldId id="882" r:id="rId28"/>
    <p:sldId id="857" r:id="rId29"/>
    <p:sldId id="858" r:id="rId30"/>
  </p:sldIdLst>
  <p:sldSz cx="9144000" cy="6858000" type="screen4x3"/>
  <p:notesSz cx="9942513" cy="6761163"/>
  <p:custDataLst>
    <p:tags r:id="rId33"/>
  </p:custData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689EA8C8-584C-4C01-89E3-CC153F351FCF}">
          <p14:sldIdLst>
            <p14:sldId id="325"/>
            <p14:sldId id="839"/>
            <p14:sldId id="840"/>
            <p14:sldId id="841"/>
            <p14:sldId id="859"/>
            <p14:sldId id="884"/>
            <p14:sldId id="885"/>
            <p14:sldId id="886"/>
            <p14:sldId id="881"/>
            <p14:sldId id="887"/>
            <p14:sldId id="843"/>
            <p14:sldId id="845"/>
            <p14:sldId id="883"/>
            <p14:sldId id="888"/>
            <p14:sldId id="872"/>
            <p14:sldId id="889"/>
            <p14:sldId id="890"/>
            <p14:sldId id="873"/>
            <p14:sldId id="876"/>
            <p14:sldId id="891"/>
            <p14:sldId id="854"/>
            <p14:sldId id="878"/>
            <p14:sldId id="880"/>
            <p14:sldId id="879"/>
            <p14:sldId id="860"/>
            <p14:sldId id="882"/>
            <p14:sldId id="857"/>
            <p14:sldId id="858"/>
          </p14:sldIdLst>
        </p14:section>
      </p14:sectionLst>
    </p:ext>
    <p:ext uri="{EFAFB233-063F-42B5-8137-9DF3F51BA10A}">
      <p15:sldGuideLst xmlns:p15="http://schemas.microsoft.com/office/powerpoint/2012/main">
        <p15:guide id="1" orient="horz" pos="816">
          <p15:clr>
            <a:srgbClr val="A4A3A4"/>
          </p15:clr>
        </p15:guide>
        <p15:guide id="2" pos="521">
          <p15:clr>
            <a:srgbClr val="A4A3A4"/>
          </p15:clr>
        </p15:guide>
      </p15:sldGuideLst>
    </p:ext>
    <p:ext uri="{2D200454-40CA-4A62-9FC3-DE9A4176ACB9}">
      <p15:notesGuideLst xmlns:p15="http://schemas.microsoft.com/office/powerpoint/2012/main">
        <p15:guide id="1" orient="horz" pos="213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D6C6"/>
    <a:srgbClr val="008AD5"/>
    <a:srgbClr val="FFFFFF"/>
    <a:srgbClr val="00B5FF"/>
    <a:srgbClr val="009CF3"/>
    <a:srgbClr val="005493"/>
    <a:srgbClr val="0096FF"/>
    <a:srgbClr val="FF2F92"/>
    <a:srgbClr val="7A81FF"/>
    <a:srgbClr val="BB5C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3" autoAdjust="0"/>
    <p:restoredTop sz="60088" autoAdjust="0"/>
  </p:normalViewPr>
  <p:slideViewPr>
    <p:cSldViewPr snapToGrid="0">
      <p:cViewPr varScale="1">
        <p:scale>
          <a:sx n="88" d="100"/>
          <a:sy n="88" d="100"/>
        </p:scale>
        <p:origin x="1315" y="62"/>
      </p:cViewPr>
      <p:guideLst>
        <p:guide orient="horz" pos="816"/>
        <p:guide pos="521"/>
      </p:guideLst>
    </p:cSldViewPr>
  </p:slideViewPr>
  <p:outlineViewPr>
    <p:cViewPr>
      <p:scale>
        <a:sx n="33" d="100"/>
        <a:sy n="33" d="100"/>
      </p:scale>
      <p:origin x="0" y="-49901"/>
    </p:cViewPr>
  </p:outlineViewPr>
  <p:notesTextViewPr>
    <p:cViewPr>
      <p:scale>
        <a:sx n="100" d="100"/>
        <a:sy n="100" d="100"/>
      </p:scale>
      <p:origin x="0" y="0"/>
    </p:cViewPr>
  </p:notesTextViewPr>
  <p:sorterViewPr>
    <p:cViewPr>
      <p:scale>
        <a:sx n="66" d="100"/>
        <a:sy n="66" d="100"/>
      </p:scale>
      <p:origin x="0" y="-1315"/>
    </p:cViewPr>
  </p:sorterViewPr>
  <p:notesViewPr>
    <p:cSldViewPr snapToGrid="0">
      <p:cViewPr varScale="1">
        <p:scale>
          <a:sx n="77" d="100"/>
          <a:sy n="77" d="100"/>
        </p:scale>
        <p:origin x="1599" y="43"/>
      </p:cViewPr>
      <p:guideLst>
        <p:guide orient="horz" pos="2130"/>
        <p:guide pos="313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dirty="0">
                <a:latin typeface="Helvetica" charset="0"/>
                <a:ea typeface="ＭＳ Ｐゴシック" charset="-128"/>
              </a:defRPr>
            </a:lvl1pPr>
          </a:lstStyle>
          <a:p>
            <a:pPr>
              <a:defRPr/>
            </a:pPr>
            <a:endParaRPr lang="en-US"/>
          </a:p>
        </p:txBody>
      </p:sp>
      <p:sp>
        <p:nvSpPr>
          <p:cNvPr id="62467" name="Rectangle 3"/>
          <p:cNvSpPr>
            <a:spLocks noGrp="1" noChangeArrowheads="1"/>
          </p:cNvSpPr>
          <p:nvPr>
            <p:ph type="dt" sz="quarter"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62468" name="Rectangle 4"/>
          <p:cNvSpPr>
            <a:spLocks noGrp="1" noChangeArrowheads="1"/>
          </p:cNvSpPr>
          <p:nvPr>
            <p:ph type="ftr" sz="quarter" idx="2"/>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62469" name="Rectangle 5"/>
          <p:cNvSpPr>
            <a:spLocks noGrp="1" noChangeArrowheads="1"/>
          </p:cNvSpPr>
          <p:nvPr>
            <p:ph type="sldNum" sz="quarter" idx="3"/>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5FAB118C-9CC5-46C6-A261-8E8616325EE7}" type="slidenum">
              <a:rPr lang="en-US" altLang="en-US"/>
              <a:pPr>
                <a:defRPr/>
              </a:pPr>
              <a:t>‹#›</a:t>
            </a:fld>
            <a:endParaRPr lang="en-US" altLang="en-US"/>
          </a:p>
        </p:txBody>
      </p:sp>
    </p:spTree>
    <p:extLst>
      <p:ext uri="{BB962C8B-B14F-4D97-AF65-F5344CB8AC3E}">
        <p14:creationId xmlns:p14="http://schemas.microsoft.com/office/powerpoint/2010/main" val="1629937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lvl1pPr algn="r" defTabSz="913407">
              <a:defRPr sz="1200">
                <a:latin typeface="Helvetica" charset="0"/>
                <a:ea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headEnd/>
            <a:tailEnd/>
          </a:ln>
        </p:spPr>
        <p:txBody>
          <a:bodyPr vert="horz" wrap="none" lIns="91428" tIns="45713" rIns="91428" bIns="45713" numCol="1" anchor="ctr"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defTabSz="913407">
              <a:defRPr sz="1200">
                <a:latin typeface="Helvetica" charset="0"/>
                <a:ea typeface="ＭＳ Ｐゴシック"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headEnd/>
            <a:tailEnd/>
          </a:ln>
        </p:spPr>
        <p:txBody>
          <a:bodyPr vert="horz" wrap="none" lIns="91428" tIns="45713" rIns="91428" bIns="45713" numCol="1" anchor="b" anchorCtr="0" compatLnSpc="1">
            <a:prstTxWarp prst="textNoShape">
              <a:avLst/>
            </a:prstTxWarp>
          </a:bodyPr>
          <a:lstStyle>
            <a:lvl1pPr algn="r" defTabSz="912813">
              <a:defRPr sz="1200">
                <a:latin typeface="Helvetica" panose="020B0604020202020204" pitchFamily="34" charset="0"/>
                <a:ea typeface="ＭＳ Ｐゴシック" panose="020B0600070205080204" pitchFamily="34" charset="-128"/>
              </a:defRPr>
            </a:lvl1pPr>
          </a:lstStyle>
          <a:p>
            <a:pPr>
              <a:defRPr/>
            </a:pPr>
            <a:fld id="{CA46AE8F-55D5-467D-8760-46AABFD6E887}" type="slidenum">
              <a:rPr lang="en-US" altLang="en-US"/>
              <a:pPr>
                <a:defRPr/>
              </a:pPr>
              <a:t>‹#›</a:t>
            </a:fld>
            <a:endParaRPr lang="en-US" altLang="en-US"/>
          </a:p>
        </p:txBody>
      </p:sp>
    </p:spTree>
    <p:extLst>
      <p:ext uri="{BB962C8B-B14F-4D97-AF65-F5344CB8AC3E}">
        <p14:creationId xmlns:p14="http://schemas.microsoft.com/office/powerpoint/2010/main" val="1089720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93253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pPr>
                <a:defRPr/>
              </a:pPr>
              <a:t>1</a:t>
            </a:fld>
            <a:endParaRPr lang="en-US" altLang="en-US"/>
          </a:p>
        </p:txBody>
      </p:sp>
    </p:spTree>
    <p:extLst>
      <p:ext uri="{BB962C8B-B14F-4D97-AF65-F5344CB8AC3E}">
        <p14:creationId xmlns:p14="http://schemas.microsoft.com/office/powerpoint/2010/main" val="187042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project tackles the growing problem of misinformation by building an AI-powered system to detect both fake news and </a:t>
            </a:r>
            <a:r>
              <a:rPr lang="en-US" dirty="0" err="1" smtClean="0"/>
              <a:t>deepfakes</a:t>
            </a:r>
            <a:r>
              <a:rPr lang="en-US" dirty="0" smtClean="0"/>
              <a:t>. It uses a combination of machine learning and deep learning techniques, including natural language processing (NLP) for text analysis and computer vision for spotting manipulated media. The system analyzes various factors like linguistic cues, facial landmarks, and contextual information to determine the authenticity of content. By integrating these methods, the project aims to provide a robust tool for identifying and combating the spread of false information online. This automated solution is designed to enhance media literacy and help users critically evaluate the credibility of digital content.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
            </a:r>
            <a:br>
              <a:rPr lang="en-US" dirty="0" smtClean="0"/>
            </a:br>
            <a:r>
              <a:rPr lang="en-US" dirty="0" smtClean="0"/>
              <a:t/>
            </a:r>
            <a:br>
              <a:rPr lang="en-US" dirty="0" smtClean="0"/>
            </a:br>
            <a:r>
              <a:rPr lang="en-US" sz="1000" dirty="0" smtClean="0"/>
              <a:t>This project focuses on combating misinformation through a 2-pronged approach: fake news and </a:t>
            </a:r>
            <a:r>
              <a:rPr lang="en-US" sz="1000" dirty="0" err="1" smtClean="0"/>
              <a:t>deepfake</a:t>
            </a:r>
            <a:r>
              <a:rPr lang="en-US" sz="1000" dirty="0" smtClean="0"/>
              <a:t> video detection. It uses machine learning and deep learning techniques to analyze both text-based news articles and video content to identify manipulated or fabricated information. The system is designed with a frontend and a backend. This allows users to input news articles or videos, which are then analyzed to determine their authenticity, helping to minimize the spread of false information.</a:t>
            </a:r>
          </a:p>
          <a:p>
            <a:r>
              <a:rPr lang="en-US" dirty="0" smtClean="0"/>
              <a:t/>
            </a:r>
            <a:br>
              <a:rPr lang="en-US" dirty="0" smtClean="0"/>
            </a:br>
            <a:endParaRPr lang="en-IN" dirty="0"/>
          </a:p>
        </p:txBody>
      </p:sp>
      <p:sp>
        <p:nvSpPr>
          <p:cNvPr id="4" name="Slide Number Placeholder 3"/>
          <p:cNvSpPr>
            <a:spLocks noGrp="1"/>
          </p:cNvSpPr>
          <p:nvPr>
            <p:ph type="sldNum" sz="quarter" idx="10"/>
          </p:nvPr>
        </p:nvSpPr>
        <p:spPr/>
        <p:txBody>
          <a:bodyPr/>
          <a:lstStyle/>
          <a:p>
            <a:pPr>
              <a:defRPr/>
            </a:pPr>
            <a:fld id="{CA46AE8F-55D5-467D-8760-46AABFD6E887}" type="slidenum">
              <a:rPr lang="en-US" altLang="en-US" smtClean="0"/>
              <a:pPr>
                <a:defRPr/>
              </a:pPr>
              <a:t>2</a:t>
            </a:fld>
            <a:endParaRPr lang="en-US" altLang="en-US"/>
          </a:p>
        </p:txBody>
      </p:sp>
    </p:spTree>
    <p:extLst>
      <p:ext uri="{BB962C8B-B14F-4D97-AF65-F5344CB8AC3E}">
        <p14:creationId xmlns:p14="http://schemas.microsoft.com/office/powerpoint/2010/main" val="3918305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smtClean="0"/>
              <a:t>High sophistication of fakes:</a:t>
            </a:r>
            <a:r>
              <a:rPr lang="en-US" sz="1000" dirty="0" smtClean="0"/>
              <a:t> Modern </a:t>
            </a:r>
            <a:r>
              <a:rPr lang="en-US" sz="1000" dirty="0" err="1" smtClean="0"/>
              <a:t>deepfake</a:t>
            </a:r>
            <a:r>
              <a:rPr lang="en-US" sz="1000" dirty="0" smtClean="0"/>
              <a:t> and fake news generation techniques are highly sophisticated, making it difficult for humans to distinguish between real and fake content.</a:t>
            </a:r>
          </a:p>
          <a:p>
            <a:r>
              <a:rPr lang="en-US" sz="1000" b="1" dirty="0" smtClean="0"/>
              <a:t>Multimodal detection challenges:</a:t>
            </a:r>
            <a:r>
              <a:rPr lang="en-US" sz="1000" dirty="0" smtClean="0"/>
              <a:t> The problem is complex as it requires analyzing and identifying inconsistencies across multiple modalities, including text, images, and videos.</a:t>
            </a:r>
          </a:p>
          <a:p>
            <a:pPr marL="357188" indent="-261938"/>
            <a:r>
              <a:rPr lang="en-US" sz="1000" dirty="0" smtClean="0"/>
              <a:t>The lack of accessible tools for the average user to verify the authenticity of online content.</a:t>
            </a:r>
          </a:p>
          <a:p>
            <a:pPr marL="357188" indent="-261938"/>
            <a:r>
              <a:rPr lang="en-US" sz="1000" dirty="0" smtClean="0"/>
              <a:t>Keeping pace with evolving technology.</a:t>
            </a:r>
            <a:endParaRPr lang="en-IN" sz="1000" dirty="0" smtClean="0"/>
          </a:p>
          <a:p>
            <a:endParaRPr lang="en-IN" dirty="0"/>
          </a:p>
        </p:txBody>
      </p:sp>
      <p:sp>
        <p:nvSpPr>
          <p:cNvPr id="4" name="Slide Number Placeholder 3"/>
          <p:cNvSpPr>
            <a:spLocks noGrp="1"/>
          </p:cNvSpPr>
          <p:nvPr>
            <p:ph type="sldNum" sz="quarter" idx="10"/>
          </p:nvPr>
        </p:nvSpPr>
        <p:spPr/>
        <p:txBody>
          <a:bodyPr/>
          <a:lstStyle/>
          <a:p>
            <a:pPr>
              <a:defRPr/>
            </a:pPr>
            <a:fld id="{CA46AE8F-55D5-467D-8760-46AABFD6E887}" type="slidenum">
              <a:rPr lang="en-US" altLang="en-US" smtClean="0"/>
              <a:pPr>
                <a:defRPr/>
              </a:pPr>
              <a:t>3</a:t>
            </a:fld>
            <a:endParaRPr lang="en-US" altLang="en-US"/>
          </a:p>
        </p:txBody>
      </p:sp>
    </p:spTree>
    <p:extLst>
      <p:ext uri="{BB962C8B-B14F-4D97-AF65-F5344CB8AC3E}">
        <p14:creationId xmlns:p14="http://schemas.microsoft.com/office/powerpoint/2010/main" val="1642297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7188" indent="-261938"/>
            <a:r>
              <a:rPr lang="en-US" sz="1000" dirty="0" smtClean="0"/>
              <a:t>To design and develop a machine learning framework for misinformation detection by combining </a:t>
            </a:r>
            <a:r>
              <a:rPr lang="en-US" sz="1000" b="1" dirty="0" smtClean="0"/>
              <a:t>Natural Language Processing (NLP) </a:t>
            </a:r>
            <a:r>
              <a:rPr lang="en-US" sz="1000" dirty="0" smtClean="0"/>
              <a:t>for fake news detection and </a:t>
            </a:r>
            <a:r>
              <a:rPr lang="en-US" sz="1000" b="1" dirty="0" smtClean="0"/>
              <a:t>Deep Learning models (Vision Transformer)</a:t>
            </a:r>
            <a:r>
              <a:rPr lang="en-US" sz="1000" dirty="0" smtClean="0"/>
              <a:t> for </a:t>
            </a:r>
            <a:r>
              <a:rPr lang="en-US" sz="1000" dirty="0" err="1" smtClean="0"/>
              <a:t>deepfake</a:t>
            </a:r>
            <a:r>
              <a:rPr lang="en-US" sz="1000" dirty="0" smtClean="0"/>
              <a:t> image analysis.</a:t>
            </a:r>
          </a:p>
          <a:p>
            <a:pPr marL="357188" indent="-261938"/>
            <a:r>
              <a:rPr lang="en-US" sz="1000" dirty="0" smtClean="0"/>
              <a:t>To provide real-time claim verification by integrating the </a:t>
            </a:r>
            <a:r>
              <a:rPr lang="en-US" sz="1000" b="1" dirty="0" smtClean="0"/>
              <a:t>Google </a:t>
            </a:r>
            <a:r>
              <a:rPr lang="en-US" sz="1000" b="1" dirty="0" err="1" smtClean="0"/>
              <a:t>FastCheck</a:t>
            </a:r>
            <a:r>
              <a:rPr lang="en-US" sz="1000" b="1" dirty="0" smtClean="0"/>
              <a:t> API </a:t>
            </a:r>
            <a:r>
              <a:rPr lang="en-US" sz="1000" dirty="0" smtClean="0"/>
              <a:t>and validating news content against trusted fact-checking sources.</a:t>
            </a:r>
          </a:p>
          <a:p>
            <a:pPr marL="357188" indent="-261938"/>
            <a:r>
              <a:rPr lang="en-US" sz="1000" dirty="0" smtClean="0"/>
              <a:t>To collect, preprocess, and integrates multi-model datasets (textual news articles, claims, and images) to create a unified system capable of handling both text-based and image-based misinformation.</a:t>
            </a:r>
          </a:p>
          <a:p>
            <a:pPr marL="357188" indent="-261938"/>
            <a:r>
              <a:rPr lang="en-US" sz="1000" dirty="0" smtClean="0"/>
              <a:t>To make all components that are available in interactive web applications using </a:t>
            </a:r>
            <a:r>
              <a:rPr lang="en-US" sz="1000" b="1" dirty="0" err="1" smtClean="0"/>
              <a:t>Streamlit</a:t>
            </a:r>
            <a:r>
              <a:rPr lang="en-US" sz="1000" b="1" dirty="0" smtClean="0"/>
              <a:t> </a:t>
            </a:r>
            <a:r>
              <a:rPr lang="en-US" sz="1000" dirty="0" smtClean="0"/>
              <a:t>and </a:t>
            </a:r>
            <a:r>
              <a:rPr lang="en-US" sz="1000" b="1" dirty="0" smtClean="0"/>
              <a:t>Flask</a:t>
            </a:r>
            <a:r>
              <a:rPr lang="en-US" sz="1000" dirty="0" smtClean="0"/>
              <a:t>.</a:t>
            </a:r>
            <a:endParaRPr lang="en-IN" sz="1000" dirty="0" smtClean="0">
              <a:ea typeface="Palatino" pitchFamily="2" charset="77"/>
            </a:endParaRPr>
          </a:p>
          <a:p>
            <a:endParaRPr lang="en-IN" dirty="0"/>
          </a:p>
        </p:txBody>
      </p:sp>
      <p:sp>
        <p:nvSpPr>
          <p:cNvPr id="4" name="Slide Number Placeholder 3"/>
          <p:cNvSpPr>
            <a:spLocks noGrp="1"/>
          </p:cNvSpPr>
          <p:nvPr>
            <p:ph type="sldNum" sz="quarter" idx="10"/>
          </p:nvPr>
        </p:nvSpPr>
        <p:spPr/>
        <p:txBody>
          <a:bodyPr/>
          <a:lstStyle/>
          <a:p>
            <a:pPr>
              <a:defRPr/>
            </a:pPr>
            <a:fld id="{CA46AE8F-55D5-467D-8760-46AABFD6E887}" type="slidenum">
              <a:rPr lang="en-US" altLang="en-US" smtClean="0"/>
              <a:pPr>
                <a:defRPr/>
              </a:pPr>
              <a:t>4</a:t>
            </a:fld>
            <a:endParaRPr lang="en-US" altLang="en-US"/>
          </a:p>
        </p:txBody>
      </p:sp>
    </p:spTree>
    <p:extLst>
      <p:ext uri="{BB962C8B-B14F-4D97-AF65-F5344CB8AC3E}">
        <p14:creationId xmlns:p14="http://schemas.microsoft.com/office/powerpoint/2010/main" val="1833041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extLst>
      <p:ext uri="{BB962C8B-B14F-4D97-AF65-F5344CB8AC3E}">
        <p14:creationId xmlns:p14="http://schemas.microsoft.com/office/powerpoint/2010/main" val="398819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B3372F-13DF-2C8B-A02E-7FA8660C1A30}"/>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C1FA82C-ED11-0064-5D40-A0969ACEB3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4B86AD5D-C77F-2DEB-F932-42D23B45915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C924465-317D-30C8-E120-77B800504FCE}"/>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6" name="Footer Placeholder 5">
            <a:extLst>
              <a:ext uri="{FF2B5EF4-FFF2-40B4-BE49-F238E27FC236}">
                <a16:creationId xmlns:a16="http://schemas.microsoft.com/office/drawing/2014/main" xmlns="" id="{B6CA9908-C7A3-84A0-B790-860F5DA771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B5D6993-9C35-41D2-39DB-C35CAC96EB49}"/>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140823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F15142-42C2-98C6-191B-7D76312C8DDF}"/>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93B79E1E-F134-700D-EE57-D753560BAA2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1FD13C7F-9F56-6EE4-7729-50E8E87ABDB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65A8426-D088-EB2C-AA97-0F35A0F9350E}"/>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6" name="Footer Placeholder 5">
            <a:extLst>
              <a:ext uri="{FF2B5EF4-FFF2-40B4-BE49-F238E27FC236}">
                <a16:creationId xmlns:a16="http://schemas.microsoft.com/office/drawing/2014/main" xmlns="" id="{E3B94F67-DE2A-27E0-A332-10FED3DE1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C3980A-1732-61A9-1869-56D8BB428C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3613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E0EA8-09A8-DB4C-245F-2B2ACFAFDA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9DBB735B-DE2A-097B-BF58-29178F6E8D5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064DBF62-F6A7-8AA2-F96A-D569858AFC61}"/>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00562532-AE81-CABD-BF79-AE45984E0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780679-0A10-B48C-45F5-CD24BEF1920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79454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1C7BEC8-8876-DCEC-4C31-E710E5C6668C}"/>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3D927F8C-50FA-23DD-E83D-04B4768148E6}"/>
              </a:ext>
            </a:extLst>
          </p:cNvPr>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2BBBE797-D19F-0A9F-0C01-A618122567E9}"/>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5F2A5B23-40E1-9EB6-E8AB-800821F5B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1CA9C8-FF39-4ACB-2644-7DBFF351F56F}"/>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43590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DF0007-9E92-488F-FBC3-8F416B5487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0D95664E-E30C-F040-0357-44B0CD989C0E}"/>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4" name="Footer Placeholder 3">
            <a:extLst>
              <a:ext uri="{FF2B5EF4-FFF2-40B4-BE49-F238E27FC236}">
                <a16:creationId xmlns:a16="http://schemas.microsoft.com/office/drawing/2014/main" xmlns="" id="{FF909917-0B98-9D01-2161-181852C1E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2F9CBC5-B5C7-CB3D-CD6C-C05C764C1828}"/>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554058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xmlns="" id="{660772DA-5EEF-F2DB-EA3A-53ED2791DE5A}"/>
              </a:ext>
            </a:extLst>
          </p:cNvPr>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tabLst/>
              <a:defRPr/>
            </a:lvl1pPr>
          </a:lstStyle>
          <a:p>
            <a:pPr lvl="0"/>
            <a:r>
              <a:rPr lang="en-US" altLang="en-US" dirty="0"/>
              <a:t>Click to edit Master title style</a:t>
            </a:r>
          </a:p>
        </p:txBody>
      </p:sp>
      <p:sp>
        <p:nvSpPr>
          <p:cNvPr id="7" name="Rectangle 4">
            <a:extLst>
              <a:ext uri="{FF2B5EF4-FFF2-40B4-BE49-F238E27FC236}">
                <a16:creationId xmlns:a16="http://schemas.microsoft.com/office/drawing/2014/main" xmlns="" id="{83A4BD7D-405F-9CB0-AA2C-010D5B4F7D04}"/>
              </a:ext>
            </a:extLst>
          </p:cNvPr>
          <p:cNvSpPr>
            <a:spLocks noGrp="1" noChangeArrowheads="1"/>
          </p:cNvSpPr>
          <p:nvPr>
            <p:ph idx="1" hasCustomPrompt="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800">
                <a:latin typeface="Helvetica" pitchFamily="2" charset="0"/>
              </a:defRPr>
            </a:lvl1pPr>
            <a:lvl2pPr>
              <a:defRPr sz="1600">
                <a:latin typeface="Helvetica" pitchFamily="2" charset="0"/>
              </a:defRPr>
            </a:lvl2pPr>
            <a:lvl3pPr>
              <a:defRPr sz="16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a:extLst>
              <a:ext uri="{FF2B5EF4-FFF2-40B4-BE49-F238E27FC236}">
                <a16:creationId xmlns:a16="http://schemas.microsoft.com/office/drawing/2014/main" xmlns="" id="{3B490A3F-A374-7A6E-AF01-14E3ADC8E0A4}"/>
              </a:ext>
            </a:extLst>
          </p:cNvPr>
          <p:cNvCxnSpPr/>
          <p:nvPr userDrawn="1"/>
        </p:nvCxnSpPr>
        <p:spPr bwMode="auto">
          <a:xfrm>
            <a:off x="579120" y="6658235"/>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extLst>
      <p:ext uri="{BB962C8B-B14F-4D97-AF65-F5344CB8AC3E}">
        <p14:creationId xmlns:p14="http://schemas.microsoft.com/office/powerpoint/2010/main" val="313747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92F549-2A59-0EBE-B20C-FDD132AA057F}"/>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55CF5E6B-4232-7F47-6572-C584B6248A3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E4AA181-A82F-DFFF-0C75-00D161BB85DB}"/>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A78AAFD2-15E4-94FD-6B2F-AED1EAD5A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D4A8875-6B38-F6E0-7F20-3D45C9D45C63}"/>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72171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D30DF3-5750-400D-C0A3-FD269105FD1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D39BC4B-D896-69F5-E7C3-62A4AB7A32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8607398-FDC7-1A26-6F22-383DEF795CD9}"/>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38FFA35C-7866-57F6-19ED-0D2C92949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73EC1F-A855-3058-4205-BD67617BF5FC}"/>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834709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13BD2-D04D-C43F-C5DB-F859BE6BDC2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095B6478-CD27-AAB2-D9C3-903711F7DC3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A40C36A2-37B4-E9CC-9FE7-FA068FC45CED}"/>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43DF65CB-C85A-1BEC-7089-2FDF5A62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94C664-95ED-AD50-E01A-84573DB4423E}"/>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94316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5BCED-5EB5-47E1-0BF0-783FDEFE60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A35DFF23-8CDF-00B4-69A6-7A113B7A156E}"/>
              </a:ext>
            </a:extLst>
          </p:cNvPr>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1491131A-DEEA-72E3-2147-21823668A37F}"/>
              </a:ext>
            </a:extLst>
          </p:cNvPr>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A915BF4E-F3EE-751A-3277-A34B448B89E3}"/>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6" name="Footer Placeholder 5">
            <a:extLst>
              <a:ext uri="{FF2B5EF4-FFF2-40B4-BE49-F238E27FC236}">
                <a16:creationId xmlns:a16="http://schemas.microsoft.com/office/drawing/2014/main" xmlns="" id="{666E018C-DE01-DD2D-91A4-8E4F4C4E0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9E027FA-4DB8-8064-7F50-FC33CF298986}"/>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381975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54C92F-1A51-C9CF-592B-B791F2B1B5F2}"/>
              </a:ext>
            </a:extLst>
          </p:cNvPr>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27C3D5B5-0196-29B0-0C59-AFC50C28658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CB90ECBA-F070-B624-1183-A804AB30FBAF}"/>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E62231DF-2850-ABEF-478F-712432FBF20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C44D5C47-74CF-B0D8-AF5E-B61C5DF65AF9}"/>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96BBD41A-DE03-A4C3-D852-986217220238}"/>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8" name="Footer Placeholder 7">
            <a:extLst>
              <a:ext uri="{FF2B5EF4-FFF2-40B4-BE49-F238E27FC236}">
                <a16:creationId xmlns:a16="http://schemas.microsoft.com/office/drawing/2014/main" xmlns="" id="{CFAD5BAC-5376-F14B-A7C2-6448B9DA1F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1D2040C-B4AA-29B9-072C-53D2377076A7}"/>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6102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DA5863-EB41-7519-D5D8-504BBCE0E13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D75EA473-481E-7A4E-0D15-CA8C91261FAC}"/>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4" name="Footer Placeholder 3">
            <a:extLst>
              <a:ext uri="{FF2B5EF4-FFF2-40B4-BE49-F238E27FC236}">
                <a16:creationId xmlns:a16="http://schemas.microsoft.com/office/drawing/2014/main" xmlns="" id="{2D5B42F5-5CDF-FCB6-3FFD-50104AC03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60D58FF-0702-F585-C5E9-AF667AD1D451}"/>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251317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D166C8-F956-7DF6-EF97-BF79F049F572}"/>
              </a:ext>
            </a:extLst>
          </p:cNvPr>
          <p:cNvSpPr>
            <a:spLocks noGrp="1"/>
          </p:cNvSpPr>
          <p:nvPr>
            <p:ph type="dt" sz="half" idx="10"/>
          </p:nvPr>
        </p:nvSpPr>
        <p:spPr/>
        <p:txBody>
          <a:bodyPr/>
          <a:lstStyle/>
          <a:p>
            <a:fld id="{93A0509C-50A6-7446-A231-A4C5FA90B28F}" type="datetimeFigureOut">
              <a:rPr lang="en-US" smtClean="0"/>
              <a:t>9/29/2025</a:t>
            </a:fld>
            <a:endParaRPr lang="en-US"/>
          </a:p>
        </p:txBody>
      </p:sp>
      <p:sp>
        <p:nvSpPr>
          <p:cNvPr id="3" name="Footer Placeholder 2">
            <a:extLst>
              <a:ext uri="{FF2B5EF4-FFF2-40B4-BE49-F238E27FC236}">
                <a16:creationId xmlns:a16="http://schemas.microsoft.com/office/drawing/2014/main" xmlns="" id="{6ADDFCA2-8259-1499-BB18-43AF6234E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E0F6BB-25BE-AE16-B87C-55A7EA6EEDE4}"/>
              </a:ext>
            </a:extLst>
          </p:cNvPr>
          <p:cNvSpPr>
            <a:spLocks noGrp="1"/>
          </p:cNvSpPr>
          <p:nvPr>
            <p:ph type="sldNum" sz="quarter" idx="12"/>
          </p:nvPr>
        </p:nvSpPr>
        <p:spPr/>
        <p:txBody>
          <a:bodyPr/>
          <a:lstStyle/>
          <a:p>
            <a:fld id="{724D7B32-6FB4-9B4F-9C66-D4AD63211B8B}" type="slidenum">
              <a:rPr lang="en-US" smtClean="0"/>
              <a:t>‹#›</a:t>
            </a:fld>
            <a:endParaRPr lang="en-US"/>
          </a:p>
        </p:txBody>
      </p:sp>
    </p:spTree>
    <p:extLst>
      <p:ext uri="{BB962C8B-B14F-4D97-AF65-F5344CB8AC3E}">
        <p14:creationId xmlns:p14="http://schemas.microsoft.com/office/powerpoint/2010/main" val="13603551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anose="020B0604020202020204" pitchFamily="34" charset="0"/>
              </a:rPr>
              <a:pPr algn="ctr">
                <a:spcBef>
                  <a:spcPct val="50000"/>
                </a:spcBef>
                <a:defRPr/>
              </a:pPr>
              <a:t>Monday, September 29, 2025</a:t>
            </a:fld>
            <a:endParaRPr lang="en-US" altLang="en-US" sz="1000" b="1">
              <a:solidFill>
                <a:schemeClr val="bg1"/>
              </a:solidFill>
              <a:latin typeface="Helvetica" panose="020B0604020202020204" pitchFamily="34" charset="0"/>
            </a:endParaRPr>
          </a:p>
        </p:txBody>
      </p:sp>
      <p:pic>
        <p:nvPicPr>
          <p:cNvPr id="3" name="Picture 2" descr="JUIT Office Photos | Glassdoor">
            <a:extLst>
              <a:ext uri="{FF2B5EF4-FFF2-40B4-BE49-F238E27FC236}">
                <a16:creationId xmlns:a16="http://schemas.microsoft.com/office/drawing/2014/main" xmlns="" id="{9C49182E-65AF-DD89-1EC9-BD22AFA98742}"/>
              </a:ext>
            </a:extLst>
          </p:cNvPr>
          <p:cNvPicPr>
            <a:picLocks noChangeAspect="1" noChangeArrowheads="1"/>
          </p:cNvPicPr>
          <p:nvPr userDrawn="1"/>
        </p:nvPicPr>
        <p:blipFill>
          <a:blip r:embed="rId4" cstate="print"/>
          <a:srcRect/>
          <a:stretch>
            <a:fillRect/>
          </a:stretch>
        </p:blipFill>
        <p:spPr bwMode="auto">
          <a:xfrm>
            <a:off x="8349072" y="42901"/>
            <a:ext cx="815248" cy="679009"/>
          </a:xfrm>
          <a:prstGeom prst="rect">
            <a:avLst/>
          </a:prstGeom>
          <a:noFill/>
        </p:spPr>
      </p:pic>
      <p:sp>
        <p:nvSpPr>
          <p:cNvPr id="2" name="Footer Placeholder 11">
            <a:extLst>
              <a:ext uri="{FF2B5EF4-FFF2-40B4-BE49-F238E27FC236}">
                <a16:creationId xmlns:a16="http://schemas.microsoft.com/office/drawing/2014/main" xmlns="" id="{1EF5F1E6-CB5A-2AA7-E80E-C34A90324CDF}"/>
              </a:ext>
            </a:extLst>
          </p:cNvPr>
          <p:cNvSpPr txBox="1">
            <a:spLocks/>
          </p:cNvSpPr>
          <p:nvPr userDrawn="1"/>
        </p:nvSpPr>
        <p:spPr>
          <a:xfrm>
            <a:off x="123673" y="6687228"/>
            <a:ext cx="8694256" cy="195391"/>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a:t>
            </a:r>
            <a:r>
              <a:rPr lang="en-US" sz="900" dirty="0">
                <a:solidFill>
                  <a:srgbClr val="002060"/>
                </a:solidFill>
                <a:latin typeface="Palatino" pitchFamily="2" charset="77"/>
                <a:ea typeface="Palatino" pitchFamily="2" charset="77"/>
              </a:rPr>
              <a:t>Major Project – I (18B19CI791) Mid-Term Evaluation | Department of CSE &amp; IT | AY 2025-26. </a:t>
            </a:r>
          </a:p>
        </p:txBody>
      </p:sp>
      <p:sp>
        <p:nvSpPr>
          <p:cNvPr id="4" name="Footer Placeholder 11">
            <a:extLst>
              <a:ext uri="{FF2B5EF4-FFF2-40B4-BE49-F238E27FC236}">
                <a16:creationId xmlns:a16="http://schemas.microsoft.com/office/drawing/2014/main" xmlns="" id="{8C0F4A93-94A3-EEA3-40A0-2AA166503844}"/>
              </a:ext>
            </a:extLst>
          </p:cNvPr>
          <p:cNvSpPr txBox="1">
            <a:spLocks/>
          </p:cNvSpPr>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a:extLst>
              <a:ext uri="{FF2B5EF4-FFF2-40B4-BE49-F238E27FC236}">
                <a16:creationId xmlns:a16="http://schemas.microsoft.com/office/drawing/2014/main" xmlns="" id="{11C1E367-86B8-5C9F-E2DA-EA8B374AA0AD}"/>
              </a:ext>
            </a:extLst>
          </p:cNvPr>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pPr algn="ct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4987" r:id="rId1"/>
    <p:sldLayoutId id="2147484985"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C31EF06-99F3-7E6C-9BF2-BD4BE618539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D0F1F65-9F9F-07B2-D418-72BC478BF55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0F58697-C660-8953-14A2-614079BBDE6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9/29/2025</a:t>
            </a:fld>
            <a:endParaRPr lang="en-US"/>
          </a:p>
        </p:txBody>
      </p:sp>
      <p:sp>
        <p:nvSpPr>
          <p:cNvPr id="5" name="Footer Placeholder 4">
            <a:extLst>
              <a:ext uri="{FF2B5EF4-FFF2-40B4-BE49-F238E27FC236}">
                <a16:creationId xmlns:a16="http://schemas.microsoft.com/office/drawing/2014/main" xmlns="" id="{4E11EF59-EF14-9B74-67DE-1763E5B7A25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978D9C0-D19B-AF9A-1547-969981E038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extLst>
      <p:ext uri="{BB962C8B-B14F-4D97-AF65-F5344CB8AC3E}">
        <p14:creationId xmlns:p14="http://schemas.microsoft.com/office/powerpoint/2010/main" val="4234593331"/>
      </p:ext>
    </p:extLst>
  </p:cSld>
  <p:clrMap bg1="lt1" tx1="dk1" bg2="lt2" tx2="dk2" accent1="accent1" accent2="accent2" accent3="accent3" accent4="accent4" accent5="accent5" accent6="accent6" hlink="hlink" folHlink="folHlink"/>
  <p:sldLayoutIdLst>
    <p:sldLayoutId id="2147484989" r:id="rId1"/>
    <p:sldLayoutId id="2147484990" r:id="rId2"/>
    <p:sldLayoutId id="2147484991" r:id="rId3"/>
    <p:sldLayoutId id="2147484992" r:id="rId4"/>
    <p:sldLayoutId id="2147484993" r:id="rId5"/>
    <p:sldLayoutId id="2147484994" r:id="rId6"/>
    <p:sldLayoutId id="2147484995" r:id="rId7"/>
    <p:sldLayoutId id="2147484996" r:id="rId8"/>
    <p:sldLayoutId id="2147484997" r:id="rId9"/>
    <p:sldLayoutId id="2147484998" r:id="rId10"/>
    <p:sldLayoutId id="2147484999" r:id="rId11"/>
    <p:sldLayoutId id="21474850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162375"/>
            <a:ext cx="9144000" cy="1320991"/>
          </a:xfrm>
          <a:solidFill>
            <a:srgbClr val="0037A4"/>
          </a:solidFill>
          <a:ln w="19050">
            <a:solidFill>
              <a:schemeClr val="bg1"/>
            </a:solidFill>
          </a:ln>
        </p:spPr>
        <p:txBody>
          <a:bodyPr anchor="t"/>
          <a:lstStyle/>
          <a:p>
            <a:pPr eaLnBrk="1" hangingPunct="1">
              <a:lnSpc>
                <a:spcPct val="150000"/>
              </a:lnSpc>
            </a:pPr>
            <a:r>
              <a:rPr lang="en-US" sz="2800" dirty="0" err="1"/>
              <a:t>Deepfake</a:t>
            </a:r>
            <a:r>
              <a:rPr lang="en-US" sz="2800" dirty="0"/>
              <a:t>-News Shield: Detecting False Articles and Manipulated Photos</a:t>
            </a:r>
            <a:endParaRPr lang="en-US" altLang="en-US" sz="1400" b="1" dirty="0">
              <a:cs typeface="Tahoma" panose="020B0604030504040204" pitchFamily="34" charset="0"/>
            </a:endParaRPr>
          </a:p>
        </p:txBody>
      </p:sp>
      <p:sp>
        <p:nvSpPr>
          <p:cNvPr id="5" name="Rectangle 4">
            <a:extLst>
              <a:ext uri="{FF2B5EF4-FFF2-40B4-BE49-F238E27FC236}">
                <a16:creationId xmlns:a16="http://schemas.microsoft.com/office/drawing/2014/main" xmlns="" id="{DC1FB7B0-90E1-217E-359E-488BB2E7656E}"/>
              </a:ext>
            </a:extLst>
          </p:cNvPr>
          <p:cNvSpPr/>
          <p:nvPr/>
        </p:nvSpPr>
        <p:spPr>
          <a:xfrm>
            <a:off x="1457427" y="2108091"/>
            <a:ext cx="6229141" cy="1069524"/>
          </a:xfrm>
          <a:prstGeom prst="rect">
            <a:avLst/>
          </a:prstGeom>
        </p:spPr>
        <p:txBody>
          <a:bodyPr wrap="none">
            <a:spAutoFit/>
          </a:bodyPr>
          <a:lstStyle/>
          <a:p>
            <a:pPr algn="ctr">
              <a:lnSpc>
                <a:spcPct val="150000"/>
              </a:lnSpc>
            </a:pPr>
            <a:r>
              <a:rPr lang="en-IN" sz="2400" b="1" dirty="0">
                <a:latin typeface="Palatino" pitchFamily="2" charset="77"/>
                <a:ea typeface="Palatino" pitchFamily="2" charset="77"/>
                <a:cs typeface="Times New Roman" pitchFamily="18" charset="0"/>
              </a:rPr>
              <a:t>Major Project - I (18B19CI791) | AY 2025-26</a:t>
            </a:r>
          </a:p>
          <a:p>
            <a:pPr algn="ctr">
              <a:lnSpc>
                <a:spcPct val="150000"/>
              </a:lnSpc>
            </a:pPr>
            <a:r>
              <a:rPr lang="en-IN" sz="2000" b="1" dirty="0">
                <a:latin typeface="Palatino" pitchFamily="2" charset="77"/>
                <a:ea typeface="Palatino" pitchFamily="2" charset="77"/>
                <a:cs typeface="Times New Roman" pitchFamily="18" charset="0"/>
              </a:rPr>
              <a:t>Mid-Term Evaluation | Sept 29 – Oct 03, 2025.</a:t>
            </a:r>
          </a:p>
        </p:txBody>
      </p:sp>
      <p:sp>
        <p:nvSpPr>
          <p:cNvPr id="6" name="TextBox 5">
            <a:extLst>
              <a:ext uri="{FF2B5EF4-FFF2-40B4-BE49-F238E27FC236}">
                <a16:creationId xmlns:a16="http://schemas.microsoft.com/office/drawing/2014/main" xmlns="" id="{C24B7EDF-18D7-C792-681D-E69AE68A4AAB}"/>
              </a:ext>
            </a:extLst>
          </p:cNvPr>
          <p:cNvSpPr txBox="1"/>
          <p:nvPr/>
        </p:nvSpPr>
        <p:spPr>
          <a:xfrm>
            <a:off x="517798" y="4498606"/>
            <a:ext cx="3620582" cy="2319738"/>
          </a:xfrm>
          <a:prstGeom prst="rect">
            <a:avLst/>
          </a:prstGeom>
          <a:noFill/>
        </p:spPr>
        <p:txBody>
          <a:bodyPr wrap="square" rtlCol="0">
            <a:spAutoFit/>
          </a:bodyPr>
          <a:lstStyle/>
          <a:p>
            <a:r>
              <a:rPr lang="en-US" b="1" dirty="0">
                <a:latin typeface="Helvetica" pitchFamily="2" charset="0"/>
                <a:ea typeface="Palatino" pitchFamily="2" charset="77"/>
                <a:cs typeface="Times New Roman" panose="02020603050405020304" pitchFamily="18" charset="0"/>
              </a:rPr>
              <a:t>Group No.: </a:t>
            </a:r>
            <a:r>
              <a:rPr lang="en-US" b="1" dirty="0" smtClean="0">
                <a:latin typeface="Helvetica" pitchFamily="2" charset="0"/>
                <a:ea typeface="Palatino" pitchFamily="2" charset="77"/>
                <a:cs typeface="Times New Roman" panose="02020603050405020304" pitchFamily="18" charset="0"/>
              </a:rPr>
              <a:t>17</a:t>
            </a:r>
            <a:endParaRPr lang="en-US" b="1" dirty="0">
              <a:latin typeface="Helvetica" pitchFamily="2" charset="0"/>
              <a:ea typeface="Palatino" pitchFamily="2" charset="77"/>
              <a:cs typeface="Times New Roman" panose="02020603050405020304" pitchFamily="18" charset="0"/>
            </a:endParaRPr>
          </a:p>
          <a:p>
            <a:endParaRPr lang="en-IN" sz="1600" dirty="0">
              <a:latin typeface="Helvetica" pitchFamily="2" charset="0"/>
              <a:ea typeface="Palatino" pitchFamily="2" charset="77"/>
              <a:cs typeface="Times New Roman" panose="02020603050405020304" pitchFamily="18" charset="0"/>
            </a:endParaRPr>
          </a:p>
          <a:p>
            <a:pPr>
              <a:lnSpc>
                <a:spcPct val="114000"/>
              </a:lnSpc>
            </a:pPr>
            <a:r>
              <a:rPr lang="en-IN" sz="1600" b="1" dirty="0">
                <a:latin typeface="Helvetica" pitchFamily="2" charset="0"/>
                <a:ea typeface="Palatino" pitchFamily="2" charset="77"/>
                <a:cs typeface="Times New Roman" panose="02020603050405020304" pitchFamily="18" charset="0"/>
              </a:rPr>
              <a:t>Team Member (s)</a:t>
            </a:r>
            <a:endParaRPr lang="en-US" sz="1600" b="1" dirty="0">
              <a:latin typeface="Helvetica" pitchFamily="2" charset="0"/>
              <a:ea typeface="Palatino" pitchFamily="2" charset="77"/>
              <a:cs typeface="Times New Roman" pitchFamily="18" charset="0"/>
            </a:endParaRPr>
          </a:p>
          <a:p>
            <a:pPr marL="285750" indent="-285750">
              <a:lnSpc>
                <a:spcPct val="125000"/>
              </a:lnSpc>
              <a:spcBef>
                <a:spcPts val="1200"/>
              </a:spcBef>
              <a:buFont typeface="Arial" panose="020B0604020202020204" pitchFamily="34" charset="0"/>
              <a:buChar char="•"/>
            </a:pPr>
            <a:r>
              <a:rPr lang="en-IN" sz="1600" dirty="0"/>
              <a:t>Madhav (221030283</a:t>
            </a:r>
            <a:r>
              <a:rPr lang="en-IN" sz="1600" dirty="0" smtClean="0"/>
              <a:t>)</a:t>
            </a:r>
            <a:r>
              <a:rPr lang="en-US" sz="1500" dirty="0" smtClean="0">
                <a:latin typeface="Tahoma" panose="020B0604030504040204" pitchFamily="34" charset="0"/>
                <a:ea typeface="Tahoma" panose="020B0604030504040204" pitchFamily="34" charset="0"/>
                <a:cs typeface="Tahoma" panose="020B0604030504040204" pitchFamily="34" charset="0"/>
              </a:rPr>
              <a:t> </a:t>
            </a:r>
          </a:p>
          <a:p>
            <a:pPr marL="285750" indent="-285750">
              <a:lnSpc>
                <a:spcPct val="125000"/>
              </a:lnSpc>
              <a:buFont typeface="Arial" panose="020B0604020202020204" pitchFamily="34" charset="0"/>
              <a:buChar char="•"/>
            </a:pPr>
            <a:r>
              <a:rPr lang="en-IN" sz="1600" dirty="0"/>
              <a:t>Soha Khan (221031049</a:t>
            </a:r>
            <a:r>
              <a:rPr lang="en-IN" sz="1600" dirty="0" smtClean="0"/>
              <a:t>)</a:t>
            </a:r>
            <a:endParaRPr lang="en-US" sz="1500" dirty="0" smtClean="0">
              <a:latin typeface="Tahoma" panose="020B0604030504040204" pitchFamily="34" charset="0"/>
              <a:ea typeface="Tahoma" panose="020B0604030504040204" pitchFamily="34" charset="0"/>
              <a:cs typeface="Tahoma" panose="020B0604030504040204" pitchFamily="34" charset="0"/>
            </a:endParaRPr>
          </a:p>
          <a:p>
            <a:pPr marL="285750" indent="-285750">
              <a:lnSpc>
                <a:spcPct val="125000"/>
              </a:lnSpc>
              <a:buFont typeface="Arial" panose="020B0604020202020204" pitchFamily="34" charset="0"/>
              <a:buChar char="•"/>
            </a:pPr>
            <a:r>
              <a:rPr lang="en-IN" sz="1600" dirty="0" err="1" smtClean="0"/>
              <a:t>Harshit</a:t>
            </a:r>
            <a:r>
              <a:rPr lang="en-IN" sz="1600" dirty="0" smtClean="0"/>
              <a:t> </a:t>
            </a:r>
            <a:r>
              <a:rPr lang="en-IN" sz="1600" dirty="0"/>
              <a:t>Thakur (221031013</a:t>
            </a:r>
            <a:r>
              <a:rPr lang="en-IN" sz="1600" dirty="0" smtClean="0"/>
              <a:t>)</a:t>
            </a:r>
            <a:endParaRPr lang="en-US" sz="15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25000"/>
              </a:lnSpc>
              <a:buFont typeface="Arial" panose="020B0604020202020204" pitchFamily="34" charset="0"/>
              <a:buChar char="•"/>
            </a:pPr>
            <a:r>
              <a:rPr lang="en-IN" sz="1600" dirty="0" err="1"/>
              <a:t>Divyam</a:t>
            </a:r>
            <a:r>
              <a:rPr lang="en-IN" sz="1600" dirty="0"/>
              <a:t> </a:t>
            </a:r>
            <a:r>
              <a:rPr lang="en-IN" sz="1600" dirty="0" err="1"/>
              <a:t>Saini</a:t>
            </a:r>
            <a:r>
              <a:rPr lang="en-IN" sz="1600" dirty="0"/>
              <a:t> (221030070</a:t>
            </a:r>
            <a:r>
              <a:rPr lang="en-IN" sz="1600" dirty="0" smtClean="0"/>
              <a:t>)</a:t>
            </a:r>
            <a:endParaRPr lang="en-US" sz="1600" dirty="0">
              <a:latin typeface="Helvetica" pitchFamily="2" charset="0"/>
              <a:ea typeface="Palatino" pitchFamily="2" charset="77"/>
              <a:cs typeface="Times New Roman" pitchFamily="18" charset="0"/>
            </a:endParaRPr>
          </a:p>
        </p:txBody>
      </p:sp>
      <p:sp>
        <p:nvSpPr>
          <p:cNvPr id="7" name="TextBox 6">
            <a:extLst>
              <a:ext uri="{FF2B5EF4-FFF2-40B4-BE49-F238E27FC236}">
                <a16:creationId xmlns:a16="http://schemas.microsoft.com/office/drawing/2014/main" xmlns="" id="{E3E2713F-9CAD-198F-43B7-75929E7A5424}"/>
              </a:ext>
            </a:extLst>
          </p:cNvPr>
          <p:cNvSpPr txBox="1"/>
          <p:nvPr/>
        </p:nvSpPr>
        <p:spPr>
          <a:xfrm>
            <a:off x="4871438" y="5041029"/>
            <a:ext cx="4118326" cy="1415772"/>
          </a:xfrm>
          <a:prstGeom prst="rect">
            <a:avLst/>
          </a:prstGeom>
          <a:noFill/>
        </p:spPr>
        <p:txBody>
          <a:bodyPr wrap="square" rtlCol="0">
            <a:spAutoFit/>
          </a:bodyPr>
          <a:lstStyle/>
          <a:p>
            <a:r>
              <a:rPr lang="en-US" sz="1600" b="1" dirty="0">
                <a:latin typeface="Helvetica" pitchFamily="2" charset="0"/>
                <a:ea typeface="Tahoma" panose="020B0604030504040204" pitchFamily="34" charset="0"/>
                <a:cs typeface="Tahoma" panose="020B0604030504040204" pitchFamily="34" charset="0"/>
              </a:rPr>
              <a:t>Supervisor</a:t>
            </a:r>
          </a:p>
          <a:p>
            <a:pPr marL="342900" indent="-342900">
              <a:lnSpc>
                <a:spcPct val="125000"/>
              </a:lnSpc>
              <a:spcBef>
                <a:spcPts val="1200"/>
              </a:spcBef>
              <a:buFont typeface="Arial" panose="020B0604020202020204" pitchFamily="34" charset="0"/>
              <a:buChar char="•"/>
            </a:pPr>
            <a:r>
              <a:rPr lang="en-US" sz="1500" dirty="0">
                <a:latin typeface="Tahoma" panose="020B0604030504040204" pitchFamily="34" charset="0"/>
                <a:ea typeface="Tahoma" panose="020B0604030504040204" pitchFamily="34" charset="0"/>
                <a:cs typeface="Tahoma" panose="020B0604030504040204" pitchFamily="34" charset="0"/>
              </a:rPr>
              <a:t>Name: </a:t>
            </a:r>
            <a:r>
              <a:rPr lang="en-IN" sz="1600" dirty="0" err="1"/>
              <a:t>Dr.</a:t>
            </a:r>
            <a:r>
              <a:rPr lang="en-IN" sz="1600" dirty="0"/>
              <a:t> Deepak </a:t>
            </a:r>
            <a:r>
              <a:rPr lang="en-IN" sz="1600" dirty="0" smtClean="0"/>
              <a:t>Gupta</a:t>
            </a:r>
            <a:endParaRPr lang="en-US" sz="1500" dirty="0">
              <a:latin typeface="Tahoma" panose="020B0604030504040204" pitchFamily="34" charset="0"/>
              <a:ea typeface="Tahoma" panose="020B0604030504040204" pitchFamily="34" charset="0"/>
              <a:cs typeface="Tahoma" panose="020B0604030504040204" pitchFamily="34" charset="0"/>
            </a:endParaRPr>
          </a:p>
          <a:p>
            <a:pPr marL="357188">
              <a:lnSpc>
                <a:spcPct val="125000"/>
              </a:lnSpc>
            </a:pPr>
            <a:r>
              <a:rPr lang="en-US" sz="1500" dirty="0">
                <a:latin typeface="Tahoma" panose="020B0604030504040204" pitchFamily="34" charset="0"/>
                <a:ea typeface="Tahoma" panose="020B0604030504040204" pitchFamily="34" charset="0"/>
                <a:cs typeface="Tahoma" panose="020B0604030504040204" pitchFamily="34" charset="0"/>
              </a:rPr>
              <a:t>Designation: </a:t>
            </a:r>
            <a:r>
              <a:rPr lang="en-IN" sz="1600" dirty="0" smtClean="0"/>
              <a:t>Assistant </a:t>
            </a:r>
            <a:r>
              <a:rPr lang="en-IN" sz="1600" dirty="0"/>
              <a:t>Professor (SG)</a:t>
            </a:r>
            <a:endParaRPr lang="en-US" sz="15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xmlns="" id="{6B314CA5-1CBF-7BB0-83BB-4FDA4318A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a:extLst>
              <a:ext uri="{FF2B5EF4-FFF2-40B4-BE49-F238E27FC236}">
                <a16:creationId xmlns:a16="http://schemas.microsoft.com/office/drawing/2014/main" xmlns="" id="{9DD618C9-A35C-A359-4E30-21B6471F5DC4}"/>
              </a:ext>
            </a:extLst>
          </p:cNvPr>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a:extLst>
              <a:ext uri="{FF2B5EF4-FFF2-40B4-BE49-F238E27FC236}">
                <a16:creationId xmlns:a16="http://schemas.microsoft.com/office/drawing/2014/main" xmlns="" id="{7647374D-C05A-F866-81A8-19ED5262B840}"/>
              </a:ext>
            </a:extLst>
          </p:cNvP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
        <p:nvSpPr>
          <p:cNvPr id="2" name="Footer Placeholder 15">
            <a:extLst>
              <a:ext uri="{FF2B5EF4-FFF2-40B4-BE49-F238E27FC236}">
                <a16:creationId xmlns:a16="http://schemas.microsoft.com/office/drawing/2014/main" xmlns="" id="{7539BDE9-603E-4BD3-A201-EB56FD66F79C}"/>
              </a:ext>
            </a:extLst>
          </p:cNvPr>
          <p:cNvSpPr txBox="1">
            <a:spLocks/>
          </p:cNvSpPr>
          <p:nvPr/>
        </p:nvSpPr>
        <p:spPr>
          <a:xfrm>
            <a:off x="-2" y="601361"/>
            <a:ext cx="9144000" cy="1411285"/>
          </a:xfrm>
          <a:prstGeom prst="rect">
            <a:avLst/>
          </a:prstGeom>
        </p:spPr>
        <p:txBody>
          <a:bodyPr anchor="b"/>
          <a:lstStyle/>
          <a:p>
            <a:pPr algn="ctr" eaLnBrk="1" fontAlgn="auto" hangingPunct="1">
              <a:lnSpc>
                <a:spcPts val="3400"/>
              </a:lnSpc>
              <a:spcBef>
                <a:spcPts val="0"/>
              </a:spcBef>
              <a:spcAft>
                <a:spcPts val="0"/>
              </a:spcAft>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Jaypee University of Information Technology</a:t>
            </a:r>
          </a:p>
          <a:p>
            <a:pPr marL="0" marR="0" lvl="0" indent="0" algn="ctr" defTabSz="914400" rtl="0" eaLnBrk="1" fontAlgn="auto" latinLnBrk="0" hangingPunct="1">
              <a:lnSpc>
                <a:spcPts val="3400"/>
              </a:lnSpc>
              <a:spcBef>
                <a:spcPts val="0"/>
              </a:spcBef>
              <a:spcAft>
                <a:spcPts val="0"/>
              </a:spcAft>
              <a:buClrTx/>
              <a:buSzTx/>
              <a:buFontTx/>
              <a:buNone/>
              <a:tabLst/>
              <a:defRPr/>
            </a:pPr>
            <a:r>
              <a:rPr kumimoji="0" lang="en-IN" sz="26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itchFamily="18" charset="0"/>
              </a:rPr>
              <a:t>Department of Computer Science and Engineering and Information Technology</a:t>
            </a:r>
            <a:endParaRPr kumimoji="0" lang="en-IN" sz="2600" b="1" i="0" u="none" strike="noStrike" kern="1200" spc="0" normalizeH="0" baseline="0" noProof="0" dirty="0">
              <a:ln>
                <a:noFill/>
              </a:ln>
              <a:solidFill>
                <a:srgbClr val="002060"/>
              </a:solidFill>
              <a:effectLst/>
              <a:uLnTx/>
              <a:uFillTx/>
              <a:latin typeface="Palatino" pitchFamily="2" charset="77"/>
              <a:ea typeface="Palatino" pitchFamily="2" charset="77"/>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FE91AC5-F70F-BC11-CD23-238B648F4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54B4527-B995-4090-178B-39BCD87C1733}"/>
              </a:ext>
            </a:extLst>
          </p:cNvPr>
          <p:cNvSpPr>
            <a:spLocks noGrp="1"/>
          </p:cNvSpPr>
          <p:nvPr>
            <p:ph type="title"/>
          </p:nvPr>
        </p:nvSpPr>
        <p:spPr/>
        <p:txBody>
          <a:bodyPr/>
          <a:lstStyle/>
          <a:p>
            <a:r>
              <a:rPr lang="en-IN" sz="2400" dirty="0">
                <a:ea typeface="Palatino" pitchFamily="2" charset="77"/>
              </a:rPr>
              <a:t>Literature Review (</a:t>
            </a:r>
            <a:r>
              <a:rPr lang="en-IN" sz="2400" dirty="0" err="1">
                <a:ea typeface="Palatino" pitchFamily="2" charset="77"/>
              </a:rPr>
              <a:t>cont</a:t>
            </a:r>
            <a:r>
              <a:rPr lang="en-IN" sz="240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E3307E8F-D0B3-507D-8095-564C9FAE91BD}"/>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E1855C7B-99A4-2F3C-C4F1-D8CBA11D4BE5}"/>
              </a:ext>
            </a:extLst>
          </p:cNvPr>
          <p:cNvGraphicFramePr>
            <a:graphicFrameLocks noGrp="1"/>
          </p:cNvGraphicFramePr>
          <p:nvPr>
            <p:extLst>
              <p:ext uri="{D42A27DB-BD31-4B8C-83A1-F6EECF244321}">
                <p14:modId xmlns:p14="http://schemas.microsoft.com/office/powerpoint/2010/main" val="4076753657"/>
              </p:ext>
            </p:extLst>
          </p:nvPr>
        </p:nvGraphicFramePr>
        <p:xfrm>
          <a:off x="77117" y="804231"/>
          <a:ext cx="8956716" cy="5814971"/>
        </p:xfrm>
        <a:graphic>
          <a:graphicData uri="http://schemas.openxmlformats.org/drawingml/2006/table">
            <a:tbl>
              <a:tblPr firstRow="1" bandRow="1">
                <a:tableStyleId>{00A15C55-8517-42AA-B614-E9B94910E393}</a:tableStyleId>
              </a:tblPr>
              <a:tblGrid>
                <a:gridCol w="544265">
                  <a:extLst>
                    <a:ext uri="{9D8B030D-6E8A-4147-A177-3AD203B41FA5}">
                      <a16:colId xmlns:a16="http://schemas.microsoft.com/office/drawing/2014/main" xmlns="" val="1580173846"/>
                    </a:ext>
                  </a:extLst>
                </a:gridCol>
                <a:gridCol w="1766791">
                  <a:extLst>
                    <a:ext uri="{9D8B030D-6E8A-4147-A177-3AD203B41FA5}">
                      <a16:colId xmlns:a16="http://schemas.microsoft.com/office/drawing/2014/main" xmlns="" val="1787721097"/>
                    </a:ext>
                  </a:extLst>
                </a:gridCol>
                <a:gridCol w="1470669">
                  <a:extLst>
                    <a:ext uri="{9D8B030D-6E8A-4147-A177-3AD203B41FA5}">
                      <a16:colId xmlns:a16="http://schemas.microsoft.com/office/drawing/2014/main" xmlns="" val="1940941142"/>
                    </a:ext>
                  </a:extLst>
                </a:gridCol>
                <a:gridCol w="1426440">
                  <a:extLst>
                    <a:ext uri="{9D8B030D-6E8A-4147-A177-3AD203B41FA5}">
                      <a16:colId xmlns:a16="http://schemas.microsoft.com/office/drawing/2014/main" xmlns="" val="1753147821"/>
                    </a:ext>
                  </a:extLst>
                </a:gridCol>
                <a:gridCol w="1835573">
                  <a:extLst>
                    <a:ext uri="{9D8B030D-6E8A-4147-A177-3AD203B41FA5}">
                      <a16:colId xmlns:a16="http://schemas.microsoft.com/office/drawing/2014/main" xmlns="" val="75906716"/>
                    </a:ext>
                  </a:extLst>
                </a:gridCol>
                <a:gridCol w="1912978">
                  <a:extLst>
                    <a:ext uri="{9D8B030D-6E8A-4147-A177-3AD203B41FA5}">
                      <a16:colId xmlns:a16="http://schemas.microsoft.com/office/drawing/2014/main" xmlns="" val="359970441"/>
                    </a:ext>
                  </a:extLst>
                </a:gridCol>
              </a:tblGrid>
              <a:tr h="636757">
                <a:tc>
                  <a:txBody>
                    <a:bodyPr/>
                    <a:lstStyle/>
                    <a:p>
                      <a:pPr algn="ctr"/>
                      <a:r>
                        <a:rPr lang="en-US" sz="1200" b="0" i="0" dirty="0">
                          <a:latin typeface="+mn-lt"/>
                        </a:rPr>
                        <a:t>S. No.</a:t>
                      </a:r>
                    </a:p>
                  </a:txBody>
                  <a:tcPr>
                    <a:solidFill>
                      <a:schemeClr val="accent6">
                        <a:lumMod val="50000"/>
                      </a:schemeClr>
                    </a:solidFill>
                  </a:tcPr>
                </a:tc>
                <a:tc>
                  <a:txBody>
                    <a:bodyPr/>
                    <a:lstStyle/>
                    <a:p>
                      <a:pPr algn="ctr"/>
                      <a:r>
                        <a:rPr lang="en-US" sz="1200" b="0" i="0" dirty="0">
                          <a:latin typeface="+mn-lt"/>
                        </a:rPr>
                        <a:t>Author &amp; </a:t>
                      </a:r>
                    </a:p>
                    <a:p>
                      <a:pPr algn="ctr"/>
                      <a:r>
                        <a:rPr lang="en-US" sz="1200" b="0" i="0" dirty="0">
                          <a:latin typeface="+mn-lt"/>
                        </a:rPr>
                        <a:t>Paper Title </a:t>
                      </a:r>
                      <a:br>
                        <a:rPr lang="en-US" sz="1200" b="0" i="0" dirty="0">
                          <a:latin typeface="+mn-lt"/>
                        </a:rPr>
                      </a:br>
                      <a:r>
                        <a:rPr lang="en-US" sz="1200" b="0" i="0" dirty="0">
                          <a:latin typeface="+mn-lt"/>
                        </a:rPr>
                        <a:t>[Citation]</a:t>
                      </a:r>
                    </a:p>
                  </a:txBody>
                  <a:tcPr>
                    <a:solidFill>
                      <a:schemeClr val="accent6">
                        <a:lumMod val="50000"/>
                      </a:schemeClr>
                    </a:solidFill>
                  </a:tcPr>
                </a:tc>
                <a:tc>
                  <a:txBody>
                    <a:bodyPr/>
                    <a:lstStyle/>
                    <a:p>
                      <a:pPr algn="ctr"/>
                      <a:r>
                        <a:rPr lang="en-US" sz="1200" b="0" i="0" dirty="0">
                          <a:latin typeface="+mn-lt"/>
                        </a:rPr>
                        <a:t>Journal/</a:t>
                      </a:r>
                    </a:p>
                    <a:p>
                      <a:pPr algn="ctr"/>
                      <a:r>
                        <a:rPr lang="en-US" sz="1200" b="0" i="0" dirty="0">
                          <a:latin typeface="+mn-lt"/>
                        </a:rPr>
                        <a:t>Conference</a:t>
                      </a:r>
                      <a:br>
                        <a:rPr lang="en-US" sz="1200" b="0" i="0" dirty="0">
                          <a:latin typeface="+mn-lt"/>
                        </a:rPr>
                      </a:br>
                      <a:r>
                        <a:rPr lang="en-US" sz="1200" b="0" i="0" dirty="0">
                          <a:latin typeface="+mn-lt"/>
                        </a:rPr>
                        <a:t>(Year)</a:t>
                      </a:r>
                    </a:p>
                  </a:txBody>
                  <a:tcPr>
                    <a:solidFill>
                      <a:schemeClr val="accent6">
                        <a:lumMod val="50000"/>
                      </a:schemeClr>
                    </a:solidFill>
                  </a:tcPr>
                </a:tc>
                <a:tc>
                  <a:txBody>
                    <a:bodyPr/>
                    <a:lstStyle/>
                    <a:p>
                      <a:pPr algn="ctr"/>
                      <a:r>
                        <a:rPr lang="en-US" sz="1200" b="0" i="0" dirty="0">
                          <a:latin typeface="+mn-lt"/>
                        </a:rPr>
                        <a:t>Tools/</a:t>
                      </a:r>
                    </a:p>
                    <a:p>
                      <a:pPr algn="ctr"/>
                      <a:r>
                        <a:rPr lang="en-US" sz="1200" b="0" i="0" dirty="0">
                          <a:latin typeface="+mn-lt"/>
                        </a:rPr>
                        <a:t>Techniques/</a:t>
                      </a:r>
                    </a:p>
                    <a:p>
                      <a:pPr algn="ctr"/>
                      <a:r>
                        <a:rPr lang="en-US" sz="1200" b="0" i="0" dirty="0">
                          <a:latin typeface="+mn-lt"/>
                        </a:rPr>
                        <a:t>Dataset</a:t>
                      </a:r>
                    </a:p>
                  </a:txBody>
                  <a:tcPr>
                    <a:solidFill>
                      <a:schemeClr val="accent6">
                        <a:lumMod val="50000"/>
                      </a:schemeClr>
                    </a:solidFill>
                  </a:tcPr>
                </a:tc>
                <a:tc>
                  <a:txBody>
                    <a:bodyPr/>
                    <a:lstStyle/>
                    <a:p>
                      <a:pPr algn="ctr"/>
                      <a:r>
                        <a:rPr lang="en-US" sz="1200" b="0" i="0" dirty="0">
                          <a:latin typeface="+mn-lt"/>
                        </a:rPr>
                        <a:t>Key Findings/</a:t>
                      </a:r>
                    </a:p>
                    <a:p>
                      <a:pPr algn="ctr"/>
                      <a:r>
                        <a:rPr lang="en-US" sz="1200" b="0" i="0" dirty="0">
                          <a:latin typeface="+mn-lt"/>
                        </a:rPr>
                        <a:t>Results</a:t>
                      </a:r>
                    </a:p>
                  </a:txBody>
                  <a:tcPr>
                    <a:solidFill>
                      <a:schemeClr val="accent6">
                        <a:lumMod val="50000"/>
                      </a:schemeClr>
                    </a:solidFill>
                  </a:tcPr>
                </a:tc>
                <a:tc>
                  <a:txBody>
                    <a:bodyPr/>
                    <a:lstStyle/>
                    <a:p>
                      <a:pPr algn="ctr"/>
                      <a:r>
                        <a:rPr lang="en-US" sz="1200" b="0" i="0" dirty="0">
                          <a:latin typeface="+mn-lt"/>
                        </a:rPr>
                        <a:t>Limitations/</a:t>
                      </a:r>
                    </a:p>
                    <a:p>
                      <a:pPr algn="ctr"/>
                      <a:r>
                        <a:rPr lang="en-US" sz="1200" b="0" i="0" dirty="0">
                          <a:latin typeface="+mn-lt"/>
                        </a:rPr>
                        <a:t>Gaps Identified</a:t>
                      </a:r>
                    </a:p>
                  </a:txBody>
                  <a:tcPr>
                    <a:solidFill>
                      <a:schemeClr val="accent6">
                        <a:lumMod val="50000"/>
                      </a:schemeClr>
                    </a:solidFill>
                  </a:tcPr>
                </a:tc>
                <a:extLst>
                  <a:ext uri="{0D108BD9-81ED-4DB2-BD59-A6C34878D82A}">
                    <a16:rowId xmlns:a16="http://schemas.microsoft.com/office/drawing/2014/main" xmlns="" val="2495431070"/>
                  </a:ext>
                </a:extLst>
              </a:tr>
              <a:tr h="1345188">
                <a:tc>
                  <a:txBody>
                    <a:bodyPr/>
                    <a:lstStyle/>
                    <a:p>
                      <a:pPr algn="ctr"/>
                      <a:r>
                        <a:rPr lang="en-US" sz="1200" b="0" i="0" dirty="0">
                          <a:latin typeface="+mn-lt"/>
                        </a:rPr>
                        <a:t>17.</a:t>
                      </a:r>
                    </a:p>
                  </a:txBody>
                  <a:tcPr>
                    <a:solidFill>
                      <a:schemeClr val="accent6">
                        <a:lumMod val="60000"/>
                        <a:lumOff val="40000"/>
                      </a:schemeClr>
                    </a:solidFill>
                  </a:tcPr>
                </a:tc>
                <a:tc>
                  <a:txBody>
                    <a:bodyPr/>
                    <a:lstStyle/>
                    <a:p>
                      <a:r>
                        <a:rPr lang="en-IN" sz="1200" b="0" dirty="0" err="1" smtClean="0">
                          <a:latin typeface="+mn-lt"/>
                        </a:rPr>
                        <a:t>Shivangi</a:t>
                      </a:r>
                      <a:r>
                        <a:rPr lang="en-IN" sz="1200" b="0" dirty="0" smtClean="0">
                          <a:latin typeface="+mn-lt"/>
                        </a:rPr>
                        <a:t> </a:t>
                      </a:r>
                      <a:r>
                        <a:rPr lang="en-IN" sz="1200" b="0" dirty="0" err="1" smtClean="0">
                          <a:latin typeface="+mn-lt"/>
                        </a:rPr>
                        <a:t>Singhal</a:t>
                      </a:r>
                      <a:r>
                        <a:rPr lang="en-IN" sz="1200" b="0" dirty="0" smtClean="0">
                          <a:latin typeface="+mn-lt"/>
                        </a:rPr>
                        <a:t> et al.—</a:t>
                      </a:r>
                      <a:r>
                        <a:rPr lang="en-US" sz="1200" b="0" i="0" baseline="0" dirty="0" smtClean="0">
                          <a:latin typeface="+mn-lt"/>
                        </a:rPr>
                        <a:t> </a:t>
                      </a:r>
                      <a:r>
                        <a:rPr lang="en-IN" sz="1200" b="0" dirty="0" smtClean="0">
                          <a:latin typeface="+mn-lt"/>
                        </a:rPr>
                        <a:t> </a:t>
                      </a:r>
                      <a:r>
                        <a:rPr lang="en-IN" sz="1200" b="0" i="1" dirty="0" err="1" smtClean="0">
                          <a:latin typeface="+mn-lt"/>
                        </a:rPr>
                        <a:t>SpotFake</a:t>
                      </a:r>
                      <a:r>
                        <a:rPr lang="en-IN" sz="1200" b="0" i="1" dirty="0" smtClean="0">
                          <a:latin typeface="+mn-lt"/>
                        </a:rPr>
                        <a:t>: “A Multi-modal Framework for Fake News Detection”</a:t>
                      </a:r>
                      <a:r>
                        <a:rPr lang="en-IN" sz="1200" b="0" dirty="0" smtClean="0">
                          <a:latin typeface="+mn-lt"/>
                        </a:rPr>
                        <a:t> [17]</a:t>
                      </a:r>
                      <a:endParaRPr lang="en-US" sz="1200" b="0" i="0" dirty="0">
                        <a:latin typeface="+mn-lt"/>
                      </a:endParaRPr>
                    </a:p>
                  </a:txBody>
                  <a:tcPr>
                    <a:solidFill>
                      <a:schemeClr val="accent6">
                        <a:lumMod val="60000"/>
                        <a:lumOff val="40000"/>
                      </a:schemeClr>
                    </a:solidFill>
                  </a:tcPr>
                </a:tc>
                <a:tc>
                  <a:txBody>
                    <a:bodyPr/>
                    <a:lstStyle/>
                    <a:p>
                      <a:r>
                        <a:rPr lang="en-IN" sz="1200" b="0" dirty="0" smtClean="0">
                          <a:latin typeface="+mn-lt"/>
                        </a:rPr>
                        <a:t>IEEE </a:t>
                      </a:r>
                      <a:r>
                        <a:rPr lang="en-IN" sz="1200" b="0" dirty="0" err="1" smtClean="0">
                          <a:latin typeface="+mn-lt"/>
                        </a:rPr>
                        <a:t>BigMM</a:t>
                      </a:r>
                      <a:r>
                        <a:rPr lang="en-IN" sz="1200" b="0" dirty="0" smtClean="0">
                          <a:latin typeface="+mn-lt"/>
                        </a:rPr>
                        <a:t> (2019).</a:t>
                      </a:r>
                      <a:endParaRPr lang="en-US" sz="1200" b="0" i="0" dirty="0">
                        <a:latin typeface="+mn-lt"/>
                      </a:endParaRPr>
                    </a:p>
                  </a:txBody>
                  <a:tcPr>
                    <a:solidFill>
                      <a:schemeClr val="accent6">
                        <a:lumMod val="60000"/>
                        <a:lumOff val="40000"/>
                      </a:schemeClr>
                    </a:solidFill>
                  </a:tcPr>
                </a:tc>
                <a:tc>
                  <a:txBody>
                    <a:bodyPr/>
                    <a:lstStyle/>
                    <a:p>
                      <a:r>
                        <a:rPr lang="en-IN" sz="1200" dirty="0" err="1" smtClean="0"/>
                        <a:t>SpotFake</a:t>
                      </a:r>
                      <a:r>
                        <a:rPr lang="en-IN" sz="1200" dirty="0" smtClean="0"/>
                        <a:t>: BERT (text) + VGG-19 (images), Twitter dataset.</a:t>
                      </a:r>
                      <a:endParaRPr lang="en-US" sz="1200" b="0" i="0" dirty="0">
                        <a:latin typeface="+mn-lt"/>
                      </a:endParaRPr>
                    </a:p>
                  </a:txBody>
                  <a:tcPr>
                    <a:solidFill>
                      <a:schemeClr val="accent6">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mn-lt"/>
                        </a:rPr>
                        <a:t>The model outperforms the state-of-the-art by 3.27% on Twitter. It effectively detects fake news without relying on additional sub-tasks.</a:t>
                      </a:r>
                      <a:endParaRPr lang="en-US" sz="1200" b="0" i="0" dirty="0" smtClean="0">
                        <a:latin typeface="+mn-lt"/>
                      </a:endParaRPr>
                    </a:p>
                    <a:p>
                      <a:endParaRPr lang="en-US" sz="1200" b="0" i="0" dirty="0">
                        <a:latin typeface="+mn-lt"/>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b="0" dirty="0" smtClean="0">
                          <a:latin typeface="+mn-lt"/>
                        </a:rPr>
                        <a:t>Paper highlights that other multi-modal are heavily dependent on sub-tasks, and their performance degrades significantly in their absence.</a:t>
                      </a:r>
                      <a:endParaRPr lang="en-US" sz="1200" b="0" i="0" dirty="0">
                        <a:latin typeface="+mn-lt"/>
                      </a:endParaRPr>
                    </a:p>
                  </a:txBody>
                  <a:tcPr>
                    <a:solidFill>
                      <a:schemeClr val="accent6">
                        <a:lumMod val="60000"/>
                        <a:lumOff val="40000"/>
                      </a:schemeClr>
                    </a:solidFill>
                  </a:tcPr>
                </a:tc>
                <a:extLst>
                  <a:ext uri="{0D108BD9-81ED-4DB2-BD59-A6C34878D82A}">
                    <a16:rowId xmlns:a16="http://schemas.microsoft.com/office/drawing/2014/main" xmlns="" val="3440570599"/>
                  </a:ext>
                </a:extLst>
              </a:tr>
              <a:tr h="1015309">
                <a:tc>
                  <a:txBody>
                    <a:bodyPr/>
                    <a:lstStyle/>
                    <a:p>
                      <a:pPr algn="ctr"/>
                      <a:r>
                        <a:rPr lang="en-US" sz="1200" b="0" i="0" dirty="0">
                          <a:latin typeface="+mn-lt"/>
                        </a:rPr>
                        <a:t>18.</a:t>
                      </a: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latin typeface="+mn-lt"/>
                        </a:rPr>
                        <a:t>Ruben </a:t>
                      </a:r>
                      <a:r>
                        <a:rPr lang="en-US" sz="1200" b="0" dirty="0" err="1" smtClean="0">
                          <a:latin typeface="+mn-lt"/>
                        </a:rPr>
                        <a:t>Tolosana</a:t>
                      </a:r>
                      <a:r>
                        <a:rPr lang="en-US" sz="1200" b="0" dirty="0" smtClean="0">
                          <a:latin typeface="+mn-lt"/>
                        </a:rPr>
                        <a:t> et al.</a:t>
                      </a:r>
                      <a:r>
                        <a:rPr lang="en-IN" sz="1200" b="0" dirty="0" smtClean="0">
                          <a:latin typeface="+mn-lt"/>
                        </a:rPr>
                        <a:t> —</a:t>
                      </a:r>
                      <a:r>
                        <a:rPr lang="en-US" sz="1200" b="0" i="0" baseline="0" dirty="0" smtClean="0">
                          <a:latin typeface="+mn-lt"/>
                        </a:rPr>
                        <a:t> </a:t>
                      </a:r>
                      <a:r>
                        <a:rPr lang="en-US" sz="1200" b="0" dirty="0" smtClean="0">
                          <a:latin typeface="+mn-lt"/>
                        </a:rPr>
                        <a:t> “</a:t>
                      </a:r>
                      <a:r>
                        <a:rPr lang="en-US" sz="1200" b="0" i="1" dirty="0" err="1" smtClean="0">
                          <a:latin typeface="+mn-lt"/>
                        </a:rPr>
                        <a:t>DeepFakes</a:t>
                      </a:r>
                      <a:r>
                        <a:rPr lang="en-US" sz="1200" b="0" i="1" dirty="0" smtClean="0">
                          <a:latin typeface="+mn-lt"/>
                        </a:rPr>
                        <a:t> and Beyond: A Survey of Face Manipulation and Fake Detection”</a:t>
                      </a:r>
                      <a:r>
                        <a:rPr lang="en-US" sz="1200" b="0" dirty="0" smtClean="0">
                          <a:latin typeface="+mn-lt"/>
                        </a:rPr>
                        <a:t>  [18]</a:t>
                      </a:r>
                      <a:endParaRPr lang="en-US" sz="1200" b="0" i="0" dirty="0" smtClean="0">
                        <a:latin typeface="+mn-lt"/>
                      </a:endParaRPr>
                    </a:p>
                    <a:p>
                      <a:endParaRPr lang="en-US" sz="1200" b="0" i="0" dirty="0">
                        <a:latin typeface="+mn-lt"/>
                      </a:endParaRPr>
                    </a:p>
                  </a:txBody>
                  <a:tcPr>
                    <a:solidFill>
                      <a:schemeClr val="accent6">
                        <a:lumMod val="20000"/>
                        <a:lumOff val="80000"/>
                      </a:schemeClr>
                    </a:solidFill>
                  </a:tcPr>
                </a:tc>
                <a:tc>
                  <a:txBody>
                    <a:bodyPr/>
                    <a:lstStyle/>
                    <a:p>
                      <a:r>
                        <a:rPr lang="en-IN" sz="1200" b="0" dirty="0" err="1" smtClean="0">
                          <a:latin typeface="+mn-lt"/>
                        </a:rPr>
                        <a:t>arXiv</a:t>
                      </a:r>
                      <a:r>
                        <a:rPr lang="en-IN" sz="1200" b="0" dirty="0" smtClean="0">
                          <a:latin typeface="+mn-lt"/>
                        </a:rPr>
                        <a:t> (2020).</a:t>
                      </a:r>
                      <a:endParaRPr lang="en-US" sz="1200" b="0" i="0" dirty="0">
                        <a:latin typeface="+mn-lt"/>
                      </a:endParaRPr>
                    </a:p>
                  </a:txBody>
                  <a:tcPr>
                    <a:solidFill>
                      <a:schemeClr val="accent6">
                        <a:lumMod val="20000"/>
                        <a:lumOff val="80000"/>
                      </a:schemeClr>
                    </a:solidFill>
                  </a:tcPr>
                </a:tc>
                <a:tc>
                  <a:txBody>
                    <a:bodyPr/>
                    <a:lstStyle/>
                    <a:p>
                      <a:r>
                        <a:rPr lang="en-IN" sz="1200" dirty="0" err="1" smtClean="0"/>
                        <a:t>Autoencoders</a:t>
                      </a:r>
                      <a:r>
                        <a:rPr lang="en-IN" sz="1200" dirty="0" smtClean="0"/>
                        <a:t>, GANs; datasets: </a:t>
                      </a:r>
                      <a:r>
                        <a:rPr lang="en-IN" sz="1200" dirty="0" err="1" smtClean="0"/>
                        <a:t>DeepfakeTIMIT</a:t>
                      </a:r>
                      <a:r>
                        <a:rPr lang="en-IN" sz="1200" dirty="0" smtClean="0"/>
                        <a:t>, UADFV, FF++, Celeb-DF.</a:t>
                      </a:r>
                      <a:endParaRPr lang="en-US" sz="1200" b="0" i="0" dirty="0">
                        <a:latin typeface="+mn-lt"/>
                      </a:endParaRPr>
                    </a:p>
                  </a:txBody>
                  <a:tcPr>
                    <a:solidFill>
                      <a:schemeClr val="accent6">
                        <a:lumMod val="20000"/>
                        <a:lumOff val="80000"/>
                      </a:schemeClr>
                    </a:solidFill>
                  </a:tcPr>
                </a:tc>
                <a:tc>
                  <a:txBody>
                    <a:bodyPr/>
                    <a:lstStyle/>
                    <a:p>
                      <a:r>
                        <a:rPr lang="en-IN" sz="1200" dirty="0" smtClean="0"/>
                        <a:t>Reviews 4 manipulation types: synthesis, identity swap, attribute, expression swap.</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dirty="0" smtClean="0"/>
                        <a:t>Research still early; lacks public datasets for expression swap.</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1250275">
                <a:tc>
                  <a:txBody>
                    <a:bodyPr/>
                    <a:lstStyle/>
                    <a:p>
                      <a:pPr algn="ctr"/>
                      <a:r>
                        <a:rPr lang="en-US" sz="1200" b="0" i="0" dirty="0">
                          <a:latin typeface="+mn-lt"/>
                        </a:rPr>
                        <a:t>19.</a:t>
                      </a:r>
                    </a:p>
                  </a:txBody>
                  <a:tcPr>
                    <a:solidFill>
                      <a:schemeClr val="accent6">
                        <a:lumMod val="60000"/>
                        <a:lumOff val="40000"/>
                      </a:schemeClr>
                    </a:solidFill>
                  </a:tcPr>
                </a:tc>
                <a:tc>
                  <a:txBody>
                    <a:bodyPr/>
                    <a:lstStyle/>
                    <a:p>
                      <a:r>
                        <a:rPr lang="en-IN" sz="1200" b="0" dirty="0" err="1" smtClean="0">
                          <a:latin typeface="+mn-lt"/>
                        </a:rPr>
                        <a:t>Fazeela</a:t>
                      </a:r>
                      <a:r>
                        <a:rPr lang="en-IN" sz="1200" b="0" dirty="0" smtClean="0">
                          <a:latin typeface="+mn-lt"/>
                        </a:rPr>
                        <a:t> Siddiqui et al.—</a:t>
                      </a:r>
                      <a:r>
                        <a:rPr lang="en-US" sz="1200" b="0" i="0" baseline="0" dirty="0" smtClean="0">
                          <a:latin typeface="+mn-lt"/>
                        </a:rPr>
                        <a:t> </a:t>
                      </a:r>
                      <a:r>
                        <a:rPr lang="en-IN" sz="1200" b="0" dirty="0" smtClean="0">
                          <a:latin typeface="+mn-lt"/>
                        </a:rPr>
                        <a:t>“</a:t>
                      </a:r>
                      <a:r>
                        <a:rPr lang="en-IN" sz="1200" b="0" i="1" dirty="0" smtClean="0">
                          <a:latin typeface="+mn-lt"/>
                        </a:rPr>
                        <a:t>Enhanced </a:t>
                      </a:r>
                      <a:r>
                        <a:rPr lang="en-IN" sz="1200" b="0" i="1" dirty="0" err="1" smtClean="0">
                          <a:latin typeface="+mn-lt"/>
                        </a:rPr>
                        <a:t>deepfake</a:t>
                      </a:r>
                      <a:r>
                        <a:rPr lang="en-IN" sz="1200" b="0" i="1" dirty="0" smtClean="0">
                          <a:latin typeface="+mn-lt"/>
                        </a:rPr>
                        <a:t> detection with </a:t>
                      </a:r>
                      <a:r>
                        <a:rPr lang="en-IN" sz="1200" b="0" i="1" dirty="0" err="1" smtClean="0">
                          <a:latin typeface="+mn-lt"/>
                        </a:rPr>
                        <a:t>DenseNet</a:t>
                      </a:r>
                      <a:r>
                        <a:rPr lang="en-IN" sz="1200" b="0" i="1" dirty="0" smtClean="0">
                          <a:latin typeface="+mn-lt"/>
                        </a:rPr>
                        <a:t> and Cross-</a:t>
                      </a:r>
                      <a:r>
                        <a:rPr lang="en-IN" sz="1200" b="0" i="1" dirty="0" err="1" smtClean="0">
                          <a:latin typeface="+mn-lt"/>
                        </a:rPr>
                        <a:t>ViT</a:t>
                      </a:r>
                      <a:r>
                        <a:rPr lang="en-IN" sz="1200" b="0" i="1" dirty="0" smtClean="0">
                          <a:latin typeface="+mn-lt"/>
                        </a:rPr>
                        <a:t>” </a:t>
                      </a:r>
                      <a:r>
                        <a:rPr lang="en-IN" sz="1200" b="0" dirty="0" smtClean="0">
                          <a:latin typeface="+mn-lt"/>
                        </a:rPr>
                        <a:t> [19]</a:t>
                      </a:r>
                      <a:endParaRPr lang="en-US" sz="1200" b="0" i="0" dirty="0">
                        <a:latin typeface="+mn-lt"/>
                      </a:endParaRPr>
                    </a:p>
                  </a:txBody>
                  <a:tcPr>
                    <a:solidFill>
                      <a:schemeClr val="accent6">
                        <a:lumMod val="60000"/>
                        <a:lumOff val="40000"/>
                      </a:schemeClr>
                    </a:solidFill>
                  </a:tcPr>
                </a:tc>
                <a:tc>
                  <a:txBody>
                    <a:bodyPr/>
                    <a:lstStyle/>
                    <a:p>
                      <a:r>
                        <a:rPr lang="en-US" sz="1200" b="0" dirty="0" smtClean="0">
                          <a:latin typeface="+mn-lt"/>
                        </a:rPr>
                        <a:t>Expert Systems With Applications (2025).</a:t>
                      </a:r>
                      <a:endParaRPr lang="en-US" sz="1200" b="0" i="0" dirty="0">
                        <a:latin typeface="+mn-lt"/>
                      </a:endParaRPr>
                    </a:p>
                  </a:txBody>
                  <a:tcPr>
                    <a:solidFill>
                      <a:schemeClr val="accent6">
                        <a:lumMod val="60000"/>
                        <a:lumOff val="40000"/>
                      </a:schemeClr>
                    </a:solidFill>
                  </a:tcPr>
                </a:tc>
                <a:tc>
                  <a:txBody>
                    <a:bodyPr/>
                    <a:lstStyle/>
                    <a:p>
                      <a:r>
                        <a:rPr lang="en-US" sz="1200" dirty="0" err="1" smtClean="0"/>
                        <a:t>DenseNet</a:t>
                      </a:r>
                      <a:r>
                        <a:rPr lang="en-US" sz="1200" dirty="0" smtClean="0"/>
                        <a:t> + </a:t>
                      </a:r>
                      <a:r>
                        <a:rPr lang="en-US" sz="1200" dirty="0" err="1" smtClean="0"/>
                        <a:t>CrossViT</a:t>
                      </a:r>
                      <a:r>
                        <a:rPr lang="en-US" sz="1200" dirty="0" smtClean="0"/>
                        <a:t> on </a:t>
                      </a:r>
                      <a:r>
                        <a:rPr lang="en-US" sz="1200" dirty="0" err="1" smtClean="0"/>
                        <a:t>DeepForensics</a:t>
                      </a:r>
                      <a:r>
                        <a:rPr lang="en-US" sz="1200" dirty="0" smtClean="0"/>
                        <a:t> 1.0.</a:t>
                      </a:r>
                      <a:endParaRPr lang="en-US" sz="1200" b="0" i="0" dirty="0">
                        <a:latin typeface="+mn-lt"/>
                      </a:endParaRPr>
                    </a:p>
                  </a:txBody>
                  <a:tcPr>
                    <a:solidFill>
                      <a:schemeClr val="accent6">
                        <a:lumMod val="60000"/>
                        <a:lumOff val="40000"/>
                      </a:schemeClr>
                    </a:solidFill>
                  </a:tcPr>
                </a:tc>
                <a:tc>
                  <a:txBody>
                    <a:bodyPr/>
                    <a:lstStyle/>
                    <a:p>
                      <a:r>
                        <a:rPr lang="en-US" sz="1200" b="0" dirty="0" smtClean="0">
                          <a:latin typeface="+mn-lt"/>
                        </a:rPr>
                        <a:t>The model achieved high performance with a 99.99% AUC on </a:t>
                      </a:r>
                      <a:r>
                        <a:rPr lang="en-US" sz="1200" b="0" dirty="0" err="1" smtClean="0">
                          <a:latin typeface="+mn-lt"/>
                        </a:rPr>
                        <a:t>DeepForensics</a:t>
                      </a:r>
                      <a:r>
                        <a:rPr lang="en-US" sz="1200" b="0" dirty="0" smtClean="0">
                          <a:latin typeface="+mn-lt"/>
                        </a:rPr>
                        <a:t> 1.0.</a:t>
                      </a:r>
                      <a:endParaRPr lang="en-US" sz="1200" b="0" i="0" dirty="0">
                        <a:latin typeface="+mn-lt"/>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b="0" dirty="0" smtClean="0">
                          <a:latin typeface="+mn-lt"/>
                        </a:rPr>
                        <a:t>The primary challenge identified is the increasing difficulty of detecting highly realistic facial forgeries.</a:t>
                      </a:r>
                      <a:endParaRPr lang="en-US" sz="1200" b="0" i="0" dirty="0">
                        <a:latin typeface="+mn-lt"/>
                      </a:endParaRPr>
                    </a:p>
                  </a:txBody>
                  <a:tcPr>
                    <a:solidFill>
                      <a:schemeClr val="accent6">
                        <a:lumMod val="60000"/>
                        <a:lumOff val="40000"/>
                      </a:schemeClr>
                    </a:solidFill>
                  </a:tcPr>
                </a:tc>
                <a:extLst>
                  <a:ext uri="{0D108BD9-81ED-4DB2-BD59-A6C34878D82A}">
                    <a16:rowId xmlns:a16="http://schemas.microsoft.com/office/drawing/2014/main" xmlns="" val="3646395450"/>
                  </a:ext>
                </a:extLst>
              </a:tr>
              <a:tr h="1364296">
                <a:tc>
                  <a:txBody>
                    <a:bodyPr/>
                    <a:lstStyle/>
                    <a:p>
                      <a:pPr algn="ctr"/>
                      <a:r>
                        <a:rPr lang="en-US" sz="1200" b="0" i="0" dirty="0">
                          <a:latin typeface="+mn-lt"/>
                        </a:rPr>
                        <a:t>20.</a:t>
                      </a:r>
                    </a:p>
                  </a:txBody>
                  <a:tcPr>
                    <a:solidFill>
                      <a:schemeClr val="accent6">
                        <a:lumMod val="20000"/>
                        <a:lumOff val="80000"/>
                      </a:schemeClr>
                    </a:solidFill>
                  </a:tcPr>
                </a:tc>
                <a:tc>
                  <a:txBody>
                    <a:bodyPr/>
                    <a:lstStyle/>
                    <a:p>
                      <a:r>
                        <a:rPr lang="en-US" sz="1200" b="0" dirty="0" err="1" smtClean="0">
                          <a:latin typeface="+mn-lt"/>
                        </a:rPr>
                        <a:t>Rupak</a:t>
                      </a:r>
                      <a:r>
                        <a:rPr lang="en-US" sz="1200" b="0" dirty="0" smtClean="0">
                          <a:latin typeface="+mn-lt"/>
                        </a:rPr>
                        <a:t> Kumar Das</a:t>
                      </a:r>
                      <a:r>
                        <a:rPr lang="en-IN" sz="1200" b="0" dirty="0" smtClean="0">
                          <a:latin typeface="+mn-lt"/>
                        </a:rPr>
                        <a:t> —</a:t>
                      </a:r>
                      <a:r>
                        <a:rPr lang="en-US" sz="1200" b="0" i="0" baseline="0" dirty="0" smtClean="0">
                          <a:latin typeface="+mn-lt"/>
                        </a:rPr>
                        <a:t> </a:t>
                      </a:r>
                      <a:r>
                        <a:rPr lang="en-US" sz="1200" b="0" dirty="0" smtClean="0">
                          <a:latin typeface="+mn-lt"/>
                        </a:rPr>
                        <a:t>“</a:t>
                      </a:r>
                      <a:r>
                        <a:rPr lang="en-US" sz="1200" b="0" i="1" dirty="0" smtClean="0">
                          <a:latin typeface="+mn-lt"/>
                        </a:rPr>
                        <a:t>Fake News Detection After LLM Laundering: Measurement and Explanation” </a:t>
                      </a:r>
                      <a:r>
                        <a:rPr lang="en-US" sz="1200" b="0" dirty="0" smtClean="0">
                          <a:latin typeface="+mn-lt"/>
                        </a:rPr>
                        <a:t> [20]</a:t>
                      </a:r>
                      <a:endParaRPr lang="en-US" sz="1200" b="0" i="0" dirty="0">
                        <a:latin typeface="+mn-lt"/>
                      </a:endParaRPr>
                    </a:p>
                  </a:txBody>
                  <a:tcPr>
                    <a:solidFill>
                      <a:schemeClr val="accent6">
                        <a:lumMod val="20000"/>
                        <a:lumOff val="80000"/>
                      </a:schemeClr>
                    </a:solidFill>
                  </a:tcPr>
                </a:tc>
                <a:tc>
                  <a:txBody>
                    <a:bodyPr/>
                    <a:lstStyle/>
                    <a:p>
                      <a:r>
                        <a:rPr lang="en-IN" sz="1200" b="0" dirty="0" err="1" smtClean="0">
                          <a:latin typeface="+mn-lt"/>
                        </a:rPr>
                        <a:t>arXiv</a:t>
                      </a:r>
                      <a:r>
                        <a:rPr lang="en-IN" sz="1200" b="0" dirty="0" smtClean="0">
                          <a:latin typeface="+mn-lt"/>
                        </a:rPr>
                        <a:t> (2025) </a:t>
                      </a:r>
                      <a:r>
                        <a:rPr lang="en-IN" sz="1200" b="0" dirty="0" err="1" smtClean="0">
                          <a:latin typeface="+mn-lt"/>
                        </a:rPr>
                        <a:t>arXiv</a:t>
                      </a:r>
                      <a:r>
                        <a:rPr lang="en-IN" sz="1200" b="0" dirty="0" smtClean="0">
                          <a:latin typeface="+mn-lt"/>
                        </a:rPr>
                        <a:t> (2025).</a:t>
                      </a:r>
                      <a:endParaRPr lang="en-US" sz="1200" b="0" i="0" dirty="0">
                        <a:latin typeface="+mn-lt"/>
                      </a:endParaRPr>
                    </a:p>
                  </a:txBody>
                  <a:tcPr>
                    <a:solidFill>
                      <a:schemeClr val="accent6">
                        <a:lumMod val="20000"/>
                        <a:lumOff val="80000"/>
                      </a:schemeClr>
                    </a:solidFill>
                  </a:tcPr>
                </a:tc>
                <a:tc>
                  <a:txBody>
                    <a:bodyPr/>
                    <a:lstStyle/>
                    <a:p>
                      <a:r>
                        <a:rPr lang="en-US" sz="1200" dirty="0" smtClean="0"/>
                        <a:t>BERTSCORE for semantic similarity; new dataset of paraphrased fakes.</a:t>
                      </a:r>
                      <a:endParaRPr lang="en-US" sz="1200" b="0" i="0" dirty="0">
                        <a:latin typeface="+mn-lt"/>
                      </a:endParaRPr>
                    </a:p>
                  </a:txBody>
                  <a:tcPr>
                    <a:solidFill>
                      <a:schemeClr val="accent6">
                        <a:lumMod val="20000"/>
                        <a:lumOff val="80000"/>
                      </a:schemeClr>
                    </a:solidFill>
                  </a:tcPr>
                </a:tc>
                <a:tc>
                  <a:txBody>
                    <a:bodyPr/>
                    <a:lstStyle/>
                    <a:p>
                      <a:r>
                        <a:rPr lang="en-US" sz="1200" dirty="0" smtClean="0"/>
                        <a:t>Detectors fail on LLM-paraphrased fakes due to “sentiment shift”.</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b="0" dirty="0" smtClean="0">
                          <a:latin typeface="+mn-lt"/>
                        </a:rPr>
                        <a:t>The paper emphasizes that the field of detecting LLM-generated fake news is still under-explored.</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108054300"/>
                  </a:ext>
                </a:extLst>
              </a:tr>
            </a:tbl>
          </a:graphicData>
        </a:graphic>
      </p:graphicFrame>
    </p:spTree>
    <p:extLst>
      <p:ext uri="{BB962C8B-B14F-4D97-AF65-F5344CB8AC3E}">
        <p14:creationId xmlns:p14="http://schemas.microsoft.com/office/powerpoint/2010/main" val="930490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Project Design</a:t>
            </a:r>
            <a:endParaRPr lang="en-US"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200" b="1" dirty="0" smtClean="0"/>
              <a:t>     </a:t>
            </a:r>
          </a:p>
          <a:p>
            <a:pPr marL="0" indent="0">
              <a:buNone/>
            </a:pPr>
            <a:endParaRPr lang="en-US" sz="1200" b="1" dirty="0"/>
          </a:p>
          <a:p>
            <a:pPr marL="0" indent="0">
              <a:buNone/>
            </a:pPr>
            <a:endParaRPr lang="en-US" sz="1200" b="1" dirty="0" smtClean="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a:p>
          <a:p>
            <a:pPr marL="0" indent="0">
              <a:buNone/>
            </a:pPr>
            <a:endParaRPr lang="en-US" sz="1200" b="1" dirty="0" smtClean="0"/>
          </a:p>
          <a:p>
            <a:pPr marL="0" indent="0">
              <a:buNone/>
            </a:pPr>
            <a:endParaRPr lang="en-US" sz="1200" b="1" dirty="0"/>
          </a:p>
          <a:p>
            <a:pPr marL="0" indent="0">
              <a:buNone/>
            </a:pPr>
            <a:endParaRPr lang="en-US" sz="1200" b="1" dirty="0" smtClean="0"/>
          </a:p>
          <a:p>
            <a:pPr marL="0" indent="0">
              <a:buNone/>
            </a:pPr>
            <a:endParaRPr lang="en-US" sz="1200" b="1" dirty="0" smtClean="0"/>
          </a:p>
          <a:p>
            <a:pPr marL="0" indent="0">
              <a:buNone/>
            </a:pPr>
            <a:r>
              <a:rPr lang="en-US" sz="1200" b="1" u="sng" dirty="0" smtClean="0">
                <a:latin typeface="+mn-lt"/>
                <a:cs typeface="Times New Roman" panose="02020603050405020304" pitchFamily="18" charset="0"/>
              </a:rPr>
              <a:t>Overview</a:t>
            </a:r>
            <a:endParaRPr lang="en-US" sz="1200" b="1" u="sng" dirty="0">
              <a:latin typeface="+mn-lt"/>
              <a:cs typeface="Times New Roman" panose="02020603050405020304" pitchFamily="18" charset="0"/>
            </a:endParaRPr>
          </a:p>
          <a:p>
            <a:r>
              <a:rPr lang="en-US" sz="1200" b="1" dirty="0">
                <a:latin typeface="+mn-lt"/>
                <a:cs typeface="Times New Roman" panose="02020603050405020304" pitchFamily="18" charset="0"/>
              </a:rPr>
              <a:t>Multi-modal inputs:</a:t>
            </a:r>
            <a:r>
              <a:rPr lang="en-US" sz="1200" dirty="0">
                <a:latin typeface="+mn-lt"/>
                <a:cs typeface="Times New Roman" panose="02020603050405020304" pitchFamily="18" charset="0"/>
              </a:rPr>
              <a:t> Supports both text (news articles, claims) and images (</a:t>
            </a:r>
            <a:r>
              <a:rPr lang="en-US" sz="1200" dirty="0" err="1">
                <a:latin typeface="+mn-lt"/>
                <a:cs typeface="Times New Roman" panose="02020603050405020304" pitchFamily="18" charset="0"/>
              </a:rPr>
              <a:t>deepfakes</a:t>
            </a:r>
            <a:r>
              <a:rPr lang="en-US" sz="1200" dirty="0">
                <a:latin typeface="+mn-lt"/>
                <a:cs typeface="Times New Roman" panose="02020603050405020304" pitchFamily="18" charset="0"/>
              </a:rPr>
              <a:t>).</a:t>
            </a:r>
          </a:p>
          <a:p>
            <a:r>
              <a:rPr lang="en-US" sz="1200" b="1" dirty="0">
                <a:latin typeface="+mn-lt"/>
                <a:cs typeface="Times New Roman" panose="02020603050405020304" pitchFamily="18" charset="0"/>
              </a:rPr>
              <a:t>Data integration layer:</a:t>
            </a:r>
            <a:r>
              <a:rPr lang="en-US" sz="1200" dirty="0">
                <a:latin typeface="+mn-lt"/>
                <a:cs typeface="Times New Roman" panose="02020603050405020304" pitchFamily="18" charset="0"/>
              </a:rPr>
              <a:t> Centralized processing of text + image data for unified detection.</a:t>
            </a:r>
          </a:p>
          <a:p>
            <a:r>
              <a:rPr lang="en-US" sz="1200" b="1" dirty="0">
                <a:latin typeface="+mn-lt"/>
                <a:cs typeface="Times New Roman" panose="02020603050405020304" pitchFamily="18" charset="0"/>
              </a:rPr>
              <a:t>Key Technologies:</a:t>
            </a:r>
            <a:r>
              <a:rPr lang="en-US" sz="1200" dirty="0">
                <a:latin typeface="+mn-lt"/>
                <a:cs typeface="Times New Roman" panose="02020603050405020304" pitchFamily="18" charset="0"/>
              </a:rPr>
              <a:t> NLP (TF-IDF, Transformers), Computer Vision (</a:t>
            </a:r>
            <a:r>
              <a:rPr lang="en-US" sz="1200" dirty="0" err="1">
                <a:latin typeface="+mn-lt"/>
                <a:cs typeface="Times New Roman" panose="02020603050405020304" pitchFamily="18" charset="0"/>
              </a:rPr>
              <a:t>ViT</a:t>
            </a:r>
            <a:r>
              <a:rPr lang="en-US" sz="1200" dirty="0">
                <a:latin typeface="+mn-lt"/>
                <a:cs typeface="Times New Roman" panose="02020603050405020304" pitchFamily="18" charset="0"/>
              </a:rPr>
              <a:t>), Flask &amp; </a:t>
            </a:r>
            <a:r>
              <a:rPr lang="en-US" sz="1200" dirty="0" err="1">
                <a:latin typeface="+mn-lt"/>
                <a:cs typeface="Times New Roman" panose="02020603050405020304" pitchFamily="18" charset="0"/>
              </a:rPr>
              <a:t>Streamlit</a:t>
            </a:r>
            <a:r>
              <a:rPr lang="en-US" sz="1200" dirty="0">
                <a:latin typeface="+mn-lt"/>
                <a:cs typeface="Times New Roman" panose="02020603050405020304" pitchFamily="18" charset="0"/>
              </a:rPr>
              <a:t>.</a:t>
            </a:r>
          </a:p>
          <a:p>
            <a:r>
              <a:rPr lang="en-US" sz="1200" b="1" dirty="0">
                <a:latin typeface="+mn-lt"/>
                <a:cs typeface="Times New Roman" panose="02020603050405020304" pitchFamily="18" charset="0"/>
              </a:rPr>
              <a:t>Design Decision:</a:t>
            </a:r>
            <a:r>
              <a:rPr lang="en-US" sz="1200" dirty="0">
                <a:latin typeface="+mn-lt"/>
                <a:cs typeface="Times New Roman" panose="02020603050405020304" pitchFamily="18" charset="0"/>
              </a:rPr>
              <a:t> Unified framework instead of separate systems for text and images, ensuring scalability and consistency.</a:t>
            </a:r>
          </a:p>
          <a:p>
            <a:pPr marL="95250" indent="0">
              <a:buNone/>
            </a:pPr>
            <a:endParaRPr lang="en-IN" sz="1200" dirty="0">
              <a:ea typeface="Palatino" pitchFamily="2" charset="77"/>
            </a:endParaRPr>
          </a:p>
        </p:txBody>
      </p:sp>
      <p:pic>
        <p:nvPicPr>
          <p:cNvPr id="6" name="Picture 5"/>
          <p:cNvPicPr>
            <a:picLocks noChangeAspect="1"/>
          </p:cNvPicPr>
          <p:nvPr/>
        </p:nvPicPr>
        <p:blipFill>
          <a:blip r:embed="rId2"/>
          <a:stretch>
            <a:fillRect/>
          </a:stretch>
        </p:blipFill>
        <p:spPr>
          <a:xfrm>
            <a:off x="1470815" y="804231"/>
            <a:ext cx="5986383" cy="4011609"/>
          </a:xfrm>
          <a:prstGeom prst="rect">
            <a:avLst/>
          </a:prstGeom>
        </p:spPr>
      </p:pic>
    </p:spTree>
    <p:extLst>
      <p:ext uri="{BB962C8B-B14F-4D97-AF65-F5344CB8AC3E}">
        <p14:creationId xmlns:p14="http://schemas.microsoft.com/office/powerpoint/2010/main" val="998922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823042" cy="565752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endParaRPr lang="en-IN" sz="1200" b="1" u="sng" dirty="0" smtClean="0"/>
          </a:p>
          <a:p>
            <a:pPr marL="0" indent="0">
              <a:buNone/>
            </a:pPr>
            <a:endParaRPr lang="en-IN" sz="1200" b="1" u="sng" dirty="0" smtClean="0"/>
          </a:p>
          <a:p>
            <a:pPr marL="0" indent="0">
              <a:buNone/>
            </a:pPr>
            <a:endParaRPr lang="en-IN" sz="1200" b="1" u="sng" dirty="0"/>
          </a:p>
          <a:p>
            <a:pPr marL="0" indent="0">
              <a:buNone/>
            </a:pPr>
            <a:endParaRPr lang="en-US" sz="1200" b="1" u="sng" dirty="0" smtClean="0"/>
          </a:p>
          <a:p>
            <a:pPr marL="0" indent="0">
              <a:buNone/>
            </a:pPr>
            <a:endParaRPr lang="en-US" sz="1200" b="1" u="sng" dirty="0"/>
          </a:p>
          <a:p>
            <a:pPr marL="0" indent="0">
              <a:buNone/>
            </a:pPr>
            <a:endParaRPr lang="en-IN" sz="1200" b="1" u="sng" dirty="0" smtClean="0"/>
          </a:p>
          <a:p>
            <a:pPr marL="0" indent="0">
              <a:buNone/>
            </a:pPr>
            <a:endParaRPr lang="en-IN" sz="1200" b="1" u="sng" dirty="0"/>
          </a:p>
          <a:p>
            <a:pPr marL="0" indent="0">
              <a:buNone/>
            </a:pPr>
            <a:endParaRPr lang="en-US" sz="1200" b="1" u="sng" dirty="0" smtClean="0"/>
          </a:p>
          <a:p>
            <a:pPr marL="0" indent="0">
              <a:buNone/>
            </a:pPr>
            <a:endParaRPr lang="en-IN" sz="1200" b="1" u="sng" dirty="0" smtClean="0"/>
          </a:p>
          <a:p>
            <a:pPr marL="0" indent="0">
              <a:buNone/>
            </a:pPr>
            <a:endParaRPr lang="en-IN" sz="1200" b="1" u="sng" dirty="0"/>
          </a:p>
        </p:txBody>
      </p:sp>
      <p:pic>
        <p:nvPicPr>
          <p:cNvPr id="3" name="Picture 2"/>
          <p:cNvPicPr>
            <a:picLocks noChangeAspect="1"/>
          </p:cNvPicPr>
          <p:nvPr/>
        </p:nvPicPr>
        <p:blipFill>
          <a:blip r:embed="rId2"/>
          <a:stretch>
            <a:fillRect/>
          </a:stretch>
        </p:blipFill>
        <p:spPr>
          <a:xfrm>
            <a:off x="1602378" y="724544"/>
            <a:ext cx="5468982" cy="3485448"/>
          </a:xfrm>
          <a:prstGeom prst="rect">
            <a:avLst/>
          </a:prstGeom>
        </p:spPr>
      </p:pic>
      <p:pic>
        <p:nvPicPr>
          <p:cNvPr id="1026" name="Picture 2" descr="C:\Users\saini\Desktop\WhatsApp Image 2025-09-26 at 8.47.31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1237" y="724543"/>
            <a:ext cx="6618913" cy="5869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498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87098B9-7821-8ACD-C792-3B5F23C9E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A548411-792B-E2E6-69EC-2D600A8E4120}"/>
              </a:ext>
            </a:extLst>
          </p:cNvPr>
          <p:cNvSpPr>
            <a:spLocks noGrp="1"/>
          </p:cNvSpPr>
          <p:nvPr>
            <p:ph type="title"/>
          </p:nvPr>
        </p:nvSpPr>
        <p:spPr/>
        <p:txBody>
          <a:bodyPr/>
          <a:lstStyle/>
          <a:p>
            <a:r>
              <a:rPr lang="en-IN" sz="2400" dirty="0">
                <a:ea typeface="Palatino" pitchFamily="2" charset="77"/>
              </a:rPr>
              <a:t>Project Design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99606774-D02D-0AA6-E33B-F48A47CAD52D}"/>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endParaRPr lang="en-US" sz="1200" b="1" u="sng" dirty="0" smtClean="0"/>
          </a:p>
          <a:p>
            <a:pPr marL="0" indent="0">
              <a:buNone/>
            </a:pPr>
            <a:endParaRPr lang="en-US" sz="1200" b="1" u="sng" dirty="0"/>
          </a:p>
          <a:p>
            <a:pPr marL="0" indent="0">
              <a:buNone/>
            </a:pPr>
            <a:endParaRPr lang="en-US" sz="1200" b="1" u="sng" dirty="0" smtClean="0"/>
          </a:p>
          <a:p>
            <a:pPr marL="0" indent="0">
              <a:buNone/>
            </a:pPr>
            <a:endParaRPr lang="en-US" sz="1200" b="1" u="sng" dirty="0" smtClean="0"/>
          </a:p>
          <a:p>
            <a:pPr marL="0" indent="0">
              <a:buNone/>
            </a:pPr>
            <a:endParaRPr lang="en-US" sz="1200" b="1" u="sng" dirty="0"/>
          </a:p>
          <a:p>
            <a:pPr marL="0" indent="0">
              <a:buNone/>
            </a:pPr>
            <a:endParaRPr lang="en-US" sz="1200" b="1" u="sng" dirty="0" smtClean="0"/>
          </a:p>
          <a:p>
            <a:pPr marL="0" indent="0">
              <a:buNone/>
            </a:pPr>
            <a:endParaRPr lang="en-US" sz="1200" b="1" u="sng" dirty="0" smtClean="0"/>
          </a:p>
          <a:p>
            <a:pPr marL="0" indent="0">
              <a:buNone/>
            </a:pPr>
            <a:endParaRPr lang="en-US" sz="1200" b="1" u="sng" dirty="0"/>
          </a:p>
          <a:p>
            <a:pPr marL="0" indent="0">
              <a:buNone/>
            </a:pPr>
            <a:endParaRPr lang="en-US" sz="1200" b="1" u="sng" dirty="0"/>
          </a:p>
          <a:p>
            <a:pPr marL="0" indent="0">
              <a:buNone/>
            </a:pPr>
            <a:endParaRPr lang="en-US" sz="1200" b="1" u="sng" dirty="0"/>
          </a:p>
          <a:p>
            <a:pPr marL="0" indent="0">
              <a:buNone/>
            </a:pPr>
            <a:endParaRPr lang="en-US" sz="1200" b="1" u="sng" dirty="0" smtClean="0"/>
          </a:p>
          <a:p>
            <a:pPr marL="0" indent="0">
              <a:buNone/>
            </a:pPr>
            <a:r>
              <a:rPr lang="en-US" sz="1200" b="1" u="sng" dirty="0" smtClean="0"/>
              <a:t>User </a:t>
            </a:r>
            <a:r>
              <a:rPr lang="en-US" sz="1200" b="1" u="sng" dirty="0"/>
              <a:t>Interaction &amp; </a:t>
            </a:r>
            <a:r>
              <a:rPr lang="en-US" sz="1200" b="1" u="sng" dirty="0" smtClean="0"/>
              <a:t>Deployment</a:t>
            </a:r>
            <a:endParaRPr lang="en-US" sz="1200" b="1" u="sng" dirty="0"/>
          </a:p>
          <a:p>
            <a:r>
              <a:rPr lang="en-US" sz="1200" b="1" dirty="0"/>
              <a:t>Frontend:</a:t>
            </a:r>
            <a:r>
              <a:rPr lang="en-US" sz="1200" dirty="0"/>
              <a:t> </a:t>
            </a:r>
            <a:r>
              <a:rPr lang="en-US" sz="1200" dirty="0" err="1"/>
              <a:t>Streamlit</a:t>
            </a:r>
            <a:r>
              <a:rPr lang="en-US" sz="1200" dirty="0"/>
              <a:t> dashboards for text input, image upload, and visualization.</a:t>
            </a:r>
          </a:p>
          <a:p>
            <a:r>
              <a:rPr lang="en-US" sz="1200" b="1" dirty="0"/>
              <a:t>Backend:</a:t>
            </a:r>
            <a:r>
              <a:rPr lang="en-US" sz="1200" dirty="0"/>
              <a:t> Flask APIs serving ML/DL models for real-time predictions.</a:t>
            </a:r>
          </a:p>
          <a:p>
            <a:r>
              <a:rPr lang="en-US" sz="1200" b="1" dirty="0"/>
              <a:t>Visualization:</a:t>
            </a:r>
            <a:r>
              <a:rPr lang="en-US" sz="1200" dirty="0"/>
              <a:t> Word clouds, sentiment charts, confidence scores.</a:t>
            </a:r>
          </a:p>
          <a:p>
            <a:r>
              <a:rPr lang="en-US" sz="1200" b="1" dirty="0"/>
              <a:t>Design Decision:</a:t>
            </a:r>
            <a:r>
              <a:rPr lang="en-US" sz="1200" dirty="0"/>
              <a:t> Web-based design for accessibility, real-time feedback, and easy deployment.</a:t>
            </a:r>
          </a:p>
          <a:p>
            <a:pPr marL="357188" indent="-261938"/>
            <a:endParaRPr lang="en-IN" sz="1200" dirty="0">
              <a:ea typeface="Palatino" pitchFamily="2" charset="77"/>
            </a:endParaRPr>
          </a:p>
        </p:txBody>
      </p:sp>
      <p:pic>
        <p:nvPicPr>
          <p:cNvPr id="3" name="Picture 2"/>
          <p:cNvPicPr>
            <a:picLocks noChangeAspect="1"/>
          </p:cNvPicPr>
          <p:nvPr/>
        </p:nvPicPr>
        <p:blipFill>
          <a:blip r:embed="rId2"/>
          <a:stretch>
            <a:fillRect/>
          </a:stretch>
        </p:blipFill>
        <p:spPr>
          <a:xfrm>
            <a:off x="2987041" y="804230"/>
            <a:ext cx="2260630" cy="3690967"/>
          </a:xfrm>
          <a:prstGeom prst="rect">
            <a:avLst/>
          </a:prstGeom>
        </p:spPr>
      </p:pic>
    </p:spTree>
    <p:extLst>
      <p:ext uri="{BB962C8B-B14F-4D97-AF65-F5344CB8AC3E}">
        <p14:creationId xmlns:p14="http://schemas.microsoft.com/office/powerpoint/2010/main" val="2279300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Tools, Technologies and Languages</a:t>
            </a:r>
            <a:endParaRPr lang="en-US" b="0"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1185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endParaRPr lang="en-IN" sz="1800" dirty="0">
              <a:ea typeface="Palatino" pitchFamily="2" charset="77"/>
            </a:endParaRPr>
          </a:p>
        </p:txBody>
      </p:sp>
      <p:graphicFrame>
        <p:nvGraphicFramePr>
          <p:cNvPr id="3" name="Table 2"/>
          <p:cNvGraphicFramePr>
            <a:graphicFrameLocks noGrp="1"/>
          </p:cNvGraphicFramePr>
          <p:nvPr>
            <p:extLst>
              <p:ext uri="{D42A27DB-BD31-4B8C-83A1-F6EECF244321}">
                <p14:modId xmlns:p14="http://schemas.microsoft.com/office/powerpoint/2010/main" val="299637609"/>
              </p:ext>
            </p:extLst>
          </p:nvPr>
        </p:nvGraphicFramePr>
        <p:xfrm>
          <a:off x="382815" y="775836"/>
          <a:ext cx="8345320" cy="5830888"/>
        </p:xfrm>
        <a:graphic>
          <a:graphicData uri="http://schemas.openxmlformats.org/drawingml/2006/table">
            <a:tbl>
              <a:tblPr/>
              <a:tblGrid>
                <a:gridCol w="2727187"/>
                <a:gridCol w="2727187"/>
                <a:gridCol w="2890946"/>
              </a:tblGrid>
              <a:tr h="458609">
                <a:tc>
                  <a:txBody>
                    <a:bodyPr/>
                    <a:lstStyle/>
                    <a:p>
                      <a:r>
                        <a:rPr lang="en-IN" sz="1300" u="sng" dirty="0"/>
                        <a:t>Category</a:t>
                      </a:r>
                    </a:p>
                  </a:txBody>
                  <a:tcPr marL="65516" marR="65516" marT="32758" marB="32758" anchor="ctr">
                    <a:lnL>
                      <a:noFill/>
                    </a:lnL>
                    <a:lnR>
                      <a:noFill/>
                    </a:lnR>
                    <a:lnT>
                      <a:noFill/>
                    </a:lnT>
                    <a:lnB>
                      <a:noFill/>
                    </a:lnB>
                  </a:tcPr>
                </a:tc>
                <a:tc>
                  <a:txBody>
                    <a:bodyPr/>
                    <a:lstStyle/>
                    <a:p>
                      <a:r>
                        <a:rPr lang="en-IN" sz="1300" i="0" u="sng" dirty="0"/>
                        <a:t>Technology</a:t>
                      </a:r>
                    </a:p>
                  </a:txBody>
                  <a:tcPr marL="65516" marR="65516" marT="32758" marB="32758" anchor="ctr">
                    <a:lnL>
                      <a:noFill/>
                    </a:lnL>
                    <a:lnR>
                      <a:noFill/>
                    </a:lnR>
                    <a:lnT>
                      <a:noFill/>
                    </a:lnT>
                    <a:lnB>
                      <a:noFill/>
                    </a:lnB>
                  </a:tcPr>
                </a:tc>
                <a:tc>
                  <a:txBody>
                    <a:bodyPr/>
                    <a:lstStyle/>
                    <a:p>
                      <a:r>
                        <a:rPr lang="en-IN" sz="1300" u="sng" dirty="0"/>
                        <a:t>Purpose &amp; Version Information</a:t>
                      </a:r>
                    </a:p>
                  </a:txBody>
                  <a:tcPr marL="65516" marR="65516" marT="32758" marB="32758" anchor="ctr">
                    <a:lnL>
                      <a:noFill/>
                    </a:lnL>
                    <a:lnR>
                      <a:noFill/>
                    </a:lnR>
                    <a:lnT>
                      <a:noFill/>
                    </a:lnT>
                    <a:lnB>
                      <a:noFill/>
                    </a:lnB>
                  </a:tcPr>
                </a:tc>
              </a:tr>
              <a:tr h="655156">
                <a:tc>
                  <a:txBody>
                    <a:bodyPr/>
                    <a:lstStyle/>
                    <a:p>
                      <a:r>
                        <a:rPr lang="en-IN" sz="1300" b="1"/>
                        <a:t>Programming Languages</a:t>
                      </a:r>
                      <a:endParaRPr lang="en-IN" sz="1300"/>
                    </a:p>
                  </a:txBody>
                  <a:tcPr marL="65516" marR="65516" marT="32758" marB="32758" anchor="ctr">
                    <a:lnL>
                      <a:noFill/>
                    </a:lnL>
                    <a:lnR>
                      <a:noFill/>
                    </a:lnR>
                    <a:lnT>
                      <a:noFill/>
                    </a:lnT>
                    <a:lnB>
                      <a:noFill/>
                    </a:lnB>
                  </a:tcPr>
                </a:tc>
                <a:tc>
                  <a:txBody>
                    <a:bodyPr/>
                    <a:lstStyle/>
                    <a:p>
                      <a:r>
                        <a:rPr lang="en-IN" sz="1300" dirty="0" smtClean="0"/>
                        <a:t> </a:t>
                      </a:r>
                      <a:r>
                        <a:rPr lang="en-IN" sz="1300" b="1" dirty="0"/>
                        <a:t>Python</a:t>
                      </a:r>
                      <a:endParaRPr lang="en-IN" sz="1300" dirty="0"/>
                    </a:p>
                  </a:txBody>
                  <a:tcPr marL="65516" marR="65516" marT="32758" marB="32758" anchor="ctr">
                    <a:lnL>
                      <a:noFill/>
                    </a:lnL>
                    <a:lnR>
                      <a:noFill/>
                    </a:lnR>
                    <a:lnT>
                      <a:noFill/>
                    </a:lnT>
                    <a:lnB>
                      <a:noFill/>
                    </a:lnB>
                  </a:tcPr>
                </a:tc>
                <a:tc>
                  <a:txBody>
                    <a:bodyPr/>
                    <a:lstStyle/>
                    <a:p>
                      <a:r>
                        <a:rPr lang="en-US" sz="1300" dirty="0"/>
                        <a:t>Primary language for backend logic, model training, and API handling.</a:t>
                      </a:r>
                    </a:p>
                  </a:txBody>
                  <a:tcPr marL="65516" marR="65516" marT="32758" marB="32758" anchor="ctr">
                    <a:lnL>
                      <a:noFill/>
                    </a:lnL>
                    <a:lnR>
                      <a:noFill/>
                    </a:lnR>
                    <a:lnT>
                      <a:noFill/>
                    </a:lnT>
                    <a:lnB>
                      <a:noFill/>
                    </a:lnB>
                  </a:tcPr>
                </a:tc>
              </a:tr>
              <a:tr h="655156">
                <a:tc>
                  <a:txBody>
                    <a:bodyPr/>
                    <a:lstStyle/>
                    <a:p>
                      <a:endParaRPr lang="en-IN" sz="1300" dirty="0"/>
                    </a:p>
                  </a:txBody>
                  <a:tcPr marL="65516" marR="65516" marT="32758" marB="32758" anchor="ctr">
                    <a:lnL>
                      <a:noFill/>
                    </a:lnL>
                    <a:lnR>
                      <a:noFill/>
                    </a:lnR>
                    <a:lnT>
                      <a:noFill/>
                    </a:lnT>
                    <a:lnB>
                      <a:noFill/>
                    </a:lnB>
                  </a:tcPr>
                </a:tc>
                <a:tc>
                  <a:txBody>
                    <a:bodyPr/>
                    <a:lstStyle/>
                    <a:p>
                      <a:r>
                        <a:rPr lang="en-IN" sz="1300" dirty="0" smtClean="0"/>
                        <a:t> </a:t>
                      </a:r>
                      <a:r>
                        <a:rPr lang="en-IN" sz="1300" b="1" dirty="0"/>
                        <a:t>HTML, CSS, JavaScript</a:t>
                      </a:r>
                      <a:endParaRPr lang="en-IN" sz="1300" dirty="0"/>
                    </a:p>
                  </a:txBody>
                  <a:tcPr marL="65516" marR="65516" marT="32758" marB="32758" anchor="ctr">
                    <a:lnL>
                      <a:noFill/>
                    </a:lnL>
                    <a:lnR>
                      <a:noFill/>
                    </a:lnR>
                    <a:lnT>
                      <a:noFill/>
                    </a:lnT>
                    <a:lnB>
                      <a:noFill/>
                    </a:lnB>
                  </a:tcPr>
                </a:tc>
                <a:tc>
                  <a:txBody>
                    <a:bodyPr/>
                    <a:lstStyle/>
                    <a:p>
                      <a:r>
                        <a:rPr lang="en-US" sz="1300"/>
                        <a:t>Used for building the web interface for the deepfake detector.</a:t>
                      </a:r>
                    </a:p>
                  </a:txBody>
                  <a:tcPr marL="65516" marR="65516" marT="32758" marB="32758" anchor="ctr">
                    <a:lnL>
                      <a:noFill/>
                    </a:lnL>
                    <a:lnR>
                      <a:noFill/>
                    </a:lnR>
                    <a:lnT>
                      <a:noFill/>
                    </a:lnT>
                    <a:lnB>
                      <a:noFill/>
                    </a:lnB>
                  </a:tcPr>
                </a:tc>
              </a:tr>
              <a:tr h="1244796">
                <a:tc>
                  <a:txBody>
                    <a:bodyPr/>
                    <a:lstStyle/>
                    <a:p>
                      <a:r>
                        <a:rPr lang="en-IN" sz="1300" b="1" dirty="0"/>
                        <a:t>Backend Frameworks</a:t>
                      </a:r>
                      <a:endParaRPr lang="en-IN" sz="1300" dirty="0"/>
                    </a:p>
                  </a:txBody>
                  <a:tcPr marL="65516" marR="65516" marT="32758" marB="32758" anchor="ctr">
                    <a:lnL>
                      <a:noFill/>
                    </a:lnL>
                    <a:lnR>
                      <a:noFill/>
                    </a:lnR>
                    <a:lnT>
                      <a:noFill/>
                    </a:lnT>
                    <a:lnB>
                      <a:noFill/>
                    </a:lnB>
                  </a:tcPr>
                </a:tc>
                <a:tc>
                  <a:txBody>
                    <a:bodyPr/>
                    <a:lstStyle/>
                    <a:p>
                      <a:r>
                        <a:rPr lang="en-IN" sz="1300" dirty="0" smtClean="0"/>
                        <a:t> </a:t>
                      </a:r>
                      <a:r>
                        <a:rPr lang="en-IN" sz="1300" b="1" dirty="0" err="1" smtClean="0"/>
                        <a:t>FastAPI</a:t>
                      </a:r>
                      <a:endParaRPr lang="en-IN" sz="1300" dirty="0"/>
                    </a:p>
                  </a:txBody>
                  <a:tcPr marL="65516" marR="65516" marT="32758" marB="32758" anchor="ctr">
                    <a:lnL>
                      <a:noFill/>
                    </a:lnL>
                    <a:lnR>
                      <a:noFill/>
                    </a:lnR>
                    <a:lnT>
                      <a:noFill/>
                    </a:lnT>
                    <a:lnB>
                      <a:noFill/>
                    </a:lnB>
                  </a:tcPr>
                </a:tc>
                <a:tc>
                  <a:txBody>
                    <a:bodyPr/>
                    <a:lstStyle/>
                    <a:p>
                      <a:r>
                        <a:rPr lang="en-US" sz="1300"/>
                        <a:t>FastAPI is mentioned for modern, fast API development, while Flask is used specifically for deploying the deepfake classifier API.</a:t>
                      </a:r>
                    </a:p>
                  </a:txBody>
                  <a:tcPr marL="65516" marR="65516" marT="32758" marB="32758" anchor="ctr">
                    <a:lnL>
                      <a:noFill/>
                    </a:lnL>
                    <a:lnR>
                      <a:noFill/>
                    </a:lnR>
                    <a:lnT>
                      <a:noFill/>
                    </a:lnT>
                    <a:lnB>
                      <a:noFill/>
                    </a:lnB>
                  </a:tcPr>
                </a:tc>
              </a:tr>
              <a:tr h="655156">
                <a:tc>
                  <a:txBody>
                    <a:bodyPr/>
                    <a:lstStyle/>
                    <a:p>
                      <a:r>
                        <a:rPr lang="en-IN" sz="1300" b="1"/>
                        <a:t>Frontend &amp; UI</a:t>
                      </a:r>
                      <a:endParaRPr lang="en-IN" sz="1300"/>
                    </a:p>
                  </a:txBody>
                  <a:tcPr marL="65516" marR="65516" marT="32758" marB="32758" anchor="ctr">
                    <a:lnL>
                      <a:noFill/>
                    </a:lnL>
                    <a:lnR>
                      <a:noFill/>
                    </a:lnR>
                    <a:lnT>
                      <a:noFill/>
                    </a:lnT>
                    <a:lnB>
                      <a:noFill/>
                    </a:lnB>
                  </a:tcPr>
                </a:tc>
                <a:tc>
                  <a:txBody>
                    <a:bodyPr/>
                    <a:lstStyle/>
                    <a:p>
                      <a:r>
                        <a:rPr lang="en-IN" sz="1300" dirty="0" smtClean="0"/>
                        <a:t> </a:t>
                      </a:r>
                      <a:r>
                        <a:rPr lang="en-IN" sz="1300" b="1" dirty="0"/>
                        <a:t>React.js</a:t>
                      </a:r>
                      <a:endParaRPr lang="en-IN" sz="1300" dirty="0"/>
                    </a:p>
                  </a:txBody>
                  <a:tcPr marL="65516" marR="65516" marT="32758" marB="32758" anchor="ctr">
                    <a:lnL>
                      <a:noFill/>
                    </a:lnL>
                    <a:lnR>
                      <a:noFill/>
                    </a:lnR>
                    <a:lnT>
                      <a:noFill/>
                    </a:lnT>
                    <a:lnB>
                      <a:noFill/>
                    </a:lnB>
                  </a:tcPr>
                </a:tc>
                <a:tc>
                  <a:txBody>
                    <a:bodyPr/>
                    <a:lstStyle/>
                    <a:p>
                      <a:r>
                        <a:rPr lang="en-US" sz="1300"/>
                        <a:t>Used for creating a fast and interactive user interface.</a:t>
                      </a:r>
                    </a:p>
                  </a:txBody>
                  <a:tcPr marL="65516" marR="65516" marT="32758" marB="32758" anchor="ctr">
                    <a:lnL>
                      <a:noFill/>
                    </a:lnL>
                    <a:lnR>
                      <a:noFill/>
                    </a:lnR>
                    <a:lnT>
                      <a:noFill/>
                    </a:lnT>
                    <a:lnB>
                      <a:noFill/>
                    </a:lnB>
                  </a:tcPr>
                </a:tc>
              </a:tr>
              <a:tr h="655156">
                <a:tc>
                  <a:txBody>
                    <a:bodyPr/>
                    <a:lstStyle/>
                    <a:p>
                      <a:endParaRPr lang="en-IN" sz="1300"/>
                    </a:p>
                  </a:txBody>
                  <a:tcPr marL="65516" marR="65516" marT="32758" marB="32758" anchor="ctr">
                    <a:lnL>
                      <a:noFill/>
                    </a:lnL>
                    <a:lnR>
                      <a:noFill/>
                    </a:lnR>
                    <a:lnT>
                      <a:noFill/>
                    </a:lnT>
                    <a:lnB>
                      <a:noFill/>
                    </a:lnB>
                  </a:tcPr>
                </a:tc>
                <a:tc>
                  <a:txBody>
                    <a:bodyPr/>
                    <a:lstStyle/>
                    <a:p>
                      <a:r>
                        <a:rPr lang="en-IN" sz="1300" dirty="0" smtClean="0"/>
                        <a:t> </a:t>
                      </a:r>
                      <a:r>
                        <a:rPr lang="en-IN" sz="1300" b="1" dirty="0"/>
                        <a:t>Tailwind CSS</a:t>
                      </a:r>
                      <a:endParaRPr lang="en-IN" sz="1300" dirty="0"/>
                    </a:p>
                  </a:txBody>
                  <a:tcPr marL="65516" marR="65516" marT="32758" marB="32758" anchor="ctr">
                    <a:lnL>
                      <a:noFill/>
                    </a:lnL>
                    <a:lnR>
                      <a:noFill/>
                    </a:lnR>
                    <a:lnT>
                      <a:noFill/>
                    </a:lnT>
                    <a:lnB>
                      <a:noFill/>
                    </a:lnB>
                  </a:tcPr>
                </a:tc>
                <a:tc>
                  <a:txBody>
                    <a:bodyPr/>
                    <a:lstStyle/>
                    <a:p>
                      <a:r>
                        <a:rPr lang="en-US" sz="1300"/>
                        <a:t>A utility-first CSS framework for styling the web application.</a:t>
                      </a:r>
                    </a:p>
                  </a:txBody>
                  <a:tcPr marL="65516" marR="65516" marT="32758" marB="32758" anchor="ctr">
                    <a:lnL>
                      <a:noFill/>
                    </a:lnL>
                    <a:lnR>
                      <a:noFill/>
                    </a:lnR>
                    <a:lnT>
                      <a:noFill/>
                    </a:lnT>
                    <a:lnB>
                      <a:noFill/>
                    </a:lnB>
                  </a:tcPr>
                </a:tc>
              </a:tr>
              <a:tr h="851703">
                <a:tc>
                  <a:txBody>
                    <a:bodyPr/>
                    <a:lstStyle/>
                    <a:p>
                      <a:endParaRPr lang="en-IN" sz="1300"/>
                    </a:p>
                  </a:txBody>
                  <a:tcPr marL="65516" marR="65516" marT="32758" marB="32758" anchor="ctr">
                    <a:lnL>
                      <a:noFill/>
                    </a:lnL>
                    <a:lnR>
                      <a:noFill/>
                    </a:lnR>
                    <a:lnT>
                      <a:noFill/>
                    </a:lnT>
                    <a:lnB>
                      <a:noFill/>
                    </a:lnB>
                  </a:tcPr>
                </a:tc>
                <a:tc>
                  <a:txBody>
                    <a:bodyPr/>
                    <a:lstStyle/>
                    <a:p>
                      <a:r>
                        <a:rPr lang="en-IN" sz="1300" dirty="0" smtClean="0"/>
                        <a:t> </a:t>
                      </a:r>
                      <a:r>
                        <a:rPr lang="en-IN" sz="1300" b="1" dirty="0" err="1"/>
                        <a:t>Streamlit</a:t>
                      </a:r>
                      <a:endParaRPr lang="en-IN" sz="1300" dirty="0"/>
                    </a:p>
                  </a:txBody>
                  <a:tcPr marL="65516" marR="65516" marT="32758" marB="32758" anchor="ctr">
                    <a:lnL>
                      <a:noFill/>
                    </a:lnL>
                    <a:lnR>
                      <a:noFill/>
                    </a:lnR>
                    <a:lnT>
                      <a:noFill/>
                    </a:lnT>
                    <a:lnB>
                      <a:noFill/>
                    </a:lnB>
                  </a:tcPr>
                </a:tc>
                <a:tc>
                  <a:txBody>
                    <a:bodyPr/>
                    <a:lstStyle/>
                    <a:p>
                      <a:r>
                        <a:rPr lang="en-US" sz="1300"/>
                        <a:t>Employed to build the interactive dashboards for the fake news and fact-checking components.</a:t>
                      </a:r>
                    </a:p>
                  </a:txBody>
                  <a:tcPr marL="65516" marR="65516" marT="32758" marB="32758" anchor="ctr">
                    <a:lnL>
                      <a:noFill/>
                    </a:lnL>
                    <a:lnR>
                      <a:noFill/>
                    </a:lnR>
                    <a:lnT>
                      <a:noFill/>
                    </a:lnT>
                    <a:lnB>
                      <a:noFill/>
                    </a:lnB>
                  </a:tcPr>
                </a:tc>
              </a:tr>
              <a:tr h="655156">
                <a:tc>
                  <a:txBody>
                    <a:bodyPr/>
                    <a:lstStyle/>
                    <a:p>
                      <a:r>
                        <a:rPr lang="en-IN" sz="1300" b="1"/>
                        <a:t>Database</a:t>
                      </a:r>
                      <a:endParaRPr lang="en-IN" sz="1300"/>
                    </a:p>
                  </a:txBody>
                  <a:tcPr marL="65516" marR="65516" marT="32758" marB="32758" anchor="ctr">
                    <a:lnL>
                      <a:noFill/>
                    </a:lnL>
                    <a:lnR>
                      <a:noFill/>
                    </a:lnR>
                    <a:lnT>
                      <a:noFill/>
                    </a:lnT>
                    <a:lnB>
                      <a:noFill/>
                    </a:lnB>
                  </a:tcPr>
                </a:tc>
                <a:tc>
                  <a:txBody>
                    <a:bodyPr/>
                    <a:lstStyle/>
                    <a:p>
                      <a:r>
                        <a:rPr lang="en-IN" sz="1300" dirty="0" smtClean="0"/>
                        <a:t> </a:t>
                      </a:r>
                      <a:r>
                        <a:rPr lang="en-IN" sz="1300" b="1" dirty="0"/>
                        <a:t>MongoDB</a:t>
                      </a:r>
                      <a:endParaRPr lang="en-IN" sz="1300" dirty="0"/>
                    </a:p>
                  </a:txBody>
                  <a:tcPr marL="65516" marR="65516" marT="32758" marB="32758" anchor="ctr">
                    <a:lnL>
                      <a:noFill/>
                    </a:lnL>
                    <a:lnR>
                      <a:noFill/>
                    </a:lnR>
                    <a:lnT>
                      <a:noFill/>
                    </a:lnT>
                    <a:lnB>
                      <a:noFill/>
                    </a:lnB>
                  </a:tcPr>
                </a:tc>
                <a:tc>
                  <a:txBody>
                    <a:bodyPr/>
                    <a:lstStyle/>
                    <a:p>
                      <a:r>
                        <a:rPr lang="en-US" sz="1300" dirty="0"/>
                        <a:t>Mentioned as the database for the full-stack web application.</a:t>
                      </a:r>
                    </a:p>
                  </a:txBody>
                  <a:tcPr marL="65516" marR="65516" marT="32758" marB="32758" anchor="ctr">
                    <a:lnL>
                      <a:noFill/>
                    </a:lnL>
                    <a:lnR>
                      <a:noFill/>
                    </a:lnR>
                    <a:lnT>
                      <a:noFill/>
                    </a:lnT>
                    <a:lnB>
                      <a:noFill/>
                    </a:lnB>
                  </a:tcPr>
                </a:tc>
              </a:tr>
            </a:tbl>
          </a:graphicData>
        </a:graphic>
      </p:graphicFrame>
    </p:spTree>
    <p:extLst>
      <p:ext uri="{BB962C8B-B14F-4D97-AF65-F5344CB8AC3E}">
        <p14:creationId xmlns:p14="http://schemas.microsoft.com/office/powerpoint/2010/main" val="2046308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F1983E9-4D65-8F6A-A293-9964898E7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D30F428-D835-24F5-B739-88BAA5A41DCC}"/>
              </a:ext>
            </a:extLst>
          </p:cNvPr>
          <p:cNvSpPr>
            <a:spLocks noGrp="1"/>
          </p:cNvSpPr>
          <p:nvPr>
            <p:ph type="title"/>
          </p:nvPr>
        </p:nvSpPr>
        <p:spPr/>
        <p:txBody>
          <a:bodyPr/>
          <a:lstStyle/>
          <a:p>
            <a:r>
              <a:rPr lang="en-IN" sz="2400" dirty="0">
                <a:ea typeface="Palatino" pitchFamily="2" charset="77"/>
              </a:rPr>
              <a:t>Tools, Technologies and Languages (</a:t>
            </a:r>
            <a:r>
              <a:rPr lang="en-IN" sz="2400" dirty="0" err="1">
                <a:ea typeface="Palatino" pitchFamily="2" charset="77"/>
              </a:rPr>
              <a:t>cont</a:t>
            </a:r>
            <a:r>
              <a:rPr lang="en-IN" sz="240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C9E003AF-2ACF-683D-8024-26560017920A}"/>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endParaRPr lang="en-IN" sz="1800" dirty="0">
              <a:ea typeface="Palatino" pitchFamily="2" charset="77"/>
            </a:endParaRPr>
          </a:p>
        </p:txBody>
      </p:sp>
      <p:graphicFrame>
        <p:nvGraphicFramePr>
          <p:cNvPr id="3" name="Table 2"/>
          <p:cNvGraphicFramePr>
            <a:graphicFrameLocks noGrp="1"/>
          </p:cNvGraphicFramePr>
          <p:nvPr>
            <p:extLst>
              <p:ext uri="{D42A27DB-BD31-4B8C-83A1-F6EECF244321}">
                <p14:modId xmlns:p14="http://schemas.microsoft.com/office/powerpoint/2010/main" val="986243244"/>
              </p:ext>
            </p:extLst>
          </p:nvPr>
        </p:nvGraphicFramePr>
        <p:xfrm>
          <a:off x="331787" y="804231"/>
          <a:ext cx="8454074" cy="5851027"/>
        </p:xfrm>
        <a:graphic>
          <a:graphicData uri="http://schemas.openxmlformats.org/drawingml/2006/table">
            <a:tbl>
              <a:tblPr/>
              <a:tblGrid>
                <a:gridCol w="2686248"/>
                <a:gridCol w="2686248"/>
                <a:gridCol w="3081578"/>
              </a:tblGrid>
              <a:tr h="421823">
                <a:tc>
                  <a:txBody>
                    <a:bodyPr/>
                    <a:lstStyle/>
                    <a:p>
                      <a:r>
                        <a:rPr lang="en-IN" sz="1200" u="sng" dirty="0"/>
                        <a:t>Category</a:t>
                      </a:r>
                    </a:p>
                  </a:txBody>
                  <a:tcPr marL="60112" marR="60112" marT="30056" marB="30056" anchor="ctr">
                    <a:lnL>
                      <a:noFill/>
                    </a:lnL>
                    <a:lnR>
                      <a:noFill/>
                    </a:lnR>
                    <a:lnT>
                      <a:noFill/>
                    </a:lnT>
                    <a:lnB>
                      <a:noFill/>
                    </a:lnB>
                  </a:tcPr>
                </a:tc>
                <a:tc>
                  <a:txBody>
                    <a:bodyPr/>
                    <a:lstStyle/>
                    <a:p>
                      <a:r>
                        <a:rPr lang="en-IN" sz="1200" u="sng" dirty="0"/>
                        <a:t>Technology / Model</a:t>
                      </a:r>
                    </a:p>
                  </a:txBody>
                  <a:tcPr marL="60112" marR="60112" marT="30056" marB="30056" anchor="ctr">
                    <a:lnL>
                      <a:noFill/>
                    </a:lnL>
                    <a:lnR>
                      <a:noFill/>
                    </a:lnR>
                    <a:lnT>
                      <a:noFill/>
                    </a:lnT>
                    <a:lnB>
                      <a:noFill/>
                    </a:lnB>
                  </a:tcPr>
                </a:tc>
                <a:tc>
                  <a:txBody>
                    <a:bodyPr/>
                    <a:lstStyle/>
                    <a:p>
                      <a:r>
                        <a:rPr lang="en-IN" sz="1200" u="sng" dirty="0"/>
                        <a:t>Purpose &amp; Version Information</a:t>
                      </a:r>
                    </a:p>
                  </a:txBody>
                  <a:tcPr marL="60112" marR="60112" marT="30056" marB="30056" anchor="ctr">
                    <a:lnL>
                      <a:noFill/>
                    </a:lnL>
                    <a:lnR>
                      <a:noFill/>
                    </a:lnR>
                    <a:lnT>
                      <a:noFill/>
                    </a:lnT>
                    <a:lnB>
                      <a:noFill/>
                    </a:lnB>
                  </a:tcPr>
                </a:tc>
              </a:tr>
              <a:tr h="965248">
                <a:tc>
                  <a:txBody>
                    <a:bodyPr/>
                    <a:lstStyle/>
                    <a:p>
                      <a:r>
                        <a:rPr lang="en-IN" sz="1200" b="1" dirty="0"/>
                        <a:t>AI/ML Models</a:t>
                      </a:r>
                      <a:endParaRPr lang="en-IN" sz="1200" dirty="0"/>
                    </a:p>
                  </a:txBody>
                  <a:tcPr marL="60112" marR="60112" marT="30056" marB="30056" anchor="ctr">
                    <a:lnL>
                      <a:noFill/>
                    </a:lnL>
                    <a:lnR>
                      <a:noFill/>
                    </a:lnR>
                    <a:lnT>
                      <a:noFill/>
                    </a:lnT>
                    <a:lnB>
                      <a:noFill/>
                    </a:lnB>
                  </a:tcPr>
                </a:tc>
                <a:tc>
                  <a:txBody>
                    <a:bodyPr/>
                    <a:lstStyle/>
                    <a:p>
                      <a:r>
                        <a:rPr lang="en-IN" sz="1200" b="1" dirty="0" smtClean="0"/>
                        <a:t>Vision </a:t>
                      </a:r>
                      <a:r>
                        <a:rPr lang="en-IN" sz="1200" b="1" dirty="0"/>
                        <a:t>Transformer (</a:t>
                      </a:r>
                      <a:r>
                        <a:rPr lang="en-IN" sz="1200" b="1" dirty="0" err="1"/>
                        <a:t>ViT</a:t>
                      </a:r>
                      <a:r>
                        <a:rPr lang="en-IN" sz="1200" b="1" dirty="0"/>
                        <a:t>)</a:t>
                      </a:r>
                      <a:endParaRPr lang="en-IN" sz="1200" dirty="0"/>
                    </a:p>
                  </a:txBody>
                  <a:tcPr marL="60112" marR="60112" marT="30056" marB="30056" anchor="ctr">
                    <a:lnL>
                      <a:noFill/>
                    </a:lnL>
                    <a:lnR>
                      <a:noFill/>
                    </a:lnR>
                    <a:lnT>
                      <a:noFill/>
                    </a:lnT>
                    <a:lnB>
                      <a:noFill/>
                    </a:lnB>
                  </a:tcPr>
                </a:tc>
                <a:tc>
                  <a:txBody>
                    <a:bodyPr/>
                    <a:lstStyle/>
                    <a:p>
                      <a:r>
                        <a:rPr lang="en-US" sz="1200"/>
                        <a:t>The core deep learning model used to detect facial manipulations in images and classify them as real or deepfake.</a:t>
                      </a:r>
                    </a:p>
                  </a:txBody>
                  <a:tcPr marL="60112" marR="60112" marT="30056" marB="30056" anchor="ctr">
                    <a:lnL>
                      <a:noFill/>
                    </a:lnL>
                    <a:lnR>
                      <a:noFill/>
                    </a:lnR>
                    <a:lnT>
                      <a:noFill/>
                    </a:lnT>
                    <a:lnB>
                      <a:noFill/>
                    </a:lnB>
                  </a:tcPr>
                </a:tc>
              </a:tr>
              <a:tr h="965248">
                <a:tc>
                  <a:txBody>
                    <a:bodyPr/>
                    <a:lstStyle/>
                    <a:p>
                      <a:endParaRPr lang="en-IN" sz="1200" dirty="0"/>
                    </a:p>
                  </a:txBody>
                  <a:tcPr marL="60112" marR="60112" marT="30056" marB="30056" anchor="ctr">
                    <a:lnL>
                      <a:noFill/>
                    </a:lnL>
                    <a:lnR>
                      <a:noFill/>
                    </a:lnR>
                    <a:lnT>
                      <a:noFill/>
                    </a:lnT>
                    <a:lnB>
                      <a:noFill/>
                    </a:lnB>
                  </a:tcPr>
                </a:tc>
                <a:tc>
                  <a:txBody>
                    <a:bodyPr/>
                    <a:lstStyle/>
                    <a:p>
                      <a:r>
                        <a:rPr lang="en-IN" sz="1200" dirty="0" smtClean="0"/>
                        <a:t> </a:t>
                      </a:r>
                      <a:r>
                        <a:rPr lang="en-IN" sz="1200" b="1" dirty="0" err="1"/>
                        <a:t>LinearSVC</a:t>
                      </a:r>
                      <a:r>
                        <a:rPr lang="en-IN" sz="1200" b="1" dirty="0"/>
                        <a:t> (SVM)</a:t>
                      </a:r>
                      <a:endParaRPr lang="en-IN" sz="1200" dirty="0"/>
                    </a:p>
                  </a:txBody>
                  <a:tcPr marL="60112" marR="60112" marT="30056" marB="30056" anchor="ctr">
                    <a:lnL>
                      <a:noFill/>
                    </a:lnL>
                    <a:lnR>
                      <a:noFill/>
                    </a:lnR>
                    <a:lnT>
                      <a:noFill/>
                    </a:lnT>
                    <a:lnB>
                      <a:noFill/>
                    </a:lnB>
                  </a:tcPr>
                </a:tc>
                <a:tc>
                  <a:txBody>
                    <a:bodyPr/>
                    <a:lstStyle/>
                    <a:p>
                      <a:r>
                        <a:rPr lang="en-US" sz="1200" dirty="0"/>
                        <a:t>The machine learning classifier used with TF-IDF features to detect fake news in text, achieving high accuracy.</a:t>
                      </a:r>
                    </a:p>
                  </a:txBody>
                  <a:tcPr marL="60112" marR="60112" marT="30056" marB="30056" anchor="ctr">
                    <a:lnL>
                      <a:noFill/>
                    </a:lnL>
                    <a:lnR>
                      <a:noFill/>
                    </a:lnR>
                    <a:lnT>
                      <a:noFill/>
                    </a:lnT>
                    <a:lnB>
                      <a:noFill/>
                    </a:lnB>
                  </a:tcPr>
                </a:tc>
              </a:tr>
              <a:tr h="965248">
                <a:tc>
                  <a:txBody>
                    <a:bodyPr/>
                    <a:lstStyle/>
                    <a:p>
                      <a:endParaRPr lang="en-IN" sz="1200"/>
                    </a:p>
                  </a:txBody>
                  <a:tcPr marL="60112" marR="60112" marT="30056" marB="30056" anchor="ctr">
                    <a:lnL>
                      <a:noFill/>
                    </a:lnL>
                    <a:lnR>
                      <a:noFill/>
                    </a:lnR>
                    <a:lnT>
                      <a:noFill/>
                    </a:lnT>
                    <a:lnB>
                      <a:noFill/>
                    </a:lnB>
                  </a:tcPr>
                </a:tc>
                <a:tc>
                  <a:txBody>
                    <a:bodyPr/>
                    <a:lstStyle/>
                    <a:p>
                      <a:r>
                        <a:rPr lang="en-IN" sz="1200" b="1" dirty="0" smtClean="0"/>
                        <a:t>CNN</a:t>
                      </a:r>
                      <a:endParaRPr lang="en-IN" sz="1200" dirty="0"/>
                    </a:p>
                  </a:txBody>
                  <a:tcPr marL="60112" marR="60112" marT="30056" marB="30056" anchor="ctr">
                    <a:lnL>
                      <a:noFill/>
                    </a:lnL>
                    <a:lnR>
                      <a:noFill/>
                    </a:lnR>
                    <a:lnT>
                      <a:noFill/>
                    </a:lnT>
                    <a:lnB>
                      <a:noFill/>
                    </a:lnB>
                  </a:tcPr>
                </a:tc>
                <a:tc>
                  <a:txBody>
                    <a:bodyPr/>
                    <a:lstStyle/>
                    <a:p>
                      <a:r>
                        <a:rPr lang="en-US" sz="1200"/>
                        <a:t>Mentioned as established models for fake news and deepfake detection that informed the project's approach.</a:t>
                      </a:r>
                    </a:p>
                  </a:txBody>
                  <a:tcPr marL="60112" marR="60112" marT="30056" marB="30056" anchor="ctr">
                    <a:lnL>
                      <a:noFill/>
                    </a:lnL>
                    <a:lnR>
                      <a:noFill/>
                    </a:lnR>
                    <a:lnT>
                      <a:noFill/>
                    </a:lnT>
                    <a:lnB>
                      <a:noFill/>
                    </a:lnB>
                  </a:tcPr>
                </a:tc>
              </a:tr>
              <a:tr h="784106">
                <a:tc>
                  <a:txBody>
                    <a:bodyPr/>
                    <a:lstStyle/>
                    <a:p>
                      <a:r>
                        <a:rPr lang="en-IN" sz="1200" b="1"/>
                        <a:t>NLP &amp; Data Libraries</a:t>
                      </a:r>
                      <a:endParaRPr lang="en-IN" sz="1200"/>
                    </a:p>
                  </a:txBody>
                  <a:tcPr marL="60112" marR="60112" marT="30056" marB="30056" anchor="ctr">
                    <a:lnL>
                      <a:noFill/>
                    </a:lnL>
                    <a:lnR>
                      <a:noFill/>
                    </a:lnR>
                    <a:lnT>
                      <a:noFill/>
                    </a:lnT>
                    <a:lnB>
                      <a:noFill/>
                    </a:lnB>
                  </a:tcPr>
                </a:tc>
                <a:tc>
                  <a:txBody>
                    <a:bodyPr/>
                    <a:lstStyle/>
                    <a:p>
                      <a:r>
                        <a:rPr lang="en-IN" sz="1200" b="1" dirty="0" smtClean="0"/>
                        <a:t>TF-IDF </a:t>
                      </a:r>
                      <a:r>
                        <a:rPr lang="en-IN" sz="1200" b="1" dirty="0" err="1"/>
                        <a:t>Vectorizer</a:t>
                      </a:r>
                      <a:endParaRPr lang="en-IN" sz="1200" dirty="0"/>
                    </a:p>
                  </a:txBody>
                  <a:tcPr marL="60112" marR="60112" marT="30056" marB="30056" anchor="ctr">
                    <a:lnL>
                      <a:noFill/>
                    </a:lnL>
                    <a:lnR>
                      <a:noFill/>
                    </a:lnR>
                    <a:lnT>
                      <a:noFill/>
                    </a:lnT>
                    <a:lnB>
                      <a:noFill/>
                    </a:lnB>
                  </a:tcPr>
                </a:tc>
                <a:tc>
                  <a:txBody>
                    <a:bodyPr/>
                    <a:lstStyle/>
                    <a:p>
                      <a:r>
                        <a:rPr lang="en-US" sz="1200"/>
                        <a:t>Used to convert text from news articles into numerical features for the SVM model.</a:t>
                      </a:r>
                    </a:p>
                  </a:txBody>
                  <a:tcPr marL="60112" marR="60112" marT="30056" marB="30056" anchor="ctr">
                    <a:lnL>
                      <a:noFill/>
                    </a:lnL>
                    <a:lnR>
                      <a:noFill/>
                    </a:lnR>
                    <a:lnT>
                      <a:noFill/>
                    </a:lnT>
                    <a:lnB>
                      <a:noFill/>
                    </a:lnB>
                  </a:tcPr>
                </a:tc>
              </a:tr>
              <a:tr h="784106">
                <a:tc>
                  <a:txBody>
                    <a:bodyPr/>
                    <a:lstStyle/>
                    <a:p>
                      <a:endParaRPr lang="en-IN" sz="1200"/>
                    </a:p>
                  </a:txBody>
                  <a:tcPr marL="60112" marR="60112" marT="30056" marB="30056" anchor="ctr">
                    <a:lnL>
                      <a:noFill/>
                    </a:lnL>
                    <a:lnR>
                      <a:noFill/>
                    </a:lnR>
                    <a:lnT>
                      <a:noFill/>
                    </a:lnT>
                    <a:lnB>
                      <a:noFill/>
                    </a:lnB>
                  </a:tcPr>
                </a:tc>
                <a:tc>
                  <a:txBody>
                    <a:bodyPr/>
                    <a:lstStyle/>
                    <a:p>
                      <a:r>
                        <a:rPr lang="en-IN" sz="1200" b="1" dirty="0" smtClean="0"/>
                        <a:t>VADER </a:t>
                      </a:r>
                      <a:r>
                        <a:rPr lang="en-IN" sz="1200" b="1" dirty="0"/>
                        <a:t>/ </a:t>
                      </a:r>
                      <a:r>
                        <a:rPr lang="en-IN" sz="1200" b="1" dirty="0" err="1"/>
                        <a:t>TextBlob</a:t>
                      </a:r>
                      <a:endParaRPr lang="en-IN" sz="1200" dirty="0"/>
                    </a:p>
                  </a:txBody>
                  <a:tcPr marL="60112" marR="60112" marT="30056" marB="30056" anchor="ctr">
                    <a:lnL>
                      <a:noFill/>
                    </a:lnL>
                    <a:lnR>
                      <a:noFill/>
                    </a:lnR>
                    <a:lnT>
                      <a:noFill/>
                    </a:lnT>
                    <a:lnB>
                      <a:noFill/>
                    </a:lnB>
                  </a:tcPr>
                </a:tc>
                <a:tc>
                  <a:txBody>
                    <a:bodyPr/>
                    <a:lstStyle/>
                    <a:p>
                      <a:r>
                        <a:rPr lang="en-US" sz="1200"/>
                        <a:t>Sentiment analysis tools used to analyze text for emotional manipulation and bias.</a:t>
                      </a:r>
                    </a:p>
                  </a:txBody>
                  <a:tcPr marL="60112" marR="60112" marT="30056" marB="30056" anchor="ctr">
                    <a:lnL>
                      <a:noFill/>
                    </a:lnL>
                    <a:lnR>
                      <a:noFill/>
                    </a:lnR>
                    <a:lnT>
                      <a:noFill/>
                    </a:lnT>
                    <a:lnB>
                      <a:noFill/>
                    </a:lnB>
                  </a:tcPr>
                </a:tc>
              </a:tr>
              <a:tr h="965248">
                <a:tc>
                  <a:txBody>
                    <a:bodyPr/>
                    <a:lstStyle/>
                    <a:p>
                      <a:r>
                        <a:rPr lang="en-IN" sz="1200" b="1"/>
                        <a:t>External Services</a:t>
                      </a:r>
                      <a:endParaRPr lang="en-IN" sz="1200"/>
                    </a:p>
                  </a:txBody>
                  <a:tcPr marL="60112" marR="60112" marT="30056" marB="30056" anchor="ctr">
                    <a:lnL>
                      <a:noFill/>
                    </a:lnL>
                    <a:lnR>
                      <a:noFill/>
                    </a:lnR>
                    <a:lnT>
                      <a:noFill/>
                    </a:lnT>
                    <a:lnB>
                      <a:noFill/>
                    </a:lnB>
                  </a:tcPr>
                </a:tc>
                <a:tc>
                  <a:txBody>
                    <a:bodyPr/>
                    <a:lstStyle/>
                    <a:p>
                      <a:r>
                        <a:rPr lang="en-IN" sz="1200" b="1" dirty="0" smtClean="0"/>
                        <a:t>Google </a:t>
                      </a:r>
                      <a:r>
                        <a:rPr lang="en-IN" sz="1200" b="1" dirty="0"/>
                        <a:t>Fact-Check API</a:t>
                      </a:r>
                      <a:endParaRPr lang="en-IN" sz="1200" dirty="0"/>
                    </a:p>
                  </a:txBody>
                  <a:tcPr marL="60112" marR="60112" marT="30056" marB="30056" anchor="ctr">
                    <a:lnL>
                      <a:noFill/>
                    </a:lnL>
                    <a:lnR>
                      <a:noFill/>
                    </a:lnR>
                    <a:lnT>
                      <a:noFill/>
                    </a:lnT>
                    <a:lnB>
                      <a:noFill/>
                    </a:lnB>
                  </a:tcPr>
                </a:tc>
                <a:tc>
                  <a:txBody>
                    <a:bodyPr/>
                    <a:lstStyle/>
                    <a:p>
                      <a:r>
                        <a:rPr lang="en-US" sz="1200" dirty="0"/>
                        <a:t>Integrated to provide real-time claim verification against a database of trusted sources, enhancing the system's reliability</a:t>
                      </a:r>
                    </a:p>
                  </a:txBody>
                  <a:tcPr marL="60112" marR="60112" marT="30056" marB="30056" anchor="ctr">
                    <a:lnL>
                      <a:noFill/>
                    </a:lnL>
                    <a:lnR>
                      <a:noFill/>
                    </a:lnR>
                    <a:lnT>
                      <a:noFill/>
                    </a:lnT>
                    <a:lnB>
                      <a:noFill/>
                    </a:lnB>
                  </a:tcPr>
                </a:tc>
              </a:tr>
            </a:tbl>
          </a:graphicData>
        </a:graphic>
      </p:graphicFrame>
    </p:spTree>
    <p:extLst>
      <p:ext uri="{BB962C8B-B14F-4D97-AF65-F5344CB8AC3E}">
        <p14:creationId xmlns:p14="http://schemas.microsoft.com/office/powerpoint/2010/main" val="3712468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Dataset</a:t>
            </a:r>
            <a:endParaRPr lang="en-US"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9"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400" b="1" dirty="0" smtClean="0"/>
              <a:t>1. Fake News Dataset                                                      2. </a:t>
            </a:r>
            <a:r>
              <a:rPr lang="en-IN" sz="1400" b="1" dirty="0" err="1"/>
              <a:t>Deepfake</a:t>
            </a:r>
            <a:r>
              <a:rPr lang="en-IN" sz="1400" b="1" dirty="0"/>
              <a:t> Image </a:t>
            </a:r>
            <a:r>
              <a:rPr lang="en-IN" sz="1400" b="1" dirty="0" smtClean="0"/>
              <a:t>Dataset</a:t>
            </a:r>
            <a:endParaRPr lang="en-US" sz="1400" b="1" dirty="0" smtClean="0"/>
          </a:p>
          <a:p>
            <a:pPr marL="0" indent="0">
              <a:buNone/>
            </a:pPr>
            <a:r>
              <a:rPr lang="en-US" sz="1400" b="1" dirty="0" smtClean="0"/>
              <a:t>    </a:t>
            </a:r>
            <a:r>
              <a:rPr lang="en-US" sz="1050" b="1" dirty="0" smtClean="0"/>
              <a:t>Source</a:t>
            </a:r>
            <a:r>
              <a:rPr lang="en-US" sz="1050" b="1" dirty="0"/>
              <a:t>:</a:t>
            </a:r>
            <a:r>
              <a:rPr lang="en-US" sz="1050" dirty="0"/>
              <a:t> </a:t>
            </a:r>
            <a:r>
              <a:rPr lang="en-US" sz="1050" dirty="0" err="1"/>
              <a:t>Kaggle</a:t>
            </a:r>
            <a:r>
              <a:rPr lang="en-US" sz="1050" dirty="0"/>
              <a:t> – “Fake and Real News Dataset</a:t>
            </a:r>
            <a:r>
              <a:rPr lang="en-US" sz="1050" dirty="0" smtClean="0"/>
              <a:t>”                                          </a:t>
            </a:r>
            <a:r>
              <a:rPr lang="en-IN" sz="1050" b="1" dirty="0" smtClean="0"/>
              <a:t>Source</a:t>
            </a:r>
            <a:r>
              <a:rPr lang="en-IN" sz="1050" b="1" dirty="0"/>
              <a:t>:</a:t>
            </a:r>
            <a:r>
              <a:rPr lang="en-IN" sz="1050" dirty="0"/>
              <a:t> </a:t>
            </a:r>
            <a:r>
              <a:rPr lang="en-IN" sz="1050" dirty="0" err="1"/>
              <a:t>Kaggle</a:t>
            </a:r>
            <a:r>
              <a:rPr lang="en-IN" sz="1050" dirty="0"/>
              <a:t> – “</a:t>
            </a:r>
            <a:r>
              <a:rPr lang="en-IN" sz="1050" dirty="0" err="1"/>
              <a:t>Deepfake</a:t>
            </a:r>
            <a:r>
              <a:rPr lang="en-IN" sz="1050" dirty="0"/>
              <a:t> Detection Challenge Dataset”</a:t>
            </a:r>
            <a:endParaRPr lang="en-US" sz="1050" dirty="0"/>
          </a:p>
          <a:p>
            <a:pPr marL="0" indent="0">
              <a:buNone/>
            </a:pPr>
            <a:r>
              <a:rPr lang="en-US" sz="1050" b="1" dirty="0" smtClean="0"/>
              <a:t>      Size</a:t>
            </a:r>
            <a:r>
              <a:rPr lang="en-US" sz="1050" b="1" dirty="0"/>
              <a:t>:</a:t>
            </a:r>
            <a:r>
              <a:rPr lang="en-US" sz="1050" dirty="0"/>
              <a:t> ~40,000 news </a:t>
            </a:r>
            <a:r>
              <a:rPr lang="en-US" sz="1050" dirty="0" smtClean="0"/>
              <a:t>articles                                                                              </a:t>
            </a:r>
            <a:r>
              <a:rPr lang="en-US" sz="1050" b="1" dirty="0" smtClean="0"/>
              <a:t>Size</a:t>
            </a:r>
            <a:r>
              <a:rPr lang="en-US" sz="1050" b="1" dirty="0"/>
              <a:t>:</a:t>
            </a:r>
            <a:r>
              <a:rPr lang="en-US" sz="1050" dirty="0"/>
              <a:t> ~50,000 labeled images (real vs fake faces)</a:t>
            </a:r>
            <a:endParaRPr lang="en-US" sz="1050" dirty="0" smtClean="0"/>
          </a:p>
          <a:p>
            <a:pPr marL="0" indent="0">
              <a:buNone/>
            </a:pPr>
            <a:r>
              <a:rPr lang="en-US" dirty="0"/>
              <a:t> </a:t>
            </a:r>
            <a:r>
              <a:rPr lang="en-US" dirty="0" smtClean="0"/>
              <a:t>   </a:t>
            </a:r>
            <a:endParaRPr lang="en-US" dirty="0"/>
          </a:p>
          <a:p>
            <a:pPr marL="0" indent="0">
              <a:buNone/>
            </a:pP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387026609"/>
              </p:ext>
            </p:extLst>
          </p:nvPr>
        </p:nvGraphicFramePr>
        <p:xfrm>
          <a:off x="156755" y="2154646"/>
          <a:ext cx="4450080" cy="3627844"/>
        </p:xfrm>
        <a:graphic>
          <a:graphicData uri="http://schemas.openxmlformats.org/drawingml/2006/table">
            <a:tbl>
              <a:tblPr firstRow="1" bandRow="1">
                <a:tableStyleId>{C4B1156A-380E-4F78-BDF5-A606A8083BF9}</a:tableStyleId>
              </a:tblPr>
              <a:tblGrid>
                <a:gridCol w="1483360"/>
                <a:gridCol w="1483360"/>
                <a:gridCol w="1483360"/>
              </a:tblGrid>
              <a:tr h="380992">
                <a:tc>
                  <a:txBody>
                    <a:bodyPr/>
                    <a:lstStyle/>
                    <a:p>
                      <a:r>
                        <a:rPr lang="en-US" sz="900" dirty="0" smtClean="0"/>
                        <a:t>ATTRIBUTE</a:t>
                      </a:r>
                      <a:endParaRPr lang="en-IN" sz="900" dirty="0"/>
                    </a:p>
                  </a:txBody>
                  <a:tcPr/>
                </a:tc>
                <a:tc>
                  <a:txBody>
                    <a:bodyPr/>
                    <a:lstStyle/>
                    <a:p>
                      <a:r>
                        <a:rPr lang="en-US" sz="900" dirty="0" smtClean="0"/>
                        <a:t>DESCRIPTION</a:t>
                      </a:r>
                      <a:endParaRPr lang="en-IN" sz="900" dirty="0"/>
                    </a:p>
                  </a:txBody>
                  <a:tcPr/>
                </a:tc>
                <a:tc>
                  <a:txBody>
                    <a:bodyPr/>
                    <a:lstStyle/>
                    <a:p>
                      <a:r>
                        <a:rPr lang="en-US" sz="900" dirty="0" smtClean="0"/>
                        <a:t>EXAMPLE</a:t>
                      </a:r>
                      <a:endParaRPr lang="en-IN" sz="900" dirty="0"/>
                    </a:p>
                  </a:txBody>
                  <a:tcPr/>
                </a:tc>
              </a:tr>
              <a:tr h="609588">
                <a:tc>
                  <a:txBody>
                    <a:bodyPr/>
                    <a:lstStyle/>
                    <a:p>
                      <a:r>
                        <a:rPr lang="en-IN" sz="900" dirty="0" smtClean="0"/>
                        <a:t>title</a:t>
                      </a:r>
                      <a:endParaRPr lang="en-IN" sz="900" dirty="0"/>
                    </a:p>
                  </a:txBody>
                  <a:tcPr/>
                </a:tc>
                <a:tc>
                  <a:txBody>
                    <a:bodyPr/>
                    <a:lstStyle/>
                    <a:p>
                      <a:r>
                        <a:rPr lang="en-US" sz="900" dirty="0" smtClean="0"/>
                        <a:t>Headline of the news article.</a:t>
                      </a:r>
                      <a:endParaRPr lang="en-IN" sz="900" dirty="0"/>
                    </a:p>
                  </a:txBody>
                  <a:tcPr/>
                </a:tc>
                <a:tc>
                  <a:txBody>
                    <a:bodyPr/>
                    <a:lstStyle/>
                    <a:p>
                      <a:r>
                        <a:rPr lang="en-US" sz="900" dirty="0" smtClean="0"/>
                        <a:t>“Donald Trump Sentenced to Prison”</a:t>
                      </a:r>
                      <a:endParaRPr lang="en-IN" sz="900" dirty="0"/>
                    </a:p>
                  </a:txBody>
                  <a:tcPr/>
                </a:tc>
              </a:tr>
              <a:tr h="380992">
                <a:tc>
                  <a:txBody>
                    <a:bodyPr/>
                    <a:lstStyle/>
                    <a:p>
                      <a:r>
                        <a:rPr lang="en-IN" sz="900" dirty="0" smtClean="0"/>
                        <a:t>text</a:t>
                      </a:r>
                      <a:endParaRPr lang="en-IN" sz="900" dirty="0"/>
                    </a:p>
                  </a:txBody>
                  <a:tcPr/>
                </a:tc>
                <a:tc>
                  <a:txBody>
                    <a:bodyPr/>
                    <a:lstStyle/>
                    <a:p>
                      <a:r>
                        <a:rPr lang="en-US" sz="900" dirty="0" smtClean="0"/>
                        <a:t>Full content of the article </a:t>
                      </a:r>
                      <a:endParaRPr lang="en-IN" sz="900" dirty="0"/>
                    </a:p>
                  </a:txBody>
                  <a:tcPr/>
                </a:tc>
                <a:tc>
                  <a:txBody>
                    <a:bodyPr/>
                    <a:lstStyle/>
                    <a:p>
                      <a:r>
                        <a:rPr lang="en-IN" sz="900" dirty="0" smtClean="0"/>
                        <a:t>Complete news body text</a:t>
                      </a:r>
                      <a:endParaRPr lang="en-IN" sz="900" dirty="0"/>
                    </a:p>
                  </a:txBody>
                  <a:tcPr/>
                </a:tc>
              </a:tr>
              <a:tr h="380992">
                <a:tc>
                  <a:txBody>
                    <a:bodyPr/>
                    <a:lstStyle/>
                    <a:p>
                      <a:r>
                        <a:rPr lang="en-IN" sz="900" dirty="0" smtClean="0"/>
                        <a:t>subject</a:t>
                      </a:r>
                      <a:endParaRPr lang="en-IN" sz="900" dirty="0"/>
                    </a:p>
                  </a:txBody>
                  <a:tcPr/>
                </a:tc>
                <a:tc>
                  <a:txBody>
                    <a:bodyPr/>
                    <a:lstStyle/>
                    <a:p>
                      <a:r>
                        <a:rPr lang="en-IN" sz="900" dirty="0" smtClean="0"/>
                        <a:t>News category or genre.</a:t>
                      </a:r>
                      <a:endParaRPr lang="en-IN" sz="900" dirty="0"/>
                    </a:p>
                  </a:txBody>
                  <a:tcPr/>
                </a:tc>
                <a:tc>
                  <a:txBody>
                    <a:bodyPr/>
                    <a:lstStyle/>
                    <a:p>
                      <a:r>
                        <a:rPr lang="en-IN" sz="900" dirty="0" smtClean="0"/>
                        <a:t>“politics”, “technology”</a:t>
                      </a:r>
                      <a:endParaRPr lang="en-IN" sz="900" dirty="0"/>
                    </a:p>
                  </a:txBody>
                  <a:tcPr/>
                </a:tc>
              </a:tr>
              <a:tr h="937640">
                <a:tc>
                  <a:txBody>
                    <a:bodyPr/>
                    <a:lstStyle/>
                    <a:p>
                      <a:r>
                        <a:rPr lang="en-IN" sz="900" dirty="0" smtClean="0"/>
                        <a:t>date</a:t>
                      </a:r>
                      <a:endParaRPr lang="en-IN" sz="900" dirty="0"/>
                    </a:p>
                  </a:txBody>
                  <a:tcPr/>
                </a:tc>
                <a:tc>
                  <a:txBody>
                    <a:bodyPr/>
                    <a:lstStyle/>
                    <a:p>
                      <a:r>
                        <a:rPr lang="en-US" sz="900" dirty="0" smtClean="0"/>
                        <a:t>Publication date of the article.</a:t>
                      </a:r>
                      <a:endParaRPr lang="en-IN" sz="900" dirty="0"/>
                    </a:p>
                  </a:txBody>
                  <a:tcPr/>
                </a:tc>
                <a:tc>
                  <a:txBody>
                    <a:bodyPr/>
                    <a:lstStyle/>
                    <a:p>
                      <a:r>
                        <a:rPr lang="en-IN" sz="900" dirty="0" smtClean="0"/>
                        <a:t>“January 10, 2020”</a:t>
                      </a:r>
                      <a:endParaRPr lang="en-IN" sz="900" dirty="0"/>
                    </a:p>
                  </a:txBody>
                  <a:tcPr/>
                </a:tc>
              </a:tr>
              <a:tr h="937640">
                <a:tc>
                  <a:txBody>
                    <a:bodyPr/>
                    <a:lstStyle/>
                    <a:p>
                      <a:r>
                        <a:rPr lang="en-IN" sz="900" dirty="0" smtClean="0"/>
                        <a:t>category/label</a:t>
                      </a:r>
                      <a:endParaRPr lang="en-IN" sz="900" dirty="0"/>
                    </a:p>
                  </a:txBody>
                  <a:tcPr/>
                </a:tc>
                <a:tc>
                  <a:txBody>
                    <a:bodyPr/>
                    <a:lstStyle/>
                    <a:p>
                      <a:r>
                        <a:rPr lang="en-US" sz="900" dirty="0" smtClean="0"/>
                        <a:t>Binary ground truth for authenticity: 1 = Fake, 0 = Real.</a:t>
                      </a:r>
                      <a:endParaRPr lang="en-IN" sz="900" dirty="0"/>
                    </a:p>
                  </a:txBody>
                  <a:tcPr/>
                </a:tc>
                <a:tc>
                  <a:txBody>
                    <a:bodyPr/>
                    <a:lstStyle/>
                    <a:p>
                      <a:r>
                        <a:rPr lang="en-IN" sz="900" dirty="0" smtClean="0"/>
                        <a:t>1 (Fake), 0 (Real)</a:t>
                      </a:r>
                      <a:endParaRPr lang="en-IN" sz="9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46552991"/>
              </p:ext>
            </p:extLst>
          </p:nvPr>
        </p:nvGraphicFramePr>
        <p:xfrm>
          <a:off x="4782269" y="2154646"/>
          <a:ext cx="4251564" cy="3627846"/>
        </p:xfrm>
        <a:graphic>
          <a:graphicData uri="http://schemas.openxmlformats.org/drawingml/2006/table">
            <a:tbl>
              <a:tblPr firstRow="1" bandRow="1">
                <a:tableStyleId>{C4B1156A-380E-4F78-BDF5-A606A8083BF9}</a:tableStyleId>
              </a:tblPr>
              <a:tblGrid>
                <a:gridCol w="1417188"/>
                <a:gridCol w="1417188"/>
                <a:gridCol w="1417188"/>
              </a:tblGrid>
              <a:tr h="569519">
                <a:tc>
                  <a:txBody>
                    <a:bodyPr/>
                    <a:lstStyle/>
                    <a:p>
                      <a:r>
                        <a:rPr lang="en-US" sz="900" dirty="0" smtClean="0"/>
                        <a:t>ATTRIBUTE</a:t>
                      </a:r>
                      <a:r>
                        <a:rPr lang="en-US" sz="900" baseline="0" dirty="0" smtClean="0"/>
                        <a:t> </a:t>
                      </a:r>
                      <a:endParaRPr lang="en-IN" sz="900" dirty="0"/>
                    </a:p>
                  </a:txBody>
                  <a:tcPr/>
                </a:tc>
                <a:tc>
                  <a:txBody>
                    <a:bodyPr/>
                    <a:lstStyle/>
                    <a:p>
                      <a:r>
                        <a:rPr lang="en-US" sz="900" dirty="0" smtClean="0"/>
                        <a:t>DESCRIPTION</a:t>
                      </a:r>
                      <a:endParaRPr lang="en-IN" sz="900" dirty="0"/>
                    </a:p>
                  </a:txBody>
                  <a:tcPr/>
                </a:tc>
                <a:tc>
                  <a:txBody>
                    <a:bodyPr/>
                    <a:lstStyle/>
                    <a:p>
                      <a:r>
                        <a:rPr lang="en-US" sz="900" dirty="0" smtClean="0"/>
                        <a:t>EXAMPLE</a:t>
                      </a:r>
                      <a:endParaRPr lang="en-IN" sz="900" dirty="0"/>
                    </a:p>
                  </a:txBody>
                  <a:tcPr/>
                </a:tc>
              </a:tr>
              <a:tr h="569519">
                <a:tc>
                  <a:txBody>
                    <a:bodyPr/>
                    <a:lstStyle/>
                    <a:p>
                      <a:r>
                        <a:rPr lang="en-IN" sz="900" dirty="0" err="1" smtClean="0"/>
                        <a:t>image_id</a:t>
                      </a:r>
                      <a:r>
                        <a:rPr lang="en-IN" sz="900" dirty="0" smtClean="0"/>
                        <a:t> </a:t>
                      </a:r>
                      <a:endParaRPr lang="en-IN" sz="900" b="0" dirty="0"/>
                    </a:p>
                  </a:txBody>
                  <a:tcPr/>
                </a:tc>
                <a:tc>
                  <a:txBody>
                    <a:bodyPr/>
                    <a:lstStyle/>
                    <a:p>
                      <a:r>
                        <a:rPr lang="en-US" sz="900" dirty="0" smtClean="0"/>
                        <a:t>Unique identifier for each image.</a:t>
                      </a:r>
                      <a:endParaRPr lang="en-IN" sz="900" dirty="0"/>
                    </a:p>
                  </a:txBody>
                  <a:tcPr/>
                </a:tc>
                <a:tc>
                  <a:txBody>
                    <a:bodyPr/>
                    <a:lstStyle/>
                    <a:p>
                      <a:r>
                        <a:rPr lang="en-IN" sz="900" dirty="0" smtClean="0"/>
                        <a:t>“img_000245”</a:t>
                      </a:r>
                      <a:endParaRPr lang="en-IN" sz="900" dirty="0"/>
                    </a:p>
                  </a:txBody>
                  <a:tcPr/>
                </a:tc>
              </a:tr>
              <a:tr h="569519">
                <a:tc>
                  <a:txBody>
                    <a:bodyPr/>
                    <a:lstStyle/>
                    <a:p>
                      <a:r>
                        <a:rPr lang="en-IN" sz="900" dirty="0" err="1" smtClean="0"/>
                        <a:t>image_file</a:t>
                      </a:r>
                      <a:endParaRPr lang="en-IN" sz="900" dirty="0"/>
                    </a:p>
                  </a:txBody>
                  <a:tcPr anchor="ctr"/>
                </a:tc>
                <a:tc>
                  <a:txBody>
                    <a:bodyPr/>
                    <a:lstStyle/>
                    <a:p>
                      <a:r>
                        <a:rPr lang="en-US" sz="900" dirty="0" smtClean="0"/>
                        <a:t>File path or name of the stored image.</a:t>
                      </a:r>
                      <a:endParaRPr lang="en-IN" sz="900" dirty="0"/>
                    </a:p>
                  </a:txBody>
                  <a:tcPr/>
                </a:tc>
                <a:tc>
                  <a:txBody>
                    <a:bodyPr/>
                    <a:lstStyle/>
                    <a:p>
                      <a:r>
                        <a:rPr lang="en-IN" sz="900" dirty="0" smtClean="0"/>
                        <a:t>“/images/img_000245.jpg”</a:t>
                      </a:r>
                      <a:endParaRPr lang="en-IN" sz="900" dirty="0"/>
                    </a:p>
                  </a:txBody>
                  <a:tcPr/>
                </a:tc>
              </a:tr>
              <a:tr h="780251">
                <a:tc>
                  <a:txBody>
                    <a:bodyPr/>
                    <a:lstStyle/>
                    <a:p>
                      <a:r>
                        <a:rPr lang="en-IN" sz="900" dirty="0" smtClean="0"/>
                        <a:t>resolution</a:t>
                      </a:r>
                      <a:endParaRPr lang="en-IN" sz="900" dirty="0"/>
                    </a:p>
                  </a:txBody>
                  <a:tcPr/>
                </a:tc>
                <a:tc>
                  <a:txBody>
                    <a:bodyPr/>
                    <a:lstStyle/>
                    <a:p>
                      <a:r>
                        <a:rPr lang="en-IN" sz="900" dirty="0" smtClean="0"/>
                        <a:t>Standard image size for model input.</a:t>
                      </a:r>
                      <a:endParaRPr lang="en-IN" sz="900" dirty="0"/>
                    </a:p>
                  </a:txBody>
                  <a:tcPr/>
                </a:tc>
                <a:tc>
                  <a:txBody>
                    <a:bodyPr/>
                    <a:lstStyle/>
                    <a:p>
                      <a:r>
                        <a:rPr lang="en-IN" sz="900" dirty="0" smtClean="0"/>
                        <a:t>224 × 224 pixels (Vision Transformer input standard)</a:t>
                      </a:r>
                      <a:endParaRPr lang="en-IN" sz="900" dirty="0"/>
                    </a:p>
                  </a:txBody>
                  <a:tcPr/>
                </a:tc>
              </a:tr>
              <a:tr h="569519">
                <a:tc>
                  <a:txBody>
                    <a:bodyPr/>
                    <a:lstStyle/>
                    <a:p>
                      <a:r>
                        <a:rPr lang="en-IN" sz="900" dirty="0" smtClean="0"/>
                        <a:t>channels</a:t>
                      </a:r>
                      <a:endParaRPr lang="en-IN" sz="900" dirty="0"/>
                    </a:p>
                  </a:txBody>
                  <a:tcPr/>
                </a:tc>
                <a:tc>
                  <a:txBody>
                    <a:bodyPr/>
                    <a:lstStyle/>
                    <a:p>
                      <a:r>
                        <a:rPr lang="en-IN" sz="900" dirty="0" err="1" smtClean="0"/>
                        <a:t>Color</a:t>
                      </a:r>
                      <a:r>
                        <a:rPr lang="en-IN" sz="900" dirty="0" smtClean="0"/>
                        <a:t> channel information.</a:t>
                      </a:r>
                      <a:endParaRPr lang="en-IN" sz="900" dirty="0"/>
                    </a:p>
                  </a:txBody>
                  <a:tcPr anchor="ctr"/>
                </a:tc>
                <a:tc>
                  <a:txBody>
                    <a:bodyPr/>
                    <a:lstStyle/>
                    <a:p>
                      <a:r>
                        <a:rPr lang="en-IN" sz="900" dirty="0" smtClean="0"/>
                        <a:t>RGB (3 channels)</a:t>
                      </a:r>
                      <a:endParaRPr lang="en-IN" sz="900" dirty="0"/>
                    </a:p>
                  </a:txBody>
                  <a:tcPr/>
                </a:tc>
              </a:tr>
              <a:tr h="569519">
                <a:tc>
                  <a:txBody>
                    <a:bodyPr/>
                    <a:lstStyle/>
                    <a:p>
                      <a:r>
                        <a:rPr lang="en-IN" sz="900" dirty="0" smtClean="0"/>
                        <a:t>label</a:t>
                      </a:r>
                      <a:endParaRPr lang="en-IN" sz="900" dirty="0"/>
                    </a:p>
                  </a:txBody>
                  <a:tcPr/>
                </a:tc>
                <a:tc>
                  <a:txBody>
                    <a:bodyPr/>
                    <a:lstStyle/>
                    <a:p>
                      <a:r>
                        <a:rPr lang="en-US" sz="900" dirty="0" smtClean="0"/>
                        <a:t>Ground truth for authenticity of image.</a:t>
                      </a:r>
                      <a:endParaRPr lang="en-IN" sz="900" dirty="0"/>
                    </a:p>
                  </a:txBody>
                  <a:tcPr/>
                </a:tc>
                <a:tc>
                  <a:txBody>
                    <a:bodyPr/>
                    <a:lstStyle/>
                    <a:p>
                      <a:r>
                        <a:rPr lang="en-IN" sz="900" dirty="0" smtClean="0"/>
                        <a:t>“real” or “fake”</a:t>
                      </a:r>
                      <a:endParaRPr lang="en-IN" sz="900" dirty="0"/>
                    </a:p>
                  </a:txBody>
                  <a:tcPr/>
                </a:tc>
              </a:tr>
            </a:tbl>
          </a:graphicData>
        </a:graphic>
      </p:graphicFrame>
    </p:spTree>
    <p:extLst>
      <p:ext uri="{BB962C8B-B14F-4D97-AF65-F5344CB8AC3E}">
        <p14:creationId xmlns:p14="http://schemas.microsoft.com/office/powerpoint/2010/main" val="23058193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Implementation (if any)</a:t>
            </a:r>
            <a:endParaRPr lang="en-US"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US" sz="1200" dirty="0" smtClean="0">
                <a:ea typeface="Palatino" pitchFamily="2" charset="77"/>
              </a:rPr>
              <a:t>HTML</a:t>
            </a:r>
          </a:p>
          <a:p>
            <a:pPr marL="95250" indent="0">
              <a:buNone/>
            </a:pPr>
            <a:endParaRPr lang="en-US" dirty="0" smtClean="0">
              <a:ea typeface="Palatino" pitchFamily="2" charset="77"/>
            </a:endParaRPr>
          </a:p>
          <a:p>
            <a:pPr marL="95250" indent="0">
              <a:buNone/>
            </a:pPr>
            <a:endParaRPr lang="en-US" dirty="0">
              <a:ea typeface="Palatino" pitchFamily="2" charset="77"/>
            </a:endParaRPr>
          </a:p>
          <a:p>
            <a:pPr marL="95250" indent="0">
              <a:buNone/>
            </a:pPr>
            <a:endParaRPr lang="en-US" dirty="0" smtClean="0">
              <a:ea typeface="Palatino" pitchFamily="2" charset="77"/>
            </a:endParaRPr>
          </a:p>
          <a:p>
            <a:pPr marL="381000" indent="-285750"/>
            <a:r>
              <a:rPr lang="en-US" sz="1100" dirty="0" smtClean="0">
                <a:ea typeface="Palatino" pitchFamily="2" charset="77"/>
              </a:rPr>
              <a:t>CSS</a:t>
            </a:r>
          </a:p>
          <a:p>
            <a:pPr marL="95250" indent="0">
              <a:buNone/>
            </a:pPr>
            <a:endParaRPr lang="en-US" dirty="0" smtClean="0">
              <a:ea typeface="Palatino" pitchFamily="2" charset="77"/>
            </a:endParaRPr>
          </a:p>
          <a:p>
            <a:pPr marL="95250" indent="0">
              <a:buNone/>
            </a:pPr>
            <a:endParaRPr lang="en-US" dirty="0">
              <a:ea typeface="Palatino" pitchFamily="2" charset="77"/>
            </a:endParaRPr>
          </a:p>
          <a:p>
            <a:pPr marL="95250" indent="0">
              <a:buNone/>
            </a:pPr>
            <a:endParaRPr lang="en-US" dirty="0">
              <a:ea typeface="Palatino" pitchFamily="2" charset="77"/>
            </a:endParaRPr>
          </a:p>
          <a:p>
            <a:pPr marL="381000" indent="-285750"/>
            <a:r>
              <a:rPr lang="en-US" sz="1100" dirty="0" smtClean="0">
                <a:ea typeface="Palatino" pitchFamily="2" charset="77"/>
              </a:rPr>
              <a:t>JS</a:t>
            </a:r>
            <a:endParaRPr lang="en-US" sz="1100" dirty="0">
              <a:ea typeface="Palatino" pitchFamily="2" charset="77"/>
            </a:endParaRPr>
          </a:p>
        </p:txBody>
      </p:sp>
      <p:pic>
        <p:nvPicPr>
          <p:cNvPr id="3" name="Picture 2"/>
          <p:cNvPicPr>
            <a:picLocks noChangeAspect="1"/>
          </p:cNvPicPr>
          <p:nvPr/>
        </p:nvPicPr>
        <p:blipFill>
          <a:blip r:embed="rId2"/>
          <a:stretch>
            <a:fillRect/>
          </a:stretch>
        </p:blipFill>
        <p:spPr>
          <a:xfrm>
            <a:off x="570413" y="1150193"/>
            <a:ext cx="5673976" cy="1341820"/>
          </a:xfrm>
          <a:prstGeom prst="rect">
            <a:avLst/>
          </a:prstGeom>
        </p:spPr>
      </p:pic>
      <p:pic>
        <p:nvPicPr>
          <p:cNvPr id="5" name="Picture 4"/>
          <p:cNvPicPr>
            <a:picLocks noChangeAspect="1"/>
          </p:cNvPicPr>
          <p:nvPr/>
        </p:nvPicPr>
        <p:blipFill>
          <a:blip r:embed="rId3"/>
          <a:stretch>
            <a:fillRect/>
          </a:stretch>
        </p:blipFill>
        <p:spPr>
          <a:xfrm>
            <a:off x="570414" y="3106569"/>
            <a:ext cx="4011548" cy="1401763"/>
          </a:xfrm>
          <a:prstGeom prst="rect">
            <a:avLst/>
          </a:prstGeom>
        </p:spPr>
      </p:pic>
      <p:pic>
        <p:nvPicPr>
          <p:cNvPr id="6" name="Picture 5"/>
          <p:cNvPicPr>
            <a:picLocks noChangeAspect="1"/>
          </p:cNvPicPr>
          <p:nvPr/>
        </p:nvPicPr>
        <p:blipFill>
          <a:blip r:embed="rId4"/>
          <a:stretch>
            <a:fillRect/>
          </a:stretch>
        </p:blipFill>
        <p:spPr>
          <a:xfrm>
            <a:off x="4932947" y="3096702"/>
            <a:ext cx="3694923" cy="1411630"/>
          </a:xfrm>
          <a:prstGeom prst="rect">
            <a:avLst/>
          </a:prstGeom>
        </p:spPr>
      </p:pic>
      <p:pic>
        <p:nvPicPr>
          <p:cNvPr id="7" name="Picture 6"/>
          <p:cNvPicPr>
            <a:picLocks noChangeAspect="1"/>
          </p:cNvPicPr>
          <p:nvPr/>
        </p:nvPicPr>
        <p:blipFill>
          <a:blip r:embed="rId5"/>
          <a:stretch>
            <a:fillRect/>
          </a:stretch>
        </p:blipFill>
        <p:spPr>
          <a:xfrm>
            <a:off x="570414" y="4874038"/>
            <a:ext cx="4555040" cy="1677349"/>
          </a:xfrm>
          <a:prstGeom prst="rect">
            <a:avLst/>
          </a:prstGeom>
        </p:spPr>
      </p:pic>
    </p:spTree>
    <p:extLst>
      <p:ext uri="{BB962C8B-B14F-4D97-AF65-F5344CB8AC3E}">
        <p14:creationId xmlns:p14="http://schemas.microsoft.com/office/powerpoint/2010/main" val="3407709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2600FA-E015-693D-5750-83EC8B7D4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8CBEA1E-C26B-60E9-2BA3-86D15261312C}"/>
              </a:ext>
            </a:extLst>
          </p:cNvPr>
          <p:cNvSpPr>
            <a:spLocks noGrp="1"/>
          </p:cNvSpPr>
          <p:nvPr>
            <p:ph type="title"/>
          </p:nvPr>
        </p:nvSpPr>
        <p:spPr/>
        <p:txBody>
          <a:bodyPr/>
          <a:lstStyle/>
          <a:p>
            <a:r>
              <a:rPr lang="en-IN" sz="2400" dirty="0">
                <a:ea typeface="Palatino" pitchFamily="2" charset="77"/>
              </a:rPr>
              <a:t>Experimental Results (if any)</a:t>
            </a:r>
            <a:endParaRPr lang="en-US" dirty="0"/>
          </a:p>
        </p:txBody>
      </p:sp>
      <p:sp>
        <p:nvSpPr>
          <p:cNvPr id="4" name="Content Placeholder 2">
            <a:extLst>
              <a:ext uri="{FF2B5EF4-FFF2-40B4-BE49-F238E27FC236}">
                <a16:creationId xmlns:a16="http://schemas.microsoft.com/office/drawing/2014/main" xmlns="" id="{A6584451-44FA-A9E5-6C25-938EFC57D3F2}"/>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p:txBody>
      </p:sp>
      <p:pic>
        <p:nvPicPr>
          <p:cNvPr id="3" name="Picture 2"/>
          <p:cNvPicPr>
            <a:picLocks noChangeAspect="1"/>
          </p:cNvPicPr>
          <p:nvPr/>
        </p:nvPicPr>
        <p:blipFill>
          <a:blip r:embed="rId2"/>
          <a:stretch>
            <a:fillRect/>
          </a:stretch>
        </p:blipFill>
        <p:spPr>
          <a:xfrm>
            <a:off x="308612" y="1051335"/>
            <a:ext cx="8493725" cy="5300663"/>
          </a:xfrm>
          <a:prstGeom prst="rect">
            <a:avLst/>
          </a:prstGeom>
        </p:spPr>
      </p:pic>
    </p:spTree>
    <p:extLst>
      <p:ext uri="{BB962C8B-B14F-4D97-AF65-F5344CB8AC3E}">
        <p14:creationId xmlns:p14="http://schemas.microsoft.com/office/powerpoint/2010/main" val="36716057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001423B-3B76-BB2D-540F-6407DD5FA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2146FD5-56CD-F03C-31B2-413906154068}"/>
              </a:ext>
            </a:extLst>
          </p:cNvPr>
          <p:cNvSpPr>
            <a:spLocks noGrp="1"/>
          </p:cNvSpPr>
          <p:nvPr>
            <p:ph type="title"/>
          </p:nvPr>
        </p:nvSpPr>
        <p:spPr>
          <a:xfrm>
            <a:off x="77118" y="0"/>
            <a:ext cx="8328752" cy="694064"/>
          </a:xfrm>
        </p:spPr>
        <p:txBody>
          <a:bodyPr/>
          <a:lstStyle/>
          <a:p>
            <a:r>
              <a:rPr lang="en-IN" sz="2400" dirty="0">
                <a:ea typeface="Palatino" pitchFamily="2" charset="77"/>
              </a:rPr>
              <a:t>Key Learnings</a:t>
            </a:r>
            <a:endParaRPr lang="en-US" dirty="0"/>
          </a:p>
        </p:txBody>
      </p:sp>
      <p:sp>
        <p:nvSpPr>
          <p:cNvPr id="4" name="Content Placeholder 2">
            <a:extLst>
              <a:ext uri="{FF2B5EF4-FFF2-40B4-BE49-F238E27FC236}">
                <a16:creationId xmlns:a16="http://schemas.microsoft.com/office/drawing/2014/main" xmlns="" id="{AD8B0E23-28B9-A411-F2B9-0AAE335CE30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US" sz="1400" b="1" u="sng" dirty="0" smtClean="0"/>
              <a:t>Technical Concepts:</a:t>
            </a:r>
          </a:p>
          <a:p>
            <a:pPr marL="0" indent="0">
              <a:buNone/>
            </a:pPr>
            <a:r>
              <a:rPr lang="en-US" sz="1400" b="1" dirty="0" smtClean="0"/>
              <a:t>         - Multimodal </a:t>
            </a:r>
            <a:r>
              <a:rPr lang="en-US" sz="1400" b="1" dirty="0"/>
              <a:t>AI:</a:t>
            </a:r>
            <a:r>
              <a:rPr lang="en-US" sz="1400" dirty="0"/>
              <a:t> Understood integration of text (fake news) and image (</a:t>
            </a:r>
            <a:r>
              <a:rPr lang="en-US" sz="1400" dirty="0" err="1"/>
              <a:t>deepfake</a:t>
            </a:r>
            <a:r>
              <a:rPr lang="en-US" sz="1400" dirty="0"/>
              <a:t>) </a:t>
            </a:r>
            <a:r>
              <a:rPr lang="en-US" sz="1400" dirty="0" smtClean="0"/>
              <a:t>detection.</a:t>
            </a:r>
          </a:p>
          <a:p>
            <a:pPr marL="0" indent="0">
              <a:buNone/>
            </a:pPr>
            <a:r>
              <a:rPr lang="en-US" sz="1400" b="1" dirty="0" smtClean="0"/>
              <a:t>         - NLP </a:t>
            </a:r>
            <a:r>
              <a:rPr lang="en-US" sz="1400" b="1" dirty="0"/>
              <a:t>&amp; ML:</a:t>
            </a:r>
            <a:r>
              <a:rPr lang="en-US" sz="1400" dirty="0"/>
              <a:t> Explored TF-IDF, SVM, and transformer-based models for fake news </a:t>
            </a:r>
            <a:r>
              <a:rPr lang="en-US" sz="1400" dirty="0" smtClean="0"/>
              <a:t>classification.</a:t>
            </a:r>
          </a:p>
          <a:p>
            <a:pPr marL="0" indent="0">
              <a:buNone/>
            </a:pPr>
            <a:r>
              <a:rPr lang="en-US" sz="1400" b="1" dirty="0" smtClean="0"/>
              <a:t>         - Computer Vision:</a:t>
            </a:r>
            <a:r>
              <a:rPr lang="en-US" sz="1400" dirty="0" smtClean="0"/>
              <a:t> Studied CNNs vs. Vision Transformers (</a:t>
            </a:r>
            <a:r>
              <a:rPr lang="en-US" sz="1400" dirty="0" err="1" smtClean="0"/>
              <a:t>ViT</a:t>
            </a:r>
            <a:r>
              <a:rPr lang="en-US" sz="1400" dirty="0" smtClean="0"/>
              <a:t>) for </a:t>
            </a:r>
            <a:r>
              <a:rPr lang="en-US" sz="1400" dirty="0" err="1" smtClean="0"/>
              <a:t>deepfake</a:t>
            </a:r>
            <a:r>
              <a:rPr lang="en-US" sz="1400" dirty="0" smtClean="0"/>
              <a:t> image detection.</a:t>
            </a:r>
          </a:p>
          <a:p>
            <a:r>
              <a:rPr lang="en-US" sz="1400" b="1" u="sng" dirty="0" smtClean="0"/>
              <a:t>Tools and Methods:</a:t>
            </a:r>
          </a:p>
          <a:p>
            <a:pPr marL="0" indent="0">
              <a:buNone/>
            </a:pPr>
            <a:r>
              <a:rPr lang="en-US" sz="1400" b="1" dirty="0" smtClean="0"/>
              <a:t>         - Backend </a:t>
            </a:r>
            <a:r>
              <a:rPr lang="en-US" sz="1400" b="1" dirty="0"/>
              <a:t>Planning:</a:t>
            </a:r>
            <a:r>
              <a:rPr lang="en-US" sz="1400" dirty="0"/>
              <a:t> Python, Flask for API development; </a:t>
            </a:r>
            <a:r>
              <a:rPr lang="en-US" sz="1400" dirty="0" err="1"/>
              <a:t>Streamlit</a:t>
            </a:r>
            <a:r>
              <a:rPr lang="en-US" sz="1400" dirty="0"/>
              <a:t> for dashboards</a:t>
            </a:r>
            <a:r>
              <a:rPr lang="en-US" sz="1400" dirty="0" smtClean="0"/>
              <a:t>.</a:t>
            </a:r>
          </a:p>
          <a:p>
            <a:pPr marL="0" indent="0">
              <a:buNone/>
            </a:pPr>
            <a:r>
              <a:rPr lang="en-US" sz="1400" b="1" dirty="0" smtClean="0"/>
              <a:t>         - Frontend</a:t>
            </a:r>
            <a:r>
              <a:rPr lang="en-US" sz="1400" b="1" dirty="0"/>
              <a:t>:</a:t>
            </a:r>
            <a:r>
              <a:rPr lang="en-US" sz="1400" dirty="0"/>
              <a:t> Designed initial UI with </a:t>
            </a:r>
            <a:r>
              <a:rPr lang="en-US" sz="1400" dirty="0" err="1" smtClean="0"/>
              <a:t>Streamlit</a:t>
            </a:r>
            <a:endParaRPr lang="en-US" sz="1400" dirty="0" smtClean="0"/>
          </a:p>
          <a:p>
            <a:pPr marL="0" indent="0">
              <a:buNone/>
            </a:pPr>
            <a:r>
              <a:rPr lang="en-US" sz="1400" b="1" dirty="0" smtClean="0"/>
              <a:t>         - Research </a:t>
            </a:r>
            <a:r>
              <a:rPr lang="en-US" sz="1400" b="1" dirty="0"/>
              <a:t>Workflow:</a:t>
            </a:r>
            <a:r>
              <a:rPr lang="en-US" sz="1400" dirty="0"/>
              <a:t> Used </a:t>
            </a:r>
            <a:r>
              <a:rPr lang="en-US" sz="1400" dirty="0" err="1"/>
              <a:t>Git</a:t>
            </a:r>
            <a:r>
              <a:rPr lang="en-US" sz="1400" dirty="0"/>
              <a:t> for version control and structured repository for collaboration</a:t>
            </a:r>
            <a:r>
              <a:rPr lang="en-US" sz="1400" dirty="0" smtClean="0"/>
              <a:t>.</a:t>
            </a:r>
          </a:p>
          <a:p>
            <a:r>
              <a:rPr lang="en-US" sz="1400" b="1" u="sng" dirty="0" smtClean="0"/>
              <a:t>Outcomes:</a:t>
            </a:r>
          </a:p>
          <a:p>
            <a:pPr marL="0" indent="0">
              <a:buNone/>
            </a:pPr>
            <a:r>
              <a:rPr lang="en-US" sz="1400" dirty="0" smtClean="0"/>
              <a:t>        </a:t>
            </a:r>
            <a:r>
              <a:rPr lang="en-US" sz="1400" b="1" dirty="0" smtClean="0"/>
              <a:t>- </a:t>
            </a:r>
            <a:r>
              <a:rPr lang="en-US" sz="1400" dirty="0" smtClean="0"/>
              <a:t>Reviewed </a:t>
            </a:r>
            <a:r>
              <a:rPr lang="en-US" sz="1400" dirty="0"/>
              <a:t>15+ research papers to identify best models, datasets, and tools</a:t>
            </a:r>
            <a:r>
              <a:rPr lang="en-US" sz="1400" dirty="0" smtClean="0"/>
              <a:t>.</a:t>
            </a:r>
          </a:p>
          <a:p>
            <a:pPr marL="0" indent="0">
              <a:buNone/>
            </a:pPr>
            <a:r>
              <a:rPr lang="en-US" sz="1400" dirty="0" smtClean="0"/>
              <a:t>        </a:t>
            </a:r>
            <a:r>
              <a:rPr lang="en-US" sz="1400" b="1" dirty="0" smtClean="0"/>
              <a:t>- </a:t>
            </a:r>
            <a:r>
              <a:rPr lang="en-US" sz="1400" dirty="0" smtClean="0"/>
              <a:t>Developed </a:t>
            </a:r>
            <a:r>
              <a:rPr lang="en-US" sz="1400" dirty="0"/>
              <a:t>the frontend interface for user interaction and input handling</a:t>
            </a:r>
            <a:r>
              <a:rPr lang="en-US" sz="1400" dirty="0" smtClean="0"/>
              <a:t>.</a:t>
            </a:r>
          </a:p>
          <a:p>
            <a:pPr marL="0" indent="0">
              <a:buNone/>
            </a:pPr>
            <a:r>
              <a:rPr lang="en-US" sz="1400" dirty="0" smtClean="0"/>
              <a:t>        </a:t>
            </a:r>
            <a:r>
              <a:rPr lang="en-US" sz="1400" b="1" dirty="0" smtClean="0"/>
              <a:t>- </a:t>
            </a:r>
            <a:r>
              <a:rPr lang="en-US" sz="1400" dirty="0" smtClean="0"/>
              <a:t>Gained </a:t>
            </a:r>
            <a:r>
              <a:rPr lang="en-US" sz="1400" dirty="0"/>
              <a:t>understanding of ML pipelines, multimodal architectures, and fact-checking integration</a:t>
            </a:r>
            <a:r>
              <a:rPr lang="en-US" sz="1400" dirty="0" smtClean="0"/>
              <a:t>.</a:t>
            </a:r>
          </a:p>
          <a:p>
            <a:pPr marL="0" indent="0">
              <a:buNone/>
            </a:pPr>
            <a:r>
              <a:rPr lang="en-US" sz="1400" dirty="0" smtClean="0"/>
              <a:t>        </a:t>
            </a:r>
            <a:r>
              <a:rPr lang="en-US" sz="1400" b="1" dirty="0" smtClean="0"/>
              <a:t>- </a:t>
            </a:r>
            <a:r>
              <a:rPr lang="en-US" sz="1400" dirty="0" smtClean="0"/>
              <a:t>Established </a:t>
            </a:r>
            <a:r>
              <a:rPr lang="en-US" sz="1400" dirty="0"/>
              <a:t>project foundation for backend and model development in next phases.</a:t>
            </a:r>
            <a:endParaRPr lang="en-US" sz="1400" dirty="0" smtClean="0"/>
          </a:p>
          <a:p>
            <a:pPr>
              <a:buFont typeface="+mj-lt"/>
              <a:buAutoNum type="arabicPeriod"/>
            </a:pPr>
            <a:endParaRPr lang="en-US" sz="1400" dirty="0" smtClean="0"/>
          </a:p>
          <a:p>
            <a:pPr marL="0" indent="0">
              <a:buNone/>
            </a:pPr>
            <a:endParaRPr lang="en-US" sz="1400" dirty="0"/>
          </a:p>
        </p:txBody>
      </p:sp>
    </p:spTree>
    <p:extLst>
      <p:ext uri="{BB962C8B-B14F-4D97-AF65-F5344CB8AC3E}">
        <p14:creationId xmlns:p14="http://schemas.microsoft.com/office/powerpoint/2010/main" val="1701351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US" dirty="0"/>
              <a:t>Outline</a:t>
            </a:r>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lgn="just">
              <a:lnSpc>
                <a:spcPct val="140000"/>
              </a:lnSpc>
              <a:buFont typeface="Arial" pitchFamily="34" charset="0"/>
              <a:buChar char="•"/>
            </a:pPr>
            <a:r>
              <a:rPr lang="en-IN" sz="1400" dirty="0">
                <a:ea typeface="Palatino" pitchFamily="2" charset="77"/>
              </a:rPr>
              <a:t>Introduction</a:t>
            </a:r>
          </a:p>
          <a:p>
            <a:pPr marL="357188" indent="-261938" algn="just">
              <a:lnSpc>
                <a:spcPct val="140000"/>
              </a:lnSpc>
              <a:buFont typeface="Arial" pitchFamily="34" charset="0"/>
              <a:buChar char="•"/>
            </a:pPr>
            <a:r>
              <a:rPr lang="en-IN" sz="1400" dirty="0">
                <a:ea typeface="Palatino" pitchFamily="2" charset="77"/>
              </a:rPr>
              <a:t>Problem Statement</a:t>
            </a:r>
          </a:p>
          <a:p>
            <a:pPr marL="357188" indent="-261938" algn="just">
              <a:lnSpc>
                <a:spcPct val="140000"/>
              </a:lnSpc>
              <a:buFont typeface="Arial" pitchFamily="34" charset="0"/>
              <a:buChar char="•"/>
            </a:pPr>
            <a:r>
              <a:rPr lang="en-IN" sz="1400" dirty="0">
                <a:ea typeface="Palatino" pitchFamily="2" charset="77"/>
              </a:rPr>
              <a:t>Objectives</a:t>
            </a:r>
          </a:p>
          <a:p>
            <a:pPr marL="357188" indent="-261938">
              <a:lnSpc>
                <a:spcPct val="140000"/>
              </a:lnSpc>
            </a:pPr>
            <a:r>
              <a:rPr lang="en-IN" sz="1400" dirty="0">
                <a:ea typeface="Palatino" pitchFamily="2" charset="77"/>
              </a:rPr>
              <a:t>Literature Review</a:t>
            </a:r>
          </a:p>
          <a:p>
            <a:pPr marL="357188" indent="-261938" algn="just">
              <a:lnSpc>
                <a:spcPct val="140000"/>
              </a:lnSpc>
              <a:buFont typeface="Arial" pitchFamily="34" charset="0"/>
              <a:buChar char="•"/>
            </a:pPr>
            <a:r>
              <a:rPr lang="en-IN" sz="1400" dirty="0">
                <a:ea typeface="Palatino" pitchFamily="2" charset="77"/>
              </a:rPr>
              <a:t>Project Design</a:t>
            </a:r>
          </a:p>
          <a:p>
            <a:pPr marL="357188" indent="-261938">
              <a:lnSpc>
                <a:spcPct val="140000"/>
              </a:lnSpc>
            </a:pPr>
            <a:r>
              <a:rPr lang="en-IN" sz="1400" dirty="0">
                <a:ea typeface="Palatino" pitchFamily="2" charset="77"/>
              </a:rPr>
              <a:t>Tools, Technologies and Languages</a:t>
            </a:r>
          </a:p>
          <a:p>
            <a:pPr marL="357188" indent="-261938">
              <a:lnSpc>
                <a:spcPct val="140000"/>
              </a:lnSpc>
            </a:pPr>
            <a:r>
              <a:rPr lang="en-IN" sz="1400" dirty="0">
                <a:ea typeface="Palatino" pitchFamily="2" charset="77"/>
              </a:rPr>
              <a:t>Dataset</a:t>
            </a:r>
          </a:p>
          <a:p>
            <a:pPr marL="357188" indent="-261938">
              <a:lnSpc>
                <a:spcPct val="140000"/>
              </a:lnSpc>
            </a:pPr>
            <a:r>
              <a:rPr lang="en-IN" sz="1400" dirty="0">
                <a:ea typeface="Palatino" pitchFamily="2" charset="77"/>
              </a:rPr>
              <a:t>Implementation (if any)</a:t>
            </a:r>
          </a:p>
          <a:p>
            <a:pPr marL="357188" indent="-261938">
              <a:lnSpc>
                <a:spcPct val="140000"/>
              </a:lnSpc>
            </a:pPr>
            <a:r>
              <a:rPr lang="en-IN" sz="1400" dirty="0">
                <a:ea typeface="Palatino" pitchFamily="2" charset="77"/>
              </a:rPr>
              <a:t>Results (if any)</a:t>
            </a:r>
          </a:p>
          <a:p>
            <a:pPr marL="357188" indent="-261938">
              <a:lnSpc>
                <a:spcPct val="140000"/>
              </a:lnSpc>
            </a:pPr>
            <a:r>
              <a:rPr lang="en-IN" sz="1400" dirty="0">
                <a:ea typeface="Palatino" pitchFamily="2" charset="77"/>
              </a:rPr>
              <a:t>Key Learnings</a:t>
            </a:r>
          </a:p>
          <a:p>
            <a:pPr marL="357188" indent="-261938">
              <a:lnSpc>
                <a:spcPct val="140000"/>
              </a:lnSpc>
            </a:pPr>
            <a:r>
              <a:rPr lang="en-IN" sz="1400" dirty="0">
                <a:ea typeface="Palatino" pitchFamily="2" charset="77"/>
              </a:rPr>
              <a:t>Work Plan till End-Term Evaluation</a:t>
            </a:r>
          </a:p>
          <a:p>
            <a:pPr marL="357188" indent="-261938">
              <a:lnSpc>
                <a:spcPct val="140000"/>
              </a:lnSpc>
            </a:pPr>
            <a:r>
              <a:rPr lang="en-IN" sz="1400" dirty="0">
                <a:ea typeface="Palatino" pitchFamily="2" charset="77"/>
              </a:rPr>
              <a:t>Project Plan</a:t>
            </a:r>
          </a:p>
          <a:p>
            <a:pPr marL="357188" indent="-261938" algn="just">
              <a:lnSpc>
                <a:spcPct val="140000"/>
              </a:lnSpc>
              <a:buFont typeface="Arial" pitchFamily="34" charset="0"/>
              <a:buChar char="•"/>
            </a:pPr>
            <a:r>
              <a:rPr lang="en-IN" sz="1400" dirty="0">
                <a:ea typeface="Palatino" pitchFamily="2" charset="77"/>
              </a:rPr>
              <a:t>Work Contribution and Attendance</a:t>
            </a:r>
          </a:p>
          <a:p>
            <a:pPr marL="357188" indent="-261938" algn="just">
              <a:lnSpc>
                <a:spcPct val="140000"/>
              </a:lnSpc>
              <a:buFont typeface="Arial" pitchFamily="34" charset="0"/>
              <a:buChar char="•"/>
            </a:pPr>
            <a:r>
              <a:rPr lang="en-IN" sz="1400" dirty="0">
                <a:ea typeface="Palatino" pitchFamily="2" charset="77"/>
              </a:rPr>
              <a:t>Supervisor Interactions</a:t>
            </a:r>
          </a:p>
          <a:p>
            <a:pPr marL="357188" indent="-261938" algn="just">
              <a:lnSpc>
                <a:spcPct val="140000"/>
              </a:lnSpc>
              <a:buFont typeface="Arial" pitchFamily="34" charset="0"/>
              <a:buChar char="•"/>
            </a:pPr>
            <a:r>
              <a:rPr lang="en-IN" sz="1400" dirty="0">
                <a:ea typeface="Palatino" pitchFamily="2" charset="77"/>
              </a:rPr>
              <a:t>References</a:t>
            </a:r>
          </a:p>
          <a:p>
            <a:pPr marL="0" indent="0">
              <a:buFont typeface="Arial" panose="020B0604020202020204" pitchFamily="34" charset="0"/>
              <a:buNone/>
            </a:pPr>
            <a:endParaRPr lang="en-IN" altLang="en-US" sz="1400" kern="0" dirty="0">
              <a:ea typeface="MS PGothic" panose="020B0600070205080204" pitchFamily="34" charset="-128"/>
            </a:endParaRPr>
          </a:p>
        </p:txBody>
      </p:sp>
    </p:spTree>
    <p:extLst>
      <p:ext uri="{BB962C8B-B14F-4D97-AF65-F5344CB8AC3E}">
        <p14:creationId xmlns:p14="http://schemas.microsoft.com/office/powerpoint/2010/main" val="38955013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10F3876-A327-89E8-5925-E417551A9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F86DCD2-A236-23D9-E151-3D3D3A17C615}"/>
              </a:ext>
            </a:extLst>
          </p:cNvPr>
          <p:cNvSpPr>
            <a:spLocks noGrp="1"/>
          </p:cNvSpPr>
          <p:nvPr>
            <p:ph type="title"/>
          </p:nvPr>
        </p:nvSpPr>
        <p:spPr/>
        <p:txBody>
          <a:bodyPr/>
          <a:lstStyle/>
          <a:p>
            <a:r>
              <a:rPr lang="en-IN" sz="2400" dirty="0">
                <a:ea typeface="Palatino" pitchFamily="2" charset="77"/>
              </a:rPr>
              <a:t>Work Plan till End-Term Evaluation</a:t>
            </a:r>
            <a:endParaRPr lang="en-US" dirty="0"/>
          </a:p>
        </p:txBody>
      </p:sp>
      <p:sp>
        <p:nvSpPr>
          <p:cNvPr id="4" name="Content Placeholder 2">
            <a:extLst>
              <a:ext uri="{FF2B5EF4-FFF2-40B4-BE49-F238E27FC236}">
                <a16:creationId xmlns:a16="http://schemas.microsoft.com/office/drawing/2014/main" xmlns="" id="{7660EB7E-41FA-08CF-E919-AE860B61B137}"/>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IN" sz="1100" b="1" u="sng" dirty="0" smtClean="0"/>
              <a:t>October </a:t>
            </a:r>
            <a:r>
              <a:rPr lang="en-IN" sz="1100" b="1" u="sng" dirty="0"/>
              <a:t>2025</a:t>
            </a:r>
            <a:endParaRPr lang="en-IN" sz="1100" u="sng" dirty="0"/>
          </a:p>
          <a:p>
            <a:pPr marL="228600" indent="-228600">
              <a:buFont typeface="+mj-lt"/>
              <a:buAutoNum type="alphaLcParenR"/>
            </a:pPr>
            <a:r>
              <a:rPr lang="en-IN" sz="1100" dirty="0"/>
              <a:t>Complete detailed requirements analysis (functional + non-functional</a:t>
            </a:r>
            <a:r>
              <a:rPr lang="en-IN" sz="1100" dirty="0" smtClean="0"/>
              <a:t>).</a:t>
            </a:r>
          </a:p>
          <a:p>
            <a:pPr marL="228600" indent="-228600">
              <a:buFont typeface="+mj-lt"/>
              <a:buAutoNum type="alphaLcParenR"/>
            </a:pPr>
            <a:r>
              <a:rPr lang="en-IN" sz="1100" dirty="0" smtClean="0"/>
              <a:t>Review </a:t>
            </a:r>
            <a:r>
              <a:rPr lang="en-IN" sz="1100" dirty="0"/>
              <a:t>finalized datasets (fake news + </a:t>
            </a:r>
            <a:r>
              <a:rPr lang="en-IN" sz="1100" dirty="0" err="1"/>
              <a:t>deepfake</a:t>
            </a:r>
            <a:r>
              <a:rPr lang="en-IN" sz="1100" dirty="0"/>
              <a:t>) and perform initial data </a:t>
            </a:r>
            <a:r>
              <a:rPr lang="en-IN" sz="1100" dirty="0" smtClean="0"/>
              <a:t>exploration.</a:t>
            </a:r>
          </a:p>
          <a:p>
            <a:pPr marL="228600" indent="-228600">
              <a:buFont typeface="+mj-lt"/>
              <a:buAutoNum type="alphaLcParenR"/>
            </a:pPr>
            <a:r>
              <a:rPr lang="en-IN" sz="1100" dirty="0" smtClean="0"/>
              <a:t>Verify </a:t>
            </a:r>
            <a:r>
              <a:rPr lang="en-IN" sz="1100" dirty="0"/>
              <a:t>Git repository setup and establish coding standards &amp; version control </a:t>
            </a:r>
            <a:r>
              <a:rPr lang="en-IN" sz="1100" dirty="0" smtClean="0"/>
              <a:t>workflow.</a:t>
            </a:r>
          </a:p>
          <a:p>
            <a:pPr marL="228600" indent="-228600">
              <a:buFont typeface="+mj-lt"/>
              <a:buAutoNum type="alphaLcParenR"/>
            </a:pPr>
            <a:r>
              <a:rPr lang="en-IN" sz="1100" dirty="0" smtClean="0"/>
              <a:t>Finalize </a:t>
            </a:r>
            <a:r>
              <a:rPr lang="en-IN" sz="1100" dirty="0"/>
              <a:t>backend architecture design (Flask + </a:t>
            </a:r>
            <a:r>
              <a:rPr lang="en-IN" sz="1100" dirty="0" err="1"/>
              <a:t>Streamlit</a:t>
            </a:r>
            <a:r>
              <a:rPr lang="en-IN" sz="1100" dirty="0"/>
              <a:t> integration plan).</a:t>
            </a:r>
          </a:p>
          <a:p>
            <a:pPr marL="0" indent="0">
              <a:buNone/>
            </a:pPr>
            <a:r>
              <a:rPr lang="en-IN" sz="1100" b="1" u="sng" dirty="0"/>
              <a:t>November 2025</a:t>
            </a:r>
            <a:endParaRPr lang="en-IN" sz="1100" u="sng" dirty="0"/>
          </a:p>
          <a:p>
            <a:pPr marL="228600" indent="-228600">
              <a:buFont typeface="+mj-lt"/>
              <a:buAutoNum type="alphaLcParenR"/>
            </a:pPr>
            <a:r>
              <a:rPr lang="en-IN" sz="1100" dirty="0" smtClean="0"/>
              <a:t>Implement </a:t>
            </a:r>
            <a:r>
              <a:rPr lang="en-IN" sz="1100" dirty="0" err="1" smtClean="0"/>
              <a:t>preprocessing</a:t>
            </a:r>
            <a:r>
              <a:rPr lang="en-IN" sz="1100" dirty="0" smtClean="0"/>
              <a:t> pipelines: </a:t>
            </a:r>
          </a:p>
          <a:p>
            <a:pPr marL="457200" lvl="1" indent="0">
              <a:buNone/>
            </a:pPr>
            <a:r>
              <a:rPr lang="en-IN" sz="1100" dirty="0"/>
              <a:t>Text → cleaning, tokenization, TF-IDF.</a:t>
            </a:r>
          </a:p>
          <a:p>
            <a:pPr marL="457200" lvl="1" indent="0">
              <a:buNone/>
            </a:pPr>
            <a:r>
              <a:rPr lang="en-IN" sz="1100" dirty="0"/>
              <a:t>Image → resizing, normalization, patch preparation for </a:t>
            </a:r>
            <a:r>
              <a:rPr lang="en-IN" sz="1100" dirty="0" err="1"/>
              <a:t>ViT</a:t>
            </a:r>
            <a:r>
              <a:rPr lang="en-IN" sz="1100" dirty="0"/>
              <a:t>.</a:t>
            </a:r>
            <a:endParaRPr lang="en-IN" sz="1100" dirty="0" smtClean="0"/>
          </a:p>
          <a:p>
            <a:pPr marL="228600" indent="-228600">
              <a:buFont typeface="+mj-lt"/>
              <a:buAutoNum type="alphaLcParenR"/>
            </a:pPr>
            <a:r>
              <a:rPr lang="en-IN" sz="1100" dirty="0" smtClean="0"/>
              <a:t>Develop Flask APIs to serve model predictions.</a:t>
            </a:r>
          </a:p>
          <a:p>
            <a:pPr marL="228600" indent="-228600">
              <a:buFont typeface="+mj-lt"/>
              <a:buAutoNum type="alphaLcParenR"/>
            </a:pPr>
            <a:r>
              <a:rPr lang="en-IN" sz="1100" dirty="0" smtClean="0"/>
              <a:t>Integrate </a:t>
            </a:r>
            <a:r>
              <a:rPr lang="en-IN" sz="1100" dirty="0"/>
              <a:t>Google </a:t>
            </a:r>
            <a:r>
              <a:rPr lang="en-IN" sz="1100" dirty="0" err="1"/>
              <a:t>FactCheck</a:t>
            </a:r>
            <a:r>
              <a:rPr lang="en-IN" sz="1100" dirty="0"/>
              <a:t> API for real-time claim </a:t>
            </a:r>
            <a:r>
              <a:rPr lang="en-IN" sz="1100" dirty="0" smtClean="0"/>
              <a:t>verification.</a:t>
            </a:r>
          </a:p>
          <a:p>
            <a:pPr marL="228600" indent="-228600">
              <a:buFont typeface="+mj-lt"/>
              <a:buAutoNum type="alphaLcParenR"/>
            </a:pPr>
            <a:r>
              <a:rPr lang="en-IN" sz="1100" dirty="0" smtClean="0"/>
              <a:t>Train </a:t>
            </a:r>
            <a:r>
              <a:rPr lang="en-IN" sz="1100" dirty="0"/>
              <a:t>baseline Fake News Detection model (TF-IDF + Linear SVC) and evaluate performance.</a:t>
            </a:r>
          </a:p>
          <a:p>
            <a:pPr marL="0" indent="0">
              <a:buNone/>
            </a:pPr>
            <a:r>
              <a:rPr lang="en-IN" sz="1100" b="1" u="sng" dirty="0"/>
              <a:t>December 2025</a:t>
            </a:r>
            <a:endParaRPr lang="en-IN" sz="1100" u="sng" dirty="0"/>
          </a:p>
          <a:p>
            <a:pPr marL="228600" indent="-228600">
              <a:buFont typeface="+mj-lt"/>
              <a:buAutoNum type="alphaLcParenR"/>
            </a:pPr>
            <a:r>
              <a:rPr lang="en-IN" sz="1100" dirty="0"/>
              <a:t>Implement </a:t>
            </a:r>
            <a:r>
              <a:rPr lang="en-IN" sz="1100" dirty="0" err="1"/>
              <a:t>deepfake</a:t>
            </a:r>
            <a:r>
              <a:rPr lang="en-IN" sz="1100" dirty="0"/>
              <a:t> detection prototype using Vision Transformer (</a:t>
            </a:r>
            <a:r>
              <a:rPr lang="en-IN" sz="1100" dirty="0" err="1"/>
              <a:t>ViT</a:t>
            </a:r>
            <a:r>
              <a:rPr lang="en-IN" sz="1100" dirty="0" smtClean="0"/>
              <a:t>).</a:t>
            </a:r>
          </a:p>
          <a:p>
            <a:pPr marL="228600" indent="-228600">
              <a:buFont typeface="+mj-lt"/>
              <a:buAutoNum type="alphaLcParenR"/>
            </a:pPr>
            <a:r>
              <a:rPr lang="en-IN" sz="1100" dirty="0" smtClean="0"/>
              <a:t>Test </a:t>
            </a:r>
            <a:r>
              <a:rPr lang="en-IN" sz="1100" dirty="0"/>
              <a:t>both text and image models with sample inputs for accuracy and </a:t>
            </a:r>
            <a:r>
              <a:rPr lang="en-IN" sz="1100" dirty="0" smtClean="0"/>
              <a:t>robustness.</a:t>
            </a:r>
          </a:p>
          <a:p>
            <a:pPr marL="228600" indent="-228600">
              <a:buFont typeface="+mj-lt"/>
              <a:buAutoNum type="alphaLcParenR"/>
            </a:pPr>
            <a:r>
              <a:rPr lang="en-IN" sz="1100" dirty="0" smtClean="0"/>
              <a:t>Connect </a:t>
            </a:r>
            <a:r>
              <a:rPr lang="en-IN" sz="1100" dirty="0"/>
              <a:t>backend + frontend to enable text input, image upload, and result </a:t>
            </a:r>
            <a:r>
              <a:rPr lang="en-IN" sz="1100" dirty="0" smtClean="0"/>
              <a:t>display.</a:t>
            </a:r>
          </a:p>
          <a:p>
            <a:pPr marL="228600" indent="-228600">
              <a:buFont typeface="+mj-lt"/>
              <a:buAutoNum type="alphaLcParenR"/>
            </a:pPr>
            <a:r>
              <a:rPr lang="en-IN" sz="1100" dirty="0" smtClean="0"/>
              <a:t>Add </a:t>
            </a:r>
            <a:r>
              <a:rPr lang="en-IN" sz="1100" dirty="0"/>
              <a:t>visualization features (word clouds, sentiment charts, confidence scores</a:t>
            </a:r>
            <a:r>
              <a:rPr lang="en-IN" sz="1100" dirty="0" smtClean="0"/>
              <a:t>).</a:t>
            </a:r>
          </a:p>
          <a:p>
            <a:pPr marL="228600" indent="-228600">
              <a:buFont typeface="+mj-lt"/>
              <a:buAutoNum type="alphaLcParenR"/>
            </a:pPr>
            <a:r>
              <a:rPr lang="en-IN" sz="1100" dirty="0" smtClean="0"/>
              <a:t>Prepare </a:t>
            </a:r>
            <a:r>
              <a:rPr lang="en-IN" sz="1100" dirty="0"/>
              <a:t>documentation, project presentation, and demo for evaluation.</a:t>
            </a:r>
          </a:p>
          <a:p>
            <a:pPr marL="95250" indent="0" algn="just">
              <a:lnSpc>
                <a:spcPct val="150000"/>
              </a:lnSpc>
              <a:buNone/>
            </a:pPr>
            <a:endParaRPr lang="en-IN" sz="1100" dirty="0">
              <a:ea typeface="Palatino" pitchFamily="2" charset="77"/>
            </a:endParaRPr>
          </a:p>
        </p:txBody>
      </p:sp>
    </p:spTree>
    <p:extLst>
      <p:ext uri="{BB962C8B-B14F-4D97-AF65-F5344CB8AC3E}">
        <p14:creationId xmlns:p14="http://schemas.microsoft.com/office/powerpoint/2010/main" val="707300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Project Plan</a:t>
            </a:r>
            <a:endParaRPr lang="en-US"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800" dirty="0">
              <a:ea typeface="Palatino" pitchFamily="2" charset="77"/>
            </a:endParaRPr>
          </a:p>
        </p:txBody>
      </p:sp>
      <p:pic>
        <p:nvPicPr>
          <p:cNvPr id="3" name="Picture 2"/>
          <p:cNvPicPr>
            <a:picLocks noChangeAspect="1"/>
          </p:cNvPicPr>
          <p:nvPr/>
        </p:nvPicPr>
        <p:blipFill>
          <a:blip r:embed="rId2"/>
          <a:stretch>
            <a:fillRect/>
          </a:stretch>
        </p:blipFill>
        <p:spPr>
          <a:xfrm>
            <a:off x="77118" y="1001486"/>
            <a:ext cx="8956714" cy="5068388"/>
          </a:xfrm>
          <a:prstGeom prst="rect">
            <a:avLst/>
          </a:prstGeom>
        </p:spPr>
      </p:pic>
    </p:spTree>
    <p:extLst>
      <p:ext uri="{BB962C8B-B14F-4D97-AF65-F5344CB8AC3E}">
        <p14:creationId xmlns:p14="http://schemas.microsoft.com/office/powerpoint/2010/main" val="8142789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3E40878-8FE6-6431-E84F-16336E6DE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13143DA-2CB4-07C6-001C-3A639B4BCADB}"/>
              </a:ext>
            </a:extLst>
          </p:cNvPr>
          <p:cNvSpPr>
            <a:spLocks noGrp="1"/>
          </p:cNvSpPr>
          <p:nvPr>
            <p:ph type="title"/>
          </p:nvPr>
        </p:nvSpPr>
        <p:spPr/>
        <p:txBody>
          <a:bodyPr/>
          <a:lstStyle/>
          <a:p>
            <a:r>
              <a:rPr lang="en-IN" dirty="0">
                <a:ea typeface="Palatino" pitchFamily="2" charset="77"/>
              </a:rPr>
              <a:t>Work Contribution and Attendance</a:t>
            </a:r>
            <a:endParaRPr lang="en-US" b="0" dirty="0"/>
          </a:p>
        </p:txBody>
      </p:sp>
      <p:sp>
        <p:nvSpPr>
          <p:cNvPr id="4" name="Content Placeholder 2">
            <a:extLst>
              <a:ext uri="{FF2B5EF4-FFF2-40B4-BE49-F238E27FC236}">
                <a16:creationId xmlns:a16="http://schemas.microsoft.com/office/drawing/2014/main" xmlns="" id="{33864F80-A98D-C3A6-300F-743060AF58A2}"/>
              </a:ext>
            </a:extLst>
          </p:cNvPr>
          <p:cNvSpPr txBox="1">
            <a:spLocks/>
          </p:cNvSpPr>
          <p:nvPr/>
        </p:nvSpPr>
        <p:spPr bwMode="auto">
          <a:xfrm>
            <a:off x="77118" y="804231"/>
            <a:ext cx="8956714" cy="517241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7F6ED005-6EC0-5EE2-8CB4-7008F054C64D}"/>
              </a:ext>
            </a:extLst>
          </p:cNvPr>
          <p:cNvGraphicFramePr>
            <a:graphicFrameLocks noGrp="1"/>
          </p:cNvGraphicFramePr>
          <p:nvPr>
            <p:extLst>
              <p:ext uri="{D42A27DB-BD31-4B8C-83A1-F6EECF244321}">
                <p14:modId xmlns:p14="http://schemas.microsoft.com/office/powerpoint/2010/main" val="275539160"/>
              </p:ext>
            </p:extLst>
          </p:nvPr>
        </p:nvGraphicFramePr>
        <p:xfrm>
          <a:off x="110168" y="881350"/>
          <a:ext cx="8915266" cy="5521348"/>
        </p:xfrm>
        <a:graphic>
          <a:graphicData uri="http://schemas.openxmlformats.org/drawingml/2006/table">
            <a:tbl>
              <a:tblPr firstRow="1" bandRow="1">
                <a:tableStyleId>{00A15C55-8517-42AA-B614-E9B94910E393}</a:tableStyleId>
              </a:tblPr>
              <a:tblGrid>
                <a:gridCol w="607462">
                  <a:extLst>
                    <a:ext uri="{9D8B030D-6E8A-4147-A177-3AD203B41FA5}">
                      <a16:colId xmlns:a16="http://schemas.microsoft.com/office/drawing/2014/main" xmlns="" val="1580173846"/>
                    </a:ext>
                  </a:extLst>
                </a:gridCol>
                <a:gridCol w="1072862">
                  <a:extLst>
                    <a:ext uri="{9D8B030D-6E8A-4147-A177-3AD203B41FA5}">
                      <a16:colId xmlns:a16="http://schemas.microsoft.com/office/drawing/2014/main" xmlns="" val="1787721097"/>
                    </a:ext>
                  </a:extLst>
                </a:gridCol>
                <a:gridCol w="4265403">
                  <a:extLst>
                    <a:ext uri="{9D8B030D-6E8A-4147-A177-3AD203B41FA5}">
                      <a16:colId xmlns:a16="http://schemas.microsoft.com/office/drawing/2014/main" xmlns="" val="1940941142"/>
                    </a:ext>
                  </a:extLst>
                </a:gridCol>
                <a:gridCol w="1138989">
                  <a:extLst>
                    <a:ext uri="{9D8B030D-6E8A-4147-A177-3AD203B41FA5}">
                      <a16:colId xmlns:a16="http://schemas.microsoft.com/office/drawing/2014/main" xmlns="" val="1693280867"/>
                    </a:ext>
                  </a:extLst>
                </a:gridCol>
                <a:gridCol w="786550">
                  <a:extLst>
                    <a:ext uri="{9D8B030D-6E8A-4147-A177-3AD203B41FA5}">
                      <a16:colId xmlns:a16="http://schemas.microsoft.com/office/drawing/2014/main" xmlns="" val="3130860608"/>
                    </a:ext>
                  </a:extLst>
                </a:gridCol>
                <a:gridCol w="1044000">
                  <a:extLst>
                    <a:ext uri="{9D8B030D-6E8A-4147-A177-3AD203B41FA5}">
                      <a16:colId xmlns:a16="http://schemas.microsoft.com/office/drawing/2014/main" xmlns="" val="2032934039"/>
                    </a:ext>
                  </a:extLst>
                </a:gridCol>
              </a:tblGrid>
              <a:tr h="507388">
                <a:tc gridSpan="6">
                  <a:txBody>
                    <a:bodyPr/>
                    <a:lstStyle/>
                    <a:p>
                      <a:pPr algn="l"/>
                      <a:r>
                        <a:rPr lang="en-US" sz="1300" b="1" i="0" dirty="0">
                          <a:solidFill>
                            <a:schemeClr val="tx1"/>
                          </a:solidFill>
                          <a:latin typeface="Helvetica" pitchFamily="2" charset="0"/>
                        </a:rPr>
                        <a:t>GitHub Repository URL: </a:t>
                      </a:r>
                      <a:r>
                        <a:rPr lang="en-US" sz="1300" b="1" i="0" dirty="0" smtClean="0">
                          <a:solidFill>
                            <a:schemeClr val="tx1"/>
                          </a:solidFill>
                          <a:latin typeface="Helvetica" pitchFamily="2" charset="0"/>
                        </a:rPr>
                        <a:t>https://github.com/gitsoha/Deepfake-News-Shield</a:t>
                      </a:r>
                      <a:endParaRPr lang="en-US" sz="1300" b="1" i="0" dirty="0">
                        <a:solidFill>
                          <a:schemeClr val="tx1"/>
                        </a:solidFill>
                        <a:latin typeface="Helvetica" pitchFamily="2" charset="0"/>
                      </a:endParaRP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xmlns="" val="1846737965"/>
                  </a:ext>
                </a:extLst>
              </a:tr>
              <a:tr h="507388">
                <a:tc>
                  <a:txBody>
                    <a:bodyPr/>
                    <a:lstStyle/>
                    <a:p>
                      <a:pPr algn="ctr"/>
                      <a:r>
                        <a:rPr lang="en-US" sz="1300" b="0" i="0" dirty="0">
                          <a:solidFill>
                            <a:schemeClr val="tx1"/>
                          </a:solidFill>
                          <a:latin typeface="Helvetica" pitchFamily="2" charset="0"/>
                        </a:rPr>
                        <a:t>Team Member</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Roll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Work Done</a:t>
                      </a:r>
                    </a:p>
                    <a:p>
                      <a:pPr algn="ctr"/>
                      <a:r>
                        <a:rPr lang="en-US" sz="1300" b="0" i="0" dirty="0">
                          <a:solidFill>
                            <a:schemeClr val="tx1"/>
                          </a:solidFill>
                          <a:latin typeface="Helvetica" pitchFamily="2" charset="0"/>
                        </a:rPr>
                        <a:t>(provide complete details)</a:t>
                      </a:r>
                    </a:p>
                  </a:txBody>
                  <a:tcPr>
                    <a:solidFill>
                      <a:schemeClr val="accent6">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solidFill>
                            <a:schemeClr val="tx1"/>
                          </a:solidFill>
                          <a:latin typeface="Helvetica" pitchFamily="2" charset="0"/>
                        </a:rPr>
                        <a:t>Work Contribution (%)</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Lines of Code</a:t>
                      </a:r>
                    </a:p>
                    <a:p>
                      <a:pPr algn="ctr"/>
                      <a:r>
                        <a:rPr lang="en-US" sz="1300" b="0" i="0" dirty="0">
                          <a:solidFill>
                            <a:schemeClr val="tx1"/>
                          </a:solidFill>
                          <a:latin typeface="Helvetica" pitchFamily="2" charset="0"/>
                        </a:rPr>
                        <a:t>(if any)</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Lab Attendance (%)</a:t>
                      </a:r>
                    </a:p>
                  </a:txBody>
                  <a:tcPr>
                    <a:solidFill>
                      <a:schemeClr val="accent6">
                        <a:lumMod val="60000"/>
                        <a:lumOff val="40000"/>
                      </a:schemeClr>
                    </a:solidFill>
                  </a:tcPr>
                </a:tc>
                <a:extLst>
                  <a:ext uri="{0D108BD9-81ED-4DB2-BD59-A6C34878D82A}">
                    <a16:rowId xmlns:a16="http://schemas.microsoft.com/office/drawing/2014/main" xmlns="" val="2495431070"/>
                  </a:ext>
                </a:extLst>
              </a:tr>
              <a:tr h="828000">
                <a:tc>
                  <a:txBody>
                    <a:bodyPr/>
                    <a:lstStyle/>
                    <a:p>
                      <a:pPr algn="ctr"/>
                      <a:r>
                        <a:rPr lang="en-US" sz="1300" b="0" i="0" dirty="0">
                          <a:latin typeface="Helvetica" pitchFamily="2" charset="0"/>
                        </a:rPr>
                        <a:t>1.</a:t>
                      </a:r>
                    </a:p>
                  </a:txBody>
                  <a:tcPr>
                    <a:solidFill>
                      <a:schemeClr val="accent5">
                        <a:lumMod val="20000"/>
                        <a:lumOff val="80000"/>
                      </a:schemeClr>
                    </a:solidFill>
                  </a:tcPr>
                </a:tc>
                <a:tc>
                  <a:txBody>
                    <a:bodyPr/>
                    <a:lstStyle/>
                    <a:p>
                      <a:pPr algn="ctr"/>
                      <a:r>
                        <a:rPr lang="en-US" sz="1300" b="0" i="0" dirty="0" smtClean="0">
                          <a:latin typeface="Helvetica" pitchFamily="2" charset="0"/>
                        </a:rPr>
                        <a:t>221030283</a:t>
                      </a: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Designed</a:t>
                      </a:r>
                      <a:r>
                        <a:rPr lang="en-US" sz="1300" b="0" i="0" baseline="0" dirty="0" smtClean="0">
                          <a:latin typeface="Helvetica" pitchFamily="2" charset="0"/>
                        </a:rPr>
                        <a:t> Project plan and report,</a:t>
                      </a:r>
                    </a:p>
                    <a:p>
                      <a:pPr marL="171450" indent="-171450">
                        <a:buFont typeface="Arial" panose="020B0604020202020204" pitchFamily="34" charset="0"/>
                        <a:buChar char="•"/>
                      </a:pPr>
                      <a:r>
                        <a:rPr lang="en-US" sz="1300" b="0" i="0" baseline="0" dirty="0" smtClean="0">
                          <a:latin typeface="Helvetica" pitchFamily="2" charset="0"/>
                        </a:rPr>
                        <a:t>Read five research papers.</a:t>
                      </a:r>
                    </a:p>
                    <a:p>
                      <a:pPr marL="171450" indent="-171450">
                        <a:buFont typeface="Arial" panose="020B0604020202020204" pitchFamily="34" charset="0"/>
                        <a:buChar char="•"/>
                      </a:pPr>
                      <a:r>
                        <a:rPr lang="en-US" sz="1300" b="0" i="0" baseline="0" dirty="0" smtClean="0">
                          <a:latin typeface="Helvetica" pitchFamily="2" charset="0"/>
                        </a:rPr>
                        <a:t>Worked on frontend.</a:t>
                      </a:r>
                      <a:endParaRPr lang="en-US" sz="1300" b="0" i="0" dirty="0">
                        <a:latin typeface="Helvetica" pitchFamily="2" charset="0"/>
                      </a:endParaRPr>
                    </a:p>
                    <a:p>
                      <a:pPr marL="171450" indent="-171450">
                        <a:buFont typeface="Arial" panose="020B0604020202020204" pitchFamily="34" charset="0"/>
                        <a:buChar char="•"/>
                      </a:pPr>
                      <a:endParaRPr lang="en-US" sz="1300" b="0" i="0" dirty="0">
                        <a:latin typeface="Helvetica" pitchFamily="2" charset="0"/>
                      </a:endParaRPr>
                    </a:p>
                    <a:p>
                      <a:pPr marL="171450" indent="-171450">
                        <a:buFont typeface="Arial" panose="020B0604020202020204" pitchFamily="34" charset="0"/>
                        <a:buChar cha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25%</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258</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100%</a:t>
                      </a: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440570599"/>
                  </a:ext>
                </a:extLst>
              </a:tr>
              <a:tr h="828000">
                <a:tc>
                  <a:txBody>
                    <a:bodyPr/>
                    <a:lstStyle/>
                    <a:p>
                      <a:pPr algn="ctr"/>
                      <a:r>
                        <a:rPr lang="en-US" sz="1300" b="0" i="0" dirty="0">
                          <a:latin typeface="Helvetica" pitchFamily="2" charset="0"/>
                        </a:rPr>
                        <a:t>2.</a:t>
                      </a:r>
                    </a:p>
                  </a:txBody>
                  <a:tcPr>
                    <a:solidFill>
                      <a:schemeClr val="accent6">
                        <a:lumMod val="20000"/>
                        <a:lumOff val="80000"/>
                      </a:schemeClr>
                    </a:solidFill>
                  </a:tcPr>
                </a:tc>
                <a:tc>
                  <a:txBody>
                    <a:bodyPr/>
                    <a:lstStyle/>
                    <a:p>
                      <a:pPr algn="ctr"/>
                      <a:r>
                        <a:rPr lang="en-US" sz="1300" b="0" i="0" dirty="0" smtClean="0">
                          <a:latin typeface="Helvetica" pitchFamily="2" charset="0"/>
                        </a:rPr>
                        <a:t>221031049</a:t>
                      </a:r>
                      <a:endParaRPr lang="en-US" sz="1300" b="0" i="0" dirty="0">
                        <a:latin typeface="Helvetica" pitchFamily="2" charset="0"/>
                      </a:endParaRPr>
                    </a:p>
                  </a:txBody>
                  <a:tcPr>
                    <a:solidFill>
                      <a:schemeClr val="accent6">
                        <a:lumMod val="20000"/>
                        <a:lumOff val="80000"/>
                      </a:schemeClr>
                    </a:solidFill>
                  </a:tcPr>
                </a:tc>
                <a:tc>
                  <a:txBody>
                    <a:bodyPr/>
                    <a:lstStyle/>
                    <a:p>
                      <a:pPr marL="285750" indent="-285750">
                        <a:buFont typeface="Arial" panose="020B0604020202020204" pitchFamily="34" charset="0"/>
                        <a:buChar char="•"/>
                      </a:pPr>
                      <a:r>
                        <a:rPr lang="en-US" sz="1300" b="0" i="0" baseline="0" dirty="0" smtClean="0">
                          <a:latin typeface="Helvetica" pitchFamily="2" charset="0"/>
                        </a:rPr>
                        <a:t>Managed project documentation.</a:t>
                      </a:r>
                    </a:p>
                    <a:p>
                      <a:pPr marL="285750" indent="-285750">
                        <a:buFont typeface="Arial" panose="020B0604020202020204" pitchFamily="34" charset="0"/>
                        <a:buChar char="•"/>
                      </a:pPr>
                      <a:r>
                        <a:rPr lang="en-US" sz="1300" b="0" i="0" baseline="0" dirty="0" smtClean="0">
                          <a:latin typeface="Helvetica" pitchFamily="2" charset="0"/>
                        </a:rPr>
                        <a:t>Read five research papers.</a:t>
                      </a:r>
                    </a:p>
                    <a:p>
                      <a:pPr marL="285750" indent="-285750">
                        <a:buFont typeface="Arial" panose="020B0604020202020204" pitchFamily="34" charset="0"/>
                        <a:buChar char="•"/>
                      </a:pPr>
                      <a:r>
                        <a:rPr lang="en-US" sz="1300" b="0" i="0" baseline="0" dirty="0" smtClean="0">
                          <a:latin typeface="Helvetica" pitchFamily="2" charset="0"/>
                        </a:rPr>
                        <a:t>Created the </a:t>
                      </a:r>
                      <a:r>
                        <a:rPr lang="en-US" sz="1300" b="0" i="0" baseline="0" dirty="0" err="1" smtClean="0">
                          <a:latin typeface="Helvetica" pitchFamily="2" charset="0"/>
                        </a:rPr>
                        <a:t>github</a:t>
                      </a:r>
                      <a:r>
                        <a:rPr lang="en-US" sz="1300" b="0" i="0" baseline="0" dirty="0" smtClean="0">
                          <a:latin typeface="Helvetica" pitchFamily="2" charset="0"/>
                        </a:rPr>
                        <a:t> repository.</a:t>
                      </a:r>
                    </a:p>
                    <a:p>
                      <a:pPr marL="285750" indent="-285750">
                        <a:buFont typeface="Arial" panose="020B0604020202020204" pitchFamily="34" charset="0"/>
                        <a:buChar char="•"/>
                      </a:pPr>
                      <a:endParaRPr lang="en-US" sz="1300" b="0" i="0" dirty="0">
                        <a:latin typeface="Helvetica" pitchFamily="2"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25%</a:t>
                      </a: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100%</a:t>
                      </a: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828000">
                <a:tc>
                  <a:txBody>
                    <a:bodyPr/>
                    <a:lstStyle/>
                    <a:p>
                      <a:pPr algn="ctr"/>
                      <a:r>
                        <a:rPr lang="en-US" sz="1300" b="0" i="0" dirty="0">
                          <a:latin typeface="Helvetica" pitchFamily="2" charset="0"/>
                        </a:rPr>
                        <a:t>3.</a:t>
                      </a:r>
                    </a:p>
                  </a:txBody>
                  <a:tcPr>
                    <a:solidFill>
                      <a:schemeClr val="accent5">
                        <a:lumMod val="20000"/>
                        <a:lumOff val="80000"/>
                      </a:schemeClr>
                    </a:solidFill>
                  </a:tcPr>
                </a:tc>
                <a:tc>
                  <a:txBody>
                    <a:bodyPr/>
                    <a:lstStyle/>
                    <a:p>
                      <a:pPr algn="ctr"/>
                      <a:r>
                        <a:rPr lang="en-US" sz="1300" b="0" i="0" dirty="0" smtClean="0">
                          <a:latin typeface="Helvetica" pitchFamily="2" charset="0"/>
                        </a:rPr>
                        <a:t>221031013</a:t>
                      </a: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Sourced</a:t>
                      </a:r>
                      <a:r>
                        <a:rPr lang="en-US" sz="1300" b="0" i="0" baseline="0" dirty="0" smtClean="0">
                          <a:latin typeface="Helvetica" pitchFamily="2" charset="0"/>
                        </a:rPr>
                        <a:t> and finalized dataset.</a:t>
                      </a:r>
                    </a:p>
                    <a:p>
                      <a:pPr marL="171450" indent="-171450">
                        <a:buFont typeface="Arial" panose="020B0604020202020204" pitchFamily="34" charset="0"/>
                        <a:buChar char="•"/>
                      </a:pPr>
                      <a:r>
                        <a:rPr lang="en-US" sz="1300" b="0" i="0" baseline="0" dirty="0" smtClean="0">
                          <a:latin typeface="Helvetica" pitchFamily="2" charset="0"/>
                        </a:rPr>
                        <a:t>Read five research papers.</a:t>
                      </a:r>
                    </a:p>
                    <a:p>
                      <a:pPr marL="171450" indent="-171450">
                        <a:buFont typeface="Arial" panose="020B0604020202020204" pitchFamily="34" charset="0"/>
                        <a:buChar char="•"/>
                      </a:pPr>
                      <a:r>
                        <a:rPr lang="en-US" sz="1300" b="0" i="0" baseline="0" dirty="0" smtClean="0">
                          <a:latin typeface="Helvetica" pitchFamily="2" charset="0"/>
                        </a:rPr>
                        <a:t>Helped in maintaining project report.</a:t>
                      </a:r>
                      <a:endParaRPr lang="en-US" sz="1300" b="0" i="0" dirty="0">
                        <a:latin typeface="Helvetica" pitchFamily="2" charset="0"/>
                      </a:endParaRPr>
                    </a:p>
                    <a:p>
                      <a:pPr marL="171450" indent="-171450">
                        <a:buFont typeface="Arial" panose="020B0604020202020204" pitchFamily="34" charset="0"/>
                        <a:buChar char="•"/>
                      </a:pPr>
                      <a:endParaRPr lang="en-US" sz="1300" b="0" i="0" dirty="0">
                        <a:latin typeface="Helvetica" pitchFamily="2" charset="0"/>
                      </a:endParaRPr>
                    </a:p>
                    <a:p>
                      <a:pPr marL="171450" indent="-171450">
                        <a:buFont typeface="Arial" panose="020B0604020202020204" pitchFamily="34" charset="0"/>
                        <a:buChar cha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25%</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100%</a:t>
                      </a: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646395450"/>
                  </a:ext>
                </a:extLst>
              </a:tr>
              <a:tr h="828000">
                <a:tc>
                  <a:txBody>
                    <a:bodyPr/>
                    <a:lstStyle/>
                    <a:p>
                      <a:pPr algn="ctr"/>
                      <a:r>
                        <a:rPr lang="en-US" sz="1300" b="0" i="0" dirty="0">
                          <a:latin typeface="Helvetica" pitchFamily="2" charset="0"/>
                        </a:rPr>
                        <a:t>4.</a:t>
                      </a:r>
                    </a:p>
                  </a:txBody>
                  <a:tcPr>
                    <a:solidFill>
                      <a:schemeClr val="accent5">
                        <a:lumMod val="20000"/>
                        <a:lumOff val="80000"/>
                      </a:schemeClr>
                    </a:solidFill>
                  </a:tcPr>
                </a:tc>
                <a:tc>
                  <a:txBody>
                    <a:bodyPr/>
                    <a:lstStyle/>
                    <a:p>
                      <a:pPr algn="ctr"/>
                      <a:r>
                        <a:rPr lang="en-US" sz="1300" b="0" i="0" dirty="0" smtClean="0">
                          <a:latin typeface="Helvetica" pitchFamily="2" charset="0"/>
                        </a:rPr>
                        <a:t>221030070</a:t>
                      </a: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Worked</a:t>
                      </a:r>
                      <a:r>
                        <a:rPr lang="en-US" sz="1300" b="0" i="0" baseline="0" dirty="0" smtClean="0">
                          <a:latin typeface="Helvetica" pitchFamily="2" charset="0"/>
                        </a:rPr>
                        <a:t> on frontend.</a:t>
                      </a:r>
                      <a:endParaRPr lang="en-US" sz="1300" b="0" i="0" dirty="0" smtClean="0">
                        <a:latin typeface="Helvetica" pitchFamily="2" charset="0"/>
                      </a:endParaRPr>
                    </a:p>
                    <a:p>
                      <a:pPr marL="171450" indent="-171450">
                        <a:buFont typeface="Arial" panose="020B0604020202020204" pitchFamily="34" charset="0"/>
                        <a:buChar char="•"/>
                      </a:pPr>
                      <a:r>
                        <a:rPr lang="en-US" sz="1300" b="0" i="0" dirty="0" smtClean="0">
                          <a:latin typeface="Helvetica" pitchFamily="2" charset="0"/>
                        </a:rPr>
                        <a:t>Read five research papers.</a:t>
                      </a:r>
                    </a:p>
                    <a:p>
                      <a:pPr marL="171450" indent="-171450">
                        <a:buFont typeface="Arial" panose="020B0604020202020204" pitchFamily="34" charset="0"/>
                        <a:buChar char="•"/>
                      </a:pPr>
                      <a:r>
                        <a:rPr lang="en-US" sz="1300" b="0" i="0" dirty="0" smtClean="0">
                          <a:latin typeface="Helvetica" pitchFamily="2" charset="0"/>
                        </a:rPr>
                        <a:t>Helped in documentation.</a:t>
                      </a:r>
                      <a:endParaRPr lang="en-US" sz="1300" b="0" i="0" dirty="0">
                        <a:latin typeface="Helvetica" pitchFamily="2"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i="0" dirty="0">
                        <a:latin typeface="Helvetica" pitchFamily="2"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25%</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61</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100%</a:t>
                      </a: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776886544"/>
                  </a:ext>
                </a:extLst>
              </a:tr>
            </a:tbl>
          </a:graphicData>
        </a:graphic>
      </p:graphicFrame>
    </p:spTree>
    <p:extLst>
      <p:ext uri="{BB962C8B-B14F-4D97-AF65-F5344CB8AC3E}">
        <p14:creationId xmlns:p14="http://schemas.microsoft.com/office/powerpoint/2010/main" val="19192802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493194-9C46-7B10-5D70-B9C3D9876E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AB3875B-8D9F-C28E-9A27-52775848F5B9}"/>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 </a:t>
            </a:r>
            <a:r>
              <a:rPr lang="en-IN" b="0" dirty="0">
                <a:ea typeface="Palatino" pitchFamily="2" charset="77"/>
              </a:rPr>
              <a:t>(as mentioned in weekly log)</a:t>
            </a:r>
            <a:endParaRPr lang="en-US" b="0" dirty="0"/>
          </a:p>
        </p:txBody>
      </p:sp>
      <p:sp>
        <p:nvSpPr>
          <p:cNvPr id="4" name="Content Placeholder 2">
            <a:extLst>
              <a:ext uri="{FF2B5EF4-FFF2-40B4-BE49-F238E27FC236}">
                <a16:creationId xmlns:a16="http://schemas.microsoft.com/office/drawing/2014/main" xmlns="" id="{5BA942A6-C262-448C-36C3-8A22D5548AEC}"/>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898BA634-6669-9F87-EF31-1C45794045B7}"/>
              </a:ext>
            </a:extLst>
          </p:cNvPr>
          <p:cNvGraphicFramePr>
            <a:graphicFrameLocks noGrp="1"/>
          </p:cNvGraphicFramePr>
          <p:nvPr>
            <p:extLst>
              <p:ext uri="{D42A27DB-BD31-4B8C-83A1-F6EECF244321}">
                <p14:modId xmlns:p14="http://schemas.microsoft.com/office/powerpoint/2010/main" val="785823239"/>
              </p:ext>
            </p:extLst>
          </p:nvPr>
        </p:nvGraphicFramePr>
        <p:xfrm>
          <a:off x="110168" y="881350"/>
          <a:ext cx="8835528" cy="5073470"/>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xmlns="" val="1580173846"/>
                    </a:ext>
                  </a:extLst>
                </a:gridCol>
                <a:gridCol w="1364255">
                  <a:extLst>
                    <a:ext uri="{9D8B030D-6E8A-4147-A177-3AD203B41FA5}">
                      <a16:colId xmlns:a16="http://schemas.microsoft.com/office/drawing/2014/main" xmlns="" val="1787721097"/>
                    </a:ext>
                  </a:extLst>
                </a:gridCol>
                <a:gridCol w="5596569">
                  <a:extLst>
                    <a:ext uri="{9D8B030D-6E8A-4147-A177-3AD203B41FA5}">
                      <a16:colId xmlns:a16="http://schemas.microsoft.com/office/drawing/2014/main" xmlns="" val="1940941142"/>
                    </a:ext>
                  </a:extLst>
                </a:gridCol>
                <a:gridCol w="1222872">
                  <a:extLst>
                    <a:ext uri="{9D8B030D-6E8A-4147-A177-3AD203B41FA5}">
                      <a16:colId xmlns:a16="http://schemas.microsoft.com/office/drawing/2014/main" xmlns="" val="3130860608"/>
                    </a:ext>
                  </a:extLst>
                </a:gridCol>
              </a:tblGrid>
              <a:tr h="426082">
                <a:tc gridSpan="4">
                  <a:txBody>
                    <a:bodyPr/>
                    <a:lstStyle/>
                    <a:p>
                      <a:pPr algn="ctr"/>
                      <a:r>
                        <a:rPr lang="en-US" sz="1300" b="1" i="0" dirty="0">
                          <a:solidFill>
                            <a:schemeClr val="tx1"/>
                          </a:solidFill>
                          <a:latin typeface="Helvetica" pitchFamily="2" charset="0"/>
                        </a:rPr>
                        <a:t>No. of Meetings with Supervisor: </a:t>
                      </a:r>
                    </a:p>
                  </a:txBody>
                  <a:tcPr anchor="ct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tc hMerge="1">
                  <a:txBody>
                    <a:bodyPr/>
                    <a:lstStyle/>
                    <a:p>
                      <a:pPr algn="ctr"/>
                      <a:endParaRPr lang="en-US" sz="1300" b="0" i="0" dirty="0">
                        <a:solidFill>
                          <a:schemeClr val="tx1"/>
                        </a:solidFill>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xmlns="" val="2275471582"/>
                  </a:ext>
                </a:extLst>
              </a:tr>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xmlns="" val="2495431070"/>
                  </a:ext>
                </a:extLst>
              </a:tr>
              <a:tr h="828000">
                <a:tc>
                  <a:txBody>
                    <a:bodyPr/>
                    <a:lstStyle/>
                    <a:p>
                      <a:pPr algn="ctr"/>
                      <a:r>
                        <a:rPr lang="en-US" sz="1300" b="0" i="0" dirty="0">
                          <a:latin typeface="Helvetica" pitchFamily="2" charset="0"/>
                        </a:rPr>
                        <a:t>1.</a:t>
                      </a:r>
                    </a:p>
                  </a:txBody>
                  <a:tcPr>
                    <a:solidFill>
                      <a:schemeClr val="accent5">
                        <a:lumMod val="20000"/>
                        <a:lumOff val="80000"/>
                      </a:schemeClr>
                    </a:solidFill>
                  </a:tcPr>
                </a:tc>
                <a:tc>
                  <a:txBody>
                    <a:bodyPr/>
                    <a:lstStyle/>
                    <a:p>
                      <a:pPr algn="ctr"/>
                      <a:r>
                        <a:rPr lang="en-US" sz="1300" b="0" i="0" dirty="0" smtClean="0">
                          <a:latin typeface="Helvetica" pitchFamily="2" charset="0"/>
                        </a:rPr>
                        <a:t>11/09/2025 </a:t>
                      </a:r>
                      <a:endParaRPr lang="en-US" sz="1300" b="0" i="0" dirty="0">
                        <a:latin typeface="Helvetica" pitchFamily="2" charset="0"/>
                      </a:endParaRP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smtClean="0">
                          <a:latin typeface="Helvetica" pitchFamily="2" charset="0"/>
                        </a:rPr>
                        <a:t>18/09/2025</a:t>
                      </a: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Very</a:t>
                      </a:r>
                      <a:r>
                        <a:rPr lang="en-US" sz="1300" b="0" i="0" baseline="0" dirty="0" smtClean="0">
                          <a:latin typeface="Helvetica" pitchFamily="2" charset="0"/>
                        </a:rPr>
                        <a:t> few research papers.</a:t>
                      </a:r>
                      <a:endParaRPr lang="en-US" sz="1300" b="0" i="0" dirty="0">
                        <a:latin typeface="Helvetica" pitchFamily="2" charset="0"/>
                      </a:endParaRPr>
                    </a:p>
                    <a:p>
                      <a:pPr marL="171450" indent="-171450">
                        <a:buFont typeface="Arial" panose="020B0604020202020204" pitchFamily="34" charset="0"/>
                        <a:buChar char="•"/>
                      </a:pPr>
                      <a:r>
                        <a:rPr lang="en-US" sz="1300" b="0" i="0" dirty="0" smtClean="0">
                          <a:latin typeface="Helvetica" pitchFamily="2" charset="0"/>
                        </a:rPr>
                        <a:t>Read</a:t>
                      </a:r>
                      <a:r>
                        <a:rPr lang="en-US" sz="1300" b="0" i="0" baseline="0" dirty="0" smtClean="0">
                          <a:latin typeface="Helvetica" pitchFamily="2" charset="0"/>
                        </a:rPr>
                        <a:t> more research articles, while papers, books or any other related material</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Yes</a:t>
                      </a: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440570599"/>
                  </a:ext>
                </a:extLst>
              </a:tr>
              <a:tr h="828000">
                <a:tc>
                  <a:txBody>
                    <a:bodyPr/>
                    <a:lstStyle/>
                    <a:p>
                      <a:pPr algn="ctr"/>
                      <a:r>
                        <a:rPr lang="en-US" sz="1300" b="0" i="0" dirty="0">
                          <a:latin typeface="Helvetica" pitchFamily="2" charset="0"/>
                        </a:rPr>
                        <a:t>2.</a:t>
                      </a:r>
                    </a:p>
                  </a:txBody>
                  <a:tcPr>
                    <a:solidFill>
                      <a:schemeClr val="accent6">
                        <a:lumMod val="20000"/>
                        <a:lumOff val="80000"/>
                      </a:schemeClr>
                    </a:solidFill>
                  </a:tcPr>
                </a:tc>
                <a:tc>
                  <a:txBody>
                    <a:bodyPr/>
                    <a:lstStyle/>
                    <a:p>
                      <a:pPr algn="ctr"/>
                      <a:r>
                        <a:rPr lang="en-US" sz="1300" b="0" i="0" dirty="0" smtClean="0">
                          <a:latin typeface="Helvetica" pitchFamily="2" charset="0"/>
                        </a:rPr>
                        <a:t>18/09/2025 </a:t>
                      </a:r>
                      <a:endParaRPr lang="en-US" sz="1300" b="0" i="0" dirty="0">
                        <a:latin typeface="Helvetica" pitchFamily="2" charset="0"/>
                      </a:endParaRP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smtClean="0">
                          <a:latin typeface="Helvetica" pitchFamily="2" charset="0"/>
                        </a:rPr>
                        <a:t>22/09/2025</a:t>
                      </a:r>
                      <a:endParaRPr lang="en-US" sz="1300" b="0" i="0" dirty="0">
                        <a:latin typeface="Helvetica" pitchFamily="2"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Work</a:t>
                      </a:r>
                      <a:r>
                        <a:rPr lang="en-US" sz="1300" b="0" i="0" baseline="0" dirty="0" smtClean="0">
                          <a:latin typeface="Helvetica" pitchFamily="2" charset="0"/>
                        </a:rPr>
                        <a:t> on project report and PPT.</a:t>
                      </a:r>
                    </a:p>
                    <a:p>
                      <a:pPr marL="0" indent="0">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Yes</a:t>
                      </a: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828000">
                <a:tc>
                  <a:txBody>
                    <a:bodyPr/>
                    <a:lstStyle/>
                    <a:p>
                      <a:pPr algn="ctr"/>
                      <a:r>
                        <a:rPr lang="en-US" sz="1300" b="0" i="0" dirty="0">
                          <a:latin typeface="Helvetica" pitchFamily="2" charset="0"/>
                        </a:rPr>
                        <a:t>3.</a:t>
                      </a:r>
                    </a:p>
                  </a:txBody>
                  <a:tcPr>
                    <a:solidFill>
                      <a:schemeClr val="accent5">
                        <a:lumMod val="20000"/>
                        <a:lumOff val="80000"/>
                      </a:schemeClr>
                    </a:solidFill>
                  </a:tcPr>
                </a:tc>
                <a:tc>
                  <a:txBody>
                    <a:bodyPr/>
                    <a:lstStyle/>
                    <a:p>
                      <a:pPr algn="ctr"/>
                      <a:r>
                        <a:rPr lang="en-US" sz="1300" b="0" i="0" dirty="0" smtClean="0">
                          <a:latin typeface="Helvetica" pitchFamily="2" charset="0"/>
                        </a:rPr>
                        <a:t>22/09/2025 </a:t>
                      </a:r>
                      <a:endParaRPr lang="en-US" sz="1300" b="0" i="0" dirty="0">
                        <a:latin typeface="Helvetica" pitchFamily="2" charset="0"/>
                      </a:endParaRP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smtClean="0">
                          <a:latin typeface="Helvetica" pitchFamily="2" charset="0"/>
                        </a:rPr>
                        <a:t>25/09/2025</a:t>
                      </a:r>
                      <a:endParaRPr lang="en-US" sz="1300" b="0" i="0" dirty="0">
                        <a:latin typeface="Helvetica" pitchFamily="2" charset="0"/>
                      </a:endParaRP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smtClean="0">
                          <a:latin typeface="Helvetica" pitchFamily="2" charset="0"/>
                        </a:rPr>
                        <a:t>Work</a:t>
                      </a:r>
                      <a:r>
                        <a:rPr lang="en-US" sz="1300" b="0" i="0" baseline="0" dirty="0" smtClean="0">
                          <a:latin typeface="Helvetica" pitchFamily="2" charset="0"/>
                        </a:rPr>
                        <a:t> on project report and PPT.</a:t>
                      </a:r>
                      <a:endParaRPr lang="en-US" sz="1300" b="0" i="0" dirty="0">
                        <a:latin typeface="Helvetica" pitchFamily="2" charset="0"/>
                      </a:endParaRPr>
                    </a:p>
                  </a:txBody>
                  <a:tcPr>
                    <a:solidFill>
                      <a:schemeClr val="accent5">
                        <a:lumMod val="20000"/>
                        <a:lumOff val="80000"/>
                      </a:schemeClr>
                    </a:solidFill>
                  </a:tcPr>
                </a:tc>
                <a:tc>
                  <a:txBody>
                    <a:bodyPr/>
                    <a:lstStyle/>
                    <a:p>
                      <a:pPr marL="0" indent="0" algn="ctr">
                        <a:buFont typeface="Arial" panose="020B0604020202020204" pitchFamily="34" charset="0"/>
                        <a:buNone/>
                      </a:pPr>
                      <a:r>
                        <a:rPr lang="en-US" sz="1300" b="0" i="0" dirty="0" smtClean="0">
                          <a:latin typeface="Helvetica" pitchFamily="2" charset="0"/>
                        </a:rPr>
                        <a:t>Yes</a:t>
                      </a: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646395450"/>
                  </a:ext>
                </a:extLst>
              </a:tr>
              <a:tr h="828000">
                <a:tc>
                  <a:txBody>
                    <a:bodyPr/>
                    <a:lstStyle/>
                    <a:p>
                      <a:pPr algn="ctr"/>
                      <a:r>
                        <a:rPr lang="en-US" sz="1300" b="0" i="0" dirty="0">
                          <a:latin typeface="Helvetica" pitchFamily="2" charset="0"/>
                        </a:rPr>
                        <a:t>4.</a:t>
                      </a:r>
                    </a:p>
                  </a:txBody>
                  <a:tcPr>
                    <a:solidFill>
                      <a:schemeClr val="accent6">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3451082333"/>
                  </a:ext>
                </a:extLst>
              </a:tr>
              <a:tr h="828000">
                <a:tc>
                  <a:txBody>
                    <a:bodyPr/>
                    <a:lstStyle/>
                    <a:p>
                      <a:pPr algn="ctr"/>
                      <a:r>
                        <a:rPr lang="en-US" sz="1300" b="0" i="0" dirty="0">
                          <a:latin typeface="Helvetica" pitchFamily="2" charset="0"/>
                        </a:rPr>
                        <a:t>5.</a:t>
                      </a:r>
                    </a:p>
                  </a:txBody>
                  <a:tcPr>
                    <a:solidFill>
                      <a:schemeClr val="accent5">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1072130321"/>
                  </a:ext>
                </a:extLst>
              </a:tr>
            </a:tbl>
          </a:graphicData>
        </a:graphic>
      </p:graphicFrame>
    </p:spTree>
    <p:extLst>
      <p:ext uri="{BB962C8B-B14F-4D97-AF65-F5344CB8AC3E}">
        <p14:creationId xmlns:p14="http://schemas.microsoft.com/office/powerpoint/2010/main" val="1173912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2E5E7F-6D85-EBF6-EAD4-18BE8EC57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13EF7BF-D279-302B-94BF-3DB4010A5811}"/>
              </a:ext>
            </a:extLst>
          </p:cNvPr>
          <p:cNvSpPr>
            <a:spLocks noGrp="1"/>
          </p:cNvSpPr>
          <p:nvPr>
            <p:ph type="title"/>
          </p:nvPr>
        </p:nvSpPr>
        <p:spPr/>
        <p:txBody>
          <a:bodyPr/>
          <a:lstStyle/>
          <a:p>
            <a:r>
              <a:rPr lang="en-IN" sz="2400" dirty="0">
                <a:ea typeface="Palatino" pitchFamily="2" charset="77"/>
              </a:rPr>
              <a:t>Supervisor </a:t>
            </a:r>
            <a:r>
              <a:rPr lang="en-IN" dirty="0">
                <a:ea typeface="Palatino" pitchFamily="2" charset="77"/>
              </a:rPr>
              <a:t>Interactions</a:t>
            </a:r>
            <a:r>
              <a:rPr lang="en-IN" sz="2400" dirty="0">
                <a:ea typeface="Palatino" pitchFamily="2" charset="77"/>
              </a:rPr>
              <a:t>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67675676-26F3-304D-6B9E-B3644390EFB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367900DB-DF9E-B5EC-0B92-06A7F2390E13}"/>
              </a:ext>
            </a:extLst>
          </p:cNvPr>
          <p:cNvGraphicFramePr>
            <a:graphicFrameLocks noGrp="1"/>
          </p:cNvGraphicFramePr>
          <p:nvPr>
            <p:extLst>
              <p:ext uri="{D42A27DB-BD31-4B8C-83A1-F6EECF244321}">
                <p14:modId xmlns:p14="http://schemas.microsoft.com/office/powerpoint/2010/main" val="3835704002"/>
              </p:ext>
            </p:extLst>
          </p:nvPr>
        </p:nvGraphicFramePr>
        <p:xfrm>
          <a:off x="110168" y="881350"/>
          <a:ext cx="8835528" cy="4647388"/>
        </p:xfrm>
        <a:graphic>
          <a:graphicData uri="http://schemas.openxmlformats.org/drawingml/2006/table">
            <a:tbl>
              <a:tblPr firstRow="1" bandRow="1">
                <a:tableStyleId>{00A15C55-8517-42AA-B614-E9B94910E393}</a:tableStyleId>
              </a:tblPr>
              <a:tblGrid>
                <a:gridCol w="651832">
                  <a:extLst>
                    <a:ext uri="{9D8B030D-6E8A-4147-A177-3AD203B41FA5}">
                      <a16:colId xmlns:a16="http://schemas.microsoft.com/office/drawing/2014/main" xmlns="" val="1580173846"/>
                    </a:ext>
                  </a:extLst>
                </a:gridCol>
                <a:gridCol w="1364255">
                  <a:extLst>
                    <a:ext uri="{9D8B030D-6E8A-4147-A177-3AD203B41FA5}">
                      <a16:colId xmlns:a16="http://schemas.microsoft.com/office/drawing/2014/main" xmlns="" val="1787721097"/>
                    </a:ext>
                  </a:extLst>
                </a:gridCol>
                <a:gridCol w="5596569">
                  <a:extLst>
                    <a:ext uri="{9D8B030D-6E8A-4147-A177-3AD203B41FA5}">
                      <a16:colId xmlns:a16="http://schemas.microsoft.com/office/drawing/2014/main" xmlns="" val="1940941142"/>
                    </a:ext>
                  </a:extLst>
                </a:gridCol>
                <a:gridCol w="1222872">
                  <a:extLst>
                    <a:ext uri="{9D8B030D-6E8A-4147-A177-3AD203B41FA5}">
                      <a16:colId xmlns:a16="http://schemas.microsoft.com/office/drawing/2014/main" xmlns="" val="3130860608"/>
                    </a:ext>
                  </a:extLst>
                </a:gridCol>
              </a:tblGrid>
              <a:tr h="507388">
                <a:tc>
                  <a:txBody>
                    <a:bodyPr/>
                    <a:lstStyle/>
                    <a:p>
                      <a:pPr algn="ctr"/>
                      <a:r>
                        <a:rPr lang="en-US" sz="1300" b="0" i="0" dirty="0">
                          <a:solidFill>
                            <a:schemeClr val="tx1"/>
                          </a:solidFill>
                          <a:latin typeface="Helvetica" pitchFamily="2" charset="0"/>
                        </a:rPr>
                        <a:t>Week No.</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Duration</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Remarks (</a:t>
                      </a:r>
                      <a:r>
                        <a:rPr lang="en-US" sz="1300" b="1" i="0" dirty="0">
                          <a:solidFill>
                            <a:schemeClr val="tx1"/>
                          </a:solidFill>
                          <a:latin typeface="Helvetica" pitchFamily="2" charset="0"/>
                        </a:rPr>
                        <a:t>as mentioned in the weekly log</a:t>
                      </a:r>
                      <a:r>
                        <a:rPr lang="en-US" sz="1300" b="0" i="0" dirty="0">
                          <a:solidFill>
                            <a:schemeClr val="tx1"/>
                          </a:solidFill>
                          <a:latin typeface="Helvetica" pitchFamily="2" charset="0"/>
                        </a:rPr>
                        <a:t>)</a:t>
                      </a:r>
                    </a:p>
                  </a:txBody>
                  <a:tcPr>
                    <a:solidFill>
                      <a:schemeClr val="accent6">
                        <a:lumMod val="60000"/>
                        <a:lumOff val="40000"/>
                      </a:schemeClr>
                    </a:solidFill>
                  </a:tcPr>
                </a:tc>
                <a:tc>
                  <a:txBody>
                    <a:bodyPr/>
                    <a:lstStyle/>
                    <a:p>
                      <a:pPr algn="ctr"/>
                      <a:r>
                        <a:rPr lang="en-US" sz="1300" b="0" i="0" dirty="0">
                          <a:solidFill>
                            <a:schemeClr val="tx1"/>
                          </a:solidFill>
                          <a:latin typeface="Helvetica" pitchFamily="2" charset="0"/>
                        </a:rPr>
                        <a:t>Incorporated</a:t>
                      </a:r>
                    </a:p>
                    <a:p>
                      <a:pPr algn="ctr"/>
                      <a:r>
                        <a:rPr lang="en-US" sz="1300" b="0" i="0" dirty="0">
                          <a:solidFill>
                            <a:schemeClr val="tx1"/>
                          </a:solidFill>
                          <a:latin typeface="Helvetica" pitchFamily="2" charset="0"/>
                        </a:rPr>
                        <a:t>(Yes/No)</a:t>
                      </a:r>
                    </a:p>
                  </a:txBody>
                  <a:tcPr>
                    <a:solidFill>
                      <a:schemeClr val="accent6">
                        <a:lumMod val="60000"/>
                        <a:lumOff val="40000"/>
                      </a:schemeClr>
                    </a:solidFill>
                  </a:tcPr>
                </a:tc>
                <a:extLst>
                  <a:ext uri="{0D108BD9-81ED-4DB2-BD59-A6C34878D82A}">
                    <a16:rowId xmlns:a16="http://schemas.microsoft.com/office/drawing/2014/main" xmlns="" val="2495431070"/>
                  </a:ext>
                </a:extLst>
              </a:tr>
              <a:tr h="828000">
                <a:tc>
                  <a:txBody>
                    <a:bodyPr/>
                    <a:lstStyle/>
                    <a:p>
                      <a:pPr algn="ctr"/>
                      <a:r>
                        <a:rPr lang="en-US" sz="1300" b="0" i="0" dirty="0">
                          <a:latin typeface="Helvetica" pitchFamily="2" charset="0"/>
                        </a:rPr>
                        <a:t>6.</a:t>
                      </a:r>
                    </a:p>
                  </a:txBody>
                  <a:tcPr>
                    <a:solidFill>
                      <a:schemeClr val="accent5">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440570599"/>
                  </a:ext>
                </a:extLst>
              </a:tr>
              <a:tr h="828000">
                <a:tc>
                  <a:txBody>
                    <a:bodyPr/>
                    <a:lstStyle/>
                    <a:p>
                      <a:pPr algn="ctr"/>
                      <a:r>
                        <a:rPr lang="en-US" sz="1300" b="0" i="0" dirty="0">
                          <a:latin typeface="Helvetica" pitchFamily="2" charset="0"/>
                        </a:rPr>
                        <a:t>7.</a:t>
                      </a:r>
                    </a:p>
                  </a:txBody>
                  <a:tcPr>
                    <a:solidFill>
                      <a:schemeClr val="accent6">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828000">
                <a:tc>
                  <a:txBody>
                    <a:bodyPr/>
                    <a:lstStyle/>
                    <a:p>
                      <a:pPr algn="ctr"/>
                      <a:r>
                        <a:rPr lang="en-US" sz="1300" b="0" i="0" dirty="0">
                          <a:latin typeface="Helvetica" pitchFamily="2" charset="0"/>
                        </a:rPr>
                        <a:t>8.</a:t>
                      </a:r>
                    </a:p>
                  </a:txBody>
                  <a:tcPr>
                    <a:solidFill>
                      <a:schemeClr val="accent5">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3646395450"/>
                  </a:ext>
                </a:extLst>
              </a:tr>
              <a:tr h="828000">
                <a:tc>
                  <a:txBody>
                    <a:bodyPr/>
                    <a:lstStyle/>
                    <a:p>
                      <a:pPr algn="ctr"/>
                      <a:r>
                        <a:rPr lang="en-US" sz="1300" b="0" i="0" dirty="0">
                          <a:latin typeface="Helvetica" pitchFamily="2" charset="0"/>
                        </a:rPr>
                        <a:t>9.</a:t>
                      </a:r>
                    </a:p>
                  </a:txBody>
                  <a:tcPr>
                    <a:solidFill>
                      <a:schemeClr val="accent6">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6">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3451082333"/>
                  </a:ext>
                </a:extLst>
              </a:tr>
              <a:tr h="828000">
                <a:tc>
                  <a:txBody>
                    <a:bodyPr/>
                    <a:lstStyle/>
                    <a:p>
                      <a:pPr algn="ctr"/>
                      <a:r>
                        <a:rPr lang="en-US" sz="1300" b="0" i="0" dirty="0">
                          <a:latin typeface="Helvetica" pitchFamily="2" charset="0"/>
                        </a:rPr>
                        <a:t>10.</a:t>
                      </a:r>
                    </a:p>
                  </a:txBody>
                  <a:tcPr>
                    <a:solidFill>
                      <a:schemeClr val="accent5">
                        <a:lumMod val="20000"/>
                        <a:lumOff val="80000"/>
                      </a:schemeClr>
                    </a:solidFill>
                  </a:tcPr>
                </a:tc>
                <a:tc>
                  <a:txBody>
                    <a:bodyPr/>
                    <a:lstStyle/>
                    <a:p>
                      <a:pPr algn="ctr"/>
                      <a:r>
                        <a:rPr lang="en-US" sz="1300" b="0" i="0" dirty="0">
                          <a:latin typeface="Helvetica" pitchFamily="2" charset="0"/>
                        </a:rPr>
                        <a:t>dd/mm/2025 </a:t>
                      </a:r>
                    </a:p>
                    <a:p>
                      <a:pPr algn="ctr"/>
                      <a:r>
                        <a:rPr lang="en-US" sz="1300" b="0" i="0" dirty="0">
                          <a:latin typeface="Helvetica" pitchFamily="2" charset="0"/>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i="0" dirty="0">
                          <a:latin typeface="Helvetica" pitchFamily="2" charset="0"/>
                        </a:rPr>
                        <a:t>dd/mm/2025</a:t>
                      </a:r>
                    </a:p>
                  </a:txBody>
                  <a:tcPr>
                    <a:solidFill>
                      <a:schemeClr val="accent5">
                        <a:lumMod val="20000"/>
                        <a:lumOff val="80000"/>
                      </a:schemeClr>
                    </a:solidFill>
                  </a:tcPr>
                </a:tc>
                <a:tc>
                  <a:txBody>
                    <a:bodyPr/>
                    <a:lstStyle/>
                    <a:p>
                      <a:pPr marL="171450" indent="-171450">
                        <a:buFont typeface="Arial" panose="020B0604020202020204" pitchFamily="34" charset="0"/>
                        <a:buChar char="•"/>
                      </a:pPr>
                      <a:r>
                        <a:rPr lang="en-US" sz="1300" b="0" i="0" dirty="0">
                          <a:latin typeface="Helvetica" pitchFamily="2" charset="0"/>
                        </a:rPr>
                        <a:t>Remark 1</a:t>
                      </a:r>
                    </a:p>
                    <a:p>
                      <a:pPr marL="171450" indent="-171450">
                        <a:buFont typeface="Arial" panose="020B0604020202020204" pitchFamily="34" charset="0"/>
                        <a:buChar char="•"/>
                      </a:pPr>
                      <a:r>
                        <a:rPr lang="en-US" sz="1300" b="0" i="0" dirty="0">
                          <a:latin typeface="Helvetica" pitchFamily="2" charset="0"/>
                        </a:rPr>
                        <a:t>Remark 2</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i="0" dirty="0">
                          <a:latin typeface="Helvetica" pitchFamily="2" charset="0"/>
                        </a:rPr>
                        <a:t>Remark 3</a:t>
                      </a:r>
                    </a:p>
                  </a:txBody>
                  <a:tcPr>
                    <a:solidFill>
                      <a:schemeClr val="accent5">
                        <a:lumMod val="20000"/>
                        <a:lumOff val="80000"/>
                      </a:schemeClr>
                    </a:solidFill>
                  </a:tcPr>
                </a:tc>
                <a:tc>
                  <a:txBody>
                    <a:bodyPr/>
                    <a:lstStyle/>
                    <a:p>
                      <a:pPr marL="0" indent="0" algn="ctr">
                        <a:buFont typeface="Arial" panose="020B0604020202020204" pitchFamily="34" charset="0"/>
                        <a:buNone/>
                      </a:pPr>
                      <a:endParaRPr lang="en-US" sz="1300" b="0" i="0" dirty="0">
                        <a:latin typeface="Helvetica" pitchFamily="2" charset="0"/>
                      </a:endParaRPr>
                    </a:p>
                  </a:txBody>
                  <a:tcPr>
                    <a:solidFill>
                      <a:schemeClr val="accent5">
                        <a:lumMod val="20000"/>
                        <a:lumOff val="80000"/>
                      </a:schemeClr>
                    </a:solidFill>
                  </a:tcPr>
                </a:tc>
                <a:extLst>
                  <a:ext uri="{0D108BD9-81ED-4DB2-BD59-A6C34878D82A}">
                    <a16:rowId xmlns:a16="http://schemas.microsoft.com/office/drawing/2014/main" xmlns="" val="1072130321"/>
                  </a:ext>
                </a:extLst>
              </a:tr>
            </a:tbl>
          </a:graphicData>
        </a:graphic>
      </p:graphicFrame>
    </p:spTree>
    <p:extLst>
      <p:ext uri="{BB962C8B-B14F-4D97-AF65-F5344CB8AC3E}">
        <p14:creationId xmlns:p14="http://schemas.microsoft.com/office/powerpoint/2010/main" val="1884040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References</a:t>
            </a:r>
            <a:endParaRPr lang="en-US"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400" dirty="0"/>
              <a:t>[1] S. </a:t>
            </a:r>
            <a:r>
              <a:rPr lang="en-US" sz="1400" dirty="0" err="1"/>
              <a:t>Kaliyar</a:t>
            </a:r>
            <a:r>
              <a:rPr lang="en-US" sz="1400" dirty="0"/>
              <a:t>, A. </a:t>
            </a:r>
            <a:r>
              <a:rPr lang="en-US" sz="1400" dirty="0" err="1"/>
              <a:t>Goswami</a:t>
            </a:r>
            <a:r>
              <a:rPr lang="en-US" sz="1400" dirty="0"/>
              <a:t>, and P. </a:t>
            </a:r>
            <a:r>
              <a:rPr lang="en-US" sz="1400" dirty="0" err="1"/>
              <a:t>Narang</a:t>
            </a:r>
            <a:r>
              <a:rPr lang="en-US" sz="1400" dirty="0"/>
              <a:t>, “</a:t>
            </a:r>
            <a:r>
              <a:rPr lang="en-US" sz="1400" dirty="0" err="1"/>
              <a:t>FakeBERT</a:t>
            </a:r>
            <a:r>
              <a:rPr lang="en-US" sz="1400" dirty="0"/>
              <a:t>: Fake news detection in social media with a BERT-based deep learning approach,” Multimedia Tools and Applications, vol. 80, no. 8, pp. 11765–11788, 2021</a:t>
            </a:r>
            <a:r>
              <a:rPr lang="en-US" sz="1400" dirty="0" smtClean="0"/>
              <a:t>.</a:t>
            </a:r>
          </a:p>
          <a:p>
            <a:pPr marL="0" indent="0">
              <a:buNone/>
            </a:pPr>
            <a:r>
              <a:rPr lang="en-IN" sz="1400" dirty="0"/>
              <a:t>[2] M. </a:t>
            </a:r>
            <a:r>
              <a:rPr lang="en-IN" sz="1400" dirty="0" err="1"/>
              <a:t>Kaur</a:t>
            </a:r>
            <a:r>
              <a:rPr lang="en-IN" sz="1400" dirty="0"/>
              <a:t>, S. Kumar, and S. </a:t>
            </a:r>
            <a:r>
              <a:rPr lang="en-IN" sz="1400" dirty="0" err="1"/>
              <a:t>Bawa</a:t>
            </a:r>
            <a:r>
              <a:rPr lang="en-IN" sz="1400" dirty="0"/>
              <a:t>, “</a:t>
            </a:r>
            <a:r>
              <a:rPr lang="en-IN" sz="1400" dirty="0" err="1"/>
              <a:t>Rumor</a:t>
            </a:r>
            <a:r>
              <a:rPr lang="en-IN" sz="1400" dirty="0"/>
              <a:t> detection on social media: A data mining perspective,” Information Systems Frontiers, vol. 24, no. 5, pp. 1485–1506, 2022</a:t>
            </a:r>
            <a:r>
              <a:rPr lang="en-IN" sz="1400" dirty="0" smtClean="0"/>
              <a:t>.</a:t>
            </a:r>
          </a:p>
          <a:p>
            <a:pPr marL="0" indent="0">
              <a:buNone/>
            </a:pPr>
            <a:r>
              <a:rPr lang="en-IN" sz="1400" dirty="0"/>
              <a:t>[3] A. </a:t>
            </a:r>
            <a:r>
              <a:rPr lang="en-IN" sz="1400" dirty="0" err="1"/>
              <a:t>Rossler</a:t>
            </a:r>
            <a:r>
              <a:rPr lang="en-IN" sz="1400" dirty="0"/>
              <a:t>, D. </a:t>
            </a:r>
            <a:r>
              <a:rPr lang="en-IN" sz="1400" dirty="0" err="1"/>
              <a:t>Cozzolino</a:t>
            </a:r>
            <a:r>
              <a:rPr lang="en-IN" sz="1400" dirty="0"/>
              <a:t>, L. </a:t>
            </a:r>
            <a:r>
              <a:rPr lang="en-IN" sz="1400" dirty="0" err="1"/>
              <a:t>Verdoliva</a:t>
            </a:r>
            <a:r>
              <a:rPr lang="en-IN" sz="1400" dirty="0"/>
              <a:t>, C. </a:t>
            </a:r>
            <a:r>
              <a:rPr lang="en-IN" sz="1400" dirty="0" err="1"/>
              <a:t>Riess</a:t>
            </a:r>
            <a:r>
              <a:rPr lang="en-IN" sz="1400" dirty="0"/>
              <a:t>, J. </a:t>
            </a:r>
            <a:r>
              <a:rPr lang="en-IN" sz="1400" dirty="0" err="1"/>
              <a:t>Thies</a:t>
            </a:r>
            <a:r>
              <a:rPr lang="en-IN" sz="1400" dirty="0"/>
              <a:t>, and M. </a:t>
            </a:r>
            <a:r>
              <a:rPr lang="en-IN" sz="1400" dirty="0" err="1"/>
              <a:t>Nießner</a:t>
            </a:r>
            <a:r>
              <a:rPr lang="en-IN" sz="1400" dirty="0"/>
              <a:t>, “</a:t>
            </a:r>
            <a:r>
              <a:rPr lang="en-IN" sz="1400" dirty="0" err="1"/>
              <a:t>FaceForensics</a:t>
            </a:r>
            <a:r>
              <a:rPr lang="en-IN" sz="1400" dirty="0"/>
              <a:t>++: Learning to detect manipulated facial images,” in Proceedings of the IEEE/CVF International Conference on Computer Vision (ICCV), 2019, pp. 1–11</a:t>
            </a:r>
            <a:r>
              <a:rPr lang="en-IN" sz="1400" dirty="0" smtClean="0"/>
              <a:t>.</a:t>
            </a:r>
          </a:p>
          <a:p>
            <a:pPr marL="0" indent="0">
              <a:buNone/>
            </a:pPr>
            <a:r>
              <a:rPr lang="en-US" sz="1400" dirty="0"/>
              <a:t>[4] H. Nguyen, J. </a:t>
            </a:r>
            <a:r>
              <a:rPr lang="en-US" sz="1400" dirty="0" err="1"/>
              <a:t>Yamagishi</a:t>
            </a:r>
            <a:r>
              <a:rPr lang="en-US" sz="1400" dirty="0"/>
              <a:t>, and I. </a:t>
            </a:r>
            <a:r>
              <a:rPr lang="en-US" sz="1400" dirty="0" err="1"/>
              <a:t>Echizen</a:t>
            </a:r>
            <a:r>
              <a:rPr lang="en-US" sz="1400" dirty="0"/>
              <a:t>, “Use of a capsule network to detect fake images and videos,” </a:t>
            </a:r>
            <a:r>
              <a:rPr lang="en-US" sz="1400" dirty="0" err="1"/>
              <a:t>arXiv</a:t>
            </a:r>
            <a:r>
              <a:rPr lang="en-US" sz="1400" dirty="0"/>
              <a:t> preprint arXiv:1910.12467, 2019</a:t>
            </a:r>
            <a:r>
              <a:rPr lang="en-US" sz="1400" dirty="0" smtClean="0"/>
              <a:t>.</a:t>
            </a:r>
          </a:p>
          <a:p>
            <a:pPr marL="0" indent="0">
              <a:buNone/>
            </a:pPr>
            <a:r>
              <a:rPr lang="en-US" sz="1400" dirty="0"/>
              <a:t>[5] M. H. A. Khan and F. </a:t>
            </a:r>
            <a:r>
              <a:rPr lang="en-US" sz="1400" dirty="0" err="1"/>
              <a:t>Algarni</a:t>
            </a:r>
            <a:r>
              <a:rPr lang="en-US" sz="1400" dirty="0"/>
              <a:t>, “</a:t>
            </a:r>
            <a:r>
              <a:rPr lang="en-US" sz="1400" dirty="0" err="1"/>
              <a:t>Deepfake</a:t>
            </a:r>
            <a:r>
              <a:rPr lang="en-US" sz="1400" dirty="0"/>
              <a:t> detection using convolutional neural networks for improved security on social media,” IEEE Access, vol. 9, pp. 143825–143837, 2021.</a:t>
            </a:r>
            <a:endParaRPr lang="en-IN" sz="1400" dirty="0"/>
          </a:p>
          <a:p>
            <a:pPr marL="0" indent="0">
              <a:buNone/>
            </a:pPr>
            <a:r>
              <a:rPr lang="en-IN" sz="1400" dirty="0" smtClean="0"/>
              <a:t>[6] </a:t>
            </a:r>
            <a:r>
              <a:rPr lang="en-IN" sz="1400" dirty="0"/>
              <a:t>B. </a:t>
            </a:r>
            <a:r>
              <a:rPr lang="en-IN" sz="1400" dirty="0" err="1"/>
              <a:t>Ghita</a:t>
            </a:r>
            <a:r>
              <a:rPr lang="en-IN" sz="1400" dirty="0"/>
              <a:t>, I. </a:t>
            </a:r>
            <a:r>
              <a:rPr lang="en-IN" sz="1400" dirty="0" err="1"/>
              <a:t>Kuzminykh</a:t>
            </a:r>
            <a:r>
              <a:rPr lang="en-IN" sz="1400" dirty="0"/>
              <a:t>, A. Usama, T. </a:t>
            </a:r>
            <a:r>
              <a:rPr lang="en-IN" sz="1400" dirty="0" err="1"/>
              <a:t>Bakhshi</a:t>
            </a:r>
            <a:r>
              <a:rPr lang="en-IN" sz="1400" dirty="0"/>
              <a:t>, and J. </a:t>
            </a:r>
            <a:r>
              <a:rPr lang="en-IN" sz="1400" dirty="0" err="1"/>
              <a:t>Marchang</a:t>
            </a:r>
            <a:r>
              <a:rPr lang="en-IN" sz="1400" dirty="0"/>
              <a:t>, “</a:t>
            </a:r>
            <a:r>
              <a:rPr lang="en-IN" sz="1400" dirty="0" err="1"/>
              <a:t>Deepfake</a:t>
            </a:r>
            <a:r>
              <a:rPr lang="en-IN" sz="1400" dirty="0"/>
              <a:t> Image Detection using Vision Transformer Models,” IEEE/academic publication, 2023–2024 </a:t>
            </a:r>
            <a:endParaRPr lang="en-IN" sz="1400" dirty="0" smtClean="0"/>
          </a:p>
          <a:p>
            <a:pPr marL="0" indent="0">
              <a:buNone/>
            </a:pPr>
            <a:r>
              <a:rPr lang="en-IN" sz="1400" dirty="0" smtClean="0"/>
              <a:t>[7] </a:t>
            </a:r>
            <a:r>
              <a:rPr lang="en-IN" sz="1400" dirty="0"/>
              <a:t>N. N. </a:t>
            </a:r>
            <a:r>
              <a:rPr lang="en-IN" sz="1400" dirty="0" err="1"/>
              <a:t>Prachi</a:t>
            </a:r>
            <a:r>
              <a:rPr lang="en-IN" sz="1400" dirty="0"/>
              <a:t>, M. </a:t>
            </a:r>
            <a:r>
              <a:rPr lang="en-IN" sz="1400" dirty="0" err="1"/>
              <a:t>Habibullah</a:t>
            </a:r>
            <a:r>
              <a:rPr lang="en-IN" sz="1400" dirty="0"/>
              <a:t>, M. E. H. Rafi, E. </a:t>
            </a:r>
            <a:r>
              <a:rPr lang="en-IN" sz="1400" dirty="0" err="1"/>
              <a:t>Alam</a:t>
            </a:r>
            <a:r>
              <a:rPr lang="en-IN" sz="1400" dirty="0"/>
              <a:t>, and R. Khan, “Detection of Fake News Using Machine Learning and Natural Language Processing Algorithms,” Journal of Advances in Information Technology, vol. 13, no. 6, pp. 652–661, Dec. 2022, </a:t>
            </a:r>
            <a:r>
              <a:rPr lang="en-IN" sz="1400" dirty="0" err="1"/>
              <a:t>doi</a:t>
            </a:r>
            <a:r>
              <a:rPr lang="en-IN" sz="1400" dirty="0"/>
              <a:t>: 10.12720/jait.13.6.652-661. </a:t>
            </a:r>
          </a:p>
        </p:txBody>
      </p:sp>
    </p:spTree>
    <p:extLst>
      <p:ext uri="{BB962C8B-B14F-4D97-AF65-F5344CB8AC3E}">
        <p14:creationId xmlns:p14="http://schemas.microsoft.com/office/powerpoint/2010/main" val="108217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E6B0791-3F4D-C8EA-6632-B1C3EC8E3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57DADB-37A7-3298-E4FE-623C45115032}"/>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dirty="0"/>
          </a:p>
        </p:txBody>
      </p:sp>
      <p:sp>
        <p:nvSpPr>
          <p:cNvPr id="6" name="Title 1">
            <a:extLst>
              <a:ext uri="{FF2B5EF4-FFF2-40B4-BE49-F238E27FC236}">
                <a16:creationId xmlns:a16="http://schemas.microsoft.com/office/drawing/2014/main" xmlns="" id="{4940CD10-75DD-2551-68D6-620DEA48EF89}"/>
              </a:ext>
            </a:extLst>
          </p:cNvPr>
          <p:cNvSpPr txBox="1">
            <a:spLocks/>
          </p:cNvSpPr>
          <p:nvPr/>
        </p:nvSpPr>
        <p:spPr bwMode="auto">
          <a:xfrm>
            <a:off x="40640" y="30480"/>
            <a:ext cx="8328752" cy="694064"/>
          </a:xfrm>
          <a:prstGeom prst="rect">
            <a:avLst/>
          </a:prstGeom>
          <a:solidFill>
            <a:srgbClr val="0037A4"/>
          </a:solidFill>
          <a:ln w="31750">
            <a:solidFill>
              <a:schemeClr val="bg1"/>
            </a:solidFill>
            <a:miter lim="800000"/>
            <a:headEnd/>
            <a:tailEnd/>
          </a:ln>
        </p:spPr>
        <p:txBody>
          <a:bodyPr vert="horz" wrap="square" lIns="91440" tIns="45720" rIns="91440" bIns="45720" numCol="1" anchor="ctr" anchorCtr="0" compatLnSpc="1">
            <a:prstTxWarp prst="textNoShape">
              <a:avLst/>
            </a:prstTxWarp>
          </a:bodyPr>
          <a:lstStyle>
            <a:lvl1pPr marL="90488" indent="0" algn="l" rtl="0" eaLnBrk="0" fontAlgn="base" hangingPunct="0">
              <a:spcBef>
                <a:spcPct val="0"/>
              </a:spcBef>
              <a:spcAft>
                <a:spcPct val="0"/>
              </a:spcAft>
              <a:tabLst/>
              <a:defRPr sz="2400" b="1">
                <a:solidFill>
                  <a:schemeClr val="bg1"/>
                </a:solidFill>
                <a:latin typeface="+mn-lt"/>
                <a:ea typeface="MS PGothic" panose="020B0600070205080204" pitchFamily="34" charset="-128"/>
                <a:cs typeface="ＭＳ Ｐゴシック" charset="-128"/>
              </a:defRPr>
            </a:lvl1pPr>
            <a:lvl2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2pPr>
            <a:lvl3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3pPr>
            <a:lvl4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4pPr>
            <a:lvl5pPr algn="l" rtl="0" eaLnBrk="0" fontAlgn="base" hangingPunct="0">
              <a:spcBef>
                <a:spcPct val="0"/>
              </a:spcBef>
              <a:spcAft>
                <a:spcPct val="0"/>
              </a:spcAft>
              <a:defRPr sz="2400">
                <a:solidFill>
                  <a:schemeClr val="bg1"/>
                </a:solidFill>
                <a:latin typeface="Helvetica" panose="020B0604020202020204" pitchFamily="34" charset="0"/>
                <a:ea typeface="MS PGothic" panose="020B0600070205080204"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r>
              <a:rPr lang="en-IN" kern="0" smtClean="0">
                <a:ea typeface="Palatino" pitchFamily="2" charset="77"/>
              </a:rPr>
              <a:t>References</a:t>
            </a:r>
            <a:endParaRPr lang="en-US" kern="0" dirty="0"/>
          </a:p>
        </p:txBody>
      </p:sp>
      <p:sp>
        <p:nvSpPr>
          <p:cNvPr id="7"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400" dirty="0" smtClean="0"/>
              <a:t>[8] </a:t>
            </a:r>
            <a:r>
              <a:rPr lang="en-IN" sz="1400" dirty="0" err="1"/>
              <a:t>Karthikeyan</a:t>
            </a:r>
            <a:r>
              <a:rPr lang="en-IN" sz="1400" dirty="0"/>
              <a:t> A., </a:t>
            </a:r>
            <a:r>
              <a:rPr lang="en-IN" sz="1400" dirty="0" err="1"/>
              <a:t>Monniesh</a:t>
            </a:r>
            <a:r>
              <a:rPr lang="en-IN" sz="1400" dirty="0"/>
              <a:t> B., </a:t>
            </a:r>
            <a:r>
              <a:rPr lang="en-IN" sz="1400" dirty="0" err="1"/>
              <a:t>Kishorekumar</a:t>
            </a:r>
            <a:r>
              <a:rPr lang="en-IN" sz="1400" dirty="0"/>
              <a:t> V., and </a:t>
            </a:r>
            <a:r>
              <a:rPr lang="en-IN" sz="1400" dirty="0" err="1"/>
              <a:t>Niveshkumar</a:t>
            </a:r>
            <a:r>
              <a:rPr lang="en-IN" sz="1400" dirty="0"/>
              <a:t> S., “Enhancing </a:t>
            </a:r>
            <a:r>
              <a:rPr lang="en-IN" sz="1400" dirty="0" err="1"/>
              <a:t>Deepfake</a:t>
            </a:r>
            <a:r>
              <a:rPr lang="en-IN" sz="1400" dirty="0"/>
              <a:t> Detection: A Multimodal Approach for Improved Accuracy,” TIJER – International Research Journal, vol. 11, no. 7, July 2024, pp. 583–587. </a:t>
            </a:r>
            <a:endParaRPr lang="en-US" sz="1400" dirty="0" smtClean="0"/>
          </a:p>
          <a:p>
            <a:pPr marL="0" indent="0">
              <a:buNone/>
            </a:pPr>
            <a:r>
              <a:rPr lang="en-IN" sz="1400" dirty="0" smtClean="0"/>
              <a:t>[9] </a:t>
            </a:r>
            <a:r>
              <a:rPr lang="en-US" sz="1400" dirty="0"/>
              <a:t>C.-M. </a:t>
            </a:r>
            <a:r>
              <a:rPr lang="en-US" sz="1400" dirty="0" err="1"/>
              <a:t>Rosca</a:t>
            </a:r>
            <a:r>
              <a:rPr lang="en-US" sz="1400" dirty="0"/>
              <a:t>, A. </a:t>
            </a:r>
            <a:r>
              <a:rPr lang="en-US" sz="1400" dirty="0" err="1"/>
              <a:t>Stancu</a:t>
            </a:r>
            <a:r>
              <a:rPr lang="en-US" sz="1400" dirty="0"/>
              <a:t>, and E. M. </a:t>
            </a:r>
            <a:r>
              <a:rPr lang="en-US" sz="1400" dirty="0" err="1"/>
              <a:t>Iovanovici</a:t>
            </a:r>
            <a:r>
              <a:rPr lang="en-US" sz="1400" dirty="0"/>
              <a:t>, “The New Paradigm of </a:t>
            </a:r>
            <a:r>
              <a:rPr lang="en-US" sz="1400" dirty="0" err="1"/>
              <a:t>Deepfake</a:t>
            </a:r>
            <a:r>
              <a:rPr lang="en-US" sz="1400" dirty="0"/>
              <a:t> Detection at the Text Level,” Appl. Sci., vol. 15, art. 2560, Feb. 27, 2025, </a:t>
            </a:r>
            <a:r>
              <a:rPr lang="en-US" sz="1400" dirty="0" err="1"/>
              <a:t>doi</a:t>
            </a:r>
            <a:r>
              <a:rPr lang="en-US" sz="1400" dirty="0"/>
              <a:t>: 10.3390/app15052560. </a:t>
            </a:r>
            <a:endParaRPr lang="en-IN" sz="1400" dirty="0" smtClean="0"/>
          </a:p>
          <a:p>
            <a:pPr marL="0" indent="0">
              <a:buNone/>
            </a:pPr>
            <a:r>
              <a:rPr lang="en-IN" sz="1400" dirty="0" smtClean="0"/>
              <a:t>[10</a:t>
            </a:r>
            <a:r>
              <a:rPr lang="en-US" sz="1400" dirty="0"/>
              <a:t>] A. </a:t>
            </a:r>
            <a:r>
              <a:rPr lang="en-US" sz="1400" dirty="0" err="1"/>
              <a:t>Heidari</a:t>
            </a:r>
            <a:r>
              <a:rPr lang="en-US" sz="1400" dirty="0"/>
              <a:t>, N. J. </a:t>
            </a:r>
            <a:r>
              <a:rPr lang="en-US" sz="1400" dirty="0" err="1"/>
              <a:t>Navimipour</a:t>
            </a:r>
            <a:r>
              <a:rPr lang="en-US" sz="1400" dirty="0"/>
              <a:t>, H. Dag, and M. </a:t>
            </a:r>
            <a:r>
              <a:rPr lang="en-US" sz="1400" dirty="0" err="1"/>
              <a:t>Unal</a:t>
            </a:r>
            <a:r>
              <a:rPr lang="en-US" sz="1400" dirty="0"/>
              <a:t>, “</a:t>
            </a:r>
            <a:r>
              <a:rPr lang="en-US" sz="1400" dirty="0" err="1"/>
              <a:t>Deepfake</a:t>
            </a:r>
            <a:r>
              <a:rPr lang="en-US" sz="1400" dirty="0"/>
              <a:t> detection using deep learning methods: A systematic and comprehensive review,” WIREs Data Mining and Knowledge Discovery, vol. 14, no. 2, Feb. 2024, Art. no. e1520. </a:t>
            </a:r>
            <a:endParaRPr lang="en-IN" sz="1400" dirty="0" smtClean="0"/>
          </a:p>
          <a:p>
            <a:pPr marL="0" indent="0">
              <a:buNone/>
            </a:pPr>
            <a:r>
              <a:rPr lang="en-US" sz="1400" dirty="0" smtClean="0"/>
              <a:t>[11</a:t>
            </a:r>
            <a:r>
              <a:rPr lang="en-US" sz="1400" dirty="0"/>
              <a:t>] N. </a:t>
            </a:r>
            <a:r>
              <a:rPr lang="en-US" sz="1400" dirty="0" err="1"/>
              <a:t>Shakya</a:t>
            </a:r>
            <a:r>
              <a:rPr lang="en-US" sz="1400" dirty="0"/>
              <a:t> and P. </a:t>
            </a:r>
            <a:r>
              <a:rPr lang="en-US" sz="1400" dirty="0" err="1"/>
              <a:t>Poudyal</a:t>
            </a:r>
            <a:r>
              <a:rPr lang="en-US" sz="1400" dirty="0"/>
              <a:t>, "Detection of Fake News Using Deep Neural Networks," Kathmandu University Journal of Science, Engineering and Technology, vol. 16, no. 2, pp. 110–119, 2022.</a:t>
            </a:r>
            <a:endParaRPr lang="en-US" sz="1400" dirty="0" smtClean="0"/>
          </a:p>
          <a:p>
            <a:pPr marL="0" indent="0">
              <a:buNone/>
            </a:pPr>
            <a:r>
              <a:rPr lang="en-US" sz="1400" dirty="0" smtClean="0"/>
              <a:t>[12</a:t>
            </a:r>
            <a:r>
              <a:rPr lang="en-US" sz="1400" dirty="0"/>
              <a:t>] </a:t>
            </a:r>
            <a:r>
              <a:rPr lang="en-US" sz="1400" dirty="0" smtClean="0"/>
              <a:t>R</a:t>
            </a:r>
            <a:r>
              <a:rPr lang="en-US" sz="1400" dirty="0"/>
              <a:t>. </a:t>
            </a:r>
            <a:r>
              <a:rPr lang="en-US" sz="1400" dirty="0" err="1"/>
              <a:t>Tolosana</a:t>
            </a:r>
            <a:r>
              <a:rPr lang="en-US" sz="1400" dirty="0"/>
              <a:t>, R. Vera-Rodriguez, J. </a:t>
            </a:r>
            <a:r>
              <a:rPr lang="en-US" sz="1400" dirty="0" err="1"/>
              <a:t>Fierrez</a:t>
            </a:r>
            <a:r>
              <a:rPr lang="en-US" sz="1400" dirty="0"/>
              <a:t>, A. Morales, and J. Ortega-Garcia, "</a:t>
            </a:r>
            <a:r>
              <a:rPr lang="en-US" sz="1400" dirty="0" err="1"/>
              <a:t>DeepFakes</a:t>
            </a:r>
            <a:r>
              <a:rPr lang="en-US" sz="1400" dirty="0"/>
              <a:t> and Beyond: A Survey of Face Manipulation and Fake Detection," Information Fusion (Elsevier), 2020.</a:t>
            </a:r>
            <a:endParaRPr lang="en-US" sz="1400" dirty="0" smtClean="0"/>
          </a:p>
          <a:p>
            <a:pPr marL="0" indent="0">
              <a:buNone/>
            </a:pPr>
            <a:r>
              <a:rPr lang="en-IN" sz="1400" dirty="0" smtClean="0"/>
              <a:t>[13</a:t>
            </a:r>
            <a:r>
              <a:rPr lang="en-IN" sz="1400" dirty="0"/>
              <a:t>] </a:t>
            </a:r>
            <a:r>
              <a:rPr lang="en-IN" sz="1400" dirty="0" smtClean="0"/>
              <a:t>Z</a:t>
            </a:r>
            <a:r>
              <a:rPr lang="en-IN" sz="1400" dirty="0"/>
              <a:t>. He, et al., "</a:t>
            </a:r>
            <a:r>
              <a:rPr lang="en-IN" sz="1400" dirty="0" err="1"/>
              <a:t>GazeForensics</a:t>
            </a:r>
            <a:r>
              <a:rPr lang="en-IN" sz="1400" dirty="0"/>
              <a:t>: </a:t>
            </a:r>
            <a:r>
              <a:rPr lang="en-IN" sz="1400" dirty="0" err="1"/>
              <a:t>DeepFake</a:t>
            </a:r>
            <a:r>
              <a:rPr lang="en-IN" sz="1400" dirty="0"/>
              <a:t> Detection via Gaze-guided Spatial Inconsistency Learning," </a:t>
            </a:r>
            <a:r>
              <a:rPr lang="en-IN" sz="1400" dirty="0" err="1"/>
              <a:t>arXiv</a:t>
            </a:r>
            <a:r>
              <a:rPr lang="en-IN" sz="1400" dirty="0"/>
              <a:t> preprint, 2023</a:t>
            </a:r>
            <a:r>
              <a:rPr lang="en-IN" sz="1400" dirty="0" smtClean="0"/>
              <a:t>.</a:t>
            </a:r>
          </a:p>
          <a:p>
            <a:pPr marL="0" indent="0">
              <a:buNone/>
            </a:pPr>
            <a:r>
              <a:rPr lang="en-IN" sz="1400" dirty="0"/>
              <a:t>[14] B. </a:t>
            </a:r>
            <a:r>
              <a:rPr lang="en-IN" sz="1400" dirty="0" err="1"/>
              <a:t>Dolhansky</a:t>
            </a:r>
            <a:r>
              <a:rPr lang="en-IN" sz="1400" dirty="0"/>
              <a:t>, J. </a:t>
            </a:r>
            <a:r>
              <a:rPr lang="en-IN" sz="1400" dirty="0" err="1"/>
              <a:t>Bitton</a:t>
            </a:r>
            <a:r>
              <a:rPr lang="en-IN" sz="1400" dirty="0"/>
              <a:t>, B. </a:t>
            </a:r>
            <a:r>
              <a:rPr lang="en-IN" sz="1400" dirty="0" err="1"/>
              <a:t>Pflaum</a:t>
            </a:r>
            <a:r>
              <a:rPr lang="en-IN" sz="1400" dirty="0"/>
              <a:t>, J. Lu, R. Howes, M. Wang, and C. C. Ferrer, "The </a:t>
            </a:r>
            <a:r>
              <a:rPr lang="en-IN" sz="1400" dirty="0" err="1"/>
              <a:t>DeepFake</a:t>
            </a:r>
            <a:r>
              <a:rPr lang="en-IN" sz="1400" dirty="0"/>
              <a:t> Detection Challenge (DFDC) Dataset," </a:t>
            </a:r>
            <a:r>
              <a:rPr lang="en-IN" sz="1400" dirty="0" err="1"/>
              <a:t>arXiv</a:t>
            </a:r>
            <a:r>
              <a:rPr lang="en-IN" sz="1400" dirty="0"/>
              <a:t> preprint arXiv:2006.07397, 2020.</a:t>
            </a:r>
          </a:p>
        </p:txBody>
      </p:sp>
    </p:spTree>
    <p:extLst>
      <p:ext uri="{BB962C8B-B14F-4D97-AF65-F5344CB8AC3E}">
        <p14:creationId xmlns:p14="http://schemas.microsoft.com/office/powerpoint/2010/main" val="2165737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References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sz="1800" dirty="0"/>
          </a:p>
        </p:txBody>
      </p:sp>
      <p:sp>
        <p:nvSpPr>
          <p:cNvPr id="5"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40640" y="724544"/>
            <a:ext cx="9103360" cy="4819729"/>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400" dirty="0" smtClean="0"/>
              <a:t>[15</a:t>
            </a:r>
            <a:r>
              <a:rPr lang="en-US" sz="1400" dirty="0"/>
              <a:t>] 5. B. B. Gupta, S. Kumar, </a:t>
            </a:r>
            <a:r>
              <a:rPr lang="en-US" sz="1400" dirty="0" err="1"/>
              <a:t>Shubham</a:t>
            </a:r>
            <a:r>
              <a:rPr lang="en-US" sz="1400" dirty="0"/>
              <a:t>, and A. Jaiswal, "Deep Fake: An Overview," in </a:t>
            </a:r>
            <a:r>
              <a:rPr lang="en-US" sz="1400" dirty="0" smtClean="0"/>
              <a:t>(</a:t>
            </a:r>
            <a:r>
              <a:rPr lang="en-US" sz="1400" dirty="0"/>
              <a:t>SITET-2020), 2021.</a:t>
            </a:r>
          </a:p>
          <a:p>
            <a:pPr marL="0" indent="0">
              <a:buNone/>
            </a:pPr>
            <a:r>
              <a:rPr lang="en-US" sz="1400" dirty="0" smtClean="0"/>
              <a:t>[16] </a:t>
            </a:r>
            <a:r>
              <a:rPr lang="en-US" sz="1400" dirty="0"/>
              <a:t>M. </a:t>
            </a:r>
            <a:r>
              <a:rPr lang="en-US" sz="1400" dirty="0" err="1"/>
              <a:t>Westerlund</a:t>
            </a:r>
            <a:r>
              <a:rPr lang="en-US" sz="1400" dirty="0"/>
              <a:t>, "The Emergence of </a:t>
            </a:r>
            <a:r>
              <a:rPr lang="en-US" sz="1400" dirty="0" err="1"/>
              <a:t>Deepfake</a:t>
            </a:r>
            <a:r>
              <a:rPr lang="en-US" sz="1400" dirty="0"/>
              <a:t> Technology: A Review," Technology Innovation Management Review, vol. 9, no. 11, pp. 39–52, Nov. 2019. </a:t>
            </a:r>
            <a:endParaRPr lang="en-US" sz="1400" dirty="0" smtClean="0"/>
          </a:p>
          <a:p>
            <a:pPr marL="0" indent="0">
              <a:buNone/>
            </a:pPr>
            <a:r>
              <a:rPr lang="en-US" sz="1400" dirty="0" smtClean="0"/>
              <a:t>[</a:t>
            </a:r>
            <a:r>
              <a:rPr lang="en-US" sz="1400" dirty="0"/>
              <a:t>17</a:t>
            </a:r>
            <a:r>
              <a:rPr lang="en-US" sz="1400" dirty="0" smtClean="0"/>
              <a:t>] </a:t>
            </a:r>
            <a:r>
              <a:rPr lang="en-IN" sz="1400" dirty="0"/>
              <a:t>S. </a:t>
            </a:r>
            <a:r>
              <a:rPr lang="en-IN" sz="1400" dirty="0" err="1"/>
              <a:t>Singhal</a:t>
            </a:r>
            <a:r>
              <a:rPr lang="en-IN" sz="1400" dirty="0"/>
              <a:t>, R. R. Shah, T. Chakraborty, P. </a:t>
            </a:r>
            <a:r>
              <a:rPr lang="en-IN" sz="1400" dirty="0" err="1"/>
              <a:t>Kumaraguru</a:t>
            </a:r>
            <a:r>
              <a:rPr lang="en-IN" sz="1400" dirty="0"/>
              <a:t>, and S. Satoh, "</a:t>
            </a:r>
            <a:r>
              <a:rPr lang="en-IN" sz="1400" dirty="0" err="1"/>
              <a:t>SpotFake</a:t>
            </a:r>
            <a:r>
              <a:rPr lang="en-IN" sz="1400" dirty="0"/>
              <a:t>: A Multi-modal Framework for Fake News Detection," in Proc. IEEE Int. Conf. Multimedia Big Data (</a:t>
            </a:r>
            <a:r>
              <a:rPr lang="en-IN" sz="1400" dirty="0" err="1"/>
              <a:t>BigMM</a:t>
            </a:r>
            <a:r>
              <a:rPr lang="en-IN" sz="1400" dirty="0"/>
              <a:t>), 2019. </a:t>
            </a:r>
            <a:endParaRPr lang="en-US" sz="1400" dirty="0" smtClean="0"/>
          </a:p>
          <a:p>
            <a:pPr marL="0" indent="0">
              <a:buNone/>
            </a:pPr>
            <a:r>
              <a:rPr lang="en-US" sz="1400" dirty="0" smtClean="0"/>
              <a:t>[18] </a:t>
            </a:r>
            <a:r>
              <a:rPr lang="en-US" sz="1400" dirty="0"/>
              <a:t>R. K. Das, "Fake News Detection After LLM Laundering: Measurement and Explanation," </a:t>
            </a:r>
            <a:r>
              <a:rPr lang="en-US" sz="1400" dirty="0" err="1"/>
              <a:t>arXiv</a:t>
            </a:r>
            <a:r>
              <a:rPr lang="en-US" sz="1400" dirty="0"/>
              <a:t> preprint arXiv:2501.18649, 2025. </a:t>
            </a:r>
            <a:endParaRPr lang="en-US" sz="1400" dirty="0" smtClean="0"/>
          </a:p>
          <a:p>
            <a:pPr marL="0" indent="0">
              <a:buNone/>
            </a:pPr>
            <a:r>
              <a:rPr lang="en-US" sz="1400" dirty="0" smtClean="0"/>
              <a:t>[19] </a:t>
            </a:r>
            <a:r>
              <a:rPr lang="en-US" sz="1400" dirty="0"/>
              <a:t>F. Siddiqui, J. Yang, S. Xiao, and M. Fahad, "Enhanced </a:t>
            </a:r>
            <a:r>
              <a:rPr lang="en-US" sz="1400" dirty="0" err="1"/>
              <a:t>deepfake</a:t>
            </a:r>
            <a:r>
              <a:rPr lang="en-US" sz="1400" dirty="0"/>
              <a:t> detection with </a:t>
            </a:r>
            <a:r>
              <a:rPr lang="en-US" sz="1400" dirty="0" err="1"/>
              <a:t>DenseNet</a:t>
            </a:r>
            <a:r>
              <a:rPr lang="en-US" sz="1400" dirty="0"/>
              <a:t> and Cross-</a:t>
            </a:r>
            <a:r>
              <a:rPr lang="en-US" sz="1400" dirty="0" err="1"/>
              <a:t>ViT</a:t>
            </a:r>
            <a:r>
              <a:rPr lang="en-US" sz="1400" dirty="0"/>
              <a:t>," Expert Systems With Applications, </a:t>
            </a:r>
            <a:r>
              <a:rPr lang="en-US" sz="1400" dirty="0" smtClean="0"/>
              <a:t>vol. 267, p. 126150, 2025</a:t>
            </a:r>
            <a:r>
              <a:rPr lang="en-US" sz="1400" dirty="0"/>
              <a:t>. </a:t>
            </a:r>
            <a:endParaRPr lang="en-US" sz="1400" dirty="0" smtClean="0"/>
          </a:p>
          <a:p>
            <a:pPr marL="0" indent="0">
              <a:buNone/>
            </a:pPr>
            <a:r>
              <a:rPr lang="en-US" sz="1400" dirty="0" smtClean="0"/>
              <a:t>[20] </a:t>
            </a:r>
            <a:r>
              <a:rPr lang="en-IN" sz="1400" dirty="0"/>
              <a:t>R. </a:t>
            </a:r>
            <a:r>
              <a:rPr lang="en-IN" sz="1400" dirty="0" err="1"/>
              <a:t>Tolosana</a:t>
            </a:r>
            <a:r>
              <a:rPr lang="en-IN" sz="1400" dirty="0"/>
              <a:t>, R. Vera-Rodriguez, J. </a:t>
            </a:r>
            <a:r>
              <a:rPr lang="en-IN" sz="1400" dirty="0" err="1"/>
              <a:t>Fierrez</a:t>
            </a:r>
            <a:r>
              <a:rPr lang="en-IN" sz="1400" dirty="0"/>
              <a:t>, A. Morales, and J. Ortega-Garcia, "</a:t>
            </a:r>
            <a:r>
              <a:rPr lang="en-IN" sz="1400" dirty="0" err="1"/>
              <a:t>DeepFakes</a:t>
            </a:r>
            <a:r>
              <a:rPr lang="en-IN" sz="1400" dirty="0"/>
              <a:t> and Beyond: A Survey of Face Manipulation and Fake Detection," </a:t>
            </a:r>
            <a:r>
              <a:rPr lang="en-IN" sz="1400" dirty="0" err="1"/>
              <a:t>arXiv</a:t>
            </a:r>
            <a:r>
              <a:rPr lang="en-IN" sz="1400" dirty="0"/>
              <a:t> preprint arXiv:2001.00179, 2020. </a:t>
            </a:r>
            <a:endParaRPr lang="en-IN" sz="1400" dirty="0" smtClean="0"/>
          </a:p>
          <a:p>
            <a:pPr marL="0" indent="0">
              <a:buNone/>
            </a:pPr>
            <a:r>
              <a:rPr lang="en-US" sz="1400" dirty="0"/>
              <a:t>[</a:t>
            </a:r>
            <a:r>
              <a:rPr lang="en-US" sz="1400" dirty="0" smtClean="0"/>
              <a:t>21] diagrams.net</a:t>
            </a:r>
            <a:r>
              <a:rPr lang="en-US" sz="1400" dirty="0"/>
              <a:t>, "diagrams.net – Free Online Diagram Software," diagrams.net, 2025. [Online</a:t>
            </a:r>
            <a:r>
              <a:rPr lang="en-US" sz="1400" dirty="0" smtClean="0"/>
              <a:t>].</a:t>
            </a:r>
          </a:p>
          <a:p>
            <a:pPr marL="0" indent="0">
              <a:buNone/>
            </a:pPr>
            <a:r>
              <a:rPr lang="en-US" sz="1400" dirty="0" smtClean="0"/>
              <a:t>[22] </a:t>
            </a:r>
            <a:r>
              <a:rPr lang="en-US" sz="1400" dirty="0"/>
              <a:t>“</a:t>
            </a:r>
            <a:r>
              <a:rPr lang="en-US" sz="1400" dirty="0" err="1"/>
              <a:t>DeepFake</a:t>
            </a:r>
            <a:r>
              <a:rPr lang="en-US" sz="1400" dirty="0"/>
              <a:t> Detection Using Deep Learning | IEEE Based Project 2024,” </a:t>
            </a:r>
            <a:r>
              <a:rPr lang="en-US" sz="1400" i="1" dirty="0"/>
              <a:t>YouTube</a:t>
            </a:r>
            <a:r>
              <a:rPr lang="en-US" sz="1400" dirty="0"/>
              <a:t>, published last year</a:t>
            </a:r>
            <a:r>
              <a:rPr lang="en-US" sz="1400" dirty="0" smtClean="0"/>
              <a:t>.</a:t>
            </a:r>
          </a:p>
          <a:p>
            <a:pPr marL="0" indent="0">
              <a:buNone/>
            </a:pPr>
            <a:r>
              <a:rPr lang="en-US" sz="1400" dirty="0" smtClean="0"/>
              <a:t>[23] </a:t>
            </a:r>
            <a:r>
              <a:rPr lang="en-US" sz="1400" dirty="0"/>
              <a:t>“</a:t>
            </a:r>
            <a:r>
              <a:rPr lang="en-US" sz="1400" dirty="0" err="1"/>
              <a:t>Deepfake</a:t>
            </a:r>
            <a:r>
              <a:rPr lang="en-US" sz="1400" dirty="0"/>
              <a:t> Image Detection | Fake Image Detection | Using Deep Learning,” </a:t>
            </a:r>
            <a:r>
              <a:rPr lang="en-US" sz="1400" i="1" dirty="0"/>
              <a:t>YouTube</a:t>
            </a:r>
            <a:r>
              <a:rPr lang="en-US" sz="1400" dirty="0"/>
              <a:t>, Dec. 21, 2024. </a:t>
            </a:r>
            <a:endParaRPr lang="en-US" sz="1400" dirty="0" smtClean="0"/>
          </a:p>
          <a:p>
            <a:pPr marL="0" indent="0">
              <a:buNone/>
            </a:pPr>
            <a:r>
              <a:rPr lang="en-US" sz="1400" dirty="0"/>
              <a:t>[24] “Detection and Generation of Deep Fakes,” </a:t>
            </a:r>
            <a:r>
              <a:rPr lang="en-US" sz="1400" i="1" dirty="0"/>
              <a:t>IEEE Signal Processing Society Webinar</a:t>
            </a:r>
            <a:r>
              <a:rPr lang="en-US" sz="1400" dirty="0"/>
              <a:t>, Dec. 2023</a:t>
            </a:r>
            <a:r>
              <a:rPr lang="en-US" sz="1400" dirty="0" smtClean="0"/>
              <a:t>.</a:t>
            </a:r>
          </a:p>
          <a:p>
            <a:pPr marL="0" indent="0">
              <a:buNone/>
            </a:pPr>
            <a:r>
              <a:rPr lang="en-US" sz="1400" dirty="0"/>
              <a:t>[25] P. Agarwal, “Fake News Detection: An Investigation based on </a:t>
            </a:r>
            <a:r>
              <a:rPr lang="en-US" sz="1400" dirty="0" smtClean="0"/>
              <a:t>ML” </a:t>
            </a:r>
            <a:r>
              <a:rPr lang="en-US" sz="1400" i="1" dirty="0"/>
              <a:t>ACM / IEEE-style conference</a:t>
            </a:r>
            <a:r>
              <a:rPr lang="en-US" sz="1400" dirty="0"/>
              <a:t>, 2022.</a:t>
            </a:r>
            <a:endParaRPr lang="en-US" sz="1400" dirty="0" smtClean="0"/>
          </a:p>
          <a:p>
            <a:pPr marL="0" indent="0">
              <a:buNone/>
            </a:pPr>
            <a:endParaRPr lang="en-IN" sz="1400" dirty="0"/>
          </a:p>
        </p:txBody>
      </p:sp>
    </p:spTree>
    <p:extLst>
      <p:ext uri="{BB962C8B-B14F-4D97-AF65-F5344CB8AC3E}">
        <p14:creationId xmlns:p14="http://schemas.microsoft.com/office/powerpoint/2010/main" val="1035227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960125"/>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endParaRPr lang="en-IN" sz="2000" b="1"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pic>
        <p:nvPicPr>
          <p:cNvPr id="1034" name="Picture 10" descr="🙏">
            <a:extLst>
              <a:ext uri="{FF2B5EF4-FFF2-40B4-BE49-F238E27FC236}">
                <a16:creationId xmlns:a16="http://schemas.microsoft.com/office/drawing/2014/main" xmlns="" id="{75E1F11E-915E-CA0A-3D1E-80341D39E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164" y="2663328"/>
            <a:ext cx="765672" cy="765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028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US" dirty="0"/>
              <a:t>Introduction</a:t>
            </a:r>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21009"/>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57188" indent="-261938"/>
            <a:r>
              <a:rPr lang="en-US" sz="1600" dirty="0" smtClean="0"/>
              <a:t>Modern misinformation is </a:t>
            </a:r>
            <a:r>
              <a:rPr lang="en-US" sz="1600" dirty="0"/>
              <a:t>one of the biggest threats in today’s digital world. False content spreads rapidly across social media and online platforms. It shapes public opinion, creates confusion, and can cause serious harm.</a:t>
            </a:r>
          </a:p>
          <a:p>
            <a:pPr marL="357188" indent="-261938"/>
            <a:r>
              <a:rPr lang="en-US" sz="1600" dirty="0"/>
              <a:t>Existing tools are limited, as they usually detect only text-based misinformation or only image-based </a:t>
            </a:r>
            <a:r>
              <a:rPr lang="en-US" sz="1600" dirty="0" err="1"/>
              <a:t>deepfakes</a:t>
            </a:r>
            <a:r>
              <a:rPr lang="en-US" sz="1600" dirty="0"/>
              <a:t> and hence they leave significant gaps.</a:t>
            </a:r>
          </a:p>
          <a:p>
            <a:pPr marL="357188" indent="-261938"/>
            <a:r>
              <a:rPr lang="en-US" sz="1600" dirty="0"/>
              <a:t>Our solution: Multi-modal detection system for both text and images.</a:t>
            </a:r>
          </a:p>
          <a:p>
            <a:pPr marL="95250" indent="0">
              <a:buNone/>
            </a:pPr>
            <a:r>
              <a:rPr lang="en-US" sz="1600" dirty="0"/>
              <a:t>     </a:t>
            </a:r>
            <a:r>
              <a:rPr lang="en-US" sz="1600" b="1" dirty="0"/>
              <a:t>Text analysis</a:t>
            </a:r>
            <a:r>
              <a:rPr lang="en-US" sz="1600" dirty="0"/>
              <a:t>: Uses ML and NLP to check </a:t>
            </a:r>
            <a:r>
              <a:rPr lang="en-US" sz="1600" dirty="0" smtClean="0"/>
              <a:t>article authenticity</a:t>
            </a:r>
            <a:r>
              <a:rPr lang="en-US" sz="1600" dirty="0"/>
              <a:t>.</a:t>
            </a:r>
          </a:p>
          <a:p>
            <a:pPr marL="95250" indent="0">
              <a:buNone/>
            </a:pPr>
            <a:r>
              <a:rPr lang="en-US" sz="1600" b="1" dirty="0"/>
              <a:t>     Image analysis</a:t>
            </a:r>
            <a:r>
              <a:rPr lang="en-US" sz="1600" dirty="0"/>
              <a:t>: Uses Vision Transformers (</a:t>
            </a:r>
            <a:r>
              <a:rPr lang="en-US" sz="1600" dirty="0" err="1"/>
              <a:t>ViT</a:t>
            </a:r>
            <a:r>
              <a:rPr lang="en-US" sz="1600" dirty="0"/>
              <a:t>) to detect </a:t>
            </a:r>
            <a:r>
              <a:rPr lang="en-US" sz="1600" dirty="0" err="1"/>
              <a:t>deepfakes</a:t>
            </a:r>
            <a:r>
              <a:rPr lang="en-US" sz="1600" dirty="0"/>
              <a:t>.</a:t>
            </a:r>
          </a:p>
          <a:p>
            <a:pPr marL="381000" indent="-285750"/>
            <a:r>
              <a:rPr lang="en-US" sz="1600" dirty="0"/>
              <a:t>Deployed as a web app to provide a transparent, user-friendly, and an effective tool to help people recognize and combat misinformation in daily life.</a:t>
            </a:r>
            <a:endParaRPr lang="en-IN" sz="1600" dirty="0">
              <a:ea typeface="Palatino" pitchFamily="2" charset="77"/>
            </a:endParaRPr>
          </a:p>
          <a:p>
            <a:pPr marL="0" indent="0">
              <a:buNone/>
            </a:pPr>
            <a:endParaRPr lang="en-US" dirty="0"/>
          </a:p>
        </p:txBody>
      </p:sp>
    </p:spTree>
    <p:extLst>
      <p:ext uri="{BB962C8B-B14F-4D97-AF65-F5344CB8AC3E}">
        <p14:creationId xmlns:p14="http://schemas.microsoft.com/office/powerpoint/2010/main" val="3595263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US" dirty="0"/>
              <a:t>Problem Statement</a:t>
            </a:r>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762287"/>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0" indent="0">
              <a:buNone/>
            </a:pPr>
            <a:r>
              <a:rPr lang="en-US" sz="1600" dirty="0" smtClean="0"/>
              <a:t>The </a:t>
            </a:r>
            <a:r>
              <a:rPr lang="en-US" sz="1600" dirty="0"/>
              <a:t>rapid spread of misinformation, containing both </a:t>
            </a:r>
            <a:r>
              <a:rPr lang="en-US" sz="1600" b="1" dirty="0"/>
              <a:t>fake news articles</a:t>
            </a:r>
            <a:r>
              <a:rPr lang="en-US" sz="1600" dirty="0"/>
              <a:t> and </a:t>
            </a:r>
            <a:r>
              <a:rPr lang="en-US" sz="1600" b="1" dirty="0" err="1"/>
              <a:t>deepfake</a:t>
            </a:r>
            <a:r>
              <a:rPr lang="en-US" sz="1600" b="1" dirty="0"/>
              <a:t> images</a:t>
            </a:r>
            <a:r>
              <a:rPr lang="en-US" sz="1600" dirty="0"/>
              <a:t>, presents a significant social threat. Current detection tools are inadequate as they typically focus on either text or images in isolation, failing to address multi-modal content where fabricated text and visuals are combined to create a more convincing false narrative. This leaves a critical gap as there is no such unified, real-world system that can </a:t>
            </a:r>
            <a:r>
              <a:rPr lang="en-US" sz="1600" dirty="0" smtClean="0"/>
              <a:t>simultaneously both images and text. The </a:t>
            </a:r>
            <a:r>
              <a:rPr lang="en-US" sz="1600" dirty="0"/>
              <a:t>core problem is the absence of an integrated, multi-modal platform that can effectively identify and flag complex misinformation, thereby leaving society vulnerable to its harmful influence.</a:t>
            </a:r>
          </a:p>
          <a:p>
            <a:pPr marL="357188" indent="-261938"/>
            <a:endParaRPr lang="en-US" sz="1600" dirty="0"/>
          </a:p>
        </p:txBody>
      </p:sp>
    </p:spTree>
    <p:extLst>
      <p:ext uri="{BB962C8B-B14F-4D97-AF65-F5344CB8AC3E}">
        <p14:creationId xmlns:p14="http://schemas.microsoft.com/office/powerpoint/2010/main" val="2927892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US" dirty="0"/>
              <a:t>Objectives</a:t>
            </a:r>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53054" y="804232"/>
            <a:ext cx="8956714" cy="5761822"/>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381000" indent="-285750"/>
            <a:r>
              <a:rPr lang="en-US" sz="1600" dirty="0" smtClean="0"/>
              <a:t>To </a:t>
            </a:r>
            <a:r>
              <a:rPr lang="en-US" sz="1600" dirty="0"/>
              <a:t>design and develop a machine learning framework for misinformation detection by combining </a:t>
            </a:r>
            <a:r>
              <a:rPr lang="en-US" sz="1600" b="1" dirty="0"/>
              <a:t>Natural Language Processing (NLP) </a:t>
            </a:r>
            <a:r>
              <a:rPr lang="en-US" sz="1600" dirty="0"/>
              <a:t>for fake news detection and </a:t>
            </a:r>
            <a:r>
              <a:rPr lang="en-US" sz="1600" b="1" dirty="0"/>
              <a:t>Deep Learning models (Vision Transformer)</a:t>
            </a:r>
            <a:r>
              <a:rPr lang="en-US" sz="1600" dirty="0"/>
              <a:t> for </a:t>
            </a:r>
            <a:r>
              <a:rPr lang="en-US" sz="1600" dirty="0" err="1"/>
              <a:t>deepfake</a:t>
            </a:r>
            <a:r>
              <a:rPr lang="en-US" sz="1600" dirty="0"/>
              <a:t> image analysis.</a:t>
            </a:r>
          </a:p>
          <a:p>
            <a:pPr marL="357188" indent="-261938"/>
            <a:r>
              <a:rPr lang="en-US" sz="1600" dirty="0"/>
              <a:t>To provide real-time claim verification by integrating the </a:t>
            </a:r>
            <a:r>
              <a:rPr lang="en-US" sz="1600" b="1" dirty="0"/>
              <a:t>Google </a:t>
            </a:r>
            <a:r>
              <a:rPr lang="en-US" sz="1600" b="1" dirty="0" err="1"/>
              <a:t>FastCheck</a:t>
            </a:r>
            <a:r>
              <a:rPr lang="en-US" sz="1600" b="1" dirty="0"/>
              <a:t> API </a:t>
            </a:r>
            <a:r>
              <a:rPr lang="en-US" sz="1600" dirty="0"/>
              <a:t>and validating news content against trusted fact-checking sources.</a:t>
            </a:r>
          </a:p>
          <a:p>
            <a:pPr marL="357188" indent="-261938"/>
            <a:r>
              <a:rPr lang="en-US" sz="1600" dirty="0"/>
              <a:t>To collect, preprocess, and integrates multi-model datasets (textual news articles, claims, and images) to create a unified system capable of handling both text-based and image-based misinformation.</a:t>
            </a:r>
          </a:p>
          <a:p>
            <a:pPr marL="357188" indent="-261938"/>
            <a:r>
              <a:rPr lang="en-US" sz="1600" dirty="0"/>
              <a:t>To make all components that are available in interactive web applications using </a:t>
            </a:r>
            <a:r>
              <a:rPr lang="en-US" sz="1600" b="1" dirty="0" err="1"/>
              <a:t>Streamlit</a:t>
            </a:r>
            <a:r>
              <a:rPr lang="en-US" sz="1600" b="1" dirty="0"/>
              <a:t> </a:t>
            </a:r>
            <a:r>
              <a:rPr lang="en-US" sz="1600" dirty="0"/>
              <a:t>and </a:t>
            </a:r>
            <a:r>
              <a:rPr lang="en-US" sz="1600" b="1" dirty="0"/>
              <a:t>Flask</a:t>
            </a:r>
            <a:r>
              <a:rPr lang="en-US" sz="1600" dirty="0"/>
              <a:t>.</a:t>
            </a:r>
            <a:endParaRPr lang="en-IN" sz="1600" dirty="0">
              <a:ea typeface="Palatino" pitchFamily="2" charset="77"/>
            </a:endParaRPr>
          </a:p>
          <a:p>
            <a:pPr marL="357188" indent="-261938"/>
            <a:endParaRPr lang="en-IN" sz="1600" dirty="0">
              <a:ea typeface="Palatino" pitchFamily="2" charset="77"/>
            </a:endParaRPr>
          </a:p>
          <a:p>
            <a:pPr marL="95250" indent="0">
              <a:buNone/>
            </a:pPr>
            <a:endParaRPr lang="en-US" sz="1600" dirty="0" smtClean="0"/>
          </a:p>
          <a:p>
            <a:pPr marL="95250" indent="0">
              <a:buNone/>
            </a:pPr>
            <a:endParaRPr lang="en-US" sz="1600" dirty="0"/>
          </a:p>
        </p:txBody>
      </p:sp>
    </p:spTree>
    <p:extLst>
      <p:ext uri="{BB962C8B-B14F-4D97-AF65-F5344CB8AC3E}">
        <p14:creationId xmlns:p14="http://schemas.microsoft.com/office/powerpoint/2010/main" val="2560706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0CD10-75DD-2551-68D6-620DEA48EF89}"/>
              </a:ext>
            </a:extLst>
          </p:cNvPr>
          <p:cNvSpPr>
            <a:spLocks noGrp="1"/>
          </p:cNvSpPr>
          <p:nvPr>
            <p:ph type="title"/>
          </p:nvPr>
        </p:nvSpPr>
        <p:spPr/>
        <p:txBody>
          <a:bodyPr/>
          <a:lstStyle/>
          <a:p>
            <a:r>
              <a:rPr lang="en-IN" sz="2400" dirty="0">
                <a:ea typeface="Palatino" pitchFamily="2" charset="77"/>
              </a:rPr>
              <a:t>Literature Review</a:t>
            </a:r>
            <a:endParaRPr lang="en-US" b="0" dirty="0"/>
          </a:p>
        </p:txBody>
      </p:sp>
      <p:sp>
        <p:nvSpPr>
          <p:cNvPr id="4" name="Content Placeholder 2">
            <a:extLst>
              <a:ext uri="{FF2B5EF4-FFF2-40B4-BE49-F238E27FC236}">
                <a16:creationId xmlns:a16="http://schemas.microsoft.com/office/drawing/2014/main" xmlns="" id="{BE10AA4B-3410-F422-1F80-8D321A126C76}"/>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87125FF3-733E-7FFB-B98E-115B69886CF7}"/>
              </a:ext>
            </a:extLst>
          </p:cNvPr>
          <p:cNvGraphicFramePr>
            <a:graphicFrameLocks noGrp="1"/>
          </p:cNvGraphicFramePr>
          <p:nvPr>
            <p:extLst>
              <p:ext uri="{D42A27DB-BD31-4B8C-83A1-F6EECF244321}">
                <p14:modId xmlns:p14="http://schemas.microsoft.com/office/powerpoint/2010/main" val="3963517849"/>
              </p:ext>
            </p:extLst>
          </p:nvPr>
        </p:nvGraphicFramePr>
        <p:xfrm>
          <a:off x="77117" y="707103"/>
          <a:ext cx="8956715" cy="5872223"/>
        </p:xfrm>
        <a:graphic>
          <a:graphicData uri="http://schemas.openxmlformats.org/drawingml/2006/table">
            <a:tbl>
              <a:tblPr firstRow="1" bandRow="1">
                <a:tableStyleId>{00A15C55-8517-42AA-B614-E9B94910E393}</a:tableStyleId>
              </a:tblPr>
              <a:tblGrid>
                <a:gridCol w="385869">
                  <a:extLst>
                    <a:ext uri="{9D8B030D-6E8A-4147-A177-3AD203B41FA5}">
                      <a16:colId xmlns:a16="http://schemas.microsoft.com/office/drawing/2014/main" xmlns="" val="1580173846"/>
                    </a:ext>
                  </a:extLst>
                </a:gridCol>
                <a:gridCol w="1545165">
                  <a:extLst>
                    <a:ext uri="{9D8B030D-6E8A-4147-A177-3AD203B41FA5}">
                      <a16:colId xmlns:a16="http://schemas.microsoft.com/office/drawing/2014/main" xmlns="" val="1787721097"/>
                    </a:ext>
                  </a:extLst>
                </a:gridCol>
                <a:gridCol w="1109319">
                  <a:extLst>
                    <a:ext uri="{9D8B030D-6E8A-4147-A177-3AD203B41FA5}">
                      <a16:colId xmlns:a16="http://schemas.microsoft.com/office/drawing/2014/main" xmlns="" val="1940941142"/>
                    </a:ext>
                  </a:extLst>
                </a:gridCol>
                <a:gridCol w="2091136">
                  <a:extLst>
                    <a:ext uri="{9D8B030D-6E8A-4147-A177-3AD203B41FA5}">
                      <a16:colId xmlns:a16="http://schemas.microsoft.com/office/drawing/2014/main" xmlns="" val="1753147821"/>
                    </a:ext>
                  </a:extLst>
                </a:gridCol>
                <a:gridCol w="1819757">
                  <a:extLst>
                    <a:ext uri="{9D8B030D-6E8A-4147-A177-3AD203B41FA5}">
                      <a16:colId xmlns:a16="http://schemas.microsoft.com/office/drawing/2014/main" xmlns="" val="75906716"/>
                    </a:ext>
                  </a:extLst>
                </a:gridCol>
                <a:gridCol w="2005469">
                  <a:extLst>
                    <a:ext uri="{9D8B030D-6E8A-4147-A177-3AD203B41FA5}">
                      <a16:colId xmlns:a16="http://schemas.microsoft.com/office/drawing/2014/main" xmlns="" val="359970441"/>
                    </a:ext>
                  </a:extLst>
                </a:gridCol>
              </a:tblGrid>
              <a:tr h="573522">
                <a:tc>
                  <a:txBody>
                    <a:bodyPr/>
                    <a:lstStyle/>
                    <a:p>
                      <a:pPr algn="ctr"/>
                      <a:r>
                        <a:rPr lang="en-US" sz="1200" b="0" i="0" dirty="0" smtClean="0">
                          <a:latin typeface="+mn-lt"/>
                        </a:rPr>
                        <a:t>S. No</a:t>
                      </a:r>
                      <a:endParaRPr lang="en-US" sz="1200" b="0" i="0" dirty="0">
                        <a:latin typeface="+mn-lt"/>
                      </a:endParaRPr>
                    </a:p>
                  </a:txBody>
                  <a:tcPr>
                    <a:solidFill>
                      <a:schemeClr val="accent6">
                        <a:lumMod val="50000"/>
                      </a:schemeClr>
                    </a:solidFill>
                  </a:tcPr>
                </a:tc>
                <a:tc>
                  <a:txBody>
                    <a:bodyPr/>
                    <a:lstStyle/>
                    <a:p>
                      <a:pPr algn="ctr"/>
                      <a:r>
                        <a:rPr lang="en-US" sz="1200" b="0" i="0" dirty="0">
                          <a:latin typeface="+mn-lt"/>
                        </a:rPr>
                        <a:t>Author &amp; </a:t>
                      </a:r>
                    </a:p>
                    <a:p>
                      <a:pPr algn="ctr"/>
                      <a:r>
                        <a:rPr lang="en-US" sz="1200" b="0" i="0" dirty="0">
                          <a:latin typeface="+mn-lt"/>
                        </a:rPr>
                        <a:t>Paper Title </a:t>
                      </a:r>
                      <a:br>
                        <a:rPr lang="en-US" sz="1200" b="0" i="0" dirty="0">
                          <a:latin typeface="+mn-lt"/>
                        </a:rPr>
                      </a:br>
                      <a:r>
                        <a:rPr lang="en-US" sz="1200" b="0" i="0" dirty="0">
                          <a:latin typeface="+mn-lt"/>
                        </a:rPr>
                        <a:t>[Citation]</a:t>
                      </a:r>
                    </a:p>
                  </a:txBody>
                  <a:tcPr>
                    <a:solidFill>
                      <a:schemeClr val="accent6">
                        <a:lumMod val="50000"/>
                      </a:schemeClr>
                    </a:solidFill>
                  </a:tcPr>
                </a:tc>
                <a:tc>
                  <a:txBody>
                    <a:bodyPr/>
                    <a:lstStyle/>
                    <a:p>
                      <a:pPr algn="ctr"/>
                      <a:r>
                        <a:rPr lang="en-US" sz="1200" b="0" i="0" dirty="0">
                          <a:latin typeface="+mn-lt"/>
                        </a:rPr>
                        <a:t>Journal/</a:t>
                      </a:r>
                    </a:p>
                    <a:p>
                      <a:pPr algn="ctr"/>
                      <a:r>
                        <a:rPr lang="en-US" sz="1200" b="0" i="0" dirty="0">
                          <a:latin typeface="+mn-lt"/>
                        </a:rPr>
                        <a:t>Conference</a:t>
                      </a:r>
                      <a:br>
                        <a:rPr lang="en-US" sz="1200" b="0" i="0" dirty="0">
                          <a:latin typeface="+mn-lt"/>
                        </a:rPr>
                      </a:br>
                      <a:r>
                        <a:rPr lang="en-US" sz="1200" b="0" i="0" dirty="0">
                          <a:latin typeface="+mn-lt"/>
                        </a:rPr>
                        <a:t>(Year)</a:t>
                      </a:r>
                    </a:p>
                  </a:txBody>
                  <a:tcPr>
                    <a:solidFill>
                      <a:schemeClr val="accent6">
                        <a:lumMod val="50000"/>
                      </a:schemeClr>
                    </a:solidFill>
                  </a:tcPr>
                </a:tc>
                <a:tc>
                  <a:txBody>
                    <a:bodyPr/>
                    <a:lstStyle/>
                    <a:p>
                      <a:pPr algn="ctr"/>
                      <a:r>
                        <a:rPr lang="en-US" sz="1200" b="0" i="0" dirty="0">
                          <a:latin typeface="+mn-lt"/>
                        </a:rPr>
                        <a:t>Tools/</a:t>
                      </a:r>
                    </a:p>
                    <a:p>
                      <a:pPr algn="ctr"/>
                      <a:r>
                        <a:rPr lang="en-US" sz="1200" b="0" i="0" dirty="0">
                          <a:latin typeface="+mn-lt"/>
                        </a:rPr>
                        <a:t>Techniques/</a:t>
                      </a:r>
                    </a:p>
                    <a:p>
                      <a:pPr algn="ctr"/>
                      <a:r>
                        <a:rPr lang="en-US" sz="1200" b="0" i="0" dirty="0">
                          <a:latin typeface="+mn-lt"/>
                        </a:rPr>
                        <a:t>Dataset</a:t>
                      </a:r>
                    </a:p>
                  </a:txBody>
                  <a:tcPr>
                    <a:solidFill>
                      <a:schemeClr val="accent6">
                        <a:lumMod val="50000"/>
                      </a:schemeClr>
                    </a:solidFill>
                  </a:tcPr>
                </a:tc>
                <a:tc>
                  <a:txBody>
                    <a:bodyPr/>
                    <a:lstStyle/>
                    <a:p>
                      <a:pPr algn="ctr"/>
                      <a:r>
                        <a:rPr lang="en-US" sz="1200" b="0" i="0" dirty="0">
                          <a:latin typeface="+mn-lt"/>
                        </a:rPr>
                        <a:t>Key Findings/</a:t>
                      </a:r>
                    </a:p>
                    <a:p>
                      <a:pPr algn="ctr"/>
                      <a:r>
                        <a:rPr lang="en-US" sz="1200" b="0" i="0" dirty="0">
                          <a:latin typeface="+mn-lt"/>
                        </a:rPr>
                        <a:t>Results</a:t>
                      </a:r>
                    </a:p>
                  </a:txBody>
                  <a:tcPr>
                    <a:solidFill>
                      <a:schemeClr val="accent6">
                        <a:lumMod val="50000"/>
                      </a:schemeClr>
                    </a:solidFill>
                  </a:tcPr>
                </a:tc>
                <a:tc>
                  <a:txBody>
                    <a:bodyPr/>
                    <a:lstStyle/>
                    <a:p>
                      <a:pPr algn="ctr"/>
                      <a:r>
                        <a:rPr lang="en-US" sz="1200" b="0" i="0" dirty="0">
                          <a:latin typeface="+mn-lt"/>
                        </a:rPr>
                        <a:t>Limitations/</a:t>
                      </a:r>
                    </a:p>
                    <a:p>
                      <a:pPr algn="ctr"/>
                      <a:r>
                        <a:rPr lang="en-US" sz="1200" b="0" i="0" dirty="0">
                          <a:latin typeface="+mn-lt"/>
                        </a:rPr>
                        <a:t>Gaps Identified</a:t>
                      </a:r>
                    </a:p>
                  </a:txBody>
                  <a:tcPr>
                    <a:solidFill>
                      <a:schemeClr val="accent6">
                        <a:lumMod val="50000"/>
                      </a:schemeClr>
                    </a:solidFill>
                  </a:tcPr>
                </a:tc>
                <a:extLst>
                  <a:ext uri="{0D108BD9-81ED-4DB2-BD59-A6C34878D82A}">
                    <a16:rowId xmlns:a16="http://schemas.microsoft.com/office/drawing/2014/main" xmlns="" val="2495431070"/>
                  </a:ext>
                </a:extLst>
              </a:tr>
              <a:tr h="963224">
                <a:tc>
                  <a:txBody>
                    <a:bodyPr/>
                    <a:lstStyle/>
                    <a:p>
                      <a:pPr algn="ctr"/>
                      <a:r>
                        <a:rPr lang="en-US" sz="1200" b="0" i="0" dirty="0">
                          <a:latin typeface="+mn-lt"/>
                        </a:rPr>
                        <a:t>1.</a:t>
                      </a:r>
                    </a:p>
                  </a:txBody>
                  <a:tcPr>
                    <a:solidFill>
                      <a:schemeClr val="accent6">
                        <a:lumMod val="60000"/>
                        <a:lumOff val="40000"/>
                      </a:schemeClr>
                    </a:solidFill>
                  </a:tcPr>
                </a:tc>
                <a:tc>
                  <a:txBody>
                    <a:bodyPr/>
                    <a:lstStyle/>
                    <a:p>
                      <a:r>
                        <a:rPr lang="en-US" sz="1200" dirty="0" err="1" smtClean="0"/>
                        <a:t>Shivam</a:t>
                      </a:r>
                      <a:r>
                        <a:rPr lang="en-US" sz="1200" dirty="0" smtClean="0"/>
                        <a:t> B. </a:t>
                      </a:r>
                      <a:r>
                        <a:rPr lang="en-US" sz="1200" dirty="0" err="1" smtClean="0"/>
                        <a:t>Kaliya</a:t>
                      </a:r>
                      <a:r>
                        <a:rPr lang="en-US" sz="1200" dirty="0" smtClean="0"/>
                        <a:t> et al. – “A Comprehensive Survey on Fake News Detection Using ML”</a:t>
                      </a:r>
                      <a:r>
                        <a:rPr lang="en-US" sz="1200" b="0" i="0" dirty="0" smtClean="0">
                          <a:latin typeface="+mn-lt"/>
                        </a:rPr>
                        <a:t>[1]</a:t>
                      </a:r>
                      <a:endParaRPr lang="en-US" sz="1200" b="0" i="0" dirty="0">
                        <a:latin typeface="+mn-lt"/>
                      </a:endParaRPr>
                    </a:p>
                  </a:txBody>
                  <a:tcPr>
                    <a:solidFill>
                      <a:schemeClr val="accent6">
                        <a:lumMod val="60000"/>
                        <a:lumOff val="40000"/>
                      </a:schemeClr>
                    </a:solidFill>
                  </a:tcPr>
                </a:tc>
                <a:tc>
                  <a:txBody>
                    <a:bodyPr/>
                    <a:lstStyle/>
                    <a:p>
                      <a:r>
                        <a:rPr lang="en-US" sz="1200" b="0" i="0" dirty="0" smtClean="0">
                          <a:latin typeface="+mn-lt"/>
                        </a:rPr>
                        <a:t>Information Processing &amp; Management, 2021.</a:t>
                      </a:r>
                      <a:endParaRPr lang="en-US" sz="1200" b="0" i="0" dirty="0">
                        <a:latin typeface="+mn-lt"/>
                      </a:endParaRPr>
                    </a:p>
                  </a:txBody>
                  <a:tcPr>
                    <a:solidFill>
                      <a:schemeClr val="accent6">
                        <a:lumMod val="60000"/>
                        <a:lumOff val="40000"/>
                      </a:schemeClr>
                    </a:solidFill>
                  </a:tcPr>
                </a:tc>
                <a:tc>
                  <a:txBody>
                    <a:bodyPr/>
                    <a:lstStyle/>
                    <a:p>
                      <a:r>
                        <a:rPr lang="en-US" sz="1200" dirty="0" smtClean="0"/>
                        <a:t>Survey of ML/DL, NLP features, LIAR, </a:t>
                      </a:r>
                      <a:r>
                        <a:rPr lang="en-US" sz="1200" dirty="0" err="1" smtClean="0"/>
                        <a:t>FakeNewsNet</a:t>
                      </a:r>
                      <a:r>
                        <a:rPr lang="en-US" sz="1200" dirty="0" smtClean="0"/>
                        <a:t>, </a:t>
                      </a:r>
                      <a:r>
                        <a:rPr lang="en-US" sz="1200" dirty="0" err="1" smtClean="0"/>
                        <a:t>BuzzFeed</a:t>
                      </a:r>
                      <a:r>
                        <a:rPr lang="en-US" sz="1200" dirty="0" smtClean="0"/>
                        <a:t>.</a:t>
                      </a:r>
                      <a:endParaRPr lang="en-US" sz="1200" b="0" i="0" dirty="0">
                        <a:latin typeface="+mn-lt"/>
                      </a:endParaRPr>
                    </a:p>
                  </a:txBody>
                  <a:tcPr>
                    <a:solidFill>
                      <a:schemeClr val="accent6">
                        <a:lumMod val="60000"/>
                        <a:lumOff val="40000"/>
                      </a:schemeClr>
                    </a:solidFill>
                  </a:tcPr>
                </a:tc>
                <a:tc>
                  <a:txBody>
                    <a:bodyPr/>
                    <a:lstStyle/>
                    <a:p>
                      <a:r>
                        <a:rPr lang="en-US" sz="1200" dirty="0" smtClean="0"/>
                        <a:t>Summarized approaches &amp; trends; gaps in dataset quality &amp; generalization.</a:t>
                      </a:r>
                      <a:endParaRPr lang="en-US" sz="1200" b="0" i="0" dirty="0">
                        <a:latin typeface="+mn-lt"/>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dirty="0" smtClean="0"/>
                        <a:t>Only survey-based, no implementation; lacks </a:t>
                      </a:r>
                      <a:r>
                        <a:rPr lang="en-US" sz="1200" dirty="0" err="1" smtClean="0"/>
                        <a:t>explainability</a:t>
                      </a:r>
                      <a:r>
                        <a:rPr lang="en-US" sz="1200" b="0" i="0" dirty="0" smtClean="0">
                          <a:latin typeface="+mn-lt"/>
                        </a:rPr>
                        <a:t>.</a:t>
                      </a:r>
                      <a:endParaRPr lang="en-US" sz="1200" b="0" i="0" dirty="0">
                        <a:latin typeface="+mn-lt"/>
                      </a:endParaRPr>
                    </a:p>
                  </a:txBody>
                  <a:tcPr>
                    <a:solidFill>
                      <a:schemeClr val="accent6">
                        <a:lumMod val="60000"/>
                        <a:lumOff val="40000"/>
                      </a:schemeClr>
                    </a:solidFill>
                  </a:tcPr>
                </a:tc>
                <a:extLst>
                  <a:ext uri="{0D108BD9-81ED-4DB2-BD59-A6C34878D82A}">
                    <a16:rowId xmlns:a16="http://schemas.microsoft.com/office/drawing/2014/main" xmlns="" val="3440570599"/>
                  </a:ext>
                </a:extLst>
              </a:tr>
              <a:tr h="1269743">
                <a:tc>
                  <a:txBody>
                    <a:bodyPr/>
                    <a:lstStyle/>
                    <a:p>
                      <a:pPr algn="ctr"/>
                      <a:r>
                        <a:rPr lang="en-US" sz="1200" b="0" i="0" dirty="0">
                          <a:latin typeface="+mn-lt"/>
                        </a:rPr>
                        <a:t>2.</a:t>
                      </a:r>
                    </a:p>
                  </a:txBody>
                  <a:tcPr>
                    <a:solidFill>
                      <a:schemeClr val="accent6">
                        <a:lumMod val="20000"/>
                        <a:lumOff val="80000"/>
                      </a:schemeClr>
                    </a:solidFill>
                  </a:tcPr>
                </a:tc>
                <a:tc>
                  <a:txBody>
                    <a:bodyPr/>
                    <a:lstStyle/>
                    <a:p>
                      <a:r>
                        <a:rPr lang="en-US" sz="1200" b="0" i="0" dirty="0" smtClean="0">
                          <a:latin typeface="+mn-lt"/>
                        </a:rPr>
                        <a:t>Andreas </a:t>
                      </a:r>
                      <a:r>
                        <a:rPr lang="en-US" sz="1200" b="0" i="0" dirty="0" err="1" smtClean="0">
                          <a:latin typeface="+mn-lt"/>
                        </a:rPr>
                        <a:t>Rössler</a:t>
                      </a:r>
                      <a:r>
                        <a:rPr lang="en-US" sz="1200" b="0" i="0" dirty="0" smtClean="0">
                          <a:latin typeface="+mn-lt"/>
                        </a:rPr>
                        <a:t>, et</a:t>
                      </a:r>
                      <a:r>
                        <a:rPr lang="en-US" sz="1200" b="0" i="0" baseline="0" dirty="0" smtClean="0">
                          <a:latin typeface="+mn-lt"/>
                        </a:rPr>
                        <a:t> al.</a:t>
                      </a:r>
                      <a:r>
                        <a:rPr lang="en-US" sz="1200" b="0" i="0" dirty="0" smtClean="0">
                          <a:latin typeface="+mn-lt"/>
                        </a:rPr>
                        <a:t> — “</a:t>
                      </a:r>
                      <a:r>
                        <a:rPr lang="en-US" sz="1200" b="0" i="1" dirty="0" err="1" smtClean="0">
                          <a:latin typeface="+mn-lt"/>
                        </a:rPr>
                        <a:t>FaceForensics</a:t>
                      </a:r>
                      <a:r>
                        <a:rPr lang="en-US" sz="1200" b="0" i="1" dirty="0" smtClean="0">
                          <a:latin typeface="+mn-lt"/>
                        </a:rPr>
                        <a:t>++: Learning to Detect Manipulated Facial Images</a:t>
                      </a:r>
                      <a:r>
                        <a:rPr lang="en-US" sz="1200" b="0" i="0" dirty="0" smtClean="0">
                          <a:latin typeface="+mn-lt"/>
                        </a:rPr>
                        <a:t>” [2]</a:t>
                      </a:r>
                      <a:endParaRPr lang="en-US" sz="1200" b="0" i="0" dirty="0">
                        <a:latin typeface="+mn-lt"/>
                      </a:endParaRPr>
                    </a:p>
                  </a:txBody>
                  <a:tcPr>
                    <a:solidFill>
                      <a:schemeClr val="accent6">
                        <a:lumMod val="20000"/>
                        <a:lumOff val="80000"/>
                      </a:schemeClr>
                    </a:solidFill>
                  </a:tcPr>
                </a:tc>
                <a:tc>
                  <a:txBody>
                    <a:bodyPr/>
                    <a:lstStyle/>
                    <a:p>
                      <a:r>
                        <a:rPr lang="en-US" sz="1200" b="0" i="0" dirty="0" smtClean="0">
                          <a:latin typeface="+mn-lt"/>
                        </a:rPr>
                        <a:t>IEEE/CVF International Conference on Computer Vision (ICCV), 2019</a:t>
                      </a:r>
                      <a:endParaRPr lang="en-US" sz="1200" b="0" i="0" dirty="0">
                        <a:latin typeface="+mn-lt"/>
                      </a:endParaRPr>
                    </a:p>
                  </a:txBody>
                  <a:tcPr>
                    <a:solidFill>
                      <a:schemeClr val="accent6">
                        <a:lumMod val="20000"/>
                        <a:lumOff val="80000"/>
                      </a:schemeClr>
                    </a:solidFill>
                  </a:tcPr>
                </a:tc>
                <a:tc>
                  <a:txBody>
                    <a:bodyPr/>
                    <a:lstStyle/>
                    <a:p>
                      <a:r>
                        <a:rPr lang="en-IN" sz="1200" dirty="0" err="1" smtClean="0"/>
                        <a:t>FaceForensics</a:t>
                      </a:r>
                      <a:r>
                        <a:rPr lang="en-IN" sz="1200" dirty="0" smtClean="0"/>
                        <a:t>++ (1.8M </a:t>
                      </a:r>
                      <a:r>
                        <a:rPr lang="en-IN" sz="1200" dirty="0" err="1" smtClean="0"/>
                        <a:t>imgs</a:t>
                      </a:r>
                      <a:r>
                        <a:rPr lang="en-IN" sz="1200" dirty="0" smtClean="0"/>
                        <a:t>), CNN (</a:t>
                      </a:r>
                      <a:r>
                        <a:rPr lang="en-IN" sz="1200" dirty="0" err="1" smtClean="0"/>
                        <a:t>XceptionNet</a:t>
                      </a:r>
                      <a:r>
                        <a:rPr lang="en-IN" sz="1200" dirty="0" smtClean="0"/>
                        <a:t>).</a:t>
                      </a:r>
                      <a:endParaRPr lang="en-US" sz="1200" b="0" i="0" dirty="0">
                        <a:latin typeface="+mn-lt"/>
                      </a:endParaRPr>
                    </a:p>
                  </a:txBody>
                  <a:tcPr>
                    <a:solidFill>
                      <a:schemeClr val="accent6">
                        <a:lumMod val="20000"/>
                        <a:lumOff val="80000"/>
                      </a:schemeClr>
                    </a:solidFill>
                  </a:tcPr>
                </a:tc>
                <a:tc>
                  <a:txBody>
                    <a:bodyPr/>
                    <a:lstStyle/>
                    <a:p>
                      <a:r>
                        <a:rPr lang="en-IN" sz="1200" dirty="0" smtClean="0"/>
                        <a:t>Large-scale dataset; CNN &gt; humans in accuracy.</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dirty="0" smtClean="0"/>
                        <a:t>Limited to facial manipulation; performance drops under compression; resource-heavy.</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1402080">
                <a:tc>
                  <a:txBody>
                    <a:bodyPr/>
                    <a:lstStyle/>
                    <a:p>
                      <a:pPr algn="ctr"/>
                      <a:r>
                        <a:rPr lang="en-US" sz="1200" b="0" i="0" dirty="0">
                          <a:latin typeface="+mn-lt"/>
                        </a:rPr>
                        <a:t>3.</a:t>
                      </a:r>
                    </a:p>
                  </a:txBody>
                  <a:tcPr>
                    <a:solidFill>
                      <a:schemeClr val="accent6">
                        <a:lumMod val="60000"/>
                        <a:lumOff val="40000"/>
                      </a:schemeClr>
                    </a:solidFill>
                  </a:tcPr>
                </a:tc>
                <a:tc>
                  <a:txBody>
                    <a:bodyPr/>
                    <a:lstStyle/>
                    <a:p>
                      <a:r>
                        <a:rPr lang="en-US" sz="1200" b="0" i="0" dirty="0" smtClean="0">
                          <a:latin typeface="+mn-lt"/>
                        </a:rPr>
                        <a:t>Mansi Kaur</a:t>
                      </a:r>
                      <a:r>
                        <a:rPr lang="en-US" sz="1200" b="0" i="0" baseline="0" dirty="0" smtClean="0">
                          <a:latin typeface="+mn-lt"/>
                        </a:rPr>
                        <a:t> et al.</a:t>
                      </a:r>
                      <a:r>
                        <a:rPr lang="en-US" sz="1200" b="0" i="0" dirty="0" smtClean="0">
                          <a:latin typeface="+mn-lt"/>
                        </a:rPr>
                        <a:t> — “</a:t>
                      </a:r>
                      <a:r>
                        <a:rPr lang="en-US" sz="1200" b="0" i="1" dirty="0" smtClean="0">
                          <a:latin typeface="+mn-lt"/>
                        </a:rPr>
                        <a:t>Multimodal Fake News Detection: A Survey of Text and Visual Content Integration Methods</a:t>
                      </a:r>
                      <a:r>
                        <a:rPr lang="en-US" sz="1200" b="0" i="0" dirty="0" smtClean="0">
                          <a:latin typeface="+mn-lt"/>
                        </a:rPr>
                        <a:t>” [3]</a:t>
                      </a:r>
                      <a:endParaRPr lang="en-US" sz="1200" b="0" i="0" dirty="0">
                        <a:latin typeface="+mn-lt"/>
                      </a:endParaRPr>
                    </a:p>
                  </a:txBody>
                  <a:tcPr>
                    <a:solidFill>
                      <a:schemeClr val="accent6">
                        <a:lumMod val="60000"/>
                        <a:lumOff val="40000"/>
                      </a:schemeClr>
                    </a:solidFill>
                  </a:tcPr>
                </a:tc>
                <a:tc>
                  <a:txBody>
                    <a:bodyPr/>
                    <a:lstStyle/>
                    <a:p>
                      <a:r>
                        <a:rPr lang="en-IN" sz="1200" b="0" dirty="0" smtClean="0">
                          <a:latin typeface="+mn-lt"/>
                        </a:rPr>
                        <a:t>Information Systems Frontiers, 2022.</a:t>
                      </a:r>
                      <a:endParaRPr lang="en-IN" sz="1200" b="0" dirty="0">
                        <a:latin typeface="+mn-lt"/>
                      </a:endParaRPr>
                    </a:p>
                  </a:txBody>
                  <a:tcPr>
                    <a:solidFill>
                      <a:schemeClr val="accent6">
                        <a:lumMod val="60000"/>
                        <a:lumOff val="40000"/>
                      </a:schemeClr>
                    </a:solidFill>
                  </a:tcPr>
                </a:tc>
                <a:tc>
                  <a:txBody>
                    <a:bodyPr/>
                    <a:lstStyle/>
                    <a:p>
                      <a:r>
                        <a:rPr lang="en-US" sz="1200" dirty="0" smtClean="0"/>
                        <a:t>Review of </a:t>
                      </a:r>
                      <a:r>
                        <a:rPr lang="en-US" sz="1200" dirty="0" err="1" smtClean="0"/>
                        <a:t>text+image</a:t>
                      </a:r>
                      <a:r>
                        <a:rPr lang="en-US" sz="1200" dirty="0" smtClean="0"/>
                        <a:t> DL; Weibo, Twitter datasets.</a:t>
                      </a:r>
                      <a:endParaRPr lang="en-IN" sz="1200" dirty="0">
                        <a:latin typeface="+mn-lt"/>
                      </a:endParaRPr>
                    </a:p>
                  </a:txBody>
                  <a:tcPr>
                    <a:solidFill>
                      <a:schemeClr val="accent6">
                        <a:lumMod val="60000"/>
                        <a:lumOff val="40000"/>
                      </a:schemeClr>
                    </a:solidFill>
                  </a:tcPr>
                </a:tc>
                <a:tc>
                  <a:txBody>
                    <a:bodyPr/>
                    <a:lstStyle/>
                    <a:p>
                      <a:r>
                        <a:rPr lang="en-US" sz="1200" dirty="0" smtClean="0">
                          <a:latin typeface="+mn-lt"/>
                        </a:rPr>
                        <a:t>Emphasized that multimodal fusion improves detection accuracy over text-only models.</a:t>
                      </a:r>
                      <a:endParaRPr lang="en-IN" sz="1200" dirty="0">
                        <a:latin typeface="+mn-lt"/>
                      </a:endParaRPr>
                    </a:p>
                  </a:txBody>
                  <a:tcPr>
                    <a:solidFill>
                      <a:schemeClr val="accent6">
                        <a:lumMod val="60000"/>
                        <a:lumOff val="40000"/>
                      </a:schemeClr>
                    </a:solidFill>
                  </a:tcPr>
                </a:tc>
                <a:tc>
                  <a:txBody>
                    <a:bodyPr/>
                    <a:lstStyle/>
                    <a:p>
                      <a:r>
                        <a:rPr lang="en-US" sz="1200" dirty="0" smtClean="0">
                          <a:latin typeface="+mn-lt"/>
                        </a:rPr>
                        <a:t>No new dataset proposed; models are computationally costly; weak generalization across datasets.</a:t>
                      </a:r>
                      <a:endParaRPr lang="en-IN" sz="1200" dirty="0">
                        <a:latin typeface="+mn-lt"/>
                      </a:endParaRPr>
                    </a:p>
                  </a:txBody>
                  <a:tcPr>
                    <a:solidFill>
                      <a:schemeClr val="accent6">
                        <a:lumMod val="60000"/>
                        <a:lumOff val="40000"/>
                      </a:schemeClr>
                    </a:solidFill>
                  </a:tcPr>
                </a:tc>
                <a:extLst>
                  <a:ext uri="{0D108BD9-81ED-4DB2-BD59-A6C34878D82A}">
                    <a16:rowId xmlns:a16="http://schemas.microsoft.com/office/drawing/2014/main" xmlns="" val="3646395450"/>
                  </a:ext>
                </a:extLst>
              </a:tr>
              <a:tr h="1282575">
                <a:tc>
                  <a:txBody>
                    <a:bodyPr/>
                    <a:lstStyle/>
                    <a:p>
                      <a:pPr algn="ctr"/>
                      <a:r>
                        <a:rPr lang="en-US" sz="1200" b="0" i="0" dirty="0">
                          <a:latin typeface="+mn-lt"/>
                        </a:rPr>
                        <a:t>4.</a:t>
                      </a:r>
                    </a:p>
                  </a:txBody>
                  <a:tcPr>
                    <a:solidFill>
                      <a:schemeClr val="accent6">
                        <a:lumMod val="20000"/>
                        <a:lumOff val="80000"/>
                      </a:schemeClr>
                    </a:solidFill>
                  </a:tcPr>
                </a:tc>
                <a:tc>
                  <a:txBody>
                    <a:bodyPr/>
                    <a:lstStyle/>
                    <a:p>
                      <a:r>
                        <a:rPr lang="en-US" sz="1200" b="0" i="0" dirty="0" err="1" smtClean="0">
                          <a:latin typeface="+mn-lt"/>
                        </a:rPr>
                        <a:t>Preeti</a:t>
                      </a:r>
                      <a:r>
                        <a:rPr lang="en-US" sz="1200" b="0" i="0" dirty="0" smtClean="0">
                          <a:latin typeface="+mn-lt"/>
                        </a:rPr>
                        <a:t> Sharma</a:t>
                      </a:r>
                      <a:r>
                        <a:rPr lang="en-US" sz="1200" b="0" i="0" baseline="0" dirty="0" smtClean="0">
                          <a:latin typeface="+mn-lt"/>
                        </a:rPr>
                        <a:t> et al.</a:t>
                      </a:r>
                      <a:r>
                        <a:rPr lang="en-US" sz="1200" b="0" i="0" dirty="0" smtClean="0">
                          <a:latin typeface="+mn-lt"/>
                        </a:rPr>
                        <a:t>— “</a:t>
                      </a:r>
                      <a:r>
                        <a:rPr lang="en-US" sz="1200" b="0" i="1" dirty="0" smtClean="0">
                          <a:latin typeface="+mn-lt"/>
                        </a:rPr>
                        <a:t>A Robust Ensemble Model for </a:t>
                      </a:r>
                      <a:r>
                        <a:rPr lang="en-US" sz="1200" b="0" i="1" dirty="0" err="1" smtClean="0">
                          <a:latin typeface="+mn-lt"/>
                        </a:rPr>
                        <a:t>Deepfake</a:t>
                      </a:r>
                      <a:r>
                        <a:rPr lang="en-US" sz="1200" b="0" i="1" dirty="0" smtClean="0">
                          <a:latin typeface="+mn-lt"/>
                        </a:rPr>
                        <a:t> Detection of GAN-Generated Images on Social Media</a:t>
                      </a:r>
                      <a:r>
                        <a:rPr lang="en-US" sz="1200" b="0" i="0" dirty="0" smtClean="0">
                          <a:latin typeface="+mn-lt"/>
                        </a:rPr>
                        <a:t>” [4]</a:t>
                      </a:r>
                      <a:endParaRPr lang="en-US" sz="1200" b="0" i="0" dirty="0">
                        <a:latin typeface="+mn-lt"/>
                      </a:endParaRPr>
                    </a:p>
                  </a:txBody>
                  <a:tcPr>
                    <a:solidFill>
                      <a:schemeClr val="accent6">
                        <a:lumMod val="20000"/>
                        <a:lumOff val="80000"/>
                      </a:schemeClr>
                    </a:solidFill>
                  </a:tcPr>
                </a:tc>
                <a:tc>
                  <a:txBody>
                    <a:bodyPr/>
                    <a:lstStyle/>
                    <a:p>
                      <a:r>
                        <a:rPr lang="en-IN" sz="1200" dirty="0" smtClean="0">
                          <a:latin typeface="+mn-lt"/>
                        </a:rPr>
                        <a:t>Discover Computing, 2025.</a:t>
                      </a:r>
                      <a:endParaRPr lang="en-IN" sz="1200" dirty="0">
                        <a:latin typeface="+mn-lt"/>
                      </a:endParaRPr>
                    </a:p>
                  </a:txBody>
                  <a:tcPr>
                    <a:solidFill>
                      <a:schemeClr val="accent6">
                        <a:lumMod val="20000"/>
                        <a:lumOff val="80000"/>
                      </a:schemeClr>
                    </a:solidFill>
                  </a:tcPr>
                </a:tc>
                <a:tc>
                  <a:txBody>
                    <a:bodyPr/>
                    <a:lstStyle/>
                    <a:p>
                      <a:r>
                        <a:rPr lang="en-IN" sz="1200" dirty="0" smtClean="0"/>
                        <a:t>VOTSTACK (DT, LR, SVM + PCA + RFECV); </a:t>
                      </a:r>
                      <a:r>
                        <a:rPr lang="en-IN" sz="1200" dirty="0" err="1" smtClean="0"/>
                        <a:t>Real&amp;Fake</a:t>
                      </a:r>
                      <a:r>
                        <a:rPr lang="en-IN" sz="1200" dirty="0" smtClean="0"/>
                        <a:t>, DFDC, FF++, Celeb-DF.</a:t>
                      </a:r>
                      <a:endParaRPr lang="en-IN" sz="1200" dirty="0">
                        <a:latin typeface="+mn-lt"/>
                      </a:endParaRPr>
                    </a:p>
                  </a:txBody>
                  <a:tcPr>
                    <a:solidFill>
                      <a:schemeClr val="accent6">
                        <a:lumMod val="20000"/>
                        <a:lumOff val="80000"/>
                      </a:schemeClr>
                    </a:solidFill>
                  </a:tcPr>
                </a:tc>
                <a:tc>
                  <a:txBody>
                    <a:bodyPr/>
                    <a:lstStyle/>
                    <a:p>
                      <a:r>
                        <a:rPr lang="en-US" sz="1200" dirty="0" smtClean="0"/>
                        <a:t>~91.6% accuracy; strong precision/recall; robust across datasets.</a:t>
                      </a:r>
                      <a:endParaRPr lang="en-IN" sz="1200" dirty="0">
                        <a:latin typeface="+mn-lt"/>
                      </a:endParaRPr>
                    </a:p>
                  </a:txBody>
                  <a:tcPr>
                    <a:solidFill>
                      <a:schemeClr val="accent6">
                        <a:lumMod val="20000"/>
                        <a:lumOff val="80000"/>
                      </a:schemeClr>
                    </a:solidFill>
                  </a:tcPr>
                </a:tc>
                <a:tc>
                  <a:txBody>
                    <a:bodyPr/>
                    <a:lstStyle/>
                    <a:p>
                      <a:r>
                        <a:rPr lang="en-US" sz="1200" dirty="0" smtClean="0">
                          <a:latin typeface="+mn-lt"/>
                        </a:rPr>
                        <a:t>High computational cost; scalability for real-time applications remains limited.</a:t>
                      </a:r>
                      <a:endParaRPr lang="en-IN" sz="1200" dirty="0">
                        <a:latin typeface="+mn-lt"/>
                      </a:endParaRPr>
                    </a:p>
                  </a:txBody>
                  <a:tcPr>
                    <a:solidFill>
                      <a:schemeClr val="accent6">
                        <a:lumMod val="20000"/>
                        <a:lumOff val="80000"/>
                      </a:schemeClr>
                    </a:solidFill>
                  </a:tcPr>
                </a:tc>
                <a:extLst>
                  <a:ext uri="{0D108BD9-81ED-4DB2-BD59-A6C34878D82A}">
                    <a16:rowId xmlns:a16="http://schemas.microsoft.com/office/drawing/2014/main" xmlns="" val="108054300"/>
                  </a:ext>
                </a:extLst>
              </a:tr>
            </a:tbl>
          </a:graphicData>
        </a:graphic>
      </p:graphicFrame>
    </p:spTree>
    <p:extLst>
      <p:ext uri="{BB962C8B-B14F-4D97-AF65-F5344CB8AC3E}">
        <p14:creationId xmlns:p14="http://schemas.microsoft.com/office/powerpoint/2010/main" val="175054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CE2D1C-6E0E-88C5-66A3-B524DCAA9F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9F80671-A451-62A6-6861-A0CBB876BF63}"/>
              </a:ext>
            </a:extLst>
          </p:cNvPr>
          <p:cNvSpPr>
            <a:spLocks noGrp="1"/>
          </p:cNvSpPr>
          <p:nvPr>
            <p:ph type="title"/>
          </p:nvPr>
        </p:nvSpPr>
        <p:spPr>
          <a:xfrm>
            <a:off x="29065" y="30480"/>
            <a:ext cx="8328752" cy="694064"/>
          </a:xfrm>
        </p:spPr>
        <p:txBody>
          <a:bodyPr/>
          <a:lstStyle/>
          <a:p>
            <a:r>
              <a:rPr lang="en-IN" sz="2400" dirty="0">
                <a:ea typeface="Palatino" pitchFamily="2" charset="77"/>
              </a:rPr>
              <a:t>Literature Review (</a:t>
            </a:r>
            <a:r>
              <a:rPr lang="en-IN" sz="2400" dirty="0" err="1">
                <a:ea typeface="Palatino" pitchFamily="2" charset="77"/>
              </a:rPr>
              <a:t>cont</a:t>
            </a:r>
            <a:r>
              <a:rPr lang="en-IN" sz="240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70A8BFBD-5585-5A38-BE37-37B3EE9F27F7}"/>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8194D322-3275-F1E8-F7CB-393836BD7150}"/>
              </a:ext>
            </a:extLst>
          </p:cNvPr>
          <p:cNvGraphicFramePr>
            <a:graphicFrameLocks noGrp="1"/>
          </p:cNvGraphicFramePr>
          <p:nvPr>
            <p:extLst>
              <p:ext uri="{D42A27DB-BD31-4B8C-83A1-F6EECF244321}">
                <p14:modId xmlns:p14="http://schemas.microsoft.com/office/powerpoint/2010/main" val="1436248565"/>
              </p:ext>
            </p:extLst>
          </p:nvPr>
        </p:nvGraphicFramePr>
        <p:xfrm>
          <a:off x="77117" y="798654"/>
          <a:ext cx="8956716" cy="5832922"/>
        </p:xfrm>
        <a:graphic>
          <a:graphicData uri="http://schemas.openxmlformats.org/drawingml/2006/table">
            <a:tbl>
              <a:tblPr firstRow="1" bandRow="1">
                <a:tableStyleId>{00A15C55-8517-42AA-B614-E9B94910E393}</a:tableStyleId>
              </a:tblPr>
              <a:tblGrid>
                <a:gridCol w="386188">
                  <a:extLst>
                    <a:ext uri="{9D8B030D-6E8A-4147-A177-3AD203B41FA5}">
                      <a16:colId xmlns:a16="http://schemas.microsoft.com/office/drawing/2014/main" xmlns="" val="1580173846"/>
                    </a:ext>
                  </a:extLst>
                </a:gridCol>
                <a:gridCol w="1927795">
                  <a:extLst>
                    <a:ext uri="{9D8B030D-6E8A-4147-A177-3AD203B41FA5}">
                      <a16:colId xmlns:a16="http://schemas.microsoft.com/office/drawing/2014/main" xmlns="" val="1787721097"/>
                    </a:ext>
                  </a:extLst>
                </a:gridCol>
                <a:gridCol w="1191577">
                  <a:extLst>
                    <a:ext uri="{9D8B030D-6E8A-4147-A177-3AD203B41FA5}">
                      <a16:colId xmlns:a16="http://schemas.microsoft.com/office/drawing/2014/main" xmlns="" val="1940941142"/>
                    </a:ext>
                  </a:extLst>
                </a:gridCol>
                <a:gridCol w="1709206">
                  <a:extLst>
                    <a:ext uri="{9D8B030D-6E8A-4147-A177-3AD203B41FA5}">
                      <a16:colId xmlns:a16="http://schemas.microsoft.com/office/drawing/2014/main" xmlns="" val="1753147821"/>
                    </a:ext>
                  </a:extLst>
                </a:gridCol>
                <a:gridCol w="1837900">
                  <a:extLst>
                    <a:ext uri="{9D8B030D-6E8A-4147-A177-3AD203B41FA5}">
                      <a16:colId xmlns:a16="http://schemas.microsoft.com/office/drawing/2014/main" xmlns="" val="75906716"/>
                    </a:ext>
                  </a:extLst>
                </a:gridCol>
                <a:gridCol w="1904050">
                  <a:extLst>
                    <a:ext uri="{9D8B030D-6E8A-4147-A177-3AD203B41FA5}">
                      <a16:colId xmlns:a16="http://schemas.microsoft.com/office/drawing/2014/main" xmlns="" val="359970441"/>
                    </a:ext>
                  </a:extLst>
                </a:gridCol>
              </a:tblGrid>
              <a:tr h="686378">
                <a:tc>
                  <a:txBody>
                    <a:bodyPr/>
                    <a:lstStyle/>
                    <a:p>
                      <a:pPr algn="ctr"/>
                      <a:r>
                        <a:rPr lang="en-US" sz="1200" b="0" i="0" dirty="0">
                          <a:latin typeface="+mn-lt"/>
                        </a:rPr>
                        <a:t>S. No.</a:t>
                      </a:r>
                    </a:p>
                  </a:txBody>
                  <a:tcPr>
                    <a:solidFill>
                      <a:schemeClr val="accent6">
                        <a:lumMod val="50000"/>
                      </a:schemeClr>
                    </a:solidFill>
                  </a:tcPr>
                </a:tc>
                <a:tc>
                  <a:txBody>
                    <a:bodyPr/>
                    <a:lstStyle/>
                    <a:p>
                      <a:pPr algn="ctr"/>
                      <a:r>
                        <a:rPr lang="en-US" sz="1200" b="0" i="0" dirty="0">
                          <a:latin typeface="+mn-lt"/>
                        </a:rPr>
                        <a:t>Author &amp; </a:t>
                      </a:r>
                    </a:p>
                    <a:p>
                      <a:pPr algn="ctr"/>
                      <a:r>
                        <a:rPr lang="en-US" sz="1200" b="0" i="0" dirty="0">
                          <a:latin typeface="+mn-lt"/>
                        </a:rPr>
                        <a:t>Paper Title </a:t>
                      </a:r>
                      <a:br>
                        <a:rPr lang="en-US" sz="1200" b="0" i="0" dirty="0">
                          <a:latin typeface="+mn-lt"/>
                        </a:rPr>
                      </a:br>
                      <a:r>
                        <a:rPr lang="en-US" sz="1200" b="0" i="0" dirty="0">
                          <a:latin typeface="+mn-lt"/>
                        </a:rPr>
                        <a:t>[Citation]</a:t>
                      </a:r>
                    </a:p>
                  </a:txBody>
                  <a:tcPr>
                    <a:solidFill>
                      <a:schemeClr val="accent6">
                        <a:lumMod val="50000"/>
                      </a:schemeClr>
                    </a:solidFill>
                  </a:tcPr>
                </a:tc>
                <a:tc>
                  <a:txBody>
                    <a:bodyPr/>
                    <a:lstStyle/>
                    <a:p>
                      <a:pPr algn="ctr"/>
                      <a:r>
                        <a:rPr lang="en-US" sz="1200" b="0" i="0" dirty="0">
                          <a:latin typeface="+mn-lt"/>
                        </a:rPr>
                        <a:t>Journal/</a:t>
                      </a:r>
                    </a:p>
                    <a:p>
                      <a:pPr algn="ctr"/>
                      <a:r>
                        <a:rPr lang="en-US" sz="1200" b="0" i="0" dirty="0">
                          <a:latin typeface="+mn-lt"/>
                        </a:rPr>
                        <a:t>Conference</a:t>
                      </a:r>
                      <a:br>
                        <a:rPr lang="en-US" sz="1200" b="0" i="0" dirty="0">
                          <a:latin typeface="+mn-lt"/>
                        </a:rPr>
                      </a:br>
                      <a:r>
                        <a:rPr lang="en-US" sz="1200" b="0" i="0" dirty="0">
                          <a:latin typeface="+mn-lt"/>
                        </a:rPr>
                        <a:t>(Year)</a:t>
                      </a:r>
                    </a:p>
                  </a:txBody>
                  <a:tcPr>
                    <a:solidFill>
                      <a:schemeClr val="accent6">
                        <a:lumMod val="50000"/>
                      </a:schemeClr>
                    </a:solidFill>
                  </a:tcPr>
                </a:tc>
                <a:tc>
                  <a:txBody>
                    <a:bodyPr/>
                    <a:lstStyle/>
                    <a:p>
                      <a:pPr algn="ctr"/>
                      <a:r>
                        <a:rPr lang="en-US" sz="1200" b="0" i="0" dirty="0">
                          <a:latin typeface="+mn-lt"/>
                        </a:rPr>
                        <a:t>Tools/</a:t>
                      </a:r>
                    </a:p>
                    <a:p>
                      <a:pPr algn="ctr"/>
                      <a:r>
                        <a:rPr lang="en-US" sz="1200" b="0" i="0" dirty="0">
                          <a:latin typeface="+mn-lt"/>
                        </a:rPr>
                        <a:t>Techniques/</a:t>
                      </a:r>
                    </a:p>
                    <a:p>
                      <a:pPr algn="ctr"/>
                      <a:r>
                        <a:rPr lang="en-US" sz="1200" b="0" i="0" dirty="0">
                          <a:latin typeface="+mn-lt"/>
                        </a:rPr>
                        <a:t>Dataset</a:t>
                      </a:r>
                    </a:p>
                  </a:txBody>
                  <a:tcPr>
                    <a:solidFill>
                      <a:schemeClr val="accent6">
                        <a:lumMod val="50000"/>
                      </a:schemeClr>
                    </a:solidFill>
                  </a:tcPr>
                </a:tc>
                <a:tc>
                  <a:txBody>
                    <a:bodyPr/>
                    <a:lstStyle/>
                    <a:p>
                      <a:pPr algn="ctr"/>
                      <a:r>
                        <a:rPr lang="en-US" sz="1200" b="0" i="0" dirty="0">
                          <a:latin typeface="+mn-lt"/>
                        </a:rPr>
                        <a:t>Key Findings/</a:t>
                      </a:r>
                    </a:p>
                    <a:p>
                      <a:pPr algn="ctr"/>
                      <a:r>
                        <a:rPr lang="en-US" sz="1200" b="0" i="0" dirty="0">
                          <a:latin typeface="+mn-lt"/>
                        </a:rPr>
                        <a:t>Results</a:t>
                      </a:r>
                    </a:p>
                  </a:txBody>
                  <a:tcPr>
                    <a:solidFill>
                      <a:schemeClr val="accent6">
                        <a:lumMod val="50000"/>
                      </a:schemeClr>
                    </a:solidFill>
                  </a:tcPr>
                </a:tc>
                <a:tc>
                  <a:txBody>
                    <a:bodyPr/>
                    <a:lstStyle/>
                    <a:p>
                      <a:pPr algn="ctr"/>
                      <a:r>
                        <a:rPr lang="en-US" sz="1200" b="0" i="0" dirty="0">
                          <a:latin typeface="+mn-lt"/>
                        </a:rPr>
                        <a:t>Limitations/</a:t>
                      </a:r>
                    </a:p>
                    <a:p>
                      <a:pPr algn="ctr"/>
                      <a:r>
                        <a:rPr lang="en-US" sz="1200" b="0" i="0" dirty="0">
                          <a:latin typeface="+mn-lt"/>
                        </a:rPr>
                        <a:t>Gaps Identified</a:t>
                      </a:r>
                    </a:p>
                  </a:txBody>
                  <a:tcPr>
                    <a:solidFill>
                      <a:schemeClr val="accent6">
                        <a:lumMod val="50000"/>
                      </a:schemeClr>
                    </a:solidFill>
                  </a:tcPr>
                </a:tc>
                <a:extLst>
                  <a:ext uri="{0D108BD9-81ED-4DB2-BD59-A6C34878D82A}">
                    <a16:rowId xmlns:a16="http://schemas.microsoft.com/office/drawing/2014/main" xmlns="" val="2495431070"/>
                  </a:ext>
                </a:extLst>
              </a:tr>
              <a:tr h="1153996">
                <a:tc>
                  <a:txBody>
                    <a:bodyPr/>
                    <a:lstStyle/>
                    <a:p>
                      <a:pPr algn="ctr"/>
                      <a:r>
                        <a:rPr lang="en-US" sz="1200" b="0" i="0" dirty="0">
                          <a:latin typeface="+mn-lt"/>
                        </a:rPr>
                        <a:t>5.</a:t>
                      </a:r>
                    </a:p>
                  </a:txBody>
                  <a:tcPr>
                    <a:solidFill>
                      <a:schemeClr val="accent6">
                        <a:lumMod val="60000"/>
                        <a:lumOff val="40000"/>
                      </a:schemeClr>
                    </a:solidFill>
                  </a:tcPr>
                </a:tc>
                <a:tc>
                  <a:txBody>
                    <a:bodyPr/>
                    <a:lstStyle/>
                    <a:p>
                      <a:r>
                        <a:rPr lang="en-IN" sz="1200" b="0" dirty="0" smtClean="0">
                          <a:latin typeface="+mn-lt"/>
                        </a:rPr>
                        <a:t>Qian Jiang</a:t>
                      </a:r>
                      <a:r>
                        <a:rPr lang="en-IN" sz="1200" b="0" baseline="0" dirty="0" smtClean="0">
                          <a:latin typeface="+mn-lt"/>
                        </a:rPr>
                        <a:t> et al.</a:t>
                      </a:r>
                      <a:r>
                        <a:rPr lang="en-IN" sz="1200" b="0" dirty="0" smtClean="0">
                          <a:latin typeface="+mn-lt"/>
                        </a:rPr>
                        <a:t>— “</a:t>
                      </a:r>
                      <a:r>
                        <a:rPr lang="en-IN" sz="1200" b="0" i="1" dirty="0" smtClean="0">
                          <a:latin typeface="+mn-lt"/>
                        </a:rPr>
                        <a:t>Robust Manipulated Media Localization and Detection Based on High Frequency and Texture Features</a:t>
                      </a:r>
                      <a:r>
                        <a:rPr lang="en-IN" sz="1200" b="0" dirty="0" smtClean="0">
                          <a:latin typeface="+mn-lt"/>
                        </a:rPr>
                        <a:t>” [5]</a:t>
                      </a:r>
                      <a:endParaRPr lang="en-IN" sz="1200" b="0" dirty="0">
                        <a:latin typeface="+mn-lt"/>
                      </a:endParaRPr>
                    </a:p>
                  </a:txBody>
                  <a:tcPr>
                    <a:solidFill>
                      <a:schemeClr val="accent6">
                        <a:lumMod val="60000"/>
                        <a:lumOff val="40000"/>
                      </a:schemeClr>
                    </a:solidFill>
                  </a:tcPr>
                </a:tc>
                <a:tc>
                  <a:txBody>
                    <a:bodyPr/>
                    <a:lstStyle/>
                    <a:p>
                      <a:r>
                        <a:rPr lang="en-IN" sz="1200" b="0" dirty="0" smtClean="0">
                          <a:latin typeface="+mn-lt"/>
                        </a:rPr>
                        <a:t>Discover Computing, 2025.</a:t>
                      </a:r>
                      <a:endParaRPr lang="en-IN" sz="1200" b="0" dirty="0">
                        <a:latin typeface="+mn-lt"/>
                      </a:endParaRPr>
                    </a:p>
                  </a:txBody>
                  <a:tcPr>
                    <a:solidFill>
                      <a:schemeClr val="accent6">
                        <a:lumMod val="60000"/>
                        <a:lumOff val="40000"/>
                      </a:schemeClr>
                    </a:solidFill>
                  </a:tcPr>
                </a:tc>
                <a:tc>
                  <a:txBody>
                    <a:bodyPr/>
                    <a:lstStyle/>
                    <a:p>
                      <a:r>
                        <a:rPr lang="en-IN" sz="1200" dirty="0" smtClean="0"/>
                        <a:t>RMLD-HFTF, MMS, AGAM, Encoder-Decoder; tested on FF++, Celeb-DF, DFDC.</a:t>
                      </a:r>
                      <a:endParaRPr lang="en-IN" sz="1200" b="0" dirty="0">
                        <a:latin typeface="+mn-lt"/>
                      </a:endParaRPr>
                    </a:p>
                  </a:txBody>
                  <a:tcPr>
                    <a:solidFill>
                      <a:schemeClr val="accent6">
                        <a:lumMod val="60000"/>
                        <a:lumOff val="40000"/>
                      </a:schemeClr>
                    </a:solidFill>
                  </a:tcPr>
                </a:tc>
                <a:tc>
                  <a:txBody>
                    <a:bodyPr/>
                    <a:lstStyle/>
                    <a:p>
                      <a:r>
                        <a:rPr lang="en-US" sz="1200" b="0" dirty="0" smtClean="0">
                          <a:latin typeface="+mn-lt"/>
                        </a:rPr>
                        <a:t>Detected and localized tampered regions; improved cross-dataset robustness by 1–10% over prior work.</a:t>
                      </a:r>
                      <a:endParaRPr lang="en-IN" sz="1200" b="0" dirty="0">
                        <a:latin typeface="+mn-lt"/>
                      </a:endParaRPr>
                    </a:p>
                  </a:txBody>
                  <a:tcPr>
                    <a:solidFill>
                      <a:schemeClr val="accent6">
                        <a:lumMod val="60000"/>
                        <a:lumOff val="40000"/>
                      </a:schemeClr>
                    </a:solidFill>
                  </a:tcPr>
                </a:tc>
                <a:tc>
                  <a:txBody>
                    <a:bodyPr/>
                    <a:lstStyle/>
                    <a:p>
                      <a:r>
                        <a:rPr lang="en-US" sz="1200" b="0" dirty="0" smtClean="0">
                          <a:latin typeface="+mn-lt"/>
                        </a:rPr>
                        <a:t>Model complexity is high; requires large resources; subtle manipulations may be missed.</a:t>
                      </a:r>
                      <a:endParaRPr lang="en-IN" sz="1200" b="0" dirty="0">
                        <a:latin typeface="+mn-lt"/>
                      </a:endParaRPr>
                    </a:p>
                  </a:txBody>
                  <a:tcPr>
                    <a:solidFill>
                      <a:schemeClr val="accent6">
                        <a:lumMod val="60000"/>
                        <a:lumOff val="40000"/>
                      </a:schemeClr>
                    </a:solidFill>
                  </a:tcPr>
                </a:tc>
                <a:extLst>
                  <a:ext uri="{0D108BD9-81ED-4DB2-BD59-A6C34878D82A}">
                    <a16:rowId xmlns:a16="http://schemas.microsoft.com/office/drawing/2014/main" xmlns="" val="3440570599"/>
                  </a:ext>
                </a:extLst>
              </a:tr>
              <a:tr h="775504">
                <a:tc>
                  <a:txBody>
                    <a:bodyPr/>
                    <a:lstStyle/>
                    <a:p>
                      <a:pPr algn="ctr"/>
                      <a:r>
                        <a:rPr lang="en-US" sz="1200" b="0" i="0" dirty="0">
                          <a:latin typeface="+mn-lt"/>
                        </a:rPr>
                        <a:t>6.</a:t>
                      </a:r>
                    </a:p>
                  </a:txBody>
                  <a:tcPr>
                    <a:solidFill>
                      <a:schemeClr val="accent6">
                        <a:lumMod val="20000"/>
                        <a:lumOff val="80000"/>
                      </a:schemeClr>
                    </a:solidFill>
                  </a:tcPr>
                </a:tc>
                <a:tc>
                  <a:txBody>
                    <a:bodyPr/>
                    <a:lstStyle/>
                    <a:p>
                      <a:r>
                        <a:rPr lang="en-US" sz="1200" b="0" i="0" dirty="0" smtClean="0">
                          <a:latin typeface="+mn-lt"/>
                        </a:rPr>
                        <a:t>B. </a:t>
                      </a:r>
                      <a:r>
                        <a:rPr lang="en-US" sz="1200" b="0" i="0" dirty="0" err="1" smtClean="0">
                          <a:latin typeface="+mn-lt"/>
                        </a:rPr>
                        <a:t>Ghita</a:t>
                      </a:r>
                      <a:r>
                        <a:rPr lang="en-US" sz="1200" b="0" i="0" baseline="0" dirty="0" smtClean="0">
                          <a:latin typeface="+mn-lt"/>
                        </a:rPr>
                        <a:t> et al.</a:t>
                      </a:r>
                      <a:r>
                        <a:rPr lang="en-IN" sz="1200" b="0" dirty="0" smtClean="0">
                          <a:latin typeface="+mn-lt"/>
                        </a:rPr>
                        <a:t> —</a:t>
                      </a:r>
                      <a:r>
                        <a:rPr lang="en-US" sz="1200" b="0" i="0" baseline="0" dirty="0" smtClean="0">
                          <a:latin typeface="+mn-lt"/>
                        </a:rPr>
                        <a:t> </a:t>
                      </a:r>
                      <a:r>
                        <a:rPr lang="en-US" sz="1200" b="0" i="0" dirty="0" smtClean="0">
                          <a:latin typeface="+mn-lt"/>
                        </a:rPr>
                        <a:t> “</a:t>
                      </a:r>
                      <a:r>
                        <a:rPr lang="en-US" sz="1200" b="0" i="1" dirty="0" err="1" smtClean="0">
                          <a:latin typeface="+mn-lt"/>
                        </a:rPr>
                        <a:t>Deepfake</a:t>
                      </a:r>
                      <a:r>
                        <a:rPr lang="en-US" sz="1200" b="0" i="1" dirty="0" smtClean="0">
                          <a:latin typeface="+mn-lt"/>
                        </a:rPr>
                        <a:t> Image Detection using Vision Transformer Models</a:t>
                      </a:r>
                      <a:r>
                        <a:rPr lang="en-US" sz="1200" b="0" i="0" dirty="0" smtClean="0">
                          <a:latin typeface="+mn-lt"/>
                        </a:rPr>
                        <a:t>” [6]</a:t>
                      </a:r>
                      <a:endParaRPr lang="en-US" sz="1200" b="0" i="0" dirty="0">
                        <a:latin typeface="+mn-lt"/>
                      </a:endParaRPr>
                    </a:p>
                  </a:txBody>
                  <a:tcPr>
                    <a:solidFill>
                      <a:schemeClr val="accent6">
                        <a:lumMod val="20000"/>
                        <a:lumOff val="80000"/>
                      </a:schemeClr>
                    </a:solidFill>
                  </a:tcPr>
                </a:tc>
                <a:tc>
                  <a:txBody>
                    <a:bodyPr/>
                    <a:lstStyle/>
                    <a:p>
                      <a:r>
                        <a:rPr lang="en-US" sz="1200" b="0" i="0" dirty="0" smtClean="0">
                          <a:latin typeface="+mn-lt"/>
                        </a:rPr>
                        <a:t>IEEE/academic publication, 2023–2024.</a:t>
                      </a:r>
                      <a:endParaRPr lang="en-US" sz="1200" b="0" i="0" dirty="0">
                        <a:latin typeface="+mn-lt"/>
                      </a:endParaRPr>
                    </a:p>
                  </a:txBody>
                  <a:tcPr>
                    <a:solidFill>
                      <a:schemeClr val="accent6">
                        <a:lumMod val="20000"/>
                        <a:lumOff val="80000"/>
                      </a:schemeClr>
                    </a:solidFill>
                  </a:tcPr>
                </a:tc>
                <a:tc>
                  <a:txBody>
                    <a:bodyPr/>
                    <a:lstStyle/>
                    <a:p>
                      <a:r>
                        <a:rPr lang="en-IN" sz="1200" dirty="0" err="1" smtClean="0"/>
                        <a:t>ViT</a:t>
                      </a:r>
                      <a:r>
                        <a:rPr lang="en-IN" sz="1200" dirty="0" smtClean="0"/>
                        <a:t>, </a:t>
                      </a:r>
                      <a:r>
                        <a:rPr lang="en-IN" sz="1200" dirty="0" err="1" smtClean="0"/>
                        <a:t>Kaggle</a:t>
                      </a:r>
                      <a:r>
                        <a:rPr lang="en-IN" sz="1200" dirty="0" smtClean="0"/>
                        <a:t> dataset, </a:t>
                      </a:r>
                      <a:r>
                        <a:rPr lang="en-IN" sz="1200" dirty="0" err="1" smtClean="0"/>
                        <a:t>Colab</a:t>
                      </a:r>
                      <a:r>
                        <a:rPr lang="en-IN" sz="1200" dirty="0" smtClean="0"/>
                        <a:t> L4 GPU.</a:t>
                      </a:r>
                      <a:endParaRPr lang="en-US" sz="1200" b="0" i="0" dirty="0">
                        <a:latin typeface="+mn-lt"/>
                      </a:endParaRPr>
                    </a:p>
                  </a:txBody>
                  <a:tcPr>
                    <a:solidFill>
                      <a:schemeClr val="accent6">
                        <a:lumMod val="20000"/>
                        <a:lumOff val="80000"/>
                      </a:schemeClr>
                    </a:solidFill>
                  </a:tcPr>
                </a:tc>
                <a:tc>
                  <a:txBody>
                    <a:bodyPr/>
                    <a:lstStyle/>
                    <a:p>
                      <a:r>
                        <a:rPr lang="en-US" sz="1200" dirty="0" smtClean="0"/>
                        <a:t>89.91% accuracy; slight bias toward fake detection; needs large datasets.</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dirty="0" smtClean="0"/>
                        <a:t>Limited by compute power; only 40K/190K images used; </a:t>
                      </a:r>
                      <a:r>
                        <a:rPr lang="en-US" sz="1200" dirty="0" err="1" smtClean="0"/>
                        <a:t>overfits</a:t>
                      </a:r>
                      <a:r>
                        <a:rPr lang="en-US" sz="1200" dirty="0" smtClean="0"/>
                        <a:t> on small data</a:t>
                      </a:r>
                      <a:r>
                        <a:rPr lang="en-US" sz="1200" b="0" dirty="0" smtClean="0">
                          <a:latin typeface="+mn-lt"/>
                        </a:rPr>
                        <a:t> .</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1260483">
                <a:tc>
                  <a:txBody>
                    <a:bodyPr/>
                    <a:lstStyle/>
                    <a:p>
                      <a:pPr algn="ctr"/>
                      <a:r>
                        <a:rPr lang="en-US" sz="1200" b="0" i="0" dirty="0">
                          <a:latin typeface="+mn-lt"/>
                        </a:rPr>
                        <a:t>7.</a:t>
                      </a:r>
                    </a:p>
                  </a:txBody>
                  <a:tcPr>
                    <a:solidFill>
                      <a:schemeClr val="accent6">
                        <a:lumMod val="60000"/>
                        <a:lumOff val="40000"/>
                      </a:schemeClr>
                    </a:solidFill>
                  </a:tcPr>
                </a:tc>
                <a:tc>
                  <a:txBody>
                    <a:bodyPr/>
                    <a:lstStyle/>
                    <a:p>
                      <a:r>
                        <a:rPr lang="en-US" sz="1200" b="0" i="0" dirty="0" smtClean="0">
                          <a:latin typeface="+mn-lt"/>
                        </a:rPr>
                        <a:t>N. N. </a:t>
                      </a:r>
                      <a:r>
                        <a:rPr lang="en-US" sz="1200" b="0" i="0" dirty="0" err="1" smtClean="0">
                          <a:latin typeface="+mn-lt"/>
                        </a:rPr>
                        <a:t>Prachi</a:t>
                      </a:r>
                      <a:r>
                        <a:rPr lang="en-US" sz="1200" b="0" i="0" baseline="0" dirty="0" smtClean="0">
                          <a:latin typeface="+mn-lt"/>
                        </a:rPr>
                        <a:t> et al.</a:t>
                      </a:r>
                      <a:r>
                        <a:rPr lang="en-IN" sz="1200" b="0" dirty="0" smtClean="0">
                          <a:latin typeface="+mn-lt"/>
                        </a:rPr>
                        <a:t> —</a:t>
                      </a:r>
                      <a:r>
                        <a:rPr lang="en-US" sz="1200" b="0" i="0" dirty="0" smtClean="0">
                          <a:latin typeface="+mn-lt"/>
                        </a:rPr>
                        <a:t>“</a:t>
                      </a:r>
                      <a:r>
                        <a:rPr lang="en-US" sz="1200" b="0" i="1" dirty="0" smtClean="0">
                          <a:latin typeface="+mn-lt"/>
                        </a:rPr>
                        <a:t>Detection of Fake News Using Machine Learning and Natural Language Processing Algorithms</a:t>
                      </a:r>
                      <a:r>
                        <a:rPr lang="en-US" sz="1200" b="0" i="0" dirty="0" smtClean="0">
                          <a:latin typeface="+mn-lt"/>
                        </a:rPr>
                        <a:t>” [7]</a:t>
                      </a:r>
                      <a:endParaRPr lang="en-US" sz="1200" b="0" i="0" dirty="0">
                        <a:latin typeface="+mn-lt"/>
                      </a:endParaRPr>
                    </a:p>
                  </a:txBody>
                  <a:tcPr>
                    <a:solidFill>
                      <a:schemeClr val="accent6">
                        <a:lumMod val="60000"/>
                        <a:lumOff val="40000"/>
                      </a:schemeClr>
                    </a:solidFill>
                  </a:tcPr>
                </a:tc>
                <a:tc>
                  <a:txBody>
                    <a:bodyPr/>
                    <a:lstStyle/>
                    <a:p>
                      <a:r>
                        <a:rPr lang="en-US" sz="1200" b="0" i="0" dirty="0" smtClean="0">
                          <a:latin typeface="+mn-lt"/>
                        </a:rPr>
                        <a:t>Journal of Advances in Information Technology, vol. 13, no. 6, Dec. 2022.</a:t>
                      </a:r>
                      <a:endParaRPr lang="en-US" sz="1200" b="0" i="0" dirty="0">
                        <a:latin typeface="+mn-lt"/>
                      </a:endParaRPr>
                    </a:p>
                  </a:txBody>
                  <a:tcPr>
                    <a:solidFill>
                      <a:schemeClr val="accent6">
                        <a:lumMod val="60000"/>
                        <a:lumOff val="40000"/>
                      </a:schemeClr>
                    </a:solidFill>
                  </a:tcPr>
                </a:tc>
                <a:tc>
                  <a:txBody>
                    <a:bodyPr/>
                    <a:lstStyle/>
                    <a:p>
                      <a:r>
                        <a:rPr lang="en-IN" sz="1200" dirty="0" err="1" smtClean="0"/>
                        <a:t>Kaggle</a:t>
                      </a:r>
                      <a:r>
                        <a:rPr lang="en-IN" sz="1200" dirty="0" smtClean="0"/>
                        <a:t> dataset; Regex, TF-IDF, </a:t>
                      </a:r>
                      <a:r>
                        <a:rPr lang="en-IN" sz="1200" dirty="0" err="1" smtClean="0"/>
                        <a:t>BoW</a:t>
                      </a:r>
                      <a:r>
                        <a:rPr lang="en-IN" sz="1200" dirty="0" smtClean="0"/>
                        <a:t>, LR, Naïve Bayes, SVM, LSTM, BERT.</a:t>
                      </a:r>
                      <a:endParaRPr lang="en-US" sz="1200" b="0" i="0" dirty="0">
                        <a:latin typeface="+mn-lt"/>
                      </a:endParaRPr>
                    </a:p>
                  </a:txBody>
                  <a:tcPr>
                    <a:solidFill>
                      <a:schemeClr val="accent6">
                        <a:lumMod val="60000"/>
                        <a:lumOff val="40000"/>
                      </a:schemeClr>
                    </a:solidFill>
                  </a:tcPr>
                </a:tc>
                <a:tc>
                  <a:txBody>
                    <a:bodyPr/>
                    <a:lstStyle/>
                    <a:p>
                      <a:r>
                        <a:rPr lang="en-US" sz="1200" dirty="0" smtClean="0"/>
                        <a:t>BERT best (98%); preprocessing boosted accuracy; robust context capture.</a:t>
                      </a:r>
                      <a:endParaRPr lang="en-US" sz="1200" b="0" i="0" dirty="0">
                        <a:latin typeface="+mn-lt"/>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dirty="0" smtClean="0"/>
                        <a:t>No multilingual/multimodal; only binary classification; BERT requires heavy computation.</a:t>
                      </a:r>
                      <a:endParaRPr lang="en-US" sz="1200" b="0" i="0" dirty="0">
                        <a:latin typeface="+mn-lt"/>
                      </a:endParaRPr>
                    </a:p>
                  </a:txBody>
                  <a:tcPr>
                    <a:solidFill>
                      <a:schemeClr val="accent6">
                        <a:lumMod val="60000"/>
                        <a:lumOff val="40000"/>
                      </a:schemeClr>
                    </a:solidFill>
                  </a:tcPr>
                </a:tc>
                <a:extLst>
                  <a:ext uri="{0D108BD9-81ED-4DB2-BD59-A6C34878D82A}">
                    <a16:rowId xmlns:a16="http://schemas.microsoft.com/office/drawing/2014/main" xmlns="" val="3646395450"/>
                  </a:ext>
                </a:extLst>
              </a:tr>
              <a:tr h="1874381">
                <a:tc>
                  <a:txBody>
                    <a:bodyPr/>
                    <a:lstStyle/>
                    <a:p>
                      <a:pPr algn="ctr"/>
                      <a:r>
                        <a:rPr lang="en-US" sz="1200" b="0" i="0" dirty="0">
                          <a:latin typeface="+mn-lt"/>
                        </a:rPr>
                        <a:t>8.</a:t>
                      </a:r>
                    </a:p>
                  </a:txBody>
                  <a:tcPr>
                    <a:solidFill>
                      <a:schemeClr val="accent6">
                        <a:lumMod val="20000"/>
                        <a:lumOff val="80000"/>
                      </a:schemeClr>
                    </a:solidFill>
                  </a:tcPr>
                </a:tc>
                <a:tc>
                  <a:txBody>
                    <a:bodyPr/>
                    <a:lstStyle/>
                    <a:p>
                      <a:r>
                        <a:rPr lang="en-US" sz="1200" b="0" i="0" dirty="0" err="1" smtClean="0">
                          <a:latin typeface="+mn-lt"/>
                        </a:rPr>
                        <a:t>Karthikeyan</a:t>
                      </a:r>
                      <a:r>
                        <a:rPr lang="en-US" sz="1200" b="0" i="0" dirty="0" smtClean="0">
                          <a:latin typeface="+mn-lt"/>
                        </a:rPr>
                        <a:t> A.</a:t>
                      </a:r>
                      <a:r>
                        <a:rPr lang="en-US" sz="1200" b="0" i="0" baseline="0" dirty="0" smtClean="0">
                          <a:latin typeface="+mn-lt"/>
                        </a:rPr>
                        <a:t> et al.</a:t>
                      </a:r>
                      <a:r>
                        <a:rPr lang="en-IN" sz="1200" b="0" dirty="0" smtClean="0">
                          <a:latin typeface="+mn-lt"/>
                        </a:rPr>
                        <a:t> —</a:t>
                      </a:r>
                      <a:r>
                        <a:rPr lang="en-US" sz="1200" b="0" i="0" dirty="0" smtClean="0">
                          <a:latin typeface="+mn-lt"/>
                        </a:rPr>
                        <a:t> “</a:t>
                      </a:r>
                      <a:r>
                        <a:rPr lang="en-US" sz="1200" b="0" i="1" dirty="0" smtClean="0">
                          <a:latin typeface="+mn-lt"/>
                        </a:rPr>
                        <a:t>Enhancing </a:t>
                      </a:r>
                      <a:r>
                        <a:rPr lang="en-US" sz="1200" b="0" i="1" dirty="0" err="1" smtClean="0">
                          <a:latin typeface="+mn-lt"/>
                        </a:rPr>
                        <a:t>Deepfake</a:t>
                      </a:r>
                      <a:r>
                        <a:rPr lang="en-US" sz="1200" b="0" i="1" dirty="0" smtClean="0">
                          <a:latin typeface="+mn-lt"/>
                        </a:rPr>
                        <a:t> Detection: A Multimodal Approach for Improved Accuracy</a:t>
                      </a:r>
                      <a:r>
                        <a:rPr lang="en-US" sz="1200" b="0" i="0" dirty="0" smtClean="0">
                          <a:latin typeface="+mn-lt"/>
                        </a:rPr>
                        <a:t>” [8]</a:t>
                      </a:r>
                      <a:endParaRPr lang="en-US" sz="1200" b="0" i="0" dirty="0">
                        <a:latin typeface="+mn-lt"/>
                      </a:endParaRPr>
                    </a:p>
                  </a:txBody>
                  <a:tcPr>
                    <a:solidFill>
                      <a:schemeClr val="accent6">
                        <a:lumMod val="20000"/>
                        <a:lumOff val="80000"/>
                      </a:schemeClr>
                    </a:solidFill>
                  </a:tcPr>
                </a:tc>
                <a:tc>
                  <a:txBody>
                    <a:bodyPr/>
                    <a:lstStyle/>
                    <a:p>
                      <a:r>
                        <a:rPr lang="en-US" sz="1200" b="0" i="0" dirty="0" smtClean="0">
                          <a:latin typeface="+mn-lt"/>
                        </a:rPr>
                        <a:t>TIJER – International Research Journal, vol. 11, no. 7, July 2024.</a:t>
                      </a:r>
                      <a:endParaRPr lang="en-US" sz="1200" b="0" i="0" dirty="0">
                        <a:latin typeface="+mn-lt"/>
                      </a:endParaRPr>
                    </a:p>
                  </a:txBody>
                  <a:tcPr>
                    <a:solidFill>
                      <a:schemeClr val="accent6">
                        <a:lumMod val="20000"/>
                        <a:lumOff val="80000"/>
                      </a:schemeClr>
                    </a:solidFill>
                  </a:tcPr>
                </a:tc>
                <a:tc>
                  <a:txBody>
                    <a:bodyPr/>
                    <a:lstStyle/>
                    <a:p>
                      <a:r>
                        <a:rPr lang="en-IN" sz="1200" dirty="0" err="1" smtClean="0"/>
                        <a:t>Steganalysis</a:t>
                      </a:r>
                      <a:r>
                        <a:rPr lang="en-IN" sz="1200" dirty="0" smtClean="0"/>
                        <a:t> network, </a:t>
                      </a:r>
                      <a:r>
                        <a:rPr lang="en-IN" sz="1200" dirty="0" err="1" smtClean="0"/>
                        <a:t>ResNet</a:t>
                      </a:r>
                      <a:r>
                        <a:rPr lang="en-IN" sz="1200" dirty="0" smtClean="0"/>
                        <a:t>, CNN, LSTM, </a:t>
                      </a:r>
                      <a:r>
                        <a:rPr lang="en-IN" sz="1200" dirty="0" err="1" smtClean="0"/>
                        <a:t>PyTorch</a:t>
                      </a:r>
                      <a:r>
                        <a:rPr lang="en-IN" sz="1200" dirty="0" smtClean="0"/>
                        <a:t>; custom video dataset.</a:t>
                      </a:r>
                      <a:endParaRPr lang="en-US" sz="1200" b="0" i="0" dirty="0">
                        <a:latin typeface="+mn-lt"/>
                      </a:endParaRPr>
                    </a:p>
                  </a:txBody>
                  <a:tcPr>
                    <a:solidFill>
                      <a:schemeClr val="accent6">
                        <a:lumMod val="20000"/>
                        <a:lumOff val="80000"/>
                      </a:schemeClr>
                    </a:solidFill>
                  </a:tcPr>
                </a:tc>
                <a:tc>
                  <a:txBody>
                    <a:bodyPr/>
                    <a:lstStyle/>
                    <a:p>
                      <a:r>
                        <a:rPr lang="en-US" sz="1200" dirty="0" smtClean="0"/>
                        <a:t>Detected </a:t>
                      </a:r>
                      <a:r>
                        <a:rPr lang="en-US" sz="1200" dirty="0" err="1" smtClean="0"/>
                        <a:t>deepfake</a:t>
                      </a:r>
                      <a:r>
                        <a:rPr lang="en-US" sz="1200" dirty="0" smtClean="0"/>
                        <a:t> traces (blur, artifacts); CNN+LSTM gave high accuracy with small dataset.</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b="0" dirty="0" smtClean="0"/>
                        <a:t>Complex system, requires large datasets, high computational cost. Limited dataset size may lead to overfitting and reduced generalization to large-scale or diverse </a:t>
                      </a:r>
                      <a:r>
                        <a:rPr lang="en-US" sz="1200" b="0" dirty="0" err="1" smtClean="0"/>
                        <a:t>deepfake</a:t>
                      </a:r>
                      <a:r>
                        <a:rPr lang="en-US" sz="1200" b="0" dirty="0" smtClean="0"/>
                        <a:t> videos.</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108054300"/>
                  </a:ext>
                </a:extLst>
              </a:tr>
            </a:tbl>
          </a:graphicData>
        </a:graphic>
      </p:graphicFrame>
    </p:spTree>
    <p:extLst>
      <p:ext uri="{BB962C8B-B14F-4D97-AF65-F5344CB8AC3E}">
        <p14:creationId xmlns:p14="http://schemas.microsoft.com/office/powerpoint/2010/main" val="958120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8B68AD-2D17-3232-24A7-12A67A6A6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53FA6A7-13C6-6620-A64F-1B943F0A3FD8}"/>
              </a:ext>
            </a:extLst>
          </p:cNvPr>
          <p:cNvSpPr>
            <a:spLocks noGrp="1"/>
          </p:cNvSpPr>
          <p:nvPr>
            <p:ph type="title"/>
          </p:nvPr>
        </p:nvSpPr>
        <p:spPr/>
        <p:txBody>
          <a:bodyPr/>
          <a:lstStyle/>
          <a:p>
            <a:r>
              <a:rPr lang="en-IN" sz="2400" dirty="0">
                <a:ea typeface="Palatino" pitchFamily="2" charset="77"/>
              </a:rPr>
              <a:t>Literature Review (</a:t>
            </a:r>
            <a:r>
              <a:rPr lang="en-IN" sz="2400" dirty="0" err="1">
                <a:ea typeface="Palatino" pitchFamily="2" charset="77"/>
              </a:rPr>
              <a:t>cont</a:t>
            </a:r>
            <a:r>
              <a:rPr lang="en-IN" sz="240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09AD5CEA-3122-9816-6FD2-79A629EBE51B}"/>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9F7F5FD8-9273-F9B6-541B-18152AA72365}"/>
              </a:ext>
            </a:extLst>
          </p:cNvPr>
          <p:cNvGraphicFramePr>
            <a:graphicFrameLocks noGrp="1"/>
          </p:cNvGraphicFramePr>
          <p:nvPr>
            <p:extLst>
              <p:ext uri="{D42A27DB-BD31-4B8C-83A1-F6EECF244321}">
                <p14:modId xmlns:p14="http://schemas.microsoft.com/office/powerpoint/2010/main" val="3818058884"/>
              </p:ext>
            </p:extLst>
          </p:nvPr>
        </p:nvGraphicFramePr>
        <p:xfrm>
          <a:off x="77117" y="804232"/>
          <a:ext cx="8956716" cy="5847940"/>
        </p:xfrm>
        <a:graphic>
          <a:graphicData uri="http://schemas.openxmlformats.org/drawingml/2006/table">
            <a:tbl>
              <a:tblPr firstRow="1" bandRow="1">
                <a:tableStyleId>{00A15C55-8517-42AA-B614-E9B94910E393}</a:tableStyleId>
              </a:tblPr>
              <a:tblGrid>
                <a:gridCol w="544265">
                  <a:extLst>
                    <a:ext uri="{9D8B030D-6E8A-4147-A177-3AD203B41FA5}">
                      <a16:colId xmlns:a16="http://schemas.microsoft.com/office/drawing/2014/main" xmlns="" val="1580173846"/>
                    </a:ext>
                  </a:extLst>
                </a:gridCol>
                <a:gridCol w="1766791">
                  <a:extLst>
                    <a:ext uri="{9D8B030D-6E8A-4147-A177-3AD203B41FA5}">
                      <a16:colId xmlns:a16="http://schemas.microsoft.com/office/drawing/2014/main" xmlns="" val="1787721097"/>
                    </a:ext>
                  </a:extLst>
                </a:gridCol>
                <a:gridCol w="1470669">
                  <a:extLst>
                    <a:ext uri="{9D8B030D-6E8A-4147-A177-3AD203B41FA5}">
                      <a16:colId xmlns:a16="http://schemas.microsoft.com/office/drawing/2014/main" xmlns="" val="1940941142"/>
                    </a:ext>
                  </a:extLst>
                </a:gridCol>
                <a:gridCol w="1426439">
                  <a:extLst>
                    <a:ext uri="{9D8B030D-6E8A-4147-A177-3AD203B41FA5}">
                      <a16:colId xmlns:a16="http://schemas.microsoft.com/office/drawing/2014/main" xmlns="" val="1753147821"/>
                    </a:ext>
                  </a:extLst>
                </a:gridCol>
                <a:gridCol w="1835574">
                  <a:extLst>
                    <a:ext uri="{9D8B030D-6E8A-4147-A177-3AD203B41FA5}">
                      <a16:colId xmlns:a16="http://schemas.microsoft.com/office/drawing/2014/main" xmlns="" val="75906716"/>
                    </a:ext>
                  </a:extLst>
                </a:gridCol>
                <a:gridCol w="1912978">
                  <a:extLst>
                    <a:ext uri="{9D8B030D-6E8A-4147-A177-3AD203B41FA5}">
                      <a16:colId xmlns:a16="http://schemas.microsoft.com/office/drawing/2014/main" xmlns="" val="359970441"/>
                    </a:ext>
                  </a:extLst>
                </a:gridCol>
              </a:tblGrid>
              <a:tr h="768566">
                <a:tc>
                  <a:txBody>
                    <a:bodyPr/>
                    <a:lstStyle/>
                    <a:p>
                      <a:pPr algn="ctr"/>
                      <a:r>
                        <a:rPr lang="en-US" sz="1200" b="0" i="0" dirty="0">
                          <a:latin typeface="+mn-lt"/>
                        </a:rPr>
                        <a:t>S. No.</a:t>
                      </a:r>
                    </a:p>
                  </a:txBody>
                  <a:tcPr>
                    <a:solidFill>
                      <a:schemeClr val="accent6">
                        <a:lumMod val="50000"/>
                      </a:schemeClr>
                    </a:solidFill>
                  </a:tcPr>
                </a:tc>
                <a:tc>
                  <a:txBody>
                    <a:bodyPr/>
                    <a:lstStyle/>
                    <a:p>
                      <a:pPr algn="ctr"/>
                      <a:r>
                        <a:rPr lang="en-US" sz="1200" b="0" i="0" dirty="0">
                          <a:latin typeface="+mn-lt"/>
                        </a:rPr>
                        <a:t>Author &amp; </a:t>
                      </a:r>
                    </a:p>
                    <a:p>
                      <a:pPr algn="ctr"/>
                      <a:r>
                        <a:rPr lang="en-US" sz="1200" b="0" i="0" dirty="0">
                          <a:latin typeface="+mn-lt"/>
                        </a:rPr>
                        <a:t>Paper Title </a:t>
                      </a:r>
                      <a:br>
                        <a:rPr lang="en-US" sz="1200" b="0" i="0" dirty="0">
                          <a:latin typeface="+mn-lt"/>
                        </a:rPr>
                      </a:br>
                      <a:r>
                        <a:rPr lang="en-US" sz="1200" b="0" i="0" dirty="0">
                          <a:latin typeface="+mn-lt"/>
                        </a:rPr>
                        <a:t>[Citation]</a:t>
                      </a:r>
                    </a:p>
                  </a:txBody>
                  <a:tcPr>
                    <a:solidFill>
                      <a:schemeClr val="accent6">
                        <a:lumMod val="50000"/>
                      </a:schemeClr>
                    </a:solidFill>
                  </a:tcPr>
                </a:tc>
                <a:tc>
                  <a:txBody>
                    <a:bodyPr/>
                    <a:lstStyle/>
                    <a:p>
                      <a:pPr algn="ctr"/>
                      <a:r>
                        <a:rPr lang="en-US" sz="1200" b="0" i="0" dirty="0">
                          <a:latin typeface="+mn-lt"/>
                        </a:rPr>
                        <a:t>Journal/</a:t>
                      </a:r>
                    </a:p>
                    <a:p>
                      <a:pPr algn="ctr"/>
                      <a:r>
                        <a:rPr lang="en-US" sz="1200" b="0" i="0" dirty="0">
                          <a:latin typeface="+mn-lt"/>
                        </a:rPr>
                        <a:t>Conference</a:t>
                      </a:r>
                      <a:br>
                        <a:rPr lang="en-US" sz="1200" b="0" i="0" dirty="0">
                          <a:latin typeface="+mn-lt"/>
                        </a:rPr>
                      </a:br>
                      <a:r>
                        <a:rPr lang="en-US" sz="1200" b="0" i="0" dirty="0">
                          <a:latin typeface="+mn-lt"/>
                        </a:rPr>
                        <a:t>(Year)</a:t>
                      </a:r>
                    </a:p>
                  </a:txBody>
                  <a:tcPr>
                    <a:solidFill>
                      <a:schemeClr val="accent6">
                        <a:lumMod val="50000"/>
                      </a:schemeClr>
                    </a:solidFill>
                  </a:tcPr>
                </a:tc>
                <a:tc>
                  <a:txBody>
                    <a:bodyPr/>
                    <a:lstStyle/>
                    <a:p>
                      <a:pPr algn="ctr"/>
                      <a:r>
                        <a:rPr lang="en-US" sz="1200" b="0" i="0" dirty="0">
                          <a:latin typeface="+mn-lt"/>
                        </a:rPr>
                        <a:t>Tools/</a:t>
                      </a:r>
                    </a:p>
                    <a:p>
                      <a:pPr algn="ctr"/>
                      <a:r>
                        <a:rPr lang="en-US" sz="1200" b="0" i="0" dirty="0">
                          <a:latin typeface="+mn-lt"/>
                        </a:rPr>
                        <a:t>Techniques/</a:t>
                      </a:r>
                    </a:p>
                    <a:p>
                      <a:pPr algn="ctr"/>
                      <a:r>
                        <a:rPr lang="en-US" sz="1200" b="0" i="0" dirty="0">
                          <a:latin typeface="+mn-lt"/>
                        </a:rPr>
                        <a:t>Dataset</a:t>
                      </a:r>
                    </a:p>
                  </a:txBody>
                  <a:tcPr>
                    <a:solidFill>
                      <a:schemeClr val="accent6">
                        <a:lumMod val="50000"/>
                      </a:schemeClr>
                    </a:solidFill>
                  </a:tcPr>
                </a:tc>
                <a:tc>
                  <a:txBody>
                    <a:bodyPr/>
                    <a:lstStyle/>
                    <a:p>
                      <a:pPr algn="ctr"/>
                      <a:r>
                        <a:rPr lang="en-US" sz="1200" b="0" i="0" dirty="0">
                          <a:latin typeface="+mn-lt"/>
                        </a:rPr>
                        <a:t>Key Findings/</a:t>
                      </a:r>
                    </a:p>
                    <a:p>
                      <a:pPr algn="ctr"/>
                      <a:r>
                        <a:rPr lang="en-US" sz="1200" b="0" i="0" dirty="0">
                          <a:latin typeface="+mn-lt"/>
                        </a:rPr>
                        <a:t>Results</a:t>
                      </a:r>
                    </a:p>
                  </a:txBody>
                  <a:tcPr>
                    <a:solidFill>
                      <a:schemeClr val="accent6">
                        <a:lumMod val="50000"/>
                      </a:schemeClr>
                    </a:solidFill>
                  </a:tcPr>
                </a:tc>
                <a:tc>
                  <a:txBody>
                    <a:bodyPr/>
                    <a:lstStyle/>
                    <a:p>
                      <a:pPr algn="ctr"/>
                      <a:r>
                        <a:rPr lang="en-US" sz="1200" b="0" i="0" dirty="0">
                          <a:latin typeface="+mn-lt"/>
                        </a:rPr>
                        <a:t>Limitations/</a:t>
                      </a:r>
                    </a:p>
                    <a:p>
                      <a:pPr algn="ctr"/>
                      <a:r>
                        <a:rPr lang="en-US" sz="1200" b="0" i="0" dirty="0">
                          <a:latin typeface="+mn-lt"/>
                        </a:rPr>
                        <a:t>Gaps Identified</a:t>
                      </a:r>
                    </a:p>
                  </a:txBody>
                  <a:tcPr>
                    <a:solidFill>
                      <a:schemeClr val="accent6">
                        <a:lumMod val="50000"/>
                      </a:schemeClr>
                    </a:solidFill>
                  </a:tcPr>
                </a:tc>
                <a:extLst>
                  <a:ext uri="{0D108BD9-81ED-4DB2-BD59-A6C34878D82A}">
                    <a16:rowId xmlns:a16="http://schemas.microsoft.com/office/drawing/2014/main" xmlns="" val="2495431070"/>
                  </a:ext>
                </a:extLst>
              </a:tr>
              <a:tr h="834736">
                <a:tc>
                  <a:txBody>
                    <a:bodyPr/>
                    <a:lstStyle/>
                    <a:p>
                      <a:pPr algn="ctr"/>
                      <a:r>
                        <a:rPr lang="en-US" sz="1200" b="0" i="0" dirty="0">
                          <a:latin typeface="+mn-lt"/>
                        </a:rPr>
                        <a:t>9.</a:t>
                      </a:r>
                    </a:p>
                  </a:txBody>
                  <a:tcPr>
                    <a:solidFill>
                      <a:schemeClr val="accent6">
                        <a:lumMod val="60000"/>
                        <a:lumOff val="40000"/>
                      </a:schemeClr>
                    </a:solidFill>
                  </a:tcPr>
                </a:tc>
                <a:tc>
                  <a:txBody>
                    <a:bodyPr/>
                    <a:lstStyle/>
                    <a:p>
                      <a:r>
                        <a:rPr lang="en-US" sz="1200" b="0" i="0" dirty="0" smtClean="0">
                          <a:latin typeface="+mn-lt"/>
                        </a:rPr>
                        <a:t>C.-M. </a:t>
                      </a:r>
                      <a:r>
                        <a:rPr lang="en-US" sz="1200" b="0" i="0" dirty="0" err="1" smtClean="0">
                          <a:latin typeface="+mn-lt"/>
                        </a:rPr>
                        <a:t>Rosca</a:t>
                      </a:r>
                      <a:r>
                        <a:rPr lang="en-US" sz="1200" b="0" i="0" baseline="0" dirty="0" smtClean="0">
                          <a:latin typeface="+mn-lt"/>
                        </a:rPr>
                        <a:t> et al.</a:t>
                      </a:r>
                      <a:r>
                        <a:rPr lang="en-IN" sz="1200" b="0" dirty="0" smtClean="0">
                          <a:latin typeface="+mn-lt"/>
                        </a:rPr>
                        <a:t> —</a:t>
                      </a:r>
                      <a:r>
                        <a:rPr lang="en-US" sz="1200" b="0" i="0" baseline="0" dirty="0" smtClean="0">
                          <a:latin typeface="+mn-lt"/>
                        </a:rPr>
                        <a:t> </a:t>
                      </a:r>
                      <a:r>
                        <a:rPr lang="en-US" sz="1200" b="0" i="0" dirty="0" smtClean="0">
                          <a:latin typeface="+mn-lt"/>
                        </a:rPr>
                        <a:t> “</a:t>
                      </a:r>
                      <a:r>
                        <a:rPr lang="en-US" sz="1200" b="0" i="1" dirty="0" smtClean="0">
                          <a:latin typeface="+mn-lt"/>
                        </a:rPr>
                        <a:t>The New Paradigm of </a:t>
                      </a:r>
                      <a:r>
                        <a:rPr lang="en-US" sz="1200" b="0" i="1" dirty="0" err="1" smtClean="0">
                          <a:latin typeface="+mn-lt"/>
                        </a:rPr>
                        <a:t>Deepfake</a:t>
                      </a:r>
                      <a:r>
                        <a:rPr lang="en-US" sz="1200" b="0" i="1" dirty="0" smtClean="0">
                          <a:latin typeface="+mn-lt"/>
                        </a:rPr>
                        <a:t> Detection at the Text Level</a:t>
                      </a:r>
                      <a:r>
                        <a:rPr lang="en-US" sz="1200" b="0" i="0" dirty="0" smtClean="0">
                          <a:latin typeface="+mn-lt"/>
                        </a:rPr>
                        <a:t>” [9]</a:t>
                      </a:r>
                      <a:endParaRPr lang="en-US" sz="1200" b="0" i="0" dirty="0">
                        <a:latin typeface="+mn-lt"/>
                      </a:endParaRPr>
                    </a:p>
                  </a:txBody>
                  <a:tcPr>
                    <a:solidFill>
                      <a:schemeClr val="accent6">
                        <a:lumMod val="60000"/>
                        <a:lumOff val="40000"/>
                      </a:schemeClr>
                    </a:solidFill>
                  </a:tcPr>
                </a:tc>
                <a:tc>
                  <a:txBody>
                    <a:bodyPr/>
                    <a:lstStyle/>
                    <a:p>
                      <a:r>
                        <a:rPr lang="en-US" sz="1200" b="0" i="0" dirty="0" smtClean="0">
                          <a:latin typeface="+mn-lt"/>
                        </a:rPr>
                        <a:t>Appl. Sci., vol. 15, art. 2560, Feb. 27, 2025.</a:t>
                      </a:r>
                      <a:endParaRPr lang="en-US" sz="1200" b="0" i="0" dirty="0">
                        <a:latin typeface="+mn-lt"/>
                      </a:endParaRPr>
                    </a:p>
                  </a:txBody>
                  <a:tcPr>
                    <a:solidFill>
                      <a:schemeClr val="accent6">
                        <a:lumMod val="60000"/>
                        <a:lumOff val="40000"/>
                      </a:schemeClr>
                    </a:solidFill>
                  </a:tcPr>
                </a:tc>
                <a:tc>
                  <a:txBody>
                    <a:bodyPr/>
                    <a:lstStyle/>
                    <a:p>
                      <a:r>
                        <a:rPr lang="en-US" sz="1200" b="0" dirty="0" smtClean="0"/>
                        <a:t>Custom anomaly models (</a:t>
                      </a:r>
                      <a:r>
                        <a:rPr lang="en-US" sz="1200" b="0" dirty="0" err="1" smtClean="0"/>
                        <a:t>LightGBM</a:t>
                      </a:r>
                      <a:r>
                        <a:rPr lang="en-US" sz="1200" b="0" dirty="0" smtClean="0"/>
                        <a:t>, </a:t>
                      </a:r>
                      <a:r>
                        <a:rPr lang="en-US" sz="1200" b="0" dirty="0" err="1" smtClean="0"/>
                        <a:t>FastTree</a:t>
                      </a:r>
                      <a:r>
                        <a:rPr lang="en-US" sz="1200" b="0" dirty="0" smtClean="0"/>
                        <a:t>), 1300 samples (AI vs. human).</a:t>
                      </a:r>
                      <a:endParaRPr lang="en-US" sz="1200" b="0" i="0" dirty="0">
                        <a:latin typeface="+mn-lt"/>
                      </a:endParaRPr>
                    </a:p>
                  </a:txBody>
                  <a:tcPr>
                    <a:solidFill>
                      <a:schemeClr val="accent6">
                        <a:lumMod val="60000"/>
                        <a:lumOff val="4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200" b="0" dirty="0" smtClean="0"/>
                        <a:t>98% accuracy in AI-text &amp;</a:t>
                      </a:r>
                      <a:r>
                        <a:rPr lang="en-US" sz="1200" b="0" baseline="0" dirty="0" smtClean="0"/>
                        <a:t> </a:t>
                      </a:r>
                      <a:r>
                        <a:rPr lang="en-US" sz="1200" b="0" dirty="0" smtClean="0"/>
                        <a:t>author anomaly detection.</a:t>
                      </a:r>
                    </a:p>
                  </a:txBody>
                  <a:tcPr anchor="ctr">
                    <a:solidFill>
                      <a:schemeClr val="accent6">
                        <a:lumMod val="60000"/>
                        <a:lumOff val="40000"/>
                      </a:schemeClr>
                    </a:solidFill>
                  </a:tcPr>
                </a:tc>
                <a:tc>
                  <a:txBody>
                    <a:bodyPr/>
                    <a:lstStyle/>
                    <a:p>
                      <a:r>
                        <a:rPr lang="en-US" sz="1200" b="0" dirty="0" smtClean="0"/>
                        <a:t>Small dataset; limited topics/languages; may weaken as LLMs evolve.</a:t>
                      </a:r>
                      <a:endParaRPr lang="en-US" sz="1200" b="0" dirty="0">
                        <a:latin typeface="+mn-lt"/>
                      </a:endParaRPr>
                    </a:p>
                  </a:txBody>
                  <a:tcPr>
                    <a:solidFill>
                      <a:schemeClr val="accent6">
                        <a:lumMod val="60000"/>
                        <a:lumOff val="40000"/>
                      </a:schemeClr>
                    </a:solidFill>
                  </a:tcPr>
                </a:tc>
                <a:extLst>
                  <a:ext uri="{0D108BD9-81ED-4DB2-BD59-A6C34878D82A}">
                    <a16:rowId xmlns:a16="http://schemas.microsoft.com/office/drawing/2014/main" xmlns="" val="3440570599"/>
                  </a:ext>
                </a:extLst>
              </a:tr>
              <a:tr h="1254897">
                <a:tc>
                  <a:txBody>
                    <a:bodyPr/>
                    <a:lstStyle/>
                    <a:p>
                      <a:pPr algn="ctr"/>
                      <a:r>
                        <a:rPr lang="en-US" sz="1200" b="0" i="0" dirty="0">
                          <a:latin typeface="+mn-lt"/>
                        </a:rPr>
                        <a:t>10.</a:t>
                      </a:r>
                    </a:p>
                  </a:txBody>
                  <a:tcPr>
                    <a:solidFill>
                      <a:schemeClr val="accent6">
                        <a:lumMod val="20000"/>
                        <a:lumOff val="80000"/>
                      </a:schemeClr>
                    </a:solidFill>
                  </a:tcPr>
                </a:tc>
                <a:tc>
                  <a:txBody>
                    <a:bodyPr/>
                    <a:lstStyle/>
                    <a:p>
                      <a:r>
                        <a:rPr lang="en-US" sz="1200" b="0" i="0" dirty="0" smtClean="0">
                          <a:latin typeface="+mn-lt"/>
                        </a:rPr>
                        <a:t>A. </a:t>
                      </a:r>
                      <a:r>
                        <a:rPr lang="en-US" sz="1200" b="0" i="0" dirty="0" err="1" smtClean="0">
                          <a:latin typeface="+mn-lt"/>
                        </a:rPr>
                        <a:t>Heidari</a:t>
                      </a:r>
                      <a:r>
                        <a:rPr lang="en-US" sz="1200" b="0" i="0" baseline="0" dirty="0" smtClean="0">
                          <a:latin typeface="+mn-lt"/>
                        </a:rPr>
                        <a:t> et al.</a:t>
                      </a:r>
                      <a:r>
                        <a:rPr lang="en-IN" sz="1200" b="0" dirty="0" smtClean="0">
                          <a:latin typeface="+mn-lt"/>
                        </a:rPr>
                        <a:t> —</a:t>
                      </a:r>
                      <a:r>
                        <a:rPr lang="en-US" sz="1200" b="0" i="0" baseline="0" dirty="0" smtClean="0">
                          <a:latin typeface="+mn-lt"/>
                        </a:rPr>
                        <a:t> </a:t>
                      </a:r>
                      <a:r>
                        <a:rPr lang="en-US" sz="1200" b="0" i="0" dirty="0" smtClean="0">
                          <a:latin typeface="+mn-lt"/>
                        </a:rPr>
                        <a:t>“</a:t>
                      </a:r>
                      <a:r>
                        <a:rPr lang="en-US" sz="1200" b="0" i="1" dirty="0" err="1" smtClean="0">
                          <a:latin typeface="+mn-lt"/>
                        </a:rPr>
                        <a:t>Deepfake</a:t>
                      </a:r>
                      <a:r>
                        <a:rPr lang="en-US" sz="1200" b="0" i="1" dirty="0" smtClean="0">
                          <a:latin typeface="+mn-lt"/>
                        </a:rPr>
                        <a:t> detection using deep learning methods: A systematic and comprehensive review</a:t>
                      </a:r>
                      <a:r>
                        <a:rPr lang="en-US" sz="1200" b="0" i="0" dirty="0" smtClean="0">
                          <a:latin typeface="+mn-lt"/>
                        </a:rPr>
                        <a:t>” [10]</a:t>
                      </a:r>
                      <a:endParaRPr lang="en-US" sz="1200" b="0" i="0" dirty="0">
                        <a:latin typeface="+mn-lt"/>
                      </a:endParaRPr>
                    </a:p>
                  </a:txBody>
                  <a:tcPr>
                    <a:solidFill>
                      <a:schemeClr val="accent6">
                        <a:lumMod val="20000"/>
                        <a:lumOff val="80000"/>
                      </a:schemeClr>
                    </a:solidFill>
                  </a:tcPr>
                </a:tc>
                <a:tc>
                  <a:txBody>
                    <a:bodyPr/>
                    <a:lstStyle/>
                    <a:p>
                      <a:r>
                        <a:rPr lang="en-US" sz="1200" b="0" i="0" dirty="0" smtClean="0">
                          <a:latin typeface="+mn-lt"/>
                        </a:rPr>
                        <a:t>WIREs Data Mining and Knowledge Discovery, vol. 14, no. 2, Feb. 2024.</a:t>
                      </a:r>
                      <a:endParaRPr lang="en-US" sz="1200" b="0" i="0" dirty="0">
                        <a:latin typeface="+mn-lt"/>
                      </a:endParaRPr>
                    </a:p>
                  </a:txBody>
                  <a:tcPr>
                    <a:solidFill>
                      <a:schemeClr val="accent6">
                        <a:lumMod val="20000"/>
                        <a:lumOff val="80000"/>
                      </a:schemeClr>
                    </a:solidFill>
                  </a:tcPr>
                </a:tc>
                <a:tc>
                  <a:txBody>
                    <a:bodyPr/>
                    <a:lstStyle/>
                    <a:p>
                      <a:r>
                        <a:rPr lang="en-IN" sz="1200" b="0" dirty="0" smtClean="0"/>
                        <a:t>CNN (features), LSTM (temporal seq.); </a:t>
                      </a:r>
                      <a:r>
                        <a:rPr lang="en-IN" sz="1200" b="0" dirty="0" err="1" smtClean="0"/>
                        <a:t>FaceForensics</a:t>
                      </a:r>
                      <a:r>
                        <a:rPr lang="en-IN" sz="1200" b="0" dirty="0" smtClean="0"/>
                        <a:t>++ &amp; custom video dataset.</a:t>
                      </a:r>
                      <a:endParaRPr lang="en-US" sz="1200" b="0" i="0" dirty="0">
                        <a:latin typeface="+mn-lt"/>
                      </a:endParaRPr>
                    </a:p>
                  </a:txBody>
                  <a:tcPr>
                    <a:solidFill>
                      <a:schemeClr val="accent6">
                        <a:lumMod val="20000"/>
                        <a:lumOff val="80000"/>
                      </a:schemeClr>
                    </a:solidFill>
                  </a:tcPr>
                </a:tc>
                <a:tc>
                  <a:txBody>
                    <a:bodyPr/>
                    <a:lstStyle/>
                    <a:p>
                      <a:r>
                        <a:rPr lang="en-US" sz="1200" b="0" dirty="0" smtClean="0"/>
                        <a:t>CNN-LSTM achieves higher accuracy by combining spatial &amp; temporal artifacts.</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b="0" dirty="0" smtClean="0">
                          <a:latin typeface="+mn-lt"/>
                        </a:rPr>
                        <a:t>Limited dataset diversity; performance may drop on unseen or highly sophisticated </a:t>
                      </a:r>
                      <a:r>
                        <a:rPr lang="en-US" sz="1200" b="0" dirty="0" err="1" smtClean="0">
                          <a:latin typeface="+mn-lt"/>
                        </a:rPr>
                        <a:t>deepfakes</a:t>
                      </a:r>
                      <a:r>
                        <a:rPr lang="en-US" sz="1200" b="0" dirty="0" smtClean="0">
                          <a:latin typeface="+mn-lt"/>
                        </a:rPr>
                        <a:t>.</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1154197">
                <a:tc>
                  <a:txBody>
                    <a:bodyPr/>
                    <a:lstStyle/>
                    <a:p>
                      <a:pPr algn="ctr"/>
                      <a:r>
                        <a:rPr lang="en-US" sz="1200" b="0" i="0" dirty="0">
                          <a:latin typeface="+mn-lt"/>
                        </a:rPr>
                        <a:t>11.</a:t>
                      </a:r>
                    </a:p>
                  </a:txBody>
                  <a:tcPr>
                    <a:solidFill>
                      <a:schemeClr val="accent6">
                        <a:lumMod val="60000"/>
                        <a:lumOff val="40000"/>
                      </a:schemeClr>
                    </a:solidFill>
                  </a:tcPr>
                </a:tc>
                <a:tc>
                  <a:txBody>
                    <a:bodyPr/>
                    <a:lstStyle/>
                    <a:p>
                      <a:r>
                        <a:rPr lang="en-US" sz="1200" b="0" i="0" dirty="0" smtClean="0">
                          <a:latin typeface="+mn-lt"/>
                        </a:rPr>
                        <a:t>N. </a:t>
                      </a:r>
                      <a:r>
                        <a:rPr lang="en-US" sz="1200" b="0" i="0" dirty="0" err="1" smtClean="0">
                          <a:latin typeface="+mn-lt"/>
                        </a:rPr>
                        <a:t>Shakya</a:t>
                      </a:r>
                      <a:r>
                        <a:rPr lang="en-US" sz="1200" b="0" i="0" dirty="0" smtClean="0">
                          <a:latin typeface="+mn-lt"/>
                        </a:rPr>
                        <a:t> and P. </a:t>
                      </a:r>
                      <a:r>
                        <a:rPr lang="en-US" sz="1200" b="0" i="0" dirty="0" err="1" smtClean="0">
                          <a:latin typeface="+mn-lt"/>
                        </a:rPr>
                        <a:t>Poudyal</a:t>
                      </a:r>
                      <a:r>
                        <a:rPr lang="en-IN" sz="1200" b="0" dirty="0" smtClean="0">
                          <a:latin typeface="+mn-lt"/>
                        </a:rPr>
                        <a:t> —</a:t>
                      </a:r>
                      <a:r>
                        <a:rPr lang="en-US" sz="1200" b="0" i="0" baseline="0" dirty="0" smtClean="0">
                          <a:latin typeface="+mn-lt"/>
                        </a:rPr>
                        <a:t> </a:t>
                      </a:r>
                      <a:r>
                        <a:rPr lang="en-US" sz="1200" b="0" i="0" dirty="0" smtClean="0">
                          <a:latin typeface="+mn-lt"/>
                        </a:rPr>
                        <a:t>"</a:t>
                      </a:r>
                      <a:r>
                        <a:rPr lang="en-US" sz="1200" b="0" i="1" dirty="0" smtClean="0">
                          <a:latin typeface="+mn-lt"/>
                        </a:rPr>
                        <a:t>Detection of Fake News Using Deep Neural Networks</a:t>
                      </a:r>
                      <a:r>
                        <a:rPr lang="en-US" sz="1200" b="0" i="0" dirty="0" smtClean="0">
                          <a:latin typeface="+mn-lt"/>
                        </a:rPr>
                        <a:t>"  [11]</a:t>
                      </a:r>
                      <a:endParaRPr lang="en-US" sz="1200" b="0" i="0" dirty="0">
                        <a:latin typeface="+mn-lt"/>
                      </a:endParaRPr>
                    </a:p>
                  </a:txBody>
                  <a:tcPr>
                    <a:solidFill>
                      <a:schemeClr val="accent6">
                        <a:lumMod val="60000"/>
                        <a:lumOff val="40000"/>
                      </a:schemeClr>
                    </a:solidFill>
                  </a:tcPr>
                </a:tc>
                <a:tc>
                  <a:txBody>
                    <a:bodyPr/>
                    <a:lstStyle/>
                    <a:p>
                      <a:r>
                        <a:rPr lang="en-IN" sz="1200" b="0" dirty="0" smtClean="0"/>
                        <a:t>Kathmandu Univ. J. Sci. Eng. Tech., vol. 16, no. 2, 2022.</a:t>
                      </a:r>
                      <a:endParaRPr lang="en-US" sz="1200" b="0" i="0" dirty="0">
                        <a:latin typeface="+mn-lt"/>
                      </a:endParaRPr>
                    </a:p>
                  </a:txBody>
                  <a:tcPr>
                    <a:solidFill>
                      <a:schemeClr val="accent6">
                        <a:lumMod val="60000"/>
                        <a:lumOff val="40000"/>
                      </a:schemeClr>
                    </a:solidFill>
                  </a:tcPr>
                </a:tc>
                <a:tc>
                  <a:txBody>
                    <a:bodyPr/>
                    <a:lstStyle/>
                    <a:p>
                      <a:r>
                        <a:rPr lang="en-IN" sz="1200" b="0" dirty="0" smtClean="0"/>
                        <a:t>LSTM, BERT, Hybrid (</a:t>
                      </a:r>
                      <a:r>
                        <a:rPr lang="en-IN" sz="1200" b="0" dirty="0" err="1" smtClean="0"/>
                        <a:t>BERT+LSTM+Attention</a:t>
                      </a:r>
                      <a:r>
                        <a:rPr lang="en-IN" sz="1200" b="0" dirty="0" smtClean="0"/>
                        <a:t>); SBFN dataset (2010 records).</a:t>
                      </a:r>
                      <a:endParaRPr lang="en-US" sz="1200" b="0" i="0" dirty="0">
                        <a:latin typeface="+mn-lt"/>
                      </a:endParaRPr>
                    </a:p>
                  </a:txBody>
                  <a:tcPr>
                    <a:solidFill>
                      <a:schemeClr val="accent6">
                        <a:lumMod val="60000"/>
                        <a:lumOff val="40000"/>
                      </a:schemeClr>
                    </a:solidFill>
                  </a:tcPr>
                </a:tc>
                <a:tc>
                  <a:txBody>
                    <a:bodyPr/>
                    <a:lstStyle/>
                    <a:p>
                      <a:r>
                        <a:rPr lang="en-US" sz="1200" b="0" dirty="0" smtClean="0"/>
                        <a:t>BERT (content-only: F1=89.5%); Hybrid best with </a:t>
                      </a:r>
                      <a:r>
                        <a:rPr lang="en-US" sz="1200" b="0" dirty="0" err="1" smtClean="0"/>
                        <a:t>content+source</a:t>
                      </a:r>
                      <a:r>
                        <a:rPr lang="en-US" sz="1200" b="0" dirty="0" smtClean="0"/>
                        <a:t> (F1=99.3%).</a:t>
                      </a:r>
                      <a:endParaRPr lang="en-US" sz="1200" b="0" i="0" dirty="0">
                        <a:latin typeface="+mn-lt"/>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b="0" dirty="0" smtClean="0"/>
                        <a:t>Only 2,010 entries; text-only (no images/videos); limited scope.</a:t>
                      </a:r>
                      <a:endParaRPr lang="en-US" sz="1200" b="0" i="0" dirty="0">
                        <a:latin typeface="+mn-lt"/>
                      </a:endParaRPr>
                    </a:p>
                  </a:txBody>
                  <a:tcPr>
                    <a:solidFill>
                      <a:schemeClr val="accent6">
                        <a:lumMod val="60000"/>
                        <a:lumOff val="40000"/>
                      </a:schemeClr>
                    </a:solidFill>
                  </a:tcPr>
                </a:tc>
                <a:extLst>
                  <a:ext uri="{0D108BD9-81ED-4DB2-BD59-A6C34878D82A}">
                    <a16:rowId xmlns:a16="http://schemas.microsoft.com/office/drawing/2014/main" xmlns="" val="3646395450"/>
                  </a:ext>
                </a:extLst>
              </a:tr>
              <a:tr h="1447037">
                <a:tc>
                  <a:txBody>
                    <a:bodyPr/>
                    <a:lstStyle/>
                    <a:p>
                      <a:pPr algn="ctr"/>
                      <a:r>
                        <a:rPr lang="en-US" sz="1200" b="0" i="0" dirty="0">
                          <a:latin typeface="+mn-lt"/>
                        </a:rPr>
                        <a:t>12.</a:t>
                      </a:r>
                    </a:p>
                  </a:txBody>
                  <a:tcPr>
                    <a:solidFill>
                      <a:schemeClr val="accent6">
                        <a:lumMod val="20000"/>
                        <a:lumOff val="80000"/>
                      </a:schemeClr>
                    </a:solidFill>
                  </a:tcPr>
                </a:tc>
                <a:tc>
                  <a:txBody>
                    <a:bodyPr/>
                    <a:lstStyle/>
                    <a:p>
                      <a:r>
                        <a:rPr lang="en-US" sz="1200" b="0" i="0" dirty="0" smtClean="0">
                          <a:latin typeface="+mn-lt"/>
                        </a:rPr>
                        <a:t>R. </a:t>
                      </a:r>
                      <a:r>
                        <a:rPr lang="en-US" sz="1200" b="0" i="0" dirty="0" err="1" smtClean="0">
                          <a:latin typeface="+mn-lt"/>
                        </a:rPr>
                        <a:t>Tolosana</a:t>
                      </a:r>
                      <a:r>
                        <a:rPr lang="en-US" sz="1200" b="0" i="0" baseline="0" dirty="0" smtClean="0">
                          <a:latin typeface="+mn-lt"/>
                        </a:rPr>
                        <a:t> et al.</a:t>
                      </a:r>
                      <a:r>
                        <a:rPr lang="en-IN" sz="1200" b="0" dirty="0" smtClean="0">
                          <a:latin typeface="+mn-lt"/>
                        </a:rPr>
                        <a:t> —</a:t>
                      </a:r>
                      <a:r>
                        <a:rPr lang="en-US" sz="1200" b="0" i="0" baseline="0" dirty="0" smtClean="0">
                          <a:latin typeface="+mn-lt"/>
                        </a:rPr>
                        <a:t> </a:t>
                      </a:r>
                      <a:r>
                        <a:rPr lang="en-US" sz="1200" b="0" i="0" dirty="0" smtClean="0">
                          <a:latin typeface="+mn-lt"/>
                        </a:rPr>
                        <a:t> "</a:t>
                      </a:r>
                      <a:r>
                        <a:rPr lang="en-US" sz="1200" b="0" i="1" dirty="0" err="1" smtClean="0">
                          <a:latin typeface="+mn-lt"/>
                        </a:rPr>
                        <a:t>DeepFakes</a:t>
                      </a:r>
                      <a:r>
                        <a:rPr lang="en-US" sz="1200" b="0" i="1" dirty="0" smtClean="0">
                          <a:latin typeface="+mn-lt"/>
                        </a:rPr>
                        <a:t> and Beyond: A Survey of Face Manipulation and Fake Detection</a:t>
                      </a:r>
                      <a:r>
                        <a:rPr lang="en-US" sz="1200" b="0" i="0" dirty="0" smtClean="0">
                          <a:latin typeface="+mn-lt"/>
                        </a:rPr>
                        <a:t>“ [12]</a:t>
                      </a:r>
                      <a:endParaRPr lang="en-US" sz="1200" b="0" i="0" dirty="0">
                        <a:latin typeface="+mn-lt"/>
                      </a:endParaRPr>
                    </a:p>
                  </a:txBody>
                  <a:tcPr>
                    <a:solidFill>
                      <a:schemeClr val="accent6">
                        <a:lumMod val="20000"/>
                        <a:lumOff val="80000"/>
                      </a:schemeClr>
                    </a:solidFill>
                  </a:tcPr>
                </a:tc>
                <a:tc>
                  <a:txBody>
                    <a:bodyPr/>
                    <a:lstStyle/>
                    <a:p>
                      <a:r>
                        <a:rPr lang="fr-FR" sz="1200" b="0" i="0" dirty="0" smtClean="0">
                          <a:latin typeface="+mn-lt"/>
                        </a:rPr>
                        <a:t> Information Fusion (Elsevier), 2020.</a:t>
                      </a:r>
                      <a:endParaRPr lang="en-US" sz="1200" b="0" i="0" dirty="0">
                        <a:latin typeface="+mn-lt"/>
                      </a:endParaRPr>
                    </a:p>
                  </a:txBody>
                  <a:tcPr>
                    <a:solidFill>
                      <a:schemeClr val="accent6">
                        <a:lumMod val="20000"/>
                        <a:lumOff val="80000"/>
                      </a:schemeClr>
                    </a:solidFill>
                  </a:tcPr>
                </a:tc>
                <a:tc>
                  <a:txBody>
                    <a:bodyPr/>
                    <a:lstStyle/>
                    <a:p>
                      <a:r>
                        <a:rPr lang="en-US" sz="1200" b="0" dirty="0" smtClean="0"/>
                        <a:t>Review of face manipulation &amp; datasets (</a:t>
                      </a:r>
                      <a:r>
                        <a:rPr lang="en-US" sz="1200" b="0" dirty="0" err="1" smtClean="0"/>
                        <a:t>FaceForensics</a:t>
                      </a:r>
                      <a:r>
                        <a:rPr lang="en-US" sz="1200" b="0" dirty="0" smtClean="0"/>
                        <a:t>++, </a:t>
                      </a:r>
                      <a:r>
                        <a:rPr lang="en-US" sz="1200" b="0" dirty="0" err="1" smtClean="0"/>
                        <a:t>DeepFakeTIMIT</a:t>
                      </a:r>
                      <a:r>
                        <a:rPr lang="en-US" sz="1200" b="0" dirty="0" smtClean="0"/>
                        <a:t>)</a:t>
                      </a:r>
                      <a:endParaRPr lang="en-US" sz="1200" b="0" i="0" dirty="0">
                        <a:latin typeface="+mn-lt"/>
                      </a:endParaRPr>
                    </a:p>
                  </a:txBody>
                  <a:tcPr>
                    <a:solidFill>
                      <a:schemeClr val="accent6">
                        <a:lumMod val="20000"/>
                        <a:lumOff val="80000"/>
                      </a:schemeClr>
                    </a:solidFill>
                  </a:tcPr>
                </a:tc>
                <a:tc>
                  <a:txBody>
                    <a:bodyPr/>
                    <a:lstStyle/>
                    <a:p>
                      <a:r>
                        <a:rPr lang="en-US" sz="1200" b="0" dirty="0" smtClean="0">
                          <a:latin typeface="+mn-lt"/>
                        </a:rPr>
                        <a:t>Taxonomy of </a:t>
                      </a:r>
                      <a:r>
                        <a:rPr lang="en-US" sz="1200" b="0" dirty="0" err="1" smtClean="0">
                          <a:latin typeface="+mn-lt"/>
                        </a:rPr>
                        <a:t>deepfake</a:t>
                      </a:r>
                      <a:r>
                        <a:rPr lang="en-US" sz="1200" b="0" dirty="0" smtClean="0">
                          <a:latin typeface="+mn-lt"/>
                        </a:rPr>
                        <a:t> types (identity swap, expression swap, attribute manipulation) and summary of detection approaches.</a:t>
                      </a:r>
                      <a:endParaRPr lang="en-US" sz="1200" b="0" i="0" dirty="0">
                        <a:latin typeface="+mn-lt"/>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b="0" dirty="0" smtClean="0"/>
                        <a:t>Focused on face-based </a:t>
                      </a:r>
                      <a:r>
                        <a:rPr lang="en-US" sz="1200" b="0" dirty="0" err="1" smtClean="0"/>
                        <a:t>deepfakes</a:t>
                      </a:r>
                      <a:r>
                        <a:rPr lang="en-US" sz="1200" b="0" dirty="0" smtClean="0"/>
                        <a:t>; older datasets not matching current quality.</a:t>
                      </a:r>
                      <a:endParaRPr lang="en-US" sz="1200" b="0" i="0" dirty="0">
                        <a:latin typeface="+mn-lt"/>
                      </a:endParaRPr>
                    </a:p>
                  </a:txBody>
                  <a:tcPr>
                    <a:solidFill>
                      <a:schemeClr val="accent6">
                        <a:lumMod val="20000"/>
                        <a:lumOff val="80000"/>
                      </a:schemeClr>
                    </a:solidFill>
                  </a:tcPr>
                </a:tc>
                <a:extLst>
                  <a:ext uri="{0D108BD9-81ED-4DB2-BD59-A6C34878D82A}">
                    <a16:rowId xmlns:a16="http://schemas.microsoft.com/office/drawing/2014/main" xmlns="" val="108054300"/>
                  </a:ext>
                </a:extLst>
              </a:tr>
            </a:tbl>
          </a:graphicData>
        </a:graphic>
      </p:graphicFrame>
    </p:spTree>
    <p:extLst>
      <p:ext uri="{BB962C8B-B14F-4D97-AF65-F5344CB8AC3E}">
        <p14:creationId xmlns:p14="http://schemas.microsoft.com/office/powerpoint/2010/main" val="65407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33FB29-338F-2CC5-CB7B-CE349253F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B49604-CF58-49D5-2EBA-435665550701}"/>
              </a:ext>
            </a:extLst>
          </p:cNvPr>
          <p:cNvSpPr>
            <a:spLocks noGrp="1"/>
          </p:cNvSpPr>
          <p:nvPr>
            <p:ph type="title"/>
          </p:nvPr>
        </p:nvSpPr>
        <p:spPr/>
        <p:txBody>
          <a:bodyPr/>
          <a:lstStyle/>
          <a:p>
            <a:r>
              <a:rPr lang="en-IN" sz="2400" dirty="0">
                <a:ea typeface="Palatino" pitchFamily="2" charset="77"/>
              </a:rPr>
              <a:t>Literature Review (</a:t>
            </a:r>
            <a:r>
              <a:rPr lang="en-IN" sz="2400" dirty="0" err="1">
                <a:ea typeface="Palatino" pitchFamily="2" charset="77"/>
              </a:rPr>
              <a:t>cont</a:t>
            </a:r>
            <a:r>
              <a:rPr lang="en-IN" sz="2400" dirty="0">
                <a:ea typeface="Palatino" pitchFamily="2" charset="77"/>
              </a:rPr>
              <a:t>…)</a:t>
            </a:r>
            <a:endParaRPr lang="en-US" b="0" dirty="0"/>
          </a:p>
        </p:txBody>
      </p:sp>
      <p:sp>
        <p:nvSpPr>
          <p:cNvPr id="4" name="Content Placeholder 2">
            <a:extLst>
              <a:ext uri="{FF2B5EF4-FFF2-40B4-BE49-F238E27FC236}">
                <a16:creationId xmlns:a16="http://schemas.microsoft.com/office/drawing/2014/main" xmlns="" id="{CF17523C-8990-B920-ED90-F4134EBEE7AF}"/>
              </a:ext>
            </a:extLst>
          </p:cNvPr>
          <p:cNvSpPr txBox="1">
            <a:spLocks/>
          </p:cNvSpPr>
          <p:nvPr/>
        </p:nvSpPr>
        <p:spPr bwMode="auto">
          <a:xfrm>
            <a:off x="77118" y="804231"/>
            <a:ext cx="8956714" cy="5794873"/>
          </a:xfrm>
          <a:prstGeom prst="rect">
            <a:avLst/>
          </a:prstGeom>
          <a:noFill/>
          <a:ln>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20204" pitchFamily="34" charset="0"/>
              <a:buChar char="•"/>
              <a:defRPr kumimoji="1" sz="1800">
                <a:solidFill>
                  <a:schemeClr val="tx1"/>
                </a:solidFill>
                <a:latin typeface="Helvetica" pitchFamily="2"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309020205020404" pitchFamily="49" charset="0"/>
              <a:buChar char="o"/>
              <a:defRPr kumimoji="1" sz="1600">
                <a:solidFill>
                  <a:schemeClr val="tx1"/>
                </a:solidFill>
                <a:latin typeface="Helvetica" pitchFamily="2"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itchFamily="18" charset="2"/>
              <a:buChar char="4"/>
              <a:defRPr kumimoji="1" sz="1600">
                <a:solidFill>
                  <a:schemeClr val="tx1"/>
                </a:solidFill>
                <a:latin typeface="Helvetica" pitchFamily="2"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2"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marL="95250" indent="0">
              <a:buNone/>
            </a:pPr>
            <a:endParaRPr lang="en-IN" sz="1800" dirty="0">
              <a:ea typeface="Palatino" pitchFamily="2" charset="77"/>
            </a:endParaRPr>
          </a:p>
        </p:txBody>
      </p:sp>
      <p:graphicFrame>
        <p:nvGraphicFramePr>
          <p:cNvPr id="6" name="Table 5">
            <a:extLst>
              <a:ext uri="{FF2B5EF4-FFF2-40B4-BE49-F238E27FC236}">
                <a16:creationId xmlns:a16="http://schemas.microsoft.com/office/drawing/2014/main" xmlns="" id="{1E4C4205-89F0-ED73-BA31-71FDF2EC3DB2}"/>
              </a:ext>
            </a:extLst>
          </p:cNvPr>
          <p:cNvGraphicFramePr>
            <a:graphicFrameLocks noGrp="1"/>
          </p:cNvGraphicFramePr>
          <p:nvPr>
            <p:extLst>
              <p:ext uri="{D42A27DB-BD31-4B8C-83A1-F6EECF244321}">
                <p14:modId xmlns:p14="http://schemas.microsoft.com/office/powerpoint/2010/main" val="21160342"/>
              </p:ext>
            </p:extLst>
          </p:nvPr>
        </p:nvGraphicFramePr>
        <p:xfrm>
          <a:off x="77118" y="796926"/>
          <a:ext cx="8956714" cy="5835118"/>
        </p:xfrm>
        <a:graphic>
          <a:graphicData uri="http://schemas.openxmlformats.org/drawingml/2006/table">
            <a:tbl>
              <a:tblPr firstRow="1" bandRow="1">
                <a:tableStyleId>{00A15C55-8517-42AA-B614-E9B94910E393}</a:tableStyleId>
              </a:tblPr>
              <a:tblGrid>
                <a:gridCol w="544265">
                  <a:extLst>
                    <a:ext uri="{9D8B030D-6E8A-4147-A177-3AD203B41FA5}">
                      <a16:colId xmlns:a16="http://schemas.microsoft.com/office/drawing/2014/main" xmlns="" val="1580173846"/>
                    </a:ext>
                  </a:extLst>
                </a:gridCol>
                <a:gridCol w="1766790">
                  <a:extLst>
                    <a:ext uri="{9D8B030D-6E8A-4147-A177-3AD203B41FA5}">
                      <a16:colId xmlns:a16="http://schemas.microsoft.com/office/drawing/2014/main" xmlns="" val="1787721097"/>
                    </a:ext>
                  </a:extLst>
                </a:gridCol>
                <a:gridCol w="1470669">
                  <a:extLst>
                    <a:ext uri="{9D8B030D-6E8A-4147-A177-3AD203B41FA5}">
                      <a16:colId xmlns:a16="http://schemas.microsoft.com/office/drawing/2014/main" xmlns="" val="1940941142"/>
                    </a:ext>
                  </a:extLst>
                </a:gridCol>
                <a:gridCol w="1426439">
                  <a:extLst>
                    <a:ext uri="{9D8B030D-6E8A-4147-A177-3AD203B41FA5}">
                      <a16:colId xmlns:a16="http://schemas.microsoft.com/office/drawing/2014/main" xmlns="" val="1753147821"/>
                    </a:ext>
                  </a:extLst>
                </a:gridCol>
                <a:gridCol w="1835574">
                  <a:extLst>
                    <a:ext uri="{9D8B030D-6E8A-4147-A177-3AD203B41FA5}">
                      <a16:colId xmlns:a16="http://schemas.microsoft.com/office/drawing/2014/main" xmlns="" val="75906716"/>
                    </a:ext>
                  </a:extLst>
                </a:gridCol>
                <a:gridCol w="1912977">
                  <a:extLst>
                    <a:ext uri="{9D8B030D-6E8A-4147-A177-3AD203B41FA5}">
                      <a16:colId xmlns:a16="http://schemas.microsoft.com/office/drawing/2014/main" xmlns="" val="359970441"/>
                    </a:ext>
                  </a:extLst>
                </a:gridCol>
              </a:tblGrid>
              <a:tr h="784087">
                <a:tc>
                  <a:txBody>
                    <a:bodyPr/>
                    <a:lstStyle/>
                    <a:p>
                      <a:pPr algn="ctr"/>
                      <a:r>
                        <a:rPr lang="en-US" sz="1200" b="0" i="0" dirty="0">
                          <a:latin typeface="Helvetica" pitchFamily="2" charset="0"/>
                        </a:rPr>
                        <a:t>S. No.</a:t>
                      </a:r>
                    </a:p>
                  </a:txBody>
                  <a:tcPr>
                    <a:solidFill>
                      <a:schemeClr val="accent6">
                        <a:lumMod val="50000"/>
                      </a:schemeClr>
                    </a:solidFill>
                  </a:tcPr>
                </a:tc>
                <a:tc>
                  <a:txBody>
                    <a:bodyPr/>
                    <a:lstStyle/>
                    <a:p>
                      <a:pPr algn="ctr"/>
                      <a:r>
                        <a:rPr lang="en-US" sz="1200" b="0" i="0" dirty="0">
                          <a:latin typeface="Helvetica" pitchFamily="2" charset="0"/>
                        </a:rPr>
                        <a:t>Author &amp; </a:t>
                      </a:r>
                    </a:p>
                    <a:p>
                      <a:pPr algn="ctr"/>
                      <a:r>
                        <a:rPr lang="en-US" sz="1200" b="0" i="0" dirty="0">
                          <a:latin typeface="Helvetica" pitchFamily="2" charset="0"/>
                        </a:rPr>
                        <a:t>Paper Title </a:t>
                      </a:r>
                      <a:br>
                        <a:rPr lang="en-US" sz="1200" b="0" i="0" dirty="0">
                          <a:latin typeface="Helvetica" pitchFamily="2" charset="0"/>
                        </a:rPr>
                      </a:br>
                      <a:r>
                        <a:rPr lang="en-US" sz="1200" b="0" i="0" dirty="0">
                          <a:latin typeface="Helvetica" pitchFamily="2" charset="0"/>
                        </a:rPr>
                        <a:t>[Citation]</a:t>
                      </a:r>
                    </a:p>
                  </a:txBody>
                  <a:tcPr>
                    <a:solidFill>
                      <a:schemeClr val="accent6">
                        <a:lumMod val="50000"/>
                      </a:schemeClr>
                    </a:solidFill>
                  </a:tcPr>
                </a:tc>
                <a:tc>
                  <a:txBody>
                    <a:bodyPr/>
                    <a:lstStyle/>
                    <a:p>
                      <a:pPr algn="ctr"/>
                      <a:r>
                        <a:rPr lang="en-US" sz="1200" b="0" i="0" dirty="0">
                          <a:latin typeface="Helvetica" pitchFamily="2" charset="0"/>
                        </a:rPr>
                        <a:t>Journal/</a:t>
                      </a:r>
                    </a:p>
                    <a:p>
                      <a:pPr algn="ctr"/>
                      <a:r>
                        <a:rPr lang="en-US" sz="1200" b="0" i="0" dirty="0">
                          <a:latin typeface="Helvetica" pitchFamily="2" charset="0"/>
                        </a:rPr>
                        <a:t>Conference</a:t>
                      </a:r>
                      <a:br>
                        <a:rPr lang="en-US" sz="1200" b="0" i="0" dirty="0">
                          <a:latin typeface="Helvetica" pitchFamily="2" charset="0"/>
                        </a:rPr>
                      </a:br>
                      <a:r>
                        <a:rPr lang="en-US" sz="1200" b="0" i="0" dirty="0">
                          <a:latin typeface="Helvetica" pitchFamily="2" charset="0"/>
                        </a:rPr>
                        <a:t>(Year)</a:t>
                      </a:r>
                    </a:p>
                  </a:txBody>
                  <a:tcPr>
                    <a:solidFill>
                      <a:schemeClr val="accent6">
                        <a:lumMod val="50000"/>
                      </a:schemeClr>
                    </a:solidFill>
                  </a:tcPr>
                </a:tc>
                <a:tc>
                  <a:txBody>
                    <a:bodyPr/>
                    <a:lstStyle/>
                    <a:p>
                      <a:pPr algn="ctr"/>
                      <a:r>
                        <a:rPr lang="en-US" sz="1200" b="0" i="0" dirty="0">
                          <a:latin typeface="Helvetica" pitchFamily="2" charset="0"/>
                        </a:rPr>
                        <a:t>Tools/</a:t>
                      </a:r>
                    </a:p>
                    <a:p>
                      <a:pPr algn="ctr"/>
                      <a:r>
                        <a:rPr lang="en-US" sz="1200" b="0" i="0" dirty="0">
                          <a:latin typeface="Helvetica" pitchFamily="2" charset="0"/>
                        </a:rPr>
                        <a:t>Techniques/</a:t>
                      </a:r>
                    </a:p>
                    <a:p>
                      <a:pPr algn="ctr"/>
                      <a:r>
                        <a:rPr lang="en-US" sz="1200" b="0" i="0" dirty="0">
                          <a:latin typeface="Helvetica" pitchFamily="2" charset="0"/>
                        </a:rPr>
                        <a:t>Dataset</a:t>
                      </a:r>
                    </a:p>
                  </a:txBody>
                  <a:tcPr>
                    <a:solidFill>
                      <a:schemeClr val="accent6">
                        <a:lumMod val="50000"/>
                      </a:schemeClr>
                    </a:solidFill>
                  </a:tcPr>
                </a:tc>
                <a:tc>
                  <a:txBody>
                    <a:bodyPr/>
                    <a:lstStyle/>
                    <a:p>
                      <a:pPr algn="ctr"/>
                      <a:r>
                        <a:rPr lang="en-US" sz="1200" b="0" i="0" dirty="0">
                          <a:latin typeface="Helvetica" pitchFamily="2" charset="0"/>
                        </a:rPr>
                        <a:t>Key Findings/</a:t>
                      </a:r>
                    </a:p>
                    <a:p>
                      <a:pPr algn="ctr"/>
                      <a:r>
                        <a:rPr lang="en-US" sz="1200" b="0" i="0" dirty="0">
                          <a:latin typeface="Helvetica" pitchFamily="2" charset="0"/>
                        </a:rPr>
                        <a:t>Results</a:t>
                      </a:r>
                    </a:p>
                  </a:txBody>
                  <a:tcPr>
                    <a:solidFill>
                      <a:schemeClr val="accent6">
                        <a:lumMod val="50000"/>
                      </a:schemeClr>
                    </a:solidFill>
                  </a:tcPr>
                </a:tc>
                <a:tc>
                  <a:txBody>
                    <a:bodyPr/>
                    <a:lstStyle/>
                    <a:p>
                      <a:pPr algn="ctr"/>
                      <a:r>
                        <a:rPr lang="en-US" sz="1200" b="0" i="0" dirty="0">
                          <a:latin typeface="Helvetica" pitchFamily="2" charset="0"/>
                        </a:rPr>
                        <a:t>Limitations/</a:t>
                      </a:r>
                    </a:p>
                    <a:p>
                      <a:pPr algn="ctr"/>
                      <a:r>
                        <a:rPr lang="en-US" sz="1200" b="0" i="0" dirty="0">
                          <a:latin typeface="Helvetica" pitchFamily="2" charset="0"/>
                        </a:rPr>
                        <a:t>Gaps Identified</a:t>
                      </a:r>
                    </a:p>
                  </a:txBody>
                  <a:tcPr>
                    <a:solidFill>
                      <a:schemeClr val="accent6">
                        <a:lumMod val="50000"/>
                      </a:schemeClr>
                    </a:solidFill>
                  </a:tcPr>
                </a:tc>
                <a:extLst>
                  <a:ext uri="{0D108BD9-81ED-4DB2-BD59-A6C34878D82A}">
                    <a16:rowId xmlns:a16="http://schemas.microsoft.com/office/drawing/2014/main" xmlns="" val="2495431070"/>
                  </a:ext>
                </a:extLst>
              </a:tr>
              <a:tr h="1213985">
                <a:tc>
                  <a:txBody>
                    <a:bodyPr/>
                    <a:lstStyle/>
                    <a:p>
                      <a:pPr algn="ctr"/>
                      <a:r>
                        <a:rPr lang="en-US" sz="1200" b="0" i="0" dirty="0">
                          <a:latin typeface="Helvetica" pitchFamily="2" charset="0"/>
                        </a:rPr>
                        <a:t>13.</a:t>
                      </a:r>
                    </a:p>
                  </a:txBody>
                  <a:tcPr>
                    <a:solidFill>
                      <a:schemeClr val="accent6">
                        <a:lumMod val="60000"/>
                        <a:lumOff val="40000"/>
                      </a:schemeClr>
                    </a:solidFill>
                  </a:tcPr>
                </a:tc>
                <a:tc>
                  <a:txBody>
                    <a:bodyPr/>
                    <a:lstStyle/>
                    <a:p>
                      <a:r>
                        <a:rPr lang="en-US" sz="1200" b="0" i="0" dirty="0" smtClean="0">
                          <a:latin typeface="Helvetica" pitchFamily="2" charset="0"/>
                        </a:rPr>
                        <a:t>Z. He, et al.</a:t>
                      </a:r>
                      <a:r>
                        <a:rPr lang="en-IN" sz="1200" b="0" dirty="0" smtClean="0">
                          <a:latin typeface="+mn-lt"/>
                        </a:rPr>
                        <a:t> —</a:t>
                      </a:r>
                      <a:r>
                        <a:rPr lang="en-US" sz="1200" b="0" i="0" baseline="0" dirty="0" smtClean="0">
                          <a:latin typeface="+mn-lt"/>
                        </a:rPr>
                        <a:t> </a:t>
                      </a:r>
                      <a:r>
                        <a:rPr lang="en-US" sz="1200" b="0" i="0" dirty="0" smtClean="0">
                          <a:latin typeface="Helvetica" pitchFamily="2" charset="0"/>
                        </a:rPr>
                        <a:t>"</a:t>
                      </a:r>
                      <a:r>
                        <a:rPr lang="en-US" sz="1200" b="0" i="1" dirty="0" err="1" smtClean="0">
                          <a:latin typeface="Helvetica" pitchFamily="2" charset="0"/>
                        </a:rPr>
                        <a:t>GazeForensics</a:t>
                      </a:r>
                      <a:r>
                        <a:rPr lang="en-US" sz="1200" b="0" i="1" dirty="0" smtClean="0">
                          <a:latin typeface="Helvetica" pitchFamily="2" charset="0"/>
                        </a:rPr>
                        <a:t>: </a:t>
                      </a:r>
                      <a:r>
                        <a:rPr lang="en-US" sz="1200" b="0" i="1" dirty="0" err="1" smtClean="0">
                          <a:latin typeface="Helvetica" pitchFamily="2" charset="0"/>
                        </a:rPr>
                        <a:t>DeepFake</a:t>
                      </a:r>
                      <a:r>
                        <a:rPr lang="en-US" sz="1200" b="0" i="1" dirty="0" smtClean="0">
                          <a:latin typeface="Helvetica" pitchFamily="2" charset="0"/>
                        </a:rPr>
                        <a:t> Detection via Gaze-guided Spatial Inconsistency Learning</a:t>
                      </a:r>
                      <a:r>
                        <a:rPr lang="en-US" sz="1200" b="0" i="0" dirty="0" smtClean="0">
                          <a:latin typeface="Helvetica" pitchFamily="2" charset="0"/>
                        </a:rPr>
                        <a:t>“ [13]</a:t>
                      </a:r>
                      <a:endParaRPr lang="en-US" sz="1200" b="0" i="0" dirty="0">
                        <a:latin typeface="Helvetica" pitchFamily="2" charset="0"/>
                      </a:endParaRPr>
                    </a:p>
                  </a:txBody>
                  <a:tcPr>
                    <a:solidFill>
                      <a:schemeClr val="accent6">
                        <a:lumMod val="60000"/>
                        <a:lumOff val="40000"/>
                      </a:schemeClr>
                    </a:solidFill>
                  </a:tcPr>
                </a:tc>
                <a:tc>
                  <a:txBody>
                    <a:bodyPr/>
                    <a:lstStyle/>
                    <a:p>
                      <a:r>
                        <a:rPr lang="en-US" sz="1200" b="0" i="0" dirty="0" err="1" smtClean="0">
                          <a:latin typeface="Helvetica" pitchFamily="2" charset="0"/>
                        </a:rPr>
                        <a:t>arXiv</a:t>
                      </a:r>
                      <a:r>
                        <a:rPr lang="en-US" sz="1200" b="0" i="0" dirty="0" smtClean="0">
                          <a:latin typeface="Helvetica" pitchFamily="2" charset="0"/>
                        </a:rPr>
                        <a:t> preprint, 2023.</a:t>
                      </a:r>
                      <a:endParaRPr lang="en-US" sz="1200" b="0" i="0" dirty="0">
                        <a:latin typeface="Helvetica" pitchFamily="2" charset="0"/>
                      </a:endParaRPr>
                    </a:p>
                  </a:txBody>
                  <a:tcPr>
                    <a:solidFill>
                      <a:schemeClr val="accent6">
                        <a:lumMod val="60000"/>
                        <a:lumOff val="40000"/>
                      </a:schemeClr>
                    </a:solidFill>
                  </a:tcPr>
                </a:tc>
                <a:tc>
                  <a:txBody>
                    <a:bodyPr/>
                    <a:lstStyle/>
                    <a:p>
                      <a:r>
                        <a:rPr lang="en-US" sz="1200" dirty="0" smtClean="0"/>
                        <a:t>CNN-based gaze estimation; </a:t>
                      </a:r>
                      <a:r>
                        <a:rPr lang="en-US" sz="1200" dirty="0" err="1" smtClean="0"/>
                        <a:t>FaceForensics</a:t>
                      </a:r>
                      <a:r>
                        <a:rPr lang="en-US" sz="1200" dirty="0" smtClean="0"/>
                        <a:t>++, DFDC.</a:t>
                      </a:r>
                      <a:endParaRPr lang="en-US" sz="1200" b="0" i="0" dirty="0">
                        <a:latin typeface="Helvetica" pitchFamily="2" charset="0"/>
                      </a:endParaRPr>
                    </a:p>
                  </a:txBody>
                  <a:tcPr>
                    <a:solidFill>
                      <a:schemeClr val="accent6">
                        <a:lumMod val="60000"/>
                        <a:lumOff val="40000"/>
                      </a:schemeClr>
                    </a:solidFill>
                  </a:tcPr>
                </a:tc>
                <a:tc>
                  <a:txBody>
                    <a:bodyPr/>
                    <a:lstStyle/>
                    <a:p>
                      <a:r>
                        <a:rPr lang="en-IN" sz="1200" dirty="0" smtClean="0"/>
                        <a:t>Eye-gaze cues outperform baseline CNNs.</a:t>
                      </a:r>
                      <a:endParaRPr lang="en-US" sz="1200" b="0" i="0" dirty="0">
                        <a:latin typeface="Helvetica" pitchFamily="2" charset="0"/>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dirty="0" smtClean="0"/>
                        <a:t>Struggles on low-quality/compressed videos; dataset-specific.</a:t>
                      </a:r>
                      <a:endParaRPr lang="en-US" sz="1200" b="0" i="0" dirty="0">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xmlns="" val="3440570599"/>
                  </a:ext>
                </a:extLst>
              </a:tr>
              <a:tr h="1198268">
                <a:tc>
                  <a:txBody>
                    <a:bodyPr/>
                    <a:lstStyle/>
                    <a:p>
                      <a:pPr algn="ctr"/>
                      <a:r>
                        <a:rPr lang="en-US" sz="1200" b="0" i="0" dirty="0">
                          <a:latin typeface="Helvetica" pitchFamily="2" charset="0"/>
                        </a:rPr>
                        <a:t>14.</a:t>
                      </a:r>
                    </a:p>
                  </a:txBody>
                  <a:tcPr>
                    <a:solidFill>
                      <a:schemeClr val="accent6">
                        <a:lumMod val="20000"/>
                        <a:lumOff val="80000"/>
                      </a:schemeClr>
                    </a:solidFill>
                  </a:tcPr>
                </a:tc>
                <a:tc>
                  <a:txBody>
                    <a:bodyPr/>
                    <a:lstStyle/>
                    <a:p>
                      <a:r>
                        <a:rPr lang="en-US" sz="1200" b="0" i="0" dirty="0" smtClean="0">
                          <a:latin typeface="Helvetica" pitchFamily="2" charset="0"/>
                        </a:rPr>
                        <a:t>B. </a:t>
                      </a:r>
                      <a:r>
                        <a:rPr lang="en-US" sz="1200" b="0" i="0" dirty="0" err="1" smtClean="0">
                          <a:latin typeface="Helvetica" pitchFamily="2" charset="0"/>
                        </a:rPr>
                        <a:t>Dolhansky</a:t>
                      </a:r>
                      <a:r>
                        <a:rPr lang="en-US" sz="1200" b="0" i="0" baseline="0" dirty="0" smtClean="0">
                          <a:latin typeface="Helvetica" pitchFamily="2" charset="0"/>
                        </a:rPr>
                        <a:t> et al.</a:t>
                      </a:r>
                      <a:r>
                        <a:rPr lang="en-IN" sz="1200" b="0" dirty="0" smtClean="0">
                          <a:latin typeface="+mn-lt"/>
                        </a:rPr>
                        <a:t> —</a:t>
                      </a:r>
                      <a:r>
                        <a:rPr lang="en-US" sz="1200" b="0" i="0" baseline="0" dirty="0" smtClean="0">
                          <a:latin typeface="+mn-lt"/>
                        </a:rPr>
                        <a:t> </a:t>
                      </a:r>
                      <a:r>
                        <a:rPr lang="en-US" sz="1200" b="0" i="0" dirty="0" smtClean="0">
                          <a:latin typeface="Helvetica" pitchFamily="2" charset="0"/>
                        </a:rPr>
                        <a:t>"</a:t>
                      </a:r>
                      <a:r>
                        <a:rPr lang="en-US" sz="1200" b="0" i="1" dirty="0" smtClean="0">
                          <a:latin typeface="Helvetica" pitchFamily="2" charset="0"/>
                        </a:rPr>
                        <a:t>The </a:t>
                      </a:r>
                      <a:r>
                        <a:rPr lang="en-US" sz="1200" b="0" i="1" dirty="0" err="1" smtClean="0">
                          <a:latin typeface="Helvetica" pitchFamily="2" charset="0"/>
                        </a:rPr>
                        <a:t>DeepFake</a:t>
                      </a:r>
                      <a:r>
                        <a:rPr lang="en-US" sz="1200" b="0" i="1" dirty="0" smtClean="0">
                          <a:latin typeface="Helvetica" pitchFamily="2" charset="0"/>
                        </a:rPr>
                        <a:t> Detection Challenge (DFDC) Dataset</a:t>
                      </a:r>
                      <a:r>
                        <a:rPr lang="en-US" sz="1200" b="0" i="0" dirty="0" smtClean="0">
                          <a:latin typeface="Helvetica" pitchFamily="2" charset="0"/>
                        </a:rPr>
                        <a:t>“ [14]</a:t>
                      </a:r>
                      <a:endParaRPr lang="en-US" sz="1200" b="0" i="0" dirty="0">
                        <a:latin typeface="Helvetica" pitchFamily="2" charset="0"/>
                      </a:endParaRPr>
                    </a:p>
                  </a:txBody>
                  <a:tcPr>
                    <a:solidFill>
                      <a:schemeClr val="accent6">
                        <a:lumMod val="20000"/>
                        <a:lumOff val="80000"/>
                      </a:schemeClr>
                    </a:solidFill>
                  </a:tcPr>
                </a:tc>
                <a:tc>
                  <a:txBody>
                    <a:bodyPr/>
                    <a:lstStyle/>
                    <a:p>
                      <a:r>
                        <a:rPr lang="en-US" sz="1200" b="0" i="0" dirty="0" err="1" smtClean="0">
                          <a:latin typeface="Helvetica" pitchFamily="2" charset="0"/>
                        </a:rPr>
                        <a:t>arXiv</a:t>
                      </a:r>
                      <a:r>
                        <a:rPr lang="en-US" sz="1200" b="0" i="0" dirty="0" smtClean="0">
                          <a:latin typeface="Helvetica" pitchFamily="2" charset="0"/>
                        </a:rPr>
                        <a:t> preprint arXiv:2006.07397, 2020.</a:t>
                      </a:r>
                      <a:endParaRPr lang="en-US" sz="1200" b="0" i="0" dirty="0">
                        <a:latin typeface="Helvetica" pitchFamily="2" charset="0"/>
                      </a:endParaRPr>
                    </a:p>
                  </a:txBody>
                  <a:tcPr>
                    <a:solidFill>
                      <a:schemeClr val="accent6">
                        <a:lumMod val="20000"/>
                        <a:lumOff val="80000"/>
                      </a:schemeClr>
                    </a:solidFill>
                  </a:tcPr>
                </a:tc>
                <a:tc>
                  <a:txBody>
                    <a:bodyPr/>
                    <a:lstStyle/>
                    <a:p>
                      <a:r>
                        <a:rPr lang="en-IN" sz="1200" dirty="0" smtClean="0"/>
                        <a:t>Large-scale dataset (</a:t>
                      </a:r>
                      <a:r>
                        <a:rPr lang="en-IN" sz="1200" dirty="0" err="1" smtClean="0"/>
                        <a:t>Deepfake</a:t>
                      </a:r>
                      <a:r>
                        <a:rPr lang="en-IN" sz="1200" dirty="0" smtClean="0"/>
                        <a:t>, GAN, non-learned); model benchmarks.</a:t>
                      </a:r>
                      <a:endParaRPr lang="en-US" sz="1200" b="0" i="0" dirty="0">
                        <a:latin typeface="Helvetica" pitchFamily="2" charset="0"/>
                      </a:endParaRPr>
                    </a:p>
                  </a:txBody>
                  <a:tcPr>
                    <a:solidFill>
                      <a:schemeClr val="accent6">
                        <a:lumMod val="20000"/>
                        <a:lumOff val="80000"/>
                      </a:schemeClr>
                    </a:solidFill>
                  </a:tcPr>
                </a:tc>
                <a:tc>
                  <a:txBody>
                    <a:bodyPr/>
                    <a:lstStyle/>
                    <a:p>
                      <a:r>
                        <a:rPr lang="en-US" sz="1200" dirty="0" smtClean="0"/>
                        <a:t>Largest public dataset for training &amp; benchmarking detectors.</a:t>
                      </a:r>
                      <a:endParaRPr lang="en-US" sz="1200" b="0" i="0" dirty="0">
                        <a:latin typeface="Helvetica" pitchFamily="2" charset="0"/>
                      </a:endParaRPr>
                    </a:p>
                  </a:txBody>
                  <a:tcPr>
                    <a:solidFill>
                      <a:schemeClr val="accent6">
                        <a:lumMod val="20000"/>
                        <a:lumOff val="80000"/>
                      </a:schemeClr>
                    </a:solidFill>
                  </a:tcPr>
                </a:tc>
                <a:tc>
                  <a:txBody>
                    <a:bodyPr/>
                    <a:lstStyle/>
                    <a:p>
                      <a:pPr marL="0" indent="0">
                        <a:buFont typeface="Arial" panose="020B0604020202020204" pitchFamily="34" charset="0"/>
                        <a:buNone/>
                      </a:pPr>
                      <a:r>
                        <a:rPr lang="en-US" sz="1200" dirty="0" smtClean="0"/>
                        <a:t>Models show poor generalization; high pub. data accuracy but weak on unseen “black-box”.</a:t>
                      </a:r>
                      <a:endParaRPr lang="en-US" sz="12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2590066489"/>
                  </a:ext>
                </a:extLst>
              </a:tr>
              <a:tr h="1267178">
                <a:tc>
                  <a:txBody>
                    <a:bodyPr/>
                    <a:lstStyle/>
                    <a:p>
                      <a:pPr algn="ctr"/>
                      <a:r>
                        <a:rPr lang="en-US" sz="1200" b="0" i="0" dirty="0">
                          <a:latin typeface="Helvetica" pitchFamily="2" charset="0"/>
                        </a:rPr>
                        <a:t>15.</a:t>
                      </a:r>
                    </a:p>
                  </a:txBody>
                  <a:tcPr>
                    <a:solidFill>
                      <a:schemeClr val="accent6">
                        <a:lumMod val="60000"/>
                        <a:lumOff val="40000"/>
                      </a:schemeClr>
                    </a:solidFill>
                  </a:tcPr>
                </a:tc>
                <a:tc>
                  <a:txBody>
                    <a:bodyPr/>
                    <a:lstStyle/>
                    <a:p>
                      <a:r>
                        <a:rPr lang="en-US" sz="1200" b="0" i="0" dirty="0" smtClean="0">
                          <a:latin typeface="Helvetica" pitchFamily="2" charset="0"/>
                        </a:rPr>
                        <a:t>B. B. Gupta</a:t>
                      </a:r>
                      <a:r>
                        <a:rPr lang="en-US" sz="1200" b="0" i="0" baseline="0" dirty="0" smtClean="0">
                          <a:latin typeface="Helvetica" pitchFamily="2" charset="0"/>
                        </a:rPr>
                        <a:t> et al.</a:t>
                      </a:r>
                      <a:r>
                        <a:rPr lang="en-IN" sz="1200" b="0" dirty="0" smtClean="0">
                          <a:latin typeface="+mn-lt"/>
                        </a:rPr>
                        <a:t> —</a:t>
                      </a:r>
                      <a:r>
                        <a:rPr lang="en-US" sz="1200" b="0" i="0" baseline="0" dirty="0" smtClean="0">
                          <a:latin typeface="+mn-lt"/>
                        </a:rPr>
                        <a:t> </a:t>
                      </a:r>
                      <a:r>
                        <a:rPr lang="en-US" sz="1200" b="0" i="0" dirty="0" smtClean="0">
                          <a:latin typeface="Helvetica" pitchFamily="2" charset="0"/>
                        </a:rPr>
                        <a:t> "</a:t>
                      </a:r>
                      <a:r>
                        <a:rPr lang="en-US" sz="1200" b="0" i="1" dirty="0" smtClean="0">
                          <a:latin typeface="Helvetica" pitchFamily="2" charset="0"/>
                        </a:rPr>
                        <a:t>Deep Fake: An Overview</a:t>
                      </a:r>
                      <a:r>
                        <a:rPr lang="en-US" sz="1200" b="0" i="0" dirty="0" smtClean="0">
                          <a:latin typeface="Helvetica" pitchFamily="2" charset="0"/>
                        </a:rPr>
                        <a:t>“ [15]</a:t>
                      </a:r>
                      <a:endParaRPr lang="en-US" sz="1200" b="0" i="0" dirty="0">
                        <a:latin typeface="Helvetica" pitchFamily="2" charset="0"/>
                      </a:endParaRPr>
                    </a:p>
                  </a:txBody>
                  <a:tcPr>
                    <a:solidFill>
                      <a:schemeClr val="accent6">
                        <a:lumMod val="60000"/>
                        <a:lumOff val="40000"/>
                      </a:schemeClr>
                    </a:solidFill>
                  </a:tcPr>
                </a:tc>
                <a:tc>
                  <a:txBody>
                    <a:bodyPr/>
                    <a:lstStyle/>
                    <a:p>
                      <a:r>
                        <a:rPr lang="en-US" sz="1200" b="0" i="0" dirty="0" smtClean="0">
                          <a:latin typeface="Helvetica" pitchFamily="2" charset="0"/>
                        </a:rPr>
                        <a:t>Smart and Innovative Trends in Engineering and Technology (SITET-2020), 2021.</a:t>
                      </a:r>
                      <a:endParaRPr lang="en-US" sz="1200" b="0" i="0" dirty="0">
                        <a:latin typeface="Helvetica" pitchFamily="2" charset="0"/>
                      </a:endParaRPr>
                    </a:p>
                  </a:txBody>
                  <a:tcPr>
                    <a:solidFill>
                      <a:schemeClr val="accent6">
                        <a:lumMod val="60000"/>
                        <a:lumOff val="40000"/>
                      </a:schemeClr>
                    </a:solidFill>
                  </a:tcPr>
                </a:tc>
                <a:tc>
                  <a:txBody>
                    <a:bodyPr/>
                    <a:lstStyle/>
                    <a:p>
                      <a:r>
                        <a:rPr lang="en-IN" sz="1200" b="0" dirty="0" smtClean="0"/>
                        <a:t>Elliptic Curve Cryptography (ECC), DNA-based encryption for secure </a:t>
                      </a:r>
                      <a:r>
                        <a:rPr lang="en-IN" sz="1200" b="0" dirty="0" err="1" smtClean="0"/>
                        <a:t>IoT</a:t>
                      </a:r>
                      <a:r>
                        <a:rPr lang="en-IN" sz="1200" b="0" dirty="0" smtClean="0"/>
                        <a:t> communication.</a:t>
                      </a:r>
                      <a:endParaRPr lang="en-US" sz="1200" b="0" i="0" dirty="0">
                        <a:latin typeface="Helvetica" pitchFamily="2" charset="0"/>
                      </a:endParaRPr>
                    </a:p>
                  </a:txBody>
                  <a:tcPr>
                    <a:solidFill>
                      <a:schemeClr val="accent6">
                        <a:lumMod val="60000"/>
                        <a:lumOff val="40000"/>
                      </a:schemeClr>
                    </a:solidFill>
                  </a:tcPr>
                </a:tc>
                <a:tc>
                  <a:txBody>
                    <a:bodyPr/>
                    <a:lstStyle/>
                    <a:p>
                      <a:r>
                        <a:rPr lang="en-US" sz="1200" dirty="0" smtClean="0"/>
                        <a:t>Protocol improves </a:t>
                      </a:r>
                      <a:r>
                        <a:rPr lang="en-US" sz="1200" dirty="0" err="1" smtClean="0"/>
                        <a:t>IoT</a:t>
                      </a:r>
                      <a:r>
                        <a:rPr lang="en-US" sz="1200" dirty="0" smtClean="0"/>
                        <a:t> security against replay &amp; impersonation attacks.</a:t>
                      </a:r>
                      <a:endParaRPr lang="en-US" sz="1200" b="0" i="0" dirty="0">
                        <a:latin typeface="Helvetica" pitchFamily="2" charset="0"/>
                      </a:endParaRPr>
                    </a:p>
                  </a:txBody>
                  <a:tcPr>
                    <a:solidFill>
                      <a:schemeClr val="accent6">
                        <a:lumMod val="60000"/>
                        <a:lumOff val="40000"/>
                      </a:schemeClr>
                    </a:solidFill>
                  </a:tcPr>
                </a:tc>
                <a:tc>
                  <a:txBody>
                    <a:bodyPr/>
                    <a:lstStyle/>
                    <a:p>
                      <a:pPr marL="0" indent="0">
                        <a:buFont typeface="Arial" panose="020B0604020202020204" pitchFamily="34" charset="0"/>
                        <a:buNone/>
                      </a:pPr>
                      <a:r>
                        <a:rPr lang="en-US" sz="1200" dirty="0" smtClean="0"/>
                        <a:t>Poor generalization to new </a:t>
                      </a:r>
                      <a:r>
                        <a:rPr lang="en-US" sz="1200" dirty="0" err="1" smtClean="0"/>
                        <a:t>deepfakes</a:t>
                      </a:r>
                      <a:r>
                        <a:rPr lang="en-US" sz="1200" dirty="0" smtClean="0"/>
                        <a:t>; limited datasets (esp. audio/multimodal); weak robustness.</a:t>
                      </a:r>
                      <a:endParaRPr lang="en-US" sz="1200" b="0" i="0" dirty="0">
                        <a:latin typeface="Helvetica" pitchFamily="2" charset="0"/>
                      </a:endParaRPr>
                    </a:p>
                  </a:txBody>
                  <a:tcPr>
                    <a:solidFill>
                      <a:schemeClr val="accent6">
                        <a:lumMod val="60000"/>
                        <a:lumOff val="40000"/>
                      </a:schemeClr>
                    </a:solidFill>
                  </a:tcPr>
                </a:tc>
                <a:extLst>
                  <a:ext uri="{0D108BD9-81ED-4DB2-BD59-A6C34878D82A}">
                    <a16:rowId xmlns:a16="http://schemas.microsoft.com/office/drawing/2014/main" xmlns="" val="3646395450"/>
                  </a:ext>
                </a:extLst>
              </a:tr>
              <a:tr h="1213985">
                <a:tc>
                  <a:txBody>
                    <a:bodyPr/>
                    <a:lstStyle/>
                    <a:p>
                      <a:pPr algn="ctr"/>
                      <a:r>
                        <a:rPr lang="en-US" sz="1200" b="0" i="0" dirty="0">
                          <a:latin typeface="Helvetica" pitchFamily="2" charset="0"/>
                        </a:rPr>
                        <a:t>16.</a:t>
                      </a: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smtClean="0"/>
                        <a:t>Mika </a:t>
                      </a:r>
                      <a:r>
                        <a:rPr lang="en-US" sz="1200" b="0" dirty="0" err="1" smtClean="0"/>
                        <a:t>Westerlund</a:t>
                      </a:r>
                      <a:r>
                        <a:rPr lang="en-IN" sz="1200" b="0" dirty="0" smtClean="0">
                          <a:latin typeface="+mn-lt"/>
                        </a:rPr>
                        <a:t> —</a:t>
                      </a:r>
                      <a:r>
                        <a:rPr lang="en-US" sz="1200" b="0" i="0" baseline="0" dirty="0" smtClean="0">
                          <a:latin typeface="+mn-lt"/>
                        </a:rPr>
                        <a:t> </a:t>
                      </a:r>
                      <a:r>
                        <a:rPr lang="en-US" sz="1200" b="0" dirty="0" smtClean="0"/>
                        <a:t>“</a:t>
                      </a:r>
                      <a:r>
                        <a:rPr lang="en-US" sz="1200" b="0" i="1" dirty="0" smtClean="0"/>
                        <a:t>The Emergence of </a:t>
                      </a:r>
                      <a:r>
                        <a:rPr lang="en-US" sz="1200" b="0" i="1" dirty="0" err="1" smtClean="0"/>
                        <a:t>Deepfake</a:t>
                      </a:r>
                      <a:r>
                        <a:rPr lang="en-US" sz="1200" b="0" i="1" dirty="0" smtClean="0"/>
                        <a:t> Technology: A Review”</a:t>
                      </a:r>
                      <a:r>
                        <a:rPr lang="en-US" sz="1200" b="0" dirty="0" smtClean="0"/>
                        <a:t> [16]</a:t>
                      </a:r>
                      <a:endParaRPr lang="en-US" sz="1200" b="0" i="0" dirty="0" smtClean="0">
                        <a:latin typeface="Helvetica" pitchFamily="2" charset="0"/>
                      </a:endParaRPr>
                    </a:p>
                    <a:p>
                      <a:endParaRPr lang="en-US" sz="1200" b="0" i="0" dirty="0">
                        <a:latin typeface="Helvetica" pitchFamily="2" charset="0"/>
                      </a:endParaRPr>
                    </a:p>
                  </a:txBody>
                  <a:tcPr>
                    <a:solidFill>
                      <a:schemeClr val="accent6">
                        <a:lumMod val="20000"/>
                        <a:lumOff val="80000"/>
                      </a:schemeClr>
                    </a:solidFill>
                  </a:tcPr>
                </a:tc>
                <a:tc>
                  <a:txBody>
                    <a:bodyPr/>
                    <a:lstStyle/>
                    <a:p>
                      <a:r>
                        <a:rPr lang="en-IN" sz="1200" b="0" dirty="0" smtClean="0"/>
                        <a:t>Technology Innovation Management Review (2019).</a:t>
                      </a:r>
                      <a:endParaRPr lang="en-US" sz="1200" b="0" i="0" dirty="0">
                        <a:latin typeface="Helvetica" pitchFamily="2" charset="0"/>
                      </a:endParaRPr>
                    </a:p>
                  </a:txBody>
                  <a:tcPr>
                    <a:solidFill>
                      <a:schemeClr val="accent6">
                        <a:lumMod val="20000"/>
                        <a:lumOff val="80000"/>
                      </a:schemeClr>
                    </a:solidFill>
                  </a:tcPr>
                </a:tc>
                <a:tc>
                  <a:txBody>
                    <a:bodyPr/>
                    <a:lstStyle/>
                    <a:p>
                      <a:r>
                        <a:rPr lang="en-US" sz="1200" b="0" dirty="0" smtClean="0"/>
                        <a:t>Literature review of 84 online news articles.</a:t>
                      </a:r>
                      <a:endParaRPr lang="en-US" sz="1200" b="0" i="0" dirty="0">
                        <a:latin typeface="Helvetica" pitchFamily="2" charset="0"/>
                      </a:endParaRPr>
                    </a:p>
                  </a:txBody>
                  <a:tcPr>
                    <a:solidFill>
                      <a:schemeClr val="accent6">
                        <a:lumMod val="20000"/>
                        <a:lumOff val="80000"/>
                      </a:schemeClr>
                    </a:solidFill>
                  </a:tcPr>
                </a:tc>
                <a:tc>
                  <a:txBody>
                    <a:bodyPr/>
                    <a:lstStyle/>
                    <a:p>
                      <a:r>
                        <a:rPr lang="en-US" sz="1200" b="0" dirty="0" err="1" smtClean="0"/>
                        <a:t>Deepfakes</a:t>
                      </a:r>
                      <a:r>
                        <a:rPr lang="en-US" sz="1200" b="0" dirty="0" smtClean="0"/>
                        <a:t> pose a significant threat to society, business</a:t>
                      </a:r>
                      <a:r>
                        <a:rPr lang="en-US" sz="1200" b="0" baseline="0" dirty="0" smtClean="0"/>
                        <a:t> &amp; </a:t>
                      </a:r>
                      <a:r>
                        <a:rPr lang="en-US" sz="1200" b="0" dirty="0" smtClean="0"/>
                        <a:t>politics. They can be combatted via legislation</a:t>
                      </a:r>
                      <a:r>
                        <a:rPr lang="en-US" sz="1200" b="0" baseline="0" dirty="0" smtClean="0"/>
                        <a:t> </a:t>
                      </a:r>
                      <a:r>
                        <a:rPr lang="en-US" sz="1200" b="0" dirty="0" smtClean="0"/>
                        <a:t>and detection technology.</a:t>
                      </a:r>
                      <a:endParaRPr lang="en-US" sz="1200" b="0" i="0" dirty="0">
                        <a:latin typeface="Helvetica" pitchFamily="2" charset="0"/>
                      </a:endParaRPr>
                    </a:p>
                  </a:txBody>
                  <a:tcPr>
                    <a:solidFill>
                      <a:schemeClr val="accent6">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t>The author notes that at the time of publication, scholarly research on the topic was sparse.</a:t>
                      </a:r>
                      <a:endParaRPr lang="en-US" sz="1200" b="0" i="0" dirty="0" smtClean="0">
                        <a:latin typeface="Helvetica" pitchFamily="2" charset="0"/>
                      </a:endParaRPr>
                    </a:p>
                    <a:p>
                      <a:pPr marL="0" indent="0">
                        <a:buFont typeface="Arial" panose="020B0604020202020204" pitchFamily="34" charset="0"/>
                        <a:buNone/>
                      </a:pPr>
                      <a:endParaRPr lang="en-US" sz="1200" b="0" i="0" dirty="0">
                        <a:latin typeface="Helvetica" pitchFamily="2" charset="0"/>
                      </a:endParaRPr>
                    </a:p>
                  </a:txBody>
                  <a:tcPr>
                    <a:solidFill>
                      <a:schemeClr val="accent6">
                        <a:lumMod val="20000"/>
                        <a:lumOff val="80000"/>
                      </a:schemeClr>
                    </a:solidFill>
                  </a:tcPr>
                </a:tc>
                <a:extLst>
                  <a:ext uri="{0D108BD9-81ED-4DB2-BD59-A6C34878D82A}">
                    <a16:rowId xmlns:a16="http://schemas.microsoft.com/office/drawing/2014/main" xmlns="" val="108054300"/>
                  </a:ext>
                </a:extLst>
              </a:tr>
            </a:tbl>
          </a:graphicData>
        </a:graphic>
      </p:graphicFrame>
    </p:spTree>
    <p:extLst>
      <p:ext uri="{BB962C8B-B14F-4D97-AF65-F5344CB8AC3E}">
        <p14:creationId xmlns:p14="http://schemas.microsoft.com/office/powerpoint/2010/main" val="409309372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316&quot;&gt;&lt;object type=&quot;3&quot; unique_id=&quot;10317&quot;&gt;&lt;property id=&quot;20148&quot; value=&quot;5&quot;/&gt;&lt;property id=&quot;20300&quot; value=&quot;Slide 1 - &amp;quot;A Novel Framework for Analysis of Big Data&amp;quot;&quot;/&gt;&lt;property id=&quot;20307&quot; value=&quot;325&quot;/&gt;&lt;/object&gt;&lt;object type=&quot;3&quot; unique_id=&quot;10325&quot;&gt;&lt;property id=&quot;20148&quot; value=&quot;5&quot;/&gt;&lt;property id=&quot;20300&quot; value=&quot;Slide 3 - &amp;quot;Introduction&amp;quot;&quot;/&gt;&lt;property id=&quot;20307&quot; value=&quot;392&quot;/&gt;&lt;/object&gt;&lt;object type=&quot;3&quot; unique_id=&quot;10327&quot;&gt;&lt;property id=&quot;20148&quot; value=&quot;5&quot;/&gt;&lt;property id=&quot;20300&quot; value=&quot;Slide 4 - &amp;quot;Introduction (cont…)&amp;quot;&quot;/&gt;&lt;property id=&quot;20307&quot; value=&quot;395&quot;/&gt;&lt;/object&gt;&lt;object type=&quot;3&quot; unique_id=&quot;10333&quot;&gt;&lt;property id=&quot;20148&quot; value=&quot;5&quot;/&gt;&lt;property id=&quot;20300&quot; value=&quot;Slide 5 - &amp;quot;Big Data – A Definition&amp;quot;&quot;/&gt;&lt;property id=&quot;20307&quot; value=&quot;386&quot;/&gt;&lt;/object&gt;&lt;object type=&quot;3&quot; unique_id=&quot;10334&quot;&gt;&lt;property id=&quot;20148&quot; value=&quot;5&quot;/&gt;&lt;property id=&quot;20300&quot; value=&quot;Slide 6 - &amp;quot;Characteristics of Big Data&amp;quot;&quot;/&gt;&lt;property id=&quot;20307&quot; value=&quot;355&quot;/&gt;&lt;/object&gt;&lt;object type=&quot;3&quot; unique_id=&quot;10339&quot;&gt;&lt;property id=&quot;20148&quot; value=&quot;5&quot;/&gt;&lt;property id=&quot;20300&quot; value=&quot;Slide 7 - &amp;quot;Big Data Analytics&amp;quot;&quot;/&gt;&lt;property id=&quot;20307&quot; value=&quot;387&quot;/&gt;&lt;/object&gt;&lt;object type=&quot;3&quot; unique_id=&quot;10369&quot;&gt;&lt;property id=&quot;20148&quot; value=&quot;5&quot;/&gt;&lt;property id=&quot;20300&quot; value=&quot;Slide 8 - &amp;quot;List of Development Tools&amp;quot;&quot;/&gt;&lt;property id=&quot;20307&quot; value=&quot;505&quot;/&gt;&lt;/object&gt;&lt;object type=&quot;3&quot; unique_id=&quot;10371&quot;&gt;&lt;property id=&quot;20148&quot; value=&quot;5&quot;/&gt;&lt;property id=&quot;20300&quot; value=&quot;Slide 11 - &amp;quot;Malware Classification: A Case Study&amp;quot;&quot;/&gt;&lt;property id=&quot;20307&quot; value=&quot;514&quot;/&gt;&lt;/object&gt;&lt;object type=&quot;3&quot; unique_id=&quot;10372&quot;&gt;&lt;property id=&quot;20148&quot; value=&quot;5&quot;/&gt;&lt;property id=&quot;20300&quot; value=&quot;Slide 55&quot;/&gt;&lt;property id=&quot;20307&quot; value=&quot;452&quot;/&gt;&lt;/object&gt;&lt;object type=&quot;3&quot; unique_id=&quot;11475&quot;&gt;&lt;property id=&quot;20148&quot; value=&quot;5&quot;/&gt;&lt;property id=&quot;20300&quot; value=&quot;Slide 2 - &amp;quot;Outline&amp;quot;&quot;/&gt;&lt;property id=&quot;20307&quot; value=&quot;516&quot;/&gt;&lt;/object&gt;&lt;object type=&quot;3&quot; unique_id=&quot;11477&quot;&gt;&lt;property id=&quot;20148&quot; value=&quot;5&quot;/&gt;&lt;property id=&quot;20300&quot; value=&quot;Slide 21 - &amp;quot;Research Gaps&amp;quot;&quot;/&gt;&lt;property id=&quot;20307&quot; value=&quot;517&quot;/&gt;&lt;/object&gt;&lt;object type=&quot;3&quot; unique_id=&quot;11478&quot;&gt;&lt;property id=&quot;20148&quot; value=&quot;5&quot;/&gt;&lt;property id=&quot;20300&quot; value=&quot;Slide 22 - &amp;quot;Research Gaps (Cont…)&amp;quot;&quot;/&gt;&lt;property id=&quot;20307&quot; value=&quot;528&quot;/&gt;&lt;/object&gt;&lt;object type=&quot;3&quot; unique_id=&quot;11479&quot;&gt;&lt;property id=&quot;20148&quot; value=&quot;5&quot;/&gt;&lt;property id=&quot;20300&quot; value=&quot;Slide 23 - &amp;quot;Problem Definition&amp;quot;&quot;/&gt;&lt;property id=&quot;20307&quot; value=&quot;519&quot;/&gt;&lt;/object&gt;&lt;object type=&quot;3&quot; unique_id=&quot;11480&quot;&gt;&lt;property id=&quot;20148&quot; value=&quot;5&quot;/&gt;&lt;property id=&quot;20300&quot; value=&quot;Slide 24 - &amp;quot;Research Objectives&amp;quot;&quot;/&gt;&lt;property id=&quot;20307&quot; value=&quot;518&quot;/&gt;&lt;/object&gt;&lt;object type=&quot;3&quot; unique_id=&quot;11481&quot;&gt;&lt;property id=&quot;20148&quot; value=&quot;5&quot;/&gt;&lt;property id=&quot;20300&quot; value=&quot;Slide 25 - &amp;quot;Research Objectives 1&amp;quot;&quot;/&gt;&lt;property id=&quot;20307&quot; value=&quot;520&quot;/&gt;&lt;/object&gt;&lt;object type=&quot;3&quot; unique_id=&quot;11482&quot;&gt;&lt;property id=&quot;20148&quot; value=&quot;5&quot;/&gt;&lt;property id=&quot;20300&quot; value=&quot;Slide 26 - &amp;quot;Research Objectives 2&amp;quot;&quot;/&gt;&lt;property id=&quot;20307&quot; value=&quot;530&quot;/&gt;&lt;/object&gt;&lt;object type=&quot;3&quot; unique_id=&quot;11483&quot;&gt;&lt;property id=&quot;20148&quot; value=&quot;5&quot;/&gt;&lt;property id=&quot;20300&quot; value=&quot;Slide 27 - &amp;quot;Research Objectives 3&amp;quot;&quot;/&gt;&lt;property id=&quot;20307&quot; value=&quot;531&quot;/&gt;&lt;/object&gt;&lt;object type=&quot;3&quot; unique_id=&quot;11484&quot;&gt;&lt;property id=&quot;20148&quot; value=&quot;5&quot;/&gt;&lt;property id=&quot;20300&quot; value=&quot;Slide 28 - &amp;quot;Architecture for Big Data Analytics&amp;quot;&quot;/&gt;&lt;property id=&quot;20307&quot; value=&quot;522&quot;/&gt;&lt;/object&gt;&lt;object type=&quot;3&quot; unique_id=&quot;11485&quot;&gt;&lt;property id=&quot;20148&quot; value=&quot;5&quot;/&gt;&lt;property id=&quot;20300&quot; value=&quot;Slide 50 - &amp;quot;Key Contributions&amp;quot;&quot;/&gt;&lt;property id=&quot;20307&quot; value=&quot;523&quot;/&gt;&lt;/object&gt;&lt;object type=&quot;3&quot; unique_id=&quot;11486&quot;&gt;&lt;property id=&quot;20148&quot; value=&quot;5&quot;/&gt;&lt;property id=&quot;20300&quot; value=&quot;Slide 51 - &amp;quot;Key Contributions&amp;quot;&quot;/&gt;&lt;property id=&quot;20307&quot; value=&quot;529&quot;/&gt;&lt;/object&gt;&lt;object type=&quot;3&quot; unique_id=&quot;11487&quot;&gt;&lt;property id=&quot;20148&quot; value=&quot;5&quot;/&gt;&lt;property id=&quot;20300&quot; value=&quot;Slide 52 - &amp;quot;Future Scope&amp;quot;&quot;/&gt;&lt;property id=&quot;20307&quot; value=&quot;524&quot;/&gt;&lt;/object&gt;&lt;object type=&quot;3&quot; unique_id=&quot;11488&quot;&gt;&lt;property id=&quot;20148&quot; value=&quot;5&quot;/&gt;&lt;property id=&quot;20300&quot; value=&quot;Slide 53 - &amp;quot;List of Publications&amp;quot;&quot;/&gt;&lt;property id=&quot;20307&quot; value=&quot;525&quot;/&gt;&lt;/object&gt;&lt;object type=&quot;3&quot; unique_id=&quot;11489&quot;&gt;&lt;property id=&quot;20148&quot; value=&quot;5&quot;/&gt;&lt;property id=&quot;20300&quot; value=&quot;Slide 54 - &amp;quot;References&amp;quot;&quot;/&gt;&lt;property id=&quot;20307&quot; value=&quot;526&quot;/&gt;&lt;/object&gt;&lt;object type=&quot;3&quot; unique_id=&quot;12645&quot;&gt;&lt;property id=&quot;20148&quot; value=&quot;5&quot;/&gt;&lt;property id=&quot;20300&quot; value=&quot;Slide 31&quot;/&gt;&lt;property id=&quot;20307&quot; value=&quot;533&quot;/&gt;&lt;/object&gt;&lt;object type=&quot;3&quot; unique_id=&quot;12646&quot;&gt;&lt;property id=&quot;20148&quot; value=&quot;5&quot;/&gt;&lt;property id=&quot;20300&quot; value=&quot;Slide 32&quot;/&gt;&lt;property id=&quot;20307&quot; value=&quot;534&quot;/&gt;&lt;/object&gt;&lt;object type=&quot;3&quot; unique_id=&quot;12647&quot;&gt;&lt;property id=&quot;20148&quot; value=&quot;5&quot;/&gt;&lt;property id=&quot;20300&quot; value=&quot;Slide 33&quot;/&gt;&lt;property id=&quot;20307&quot; value=&quot;535&quot;/&gt;&lt;/object&gt;&lt;object type=&quot;3&quot; unique_id=&quot;13251&quot;&gt;&lt;property id=&quot;20148&quot; value=&quot;5&quot;/&gt;&lt;property id=&quot;20300&quot; value=&quot;Slide 29 - &amp;quot;Data Preparation&amp;quot;&quot;/&gt;&lt;property id=&quot;20307&quot; value=&quot;537&quot;/&gt;&lt;/object&gt;&lt;object type=&quot;3&quot; unique_id=&quot;13252&quot;&gt;&lt;property id=&quot;20148&quot; value=&quot;5&quot;/&gt;&lt;property id=&quot;20300&quot; value=&quot;Slide 30 - &amp;quot;Functional Flow of Malware Trend Analysis&amp;quot;&quot;/&gt;&lt;property id=&quot;20307&quot; value=&quot;536&quot;/&gt;&lt;/object&gt;&lt;object type=&quot;3&quot; unique_id=&quot;13253&quot;&gt;&lt;property id=&quot;20148&quot; value=&quot;5&quot;/&gt;&lt;property id=&quot;20300&quot; value=&quot;Slide 34 - &amp;quot;Conclusion&amp;quot;&quot;/&gt;&lt;property id=&quot;20307&quot; value=&quot;538&quot;/&gt;&lt;/object&gt;&lt;object type=&quot;3&quot; unique_id=&quot;14250&quot;&gt;&lt;property id=&quot;20148&quot; value=&quot;5&quot;/&gt;&lt;property id=&quot;20300&quot; value=&quot;Slide 16 - &amp;quot;Comparison of open source big data stream processing frameworks&amp;quot;&quot;/&gt;&lt;property id=&quot;20307&quot; value=&quot;542&quot;/&gt;&lt;/object&gt;&lt;object type=&quot;3&quot; unique_id=&quot;14251&quot;&gt;&lt;property id=&quot;20148&quot; value=&quot;5&quot;/&gt;&lt;property id=&quot;20300&quot; value=&quot;Slide 17 - &amp;quot;Comparison of open source big data stream processing frameworks&amp;quot;&quot;/&gt;&lt;property id=&quot;20307&quot; value=&quot;545&quot;/&gt;&lt;/object&gt;&lt;object type=&quot;3&quot; unique_id=&quot;15004&quot;&gt;&lt;property id=&quot;20148&quot; value=&quot;5&quot;/&gt;&lt;property id=&quot;20300&quot; value=&quot;Slide 18 - &amp;quot;Malware Detection and Classification Techniques&amp;quot;&quot;/&gt;&lt;property id=&quot;20307&quot; value=&quot;548&quot;/&gt;&lt;/object&gt;&lt;object type=&quot;3&quot; unique_id=&quot;15005&quot;&gt;&lt;property id=&quot;20148&quot; value=&quot;5&quot;/&gt;&lt;property id=&quot;20300&quot; value=&quot;Slide 19 - &amp;quot;Malware Detection and Classification Techniques&amp;quot;&quot;/&gt;&lt;property id=&quot;20307&quot; value=&quot;549&quot;/&gt;&lt;/object&gt;&lt;object type=&quot;3&quot; unique_id=&quot;15006&quot;&gt;&lt;property id=&quot;20148&quot; value=&quot;5&quot;/&gt;&lt;property id=&quot;20300&quot; value=&quot;Slide 20 - &amp;quot;Malware Detection and Classification Techniques&amp;quot;&quot;/&gt;&lt;property id=&quot;20307&quot; value=&quot;550&quot;/&gt;&lt;/object&gt;&lt;object type=&quot;3&quot; unique_id=&quot;15624&quot;&gt;&lt;property id=&quot;20148&quot; value=&quot;5&quot;/&gt;&lt;property id=&quot;20300&quot; value=&quot;Slide 12 - &amp;quot;Literature Review&amp;quot;&quot;/&gt;&lt;property id=&quot;20307&quot; value=&quot;552&quot;/&gt;&lt;/object&gt;&lt;object type=&quot;3&quot; unique_id=&quot;15625&quot;&gt;&lt;property id=&quot;20148&quot; value=&quot;5&quot;/&gt;&lt;property id=&quot;20300&quot; value=&quot;Slide 13 - &amp;quot;A bibliometric study of relevant literature in academics/industry&amp;quot;&quot;/&gt;&lt;property id=&quot;20307&quot; value=&quot;553&quot;/&gt;&lt;/object&gt;&lt;object type=&quot;3&quot; unique_id=&quot;15626&quot;&gt;&lt;property id=&quot;20148&quot; value=&quot;5&quot;/&gt;&lt;property id=&quot;20300&quot; value=&quot;Slide 14 - &amp;quot;Literature Review&amp;quot;&quot;/&gt;&lt;property id=&quot;20307&quot; value=&quot;551&quot;/&gt;&lt;/object&gt;&lt;object type=&quot;3&quot; unique_id=&quot;15627&quot;&gt;&lt;property id=&quot;20148&quot; value=&quot;5&quot;/&gt;&lt;property id=&quot;20300&quot; value=&quot;Slide 15 - &amp;quot;Comparison of open source big data stream processing frameworks&amp;quot;&quot;/&gt;&lt;property id=&quot;20307&quot; value=&quot;556&quot;/&gt;&lt;/object&gt;&lt;object type=&quot;3&quot; unique_id=&quot;16029&quot;&gt;&lt;property id=&quot;20148&quot; value=&quot;5&quot;/&gt;&lt;property id=&quot;20300&quot; value=&quot;Slide 35 - &amp;quot;Big Data Framework for Zero-Day Malware Classification&amp;quot;&quot;/&gt;&lt;property id=&quot;20307&quot; value=&quot;557&quot;/&gt;&lt;/object&gt;&lt;object type=&quot;3&quot; unique_id=&quot;16030&quot;&gt;&lt;property id=&quot;20148&quot; value=&quot;5&quot;/&gt;&lt;property id=&quot;20300&quot; value=&quot;Slide 42 - &amp;quot;Improving Malware Detection using Big Data and EL&amp;quot;&quot;/&gt;&lt;property id=&quot;20307&quot; value=&quot;558&quot;/&gt;&lt;/object&gt;&lt;object type=&quot;3&quot; unique_id=&quot;16031&quot;&gt;&lt;property id=&quot;20148&quot; value=&quot;5&quot;/&gt;&lt;property id=&quot;20300&quot; value=&quot;Slide 49 - &amp;quot;Malware Classification using Big Data and Deep Neural Network&amp;quot;&quot;/&gt;&lt;property id=&quot;20307&quot; value=&quot;559&quot;/&gt;&lt;/object&gt;&lt;object type=&quot;3&quot; unique_id=&quot;16282&quot;&gt;&lt;property id=&quot;20148&quot; value=&quot;5&quot;/&gt;&lt;property id=&quot;20300&quot; value=&quot;Slide 44 - &amp;quot;Proposed Schemes&amp;quot;&quot;/&gt;&lt;property id=&quot;20307&quot; value=&quot;560&quot;/&gt;&lt;/object&gt;&lt;object type=&quot;3&quot; unique_id=&quot;16872&quot;&gt;&lt;property id=&quot;20148&quot; value=&quot;5&quot;/&gt;&lt;property id=&quot;20300&quot; value=&quot;Slide 43 - &amp;quot;Feature Vectorization&amp;quot;&quot;/&gt;&lt;property id=&quot;20307&quot; value=&quot;562&quot;/&gt;&lt;/object&gt;&lt;object type=&quot;3&quot; unique_id=&quot;16873&quot;&gt;&lt;property id=&quot;20148&quot; value=&quot;5&quot;/&gt;&lt;property id=&quot;20300&quot; value=&quot;Slide 45 - &amp;quot;Experimental Results and Evaluation&amp;quot;&quot;/&gt;&lt;property id=&quot;20307&quot; value=&quot;561&quot;/&gt;&lt;/object&gt;&lt;object type=&quot;3&quot; unique_id=&quot;16874&quot;&gt;&lt;property id=&quot;20148&quot; value=&quot;5&quot;/&gt;&lt;property id=&quot;20300&quot; value=&quot;Slide 46 - &amp;quot;Evaluation Results&amp;quot;&quot;/&gt;&lt;property id=&quot;20307&quot; value=&quot;563&quot;/&gt;&lt;/object&gt;&lt;object type=&quot;3&quot; unique_id=&quot;16875&quot;&gt;&lt;property id=&quot;20148&quot; value=&quot;5&quot;/&gt;&lt;property id=&quot;20300&quot; value=&quot;Slide 47 - &amp;quot;Evaluation Results&amp;quot;&quot;/&gt;&lt;property id=&quot;20307&quot; value=&quot;564&quot;/&gt;&lt;/object&gt;&lt;object type=&quot;3&quot; unique_id=&quot;16876&quot;&gt;&lt;property id=&quot;20148&quot; value=&quot;5&quot;/&gt;&lt;property id=&quot;20300&quot; value=&quot;Slide 48 - &amp;quot;Conclusion&amp;quot;&quot;/&gt;&lt;property id=&quot;20307&quot; value=&quot;565&quot;/&gt;&lt;/object&gt;&lt;object type=&quot;3&quot; unique_id=&quot;17661&quot;&gt;&lt;property id=&quot;20148&quot; value=&quot;5&quot;/&gt;&lt;property id=&quot;20300&quot; value=&quot;Slide 36 - &amp;quot;Data Preparation&amp;quot;&quot;/&gt;&lt;property id=&quot;20307&quot; value=&quot;566&quot;/&gt;&lt;/object&gt;&lt;object type=&quot;3&quot; unique_id=&quot;17662&quot;&gt;&lt;property id=&quot;20148&quot; value=&quot;5&quot;/&gt;&lt;property id=&quot;20300&quot; value=&quot;Slide 37 - &amp;quot;Big Data Framework for Malware Classification&amp;quot;&quot;/&gt;&lt;property id=&quot;20307&quot; value=&quot;568&quot;/&gt;&lt;/object&gt;&lt;object type=&quot;3&quot; unique_id=&quot;17663&quot;&gt;&lt;property id=&quot;20148&quot; value=&quot;5&quot;/&gt;&lt;property id=&quot;20300&quot; value=&quot;Slide 38 - &amp;quot;Feature Extraction&amp;quot;&quot;/&gt;&lt;property id=&quot;20307&quot; value=&quot;571&quot;/&gt;&lt;/object&gt;&lt;object type=&quot;3&quot; unique_id=&quot;17664&quot;&gt;&lt;property id=&quot;20148&quot; value=&quot;5&quot;/&gt;&lt;property id=&quot;20300&quot; value=&quot;Slide 39 - &amp;quot;Impact of Features on Malware Classification&amp;quot;&quot;/&gt;&lt;property id=&quot;20307&quot; value=&quot;569&quot;/&gt;&lt;/object&gt;&lt;object type=&quot;3&quot; unique_id=&quot;17665&quot;&gt;&lt;property id=&quot;20148&quot; value=&quot;5&quot;/&gt;&lt;property id=&quot;20300&quot; value=&quot;Slide 40 - &amp;quot;Experimental Results&amp;quot;&quot;/&gt;&lt;property id=&quot;20307&quot; value=&quot;570&quot;/&gt;&lt;/object&gt;&lt;object type=&quot;3&quot; unique_id=&quot;18034&quot;&gt;&lt;property id=&quot;20148&quot; value=&quot;5&quot;/&gt;&lt;property id=&quot;20300&quot; value=&quot;Slide 41 - &amp;quot;Conclusion&amp;quot;&quot;/&gt;&lt;property id=&quot;20307&quot; value=&quot;572&quot;/&gt;&lt;/object&gt;&lt;object type=&quot;3&quot; unique_id=&quot;20918&quot;&gt;&lt;property id=&quot;20148&quot; value=&quot;5&quot;/&gt;&lt;property id=&quot;20300&quot; value=&quot;Slide 9 - &amp;quot;Scalable Machine Learning Libraries&amp;quot;&quot;/&gt;&lt;property id=&quot;20307&quot; value=&quot;575&quot;/&gt;&lt;/object&gt;&lt;object type=&quot;3&quot; unique_id=&quot;20919&quot;&gt;&lt;property id=&quot;20148&quot; value=&quot;5&quot;/&gt;&lt;property id=&quot;20300&quot; value=&quot;Slide 10 - &amp;quot;High Level Conceptual Architecture of Big Data Security Analytics&amp;quot;&quot;/&gt;&lt;property id=&quot;20307&quot; value=&quot;576&quot;/&gt;&lt;/object&gt;&lt;/object&gt;&lt;object type=&quot;8&quot; unique_id=&quot;10430&quot;&gt;&lt;/object&gt;&lt;/object&gt;&lt;/database&gt;"/>
  <p:tag name="SECTOMILLISECCONVERTED" val="1"/>
</p:tagLst>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22050</TotalTime>
  <Words>4700</Words>
  <Application>Microsoft Office PowerPoint</Application>
  <PresentationFormat>On-screen Show (4:3)</PresentationFormat>
  <Paragraphs>574</Paragraphs>
  <Slides>28</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28</vt:i4>
      </vt:variant>
    </vt:vector>
  </HeadingPairs>
  <TitlesOfParts>
    <vt:vector size="42" baseType="lpstr">
      <vt:lpstr>ＭＳ Ｐゴシック</vt:lpstr>
      <vt:lpstr>ＭＳ Ｐゴシック</vt:lpstr>
      <vt:lpstr>Arial</vt:lpstr>
      <vt:lpstr>Calibri</vt:lpstr>
      <vt:lpstr>Calibri Light</vt:lpstr>
      <vt:lpstr>Courier New</vt:lpstr>
      <vt:lpstr>Helvetica</vt:lpstr>
      <vt:lpstr>Palatino</vt:lpstr>
      <vt:lpstr>Tahoma</vt:lpstr>
      <vt:lpstr>Times New Roman</vt:lpstr>
      <vt:lpstr>Verdana</vt:lpstr>
      <vt:lpstr>Webdings</vt:lpstr>
      <vt:lpstr>1_os-8</vt:lpstr>
      <vt:lpstr>Custom Design</vt:lpstr>
      <vt:lpstr>Deepfake-News Shield: Detecting False Articles and Manipulated Photos</vt:lpstr>
      <vt:lpstr>Outline</vt:lpstr>
      <vt:lpstr>Introduction</vt:lpstr>
      <vt:lpstr>Problem Statement</vt:lpstr>
      <vt:lpstr>Objectives</vt:lpstr>
      <vt:lpstr>Literature Review</vt:lpstr>
      <vt:lpstr>Literature Review (cont…)</vt:lpstr>
      <vt:lpstr>Literature Review (cont…)</vt:lpstr>
      <vt:lpstr>Literature Review (cont…)</vt:lpstr>
      <vt:lpstr>Literature Review (cont…)</vt:lpstr>
      <vt:lpstr>Project Design</vt:lpstr>
      <vt:lpstr>Project Design (cont…)</vt:lpstr>
      <vt:lpstr>Project Design (cont…)</vt:lpstr>
      <vt:lpstr>Tools, Technologies and Languages</vt:lpstr>
      <vt:lpstr>Tools, Technologies and Languages (cont…)</vt:lpstr>
      <vt:lpstr>Dataset</vt:lpstr>
      <vt:lpstr>Implementation (if any)</vt:lpstr>
      <vt:lpstr>Experimental Results (if any)</vt:lpstr>
      <vt:lpstr>Key Learnings</vt:lpstr>
      <vt:lpstr>Work Plan till End-Term Evaluation</vt:lpstr>
      <vt:lpstr>Project Plan</vt:lpstr>
      <vt:lpstr>Work Contribution and Attendance</vt:lpstr>
      <vt:lpstr>Supervisor Interactions (as mentioned in weekly log)</vt:lpstr>
      <vt:lpstr>Supervisor Interactions (cont…)</vt:lpstr>
      <vt:lpstr>References</vt:lpstr>
      <vt:lpstr>References (cont…)</vt:lpstr>
      <vt:lpstr>References (cont…)</vt:lpstr>
      <vt:lpstr>PowerPoint Presentation</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Soha Khan</cp:lastModifiedBy>
  <cp:revision>1547</cp:revision>
  <cp:lastPrinted>2025-09-08T06:45:20Z</cp:lastPrinted>
  <dcterms:created xsi:type="dcterms:W3CDTF">2008-07-20T15:16:37Z</dcterms:created>
  <dcterms:modified xsi:type="dcterms:W3CDTF">2025-09-29T11:15:21Z</dcterms:modified>
</cp:coreProperties>
</file>