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notesSlide39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_rels/notesSlide35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9.xml.rels" ContentType="application/vnd.openxmlformats-package.relationships+xml"/>
  <Override PartName="/ppt/notesSlides/notesSlide3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8.xml" ContentType="application/vnd.openxmlformats-officedocument.presentationml.notesSlide+xml"/>
  <Override PartName="/ppt/slides/_rels/slide39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8.xml.rels" ContentType="application/vnd.openxmlformats-package.relationships+xml"/>
  <Override PartName="/ppt/slides/_rels/slide13.xml.rels" ContentType="application/vnd.openxmlformats-package.relationships+xml"/>
  <Override PartName="/ppt/slides/_rels/slide37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36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5.png" ContentType="image/png"/>
  <Override PartName="/ppt/media/image1.png" ContentType="image/png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9144000" cy="6858000"/>
  <p:notesSz cx="7099300" cy="102346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rIns="0" tIns="0" bIns="0"/>
          <a:p>
            <a:r>
              <a:rPr lang="fr-FR"/>
              <a:t>Cliquez pour modifier le format des notes</a:t>
            </a:r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wrap="none" lIns="0" rIns="0" tIns="0" bIns="0"/>
          <a:p>
            <a:r>
              <a:rPr lang="fr-FR"/>
              <a:t>&lt;en-tête&gt;</a:t>
            </a:r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wrap="none" lIns="0" rIns="0" tIns="0" bIns="0"/>
          <a:p>
            <a:pPr algn="r"/>
            <a:r>
              <a:rPr lang="fr-FR"/>
              <a:t>&lt;date/heure&gt;</a:t>
            </a:r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wrap="none" lIns="0" rIns="0" tIns="0" bIns="0" anchor="b"/>
          <a:p>
            <a:r>
              <a:rPr lang="fr-FR"/>
              <a:t>&lt;pied de page&gt;</a:t>
            </a:r>
            <a:endParaRPr/>
          </a:p>
        </p:txBody>
      </p:sp>
      <p:sp>
        <p:nvSpPr>
          <p:cNvPr id="147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wrap="none" lIns="0" rIns="0" tIns="0" bIns="0" anchor="b"/>
          <a:p>
            <a:pPr algn="r"/>
            <a:fld id="{3FFD489F-7D0A-41D7-9D63-E336882F3372}" type="slidenum">
              <a:rPr lang="fr-FR"/>
              <a:t>&lt;numéro&gt;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200" cy="4603320"/>
          </a:xfrm>
          <a:prstGeom prst="rect">
            <a:avLst/>
          </a:prstGeom>
        </p:spPr>
        <p:txBody>
          <a:bodyPr lIns="99000" rIns="99000" tIns="49680" bIns="49680"/>
          <a:p>
            <a:endParaRPr/>
          </a:p>
        </p:txBody>
      </p:sp>
      <p:sp>
        <p:nvSpPr>
          <p:cNvPr id="273" name="CustomShape 2"/>
          <p:cNvSpPr/>
          <p:nvPr/>
        </p:nvSpPr>
        <p:spPr>
          <a:xfrm>
            <a:off x="4021200" y="9721080"/>
            <a:ext cx="3074040" cy="5094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200" cy="4603320"/>
          </a:xfrm>
          <a:prstGeom prst="rect">
            <a:avLst/>
          </a:prstGeom>
        </p:spPr>
        <p:txBody>
          <a:bodyPr lIns="99000" rIns="99000" tIns="49680" bIns="49680"/>
          <a:p>
            <a:endParaRPr/>
          </a:p>
        </p:txBody>
      </p:sp>
      <p:sp>
        <p:nvSpPr>
          <p:cNvPr id="275" name="CustomShape 2"/>
          <p:cNvSpPr/>
          <p:nvPr/>
        </p:nvSpPr>
        <p:spPr>
          <a:xfrm>
            <a:off x="4021200" y="9721080"/>
            <a:ext cx="3074040" cy="5094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200" cy="4603320"/>
          </a:xfrm>
          <a:prstGeom prst="rect">
            <a:avLst/>
          </a:prstGeom>
        </p:spPr>
        <p:txBody>
          <a:bodyPr lIns="99000" rIns="99000" tIns="49680" bIns="49680"/>
          <a:p>
            <a:endParaRPr/>
          </a:p>
        </p:txBody>
      </p:sp>
      <p:sp>
        <p:nvSpPr>
          <p:cNvPr id="277" name="CustomShape 2"/>
          <p:cNvSpPr/>
          <p:nvPr/>
        </p:nvSpPr>
        <p:spPr>
          <a:xfrm>
            <a:off x="4021200" y="9721080"/>
            <a:ext cx="3074040" cy="5094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200" cy="4603320"/>
          </a:xfrm>
          <a:prstGeom prst="rect">
            <a:avLst/>
          </a:prstGeom>
        </p:spPr>
        <p:txBody>
          <a:bodyPr lIns="99000" rIns="99000" tIns="49680" bIns="49680"/>
          <a:p>
            <a:endParaRPr/>
          </a:p>
        </p:txBody>
      </p:sp>
      <p:sp>
        <p:nvSpPr>
          <p:cNvPr id="279" name="CustomShape 2"/>
          <p:cNvSpPr/>
          <p:nvPr/>
        </p:nvSpPr>
        <p:spPr>
          <a:xfrm>
            <a:off x="4021200" y="9721080"/>
            <a:ext cx="3074040" cy="5094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200" cy="4603320"/>
          </a:xfrm>
          <a:prstGeom prst="rect">
            <a:avLst/>
          </a:prstGeom>
        </p:spPr>
        <p:txBody>
          <a:bodyPr lIns="99000" rIns="99000" tIns="49680" bIns="49680"/>
          <a:p>
            <a:endParaRPr/>
          </a:p>
        </p:txBody>
      </p:sp>
      <p:sp>
        <p:nvSpPr>
          <p:cNvPr id="281" name="CustomShape 2"/>
          <p:cNvSpPr/>
          <p:nvPr/>
        </p:nvSpPr>
        <p:spPr>
          <a:xfrm>
            <a:off x="4021200" y="9721080"/>
            <a:ext cx="3074040" cy="5094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200" cy="4603320"/>
          </a:xfrm>
          <a:prstGeom prst="rect">
            <a:avLst/>
          </a:prstGeom>
        </p:spPr>
        <p:txBody>
          <a:bodyPr lIns="99000" rIns="99000" tIns="49680" bIns="49680"/>
          <a:p>
            <a:endParaRPr/>
          </a:p>
        </p:txBody>
      </p:sp>
      <p:sp>
        <p:nvSpPr>
          <p:cNvPr id="283" name="CustomShape 2"/>
          <p:cNvSpPr/>
          <p:nvPr/>
        </p:nvSpPr>
        <p:spPr>
          <a:xfrm>
            <a:off x="4021200" y="9721080"/>
            <a:ext cx="3074040" cy="5094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200" cy="4603320"/>
          </a:xfrm>
          <a:prstGeom prst="rect">
            <a:avLst/>
          </a:prstGeom>
        </p:spPr>
        <p:txBody>
          <a:bodyPr lIns="99000" rIns="99000" tIns="49680" bIns="49680"/>
          <a:p>
            <a:endParaRPr/>
          </a:p>
        </p:txBody>
      </p:sp>
      <p:sp>
        <p:nvSpPr>
          <p:cNvPr id="285" name="CustomShape 2"/>
          <p:cNvSpPr/>
          <p:nvPr/>
        </p:nvSpPr>
        <p:spPr>
          <a:xfrm>
            <a:off x="4021200" y="9721080"/>
            <a:ext cx="3074040" cy="5094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200" cy="4603320"/>
          </a:xfrm>
          <a:prstGeom prst="rect">
            <a:avLst/>
          </a:prstGeom>
        </p:spPr>
        <p:txBody>
          <a:bodyPr lIns="99000" rIns="99000" tIns="49680" bIns="49680"/>
          <a:p>
            <a:r>
              <a:rPr lang="fr-FR" u="sng">
                <a:solidFill>
                  <a:srgbClr val="000000"/>
                </a:solidFill>
              </a:rPr>
              <a:t>http://html5demos.com/drag</a:t>
            </a:r>
            <a:endParaRPr/>
          </a:p>
        </p:txBody>
      </p:sp>
      <p:sp>
        <p:nvSpPr>
          <p:cNvPr id="287" name="CustomShape 2"/>
          <p:cNvSpPr/>
          <p:nvPr/>
        </p:nvSpPr>
        <p:spPr>
          <a:xfrm>
            <a:off x="4021200" y="9721080"/>
            <a:ext cx="3074040" cy="5094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200" cy="4603320"/>
          </a:xfrm>
          <a:prstGeom prst="rect">
            <a:avLst/>
          </a:prstGeom>
        </p:spPr>
        <p:txBody>
          <a:bodyPr lIns="99000" rIns="99000" tIns="49680" bIns="49680"/>
          <a:p>
            <a:endParaRPr/>
          </a:p>
        </p:txBody>
      </p:sp>
      <p:sp>
        <p:nvSpPr>
          <p:cNvPr id="289" name="CustomShape 2"/>
          <p:cNvSpPr/>
          <p:nvPr/>
        </p:nvSpPr>
        <p:spPr>
          <a:xfrm>
            <a:off x="4021200" y="9721080"/>
            <a:ext cx="3074040" cy="5094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200" cy="4603320"/>
          </a:xfrm>
          <a:prstGeom prst="rect">
            <a:avLst/>
          </a:prstGeom>
        </p:spPr>
        <p:txBody>
          <a:bodyPr lIns="99000" rIns="99000" tIns="49680" bIns="49680"/>
          <a:p>
            <a:endParaRPr/>
          </a:p>
        </p:txBody>
      </p:sp>
      <p:sp>
        <p:nvSpPr>
          <p:cNvPr id="291" name="CustomShape 2"/>
          <p:cNvSpPr/>
          <p:nvPr/>
        </p:nvSpPr>
        <p:spPr>
          <a:xfrm>
            <a:off x="4021200" y="9721080"/>
            <a:ext cx="3074040" cy="5094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200" cy="4603320"/>
          </a:xfrm>
          <a:prstGeom prst="rect">
            <a:avLst/>
          </a:prstGeom>
        </p:spPr>
        <p:txBody>
          <a:bodyPr lIns="99000" rIns="99000" tIns="49680" bIns="49680"/>
          <a:p>
            <a:endParaRPr/>
          </a:p>
        </p:txBody>
      </p:sp>
      <p:sp>
        <p:nvSpPr>
          <p:cNvPr id="293" name="CustomShape 2"/>
          <p:cNvSpPr/>
          <p:nvPr/>
        </p:nvSpPr>
        <p:spPr>
          <a:xfrm>
            <a:off x="4021200" y="9721080"/>
            <a:ext cx="3074040" cy="5094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200" cy="4603320"/>
          </a:xfrm>
          <a:prstGeom prst="rect">
            <a:avLst/>
          </a:prstGeom>
        </p:spPr>
        <p:txBody>
          <a:bodyPr lIns="99000" rIns="99000" tIns="49680" bIns="49680"/>
          <a:p>
            <a:endParaRPr/>
          </a:p>
        </p:txBody>
      </p:sp>
      <p:sp>
        <p:nvSpPr>
          <p:cNvPr id="295" name="CustomShape 2"/>
          <p:cNvSpPr/>
          <p:nvPr/>
        </p:nvSpPr>
        <p:spPr>
          <a:xfrm>
            <a:off x="4021200" y="9721080"/>
            <a:ext cx="3074040" cy="5094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200" cy="4603320"/>
          </a:xfrm>
          <a:prstGeom prst="rect">
            <a:avLst/>
          </a:prstGeom>
        </p:spPr>
        <p:txBody>
          <a:bodyPr lIns="99000" rIns="99000" tIns="49680" bIns="49680"/>
          <a:p>
            <a:endParaRPr/>
          </a:p>
        </p:txBody>
      </p:sp>
      <p:sp>
        <p:nvSpPr>
          <p:cNvPr id="297" name="CustomShape 2"/>
          <p:cNvSpPr/>
          <p:nvPr/>
        </p:nvSpPr>
        <p:spPr>
          <a:xfrm>
            <a:off x="4021200" y="9721080"/>
            <a:ext cx="3074040" cy="5094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200" cy="4603320"/>
          </a:xfrm>
          <a:prstGeom prst="rect">
            <a:avLst/>
          </a:prstGeom>
        </p:spPr>
        <p:txBody>
          <a:bodyPr lIns="99000" rIns="99000" tIns="49680" bIns="49680"/>
          <a:p>
            <a:endParaRPr/>
          </a:p>
        </p:txBody>
      </p:sp>
      <p:sp>
        <p:nvSpPr>
          <p:cNvPr id="299" name="CustomShape 2"/>
          <p:cNvSpPr/>
          <p:nvPr/>
        </p:nvSpPr>
        <p:spPr>
          <a:xfrm>
            <a:off x="4021200" y="9721080"/>
            <a:ext cx="3074040" cy="5094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200" cy="4603320"/>
          </a:xfrm>
          <a:prstGeom prst="rect">
            <a:avLst/>
          </a:prstGeom>
        </p:spPr>
        <p:txBody>
          <a:bodyPr lIns="99000" rIns="99000" tIns="49680" bIns="49680"/>
          <a:p>
            <a:endParaRPr/>
          </a:p>
        </p:txBody>
      </p:sp>
      <p:sp>
        <p:nvSpPr>
          <p:cNvPr id="301" name="CustomShape 2"/>
          <p:cNvSpPr/>
          <p:nvPr/>
        </p:nvSpPr>
        <p:spPr>
          <a:xfrm>
            <a:off x="4021200" y="9721080"/>
            <a:ext cx="3074040" cy="5094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200" cy="4603320"/>
          </a:xfrm>
          <a:prstGeom prst="rect">
            <a:avLst/>
          </a:prstGeom>
        </p:spPr>
        <p:txBody>
          <a:bodyPr lIns="99000" rIns="99000" tIns="49680" bIns="49680"/>
          <a:p>
            <a:endParaRPr/>
          </a:p>
        </p:txBody>
      </p:sp>
      <p:sp>
        <p:nvSpPr>
          <p:cNvPr id="303" name="CustomShape 2"/>
          <p:cNvSpPr/>
          <p:nvPr/>
        </p:nvSpPr>
        <p:spPr>
          <a:xfrm>
            <a:off x="4021200" y="9721080"/>
            <a:ext cx="3074040" cy="5094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200" cy="4603320"/>
          </a:xfrm>
          <a:prstGeom prst="rect">
            <a:avLst/>
          </a:prstGeom>
        </p:spPr>
        <p:txBody>
          <a:bodyPr lIns="99000" rIns="99000" tIns="49680" bIns="49680"/>
          <a:p>
            <a:endParaRPr/>
          </a:p>
        </p:txBody>
      </p:sp>
      <p:sp>
        <p:nvSpPr>
          <p:cNvPr id="305" name="CustomShape 2"/>
          <p:cNvSpPr/>
          <p:nvPr/>
        </p:nvSpPr>
        <p:spPr>
          <a:xfrm>
            <a:off x="4021200" y="9721080"/>
            <a:ext cx="3074040" cy="5094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200" cy="4603320"/>
          </a:xfrm>
          <a:prstGeom prst="rect">
            <a:avLst/>
          </a:prstGeom>
        </p:spPr>
        <p:txBody>
          <a:bodyPr lIns="99000" rIns="99000" tIns="49680" bIns="49680"/>
          <a:p>
            <a:endParaRPr/>
          </a:p>
        </p:txBody>
      </p:sp>
      <p:sp>
        <p:nvSpPr>
          <p:cNvPr id="307" name="CustomShape 2"/>
          <p:cNvSpPr/>
          <p:nvPr/>
        </p:nvSpPr>
        <p:spPr>
          <a:xfrm>
            <a:off x="4021200" y="9721080"/>
            <a:ext cx="3074040" cy="5094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200" cy="4603320"/>
          </a:xfrm>
          <a:prstGeom prst="rect">
            <a:avLst/>
          </a:prstGeom>
        </p:spPr>
        <p:txBody>
          <a:bodyPr lIns="99000" rIns="99000" tIns="49680" bIns="49680"/>
          <a:p>
            <a:endParaRPr/>
          </a:p>
        </p:txBody>
      </p:sp>
      <p:sp>
        <p:nvSpPr>
          <p:cNvPr id="309" name="CustomShape 2"/>
          <p:cNvSpPr/>
          <p:nvPr/>
        </p:nvSpPr>
        <p:spPr>
          <a:xfrm>
            <a:off x="4021200" y="9721080"/>
            <a:ext cx="3074040" cy="5094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200" cy="4603320"/>
          </a:xfrm>
          <a:prstGeom prst="rect">
            <a:avLst/>
          </a:prstGeom>
        </p:spPr>
        <p:txBody>
          <a:bodyPr lIns="99000" rIns="99000" tIns="49680" bIns="49680"/>
          <a:p>
            <a:endParaRPr/>
          </a:p>
        </p:txBody>
      </p:sp>
      <p:sp>
        <p:nvSpPr>
          <p:cNvPr id="311" name="CustomShape 2"/>
          <p:cNvSpPr/>
          <p:nvPr/>
        </p:nvSpPr>
        <p:spPr>
          <a:xfrm>
            <a:off x="4021200" y="9721080"/>
            <a:ext cx="3074040" cy="5094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200" cy="4603320"/>
          </a:xfrm>
          <a:prstGeom prst="rect">
            <a:avLst/>
          </a:prstGeom>
        </p:spPr>
        <p:txBody>
          <a:bodyPr lIns="99000" rIns="99000" tIns="49680" bIns="49680"/>
          <a:p>
            <a:endParaRPr/>
          </a:p>
        </p:txBody>
      </p:sp>
      <p:sp>
        <p:nvSpPr>
          <p:cNvPr id="313" name="CustomShape 2"/>
          <p:cNvSpPr/>
          <p:nvPr/>
        </p:nvSpPr>
        <p:spPr>
          <a:xfrm>
            <a:off x="4021200" y="9721080"/>
            <a:ext cx="3074040" cy="5094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200" cy="4603320"/>
          </a:xfrm>
          <a:prstGeom prst="rect">
            <a:avLst/>
          </a:prstGeom>
        </p:spPr>
        <p:txBody>
          <a:bodyPr lIns="99000" rIns="99000" tIns="49680" bIns="49680"/>
          <a:p>
            <a:endParaRPr/>
          </a:p>
        </p:txBody>
      </p:sp>
      <p:sp>
        <p:nvSpPr>
          <p:cNvPr id="315" name="CustomShape 2"/>
          <p:cNvSpPr/>
          <p:nvPr/>
        </p:nvSpPr>
        <p:spPr>
          <a:xfrm>
            <a:off x="4021200" y="9721080"/>
            <a:ext cx="3074040" cy="5094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200" cy="4603320"/>
          </a:xfrm>
          <a:prstGeom prst="rect">
            <a:avLst/>
          </a:prstGeom>
        </p:spPr>
        <p:txBody>
          <a:bodyPr lIns="99000" rIns="99000" tIns="49680" bIns="49680"/>
          <a:p>
            <a:endParaRPr/>
          </a:p>
        </p:txBody>
      </p:sp>
      <p:sp>
        <p:nvSpPr>
          <p:cNvPr id="317" name="CustomShape 2"/>
          <p:cNvSpPr/>
          <p:nvPr/>
        </p:nvSpPr>
        <p:spPr>
          <a:xfrm>
            <a:off x="4021200" y="9721080"/>
            <a:ext cx="3074040" cy="5094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200" cy="4603320"/>
          </a:xfrm>
          <a:prstGeom prst="rect">
            <a:avLst/>
          </a:prstGeom>
        </p:spPr>
        <p:txBody>
          <a:bodyPr lIns="99000" rIns="99000" tIns="49680" bIns="49680"/>
          <a:p>
            <a:r>
              <a:rPr lang="fr-FR"/>
              <a:t>Api History : </a:t>
            </a:r>
            <a:r>
              <a:rPr lang="fr-FR" u="sng">
                <a:solidFill>
                  <a:srgbClr val="000000"/>
                </a:solidFill>
              </a:rPr>
              <a:t>http://devlint.fr/blog/ajax-historique-et-navigation</a:t>
            </a:r>
            <a:endParaRPr/>
          </a:p>
        </p:txBody>
      </p:sp>
      <p:sp>
        <p:nvSpPr>
          <p:cNvPr id="271" name="CustomShape 2"/>
          <p:cNvSpPr/>
          <p:nvPr/>
        </p:nvSpPr>
        <p:spPr>
          <a:xfrm>
            <a:off x="4021200" y="9721080"/>
            <a:ext cx="3074040" cy="509400"/>
          </a:xfrm>
          <a:prstGeom prst="rect">
            <a:avLst/>
          </a:prstGeom>
          <a:noFill/>
          <a:ln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5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7920" y="1604520"/>
            <a:ext cx="4987080" cy="397728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7920" y="1604520"/>
            <a:ext cx="49870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9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7920" y="1604520"/>
            <a:ext cx="4987080" cy="397728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7920" y="1604520"/>
            <a:ext cx="49870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14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7920" y="1604520"/>
            <a:ext cx="4987080" cy="3977280"/>
          </a:xfrm>
          <a:prstGeom prst="rect">
            <a:avLst/>
          </a:prstGeom>
          <a:ln>
            <a:noFill/>
          </a:ln>
        </p:spPr>
      </p:pic>
      <p:pic>
        <p:nvPicPr>
          <p:cNvPr id="14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7920" y="1604520"/>
            <a:ext cx="49870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rgbClr val="fec2ae"/>
            </a:solidFill>
            <a:round/>
          </a:ln>
        </p:spPr>
      </p:sp>
      <p:sp>
        <p:nvSpPr>
          <p:cNvPr id="1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2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</p:sp>
      <p:sp>
        <p:nvSpPr>
          <p:cNvPr id="3" name="CustomShape 4"/>
          <p:cNvSpPr/>
          <p:nvPr/>
        </p:nvSpPr>
        <p:spPr>
          <a:xfrm>
            <a:off x="8839080" y="0"/>
            <a:ext cx="302760" cy="6855840"/>
          </a:xfrm>
          <a:prstGeom prst="rect">
            <a:avLst/>
          </a:prstGeom>
          <a:solidFill>
            <a:srgbClr val="fec2ae"/>
          </a:solidFill>
          <a:ln w="38160">
            <a:noFill/>
          </a:ln>
        </p:spPr>
      </p:sp>
      <p:sp>
        <p:nvSpPr>
          <p:cNvPr id="4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</p:sp>
      <p:sp>
        <p:nvSpPr>
          <p:cNvPr id="5" name="CustomShape 6"/>
          <p:cNvSpPr/>
          <p:nvPr/>
        </p:nvSpPr>
        <p:spPr>
          <a:xfrm>
            <a:off x="8156520" y="5715000"/>
            <a:ext cx="546480" cy="546480"/>
          </a:xfrm>
          <a:prstGeom prst="ellipse">
            <a:avLst/>
          </a:prstGeom>
          <a:solidFill>
            <a:srgbClr val="fe8637"/>
          </a:solidFill>
          <a:ln w="38160">
            <a:noFill/>
          </a:ln>
        </p:spPr>
      </p:sp>
      <p:sp>
        <p:nvSpPr>
          <p:cNvPr id="6" name="CustomShape 7"/>
          <p:cNvSpPr/>
          <p:nvPr/>
        </p:nvSpPr>
        <p:spPr>
          <a:xfrm>
            <a:off x="380880" y="0"/>
            <a:ext cx="607320" cy="6855840"/>
          </a:xfrm>
          <a:prstGeom prst="rect">
            <a:avLst/>
          </a:prstGeom>
          <a:solidFill>
            <a:srgbClr val="fec2ae"/>
          </a:solidFill>
          <a:ln w="38160">
            <a:noFill/>
          </a:ln>
        </p:spPr>
      </p:sp>
      <p:sp>
        <p:nvSpPr>
          <p:cNvPr id="7" name="CustomShape 8"/>
          <p:cNvSpPr/>
          <p:nvPr/>
        </p:nvSpPr>
        <p:spPr>
          <a:xfrm>
            <a:off x="276480" y="0"/>
            <a:ext cx="102600" cy="6855840"/>
          </a:xfrm>
          <a:prstGeom prst="rect">
            <a:avLst/>
          </a:prstGeom>
          <a:solidFill>
            <a:srgbClr val="fed9cd"/>
          </a:solidFill>
          <a:ln w="38160">
            <a:noFill/>
          </a:ln>
        </p:spPr>
      </p:sp>
      <p:sp>
        <p:nvSpPr>
          <p:cNvPr id="8" name="CustomShape 9"/>
          <p:cNvSpPr/>
          <p:nvPr/>
        </p:nvSpPr>
        <p:spPr>
          <a:xfrm>
            <a:off x="990720" y="0"/>
            <a:ext cx="179640" cy="6855840"/>
          </a:xfrm>
          <a:prstGeom prst="rect">
            <a:avLst/>
          </a:prstGeom>
          <a:solidFill>
            <a:srgbClr val="fed9cd"/>
          </a:solidFill>
          <a:ln w="38160">
            <a:noFill/>
          </a:ln>
        </p:spPr>
      </p:sp>
      <p:sp>
        <p:nvSpPr>
          <p:cNvPr id="9" name="CustomShape 10"/>
          <p:cNvSpPr/>
          <p:nvPr/>
        </p:nvSpPr>
        <p:spPr>
          <a:xfrm>
            <a:off x="1141200" y="0"/>
            <a:ext cx="228240" cy="6855840"/>
          </a:xfrm>
          <a:prstGeom prst="rect">
            <a:avLst/>
          </a:prstGeom>
          <a:solidFill>
            <a:srgbClr val="feede8"/>
          </a:solidFill>
          <a:ln w="38160">
            <a:noFill/>
          </a:ln>
        </p:spPr>
      </p:sp>
      <p:sp>
        <p:nvSpPr>
          <p:cNvPr id="10" name="Line 11"/>
          <p:cNvSpPr/>
          <p:nvPr/>
        </p:nvSpPr>
        <p:spPr>
          <a:xfrm>
            <a:off x="10620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11" name="Line 12"/>
          <p:cNvSpPr/>
          <p:nvPr/>
        </p:nvSpPr>
        <p:spPr>
          <a:xfrm>
            <a:off x="914400" y="0"/>
            <a:ext cx="0" cy="6858000"/>
          </a:xfrm>
          <a:prstGeom prst="line">
            <a:avLst/>
          </a:prstGeom>
          <a:ln w="57240">
            <a:solidFill>
              <a:srgbClr val="feede8"/>
            </a:solidFill>
            <a:round/>
          </a:ln>
        </p:spPr>
      </p:sp>
      <p:sp>
        <p:nvSpPr>
          <p:cNvPr id="12" name="Line 13"/>
          <p:cNvSpPr/>
          <p:nvPr/>
        </p:nvSpPr>
        <p:spPr>
          <a:xfrm>
            <a:off x="85392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13" name="Line 14"/>
          <p:cNvSpPr/>
          <p:nvPr/>
        </p:nvSpPr>
        <p:spPr>
          <a:xfrm>
            <a:off x="1726560" y="0"/>
            <a:ext cx="0" cy="6858000"/>
          </a:xfrm>
          <a:prstGeom prst="line">
            <a:avLst/>
          </a:prstGeom>
          <a:ln w="28440">
            <a:solidFill>
              <a:srgbClr val="fec2ae"/>
            </a:solidFill>
            <a:round/>
          </a:ln>
        </p:spPr>
      </p:sp>
      <p:sp>
        <p:nvSpPr>
          <p:cNvPr id="14" name="Line 15"/>
          <p:cNvSpPr/>
          <p:nvPr/>
        </p:nvSpPr>
        <p:spPr>
          <a:xfrm>
            <a:off x="1066680" y="0"/>
            <a:ext cx="0" cy="6858000"/>
          </a:xfrm>
          <a:prstGeom prst="line">
            <a:avLst/>
          </a:prstGeom>
          <a:ln w="9360">
            <a:solidFill>
              <a:srgbClr val="fec2ae"/>
            </a:solidFill>
            <a:round/>
          </a:ln>
        </p:spPr>
      </p:sp>
      <p:sp>
        <p:nvSpPr>
          <p:cNvPr id="15" name="Line 16"/>
          <p:cNvSpPr/>
          <p:nvPr/>
        </p:nvSpPr>
        <p:spPr>
          <a:xfrm>
            <a:off x="91137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16" name="CustomShape 17"/>
          <p:cNvSpPr/>
          <p:nvPr/>
        </p:nvSpPr>
        <p:spPr>
          <a:xfrm>
            <a:off x="1219320" y="0"/>
            <a:ext cx="74160" cy="6855840"/>
          </a:xfrm>
          <a:prstGeom prst="rect">
            <a:avLst/>
          </a:prstGeom>
          <a:solidFill>
            <a:srgbClr val="fec2ae"/>
          </a:solidFill>
          <a:ln w="38160">
            <a:noFill/>
          </a:ln>
        </p:spPr>
      </p:sp>
      <p:sp>
        <p:nvSpPr>
          <p:cNvPr id="17" name="CustomShape 18"/>
          <p:cNvSpPr/>
          <p:nvPr/>
        </p:nvSpPr>
        <p:spPr>
          <a:xfrm>
            <a:off x="609480" y="3429000"/>
            <a:ext cx="1293120" cy="1293120"/>
          </a:xfrm>
          <a:prstGeom prst="ellipse">
            <a:avLst/>
          </a:prstGeom>
          <a:solidFill>
            <a:srgbClr val="fe8637"/>
          </a:solidFill>
          <a:ln w="38160">
            <a:noFill/>
          </a:ln>
        </p:spPr>
      </p:sp>
      <p:sp>
        <p:nvSpPr>
          <p:cNvPr id="18" name="CustomShape 19"/>
          <p:cNvSpPr/>
          <p:nvPr/>
        </p:nvSpPr>
        <p:spPr>
          <a:xfrm>
            <a:off x="1309680" y="4866840"/>
            <a:ext cx="639360" cy="639360"/>
          </a:xfrm>
          <a:prstGeom prst="ellipse">
            <a:avLst/>
          </a:prstGeom>
          <a:solidFill>
            <a:srgbClr val="fe8637"/>
          </a:solidFill>
          <a:ln w="28440">
            <a:noFill/>
          </a:ln>
        </p:spPr>
      </p:sp>
      <p:sp>
        <p:nvSpPr>
          <p:cNvPr id="19" name="CustomShape 20"/>
          <p:cNvSpPr/>
          <p:nvPr/>
        </p:nvSpPr>
        <p:spPr>
          <a:xfrm>
            <a:off x="1091160" y="5500800"/>
            <a:ext cx="135000" cy="135000"/>
          </a:xfrm>
          <a:prstGeom prst="ellipse">
            <a:avLst/>
          </a:prstGeom>
          <a:solidFill>
            <a:srgbClr val="fe8637"/>
          </a:solidFill>
          <a:ln w="12600">
            <a:noFill/>
          </a:ln>
        </p:spPr>
      </p:sp>
      <p:sp>
        <p:nvSpPr>
          <p:cNvPr id="20" name="CustomShape 21"/>
          <p:cNvSpPr/>
          <p:nvPr/>
        </p:nvSpPr>
        <p:spPr>
          <a:xfrm>
            <a:off x="1664280" y="5788080"/>
            <a:ext cx="272160" cy="272160"/>
          </a:xfrm>
          <a:prstGeom prst="ellipse">
            <a:avLst/>
          </a:prstGeom>
          <a:solidFill>
            <a:srgbClr val="fe8637"/>
          </a:solidFill>
          <a:ln w="12600">
            <a:noFill/>
          </a:ln>
        </p:spPr>
      </p:sp>
      <p:sp>
        <p:nvSpPr>
          <p:cNvPr id="21" name="CustomShape 22"/>
          <p:cNvSpPr/>
          <p:nvPr/>
        </p:nvSpPr>
        <p:spPr>
          <a:xfrm>
            <a:off x="1905120" y="4495680"/>
            <a:ext cx="363600" cy="363600"/>
          </a:xfrm>
          <a:prstGeom prst="ellipse">
            <a:avLst/>
          </a:prstGeom>
          <a:solidFill>
            <a:srgbClr val="fe8637"/>
          </a:solidFill>
          <a:ln w="28440">
            <a:noFill/>
          </a:ln>
        </p:spPr>
      </p:sp>
      <p:sp>
        <p:nvSpPr>
          <p:cNvPr id="22" name="PlaceHolder 2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fr-FR"/>
              <a:t>Cliquez pour éditer le format du texte-titre</a:t>
            </a:r>
            <a:endParaRPr/>
          </a:p>
        </p:txBody>
      </p:sp>
      <p:sp>
        <p:nvSpPr>
          <p:cNvPr id="23" name="PlaceHolder 2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fr-FR"/>
              <a:t>Second niveau de plan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fr-FR"/>
              <a:t>Troisième niveau de plan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fr-FR"/>
              <a:t>Quatrième niveau de plan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fr-FR"/>
              <a:t>Cinquième niveau de plan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rgbClr val="fec2ae"/>
            </a:solidFill>
            <a:round/>
          </a:ln>
        </p:spPr>
      </p:sp>
      <p:sp>
        <p:nvSpPr>
          <p:cNvPr id="59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60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</p:sp>
      <p:sp>
        <p:nvSpPr>
          <p:cNvPr id="61" name="CustomShape 4"/>
          <p:cNvSpPr/>
          <p:nvPr/>
        </p:nvSpPr>
        <p:spPr>
          <a:xfrm>
            <a:off x="8839080" y="0"/>
            <a:ext cx="302760" cy="6855840"/>
          </a:xfrm>
          <a:prstGeom prst="rect">
            <a:avLst/>
          </a:prstGeom>
          <a:solidFill>
            <a:srgbClr val="fec2ae"/>
          </a:solidFill>
          <a:ln w="38160">
            <a:noFill/>
          </a:ln>
        </p:spPr>
      </p:sp>
      <p:sp>
        <p:nvSpPr>
          <p:cNvPr id="62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</p:sp>
      <p:sp>
        <p:nvSpPr>
          <p:cNvPr id="63" name="CustomShape 6"/>
          <p:cNvSpPr/>
          <p:nvPr/>
        </p:nvSpPr>
        <p:spPr>
          <a:xfrm>
            <a:off x="8156520" y="5715000"/>
            <a:ext cx="546480" cy="546480"/>
          </a:xfrm>
          <a:prstGeom prst="ellipse">
            <a:avLst/>
          </a:prstGeom>
          <a:solidFill>
            <a:srgbClr val="fe8637"/>
          </a:solidFill>
          <a:ln w="38160">
            <a:noFill/>
          </a:ln>
        </p:spPr>
      </p:sp>
      <p:sp>
        <p:nvSpPr>
          <p:cNvPr id="64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fr-FR"/>
              <a:t>Cliquez pour éditer le format du texte-titre</a:t>
            </a:r>
            <a:endParaRPr/>
          </a:p>
        </p:txBody>
      </p:sp>
      <p:sp>
        <p:nvSpPr>
          <p:cNvPr id="65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fr-FR"/>
              <a:t>Second niveau de plan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fr-FR"/>
              <a:t>Troisième niveau de plan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fr-FR"/>
              <a:t>Quatrième niveau de plan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fr-FR"/>
              <a:t>Cinquième niveau de plan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Line 1"/>
          <p:cNvSpPr/>
          <p:nvPr/>
        </p:nvSpPr>
        <p:spPr>
          <a:xfrm>
            <a:off x="8762760" y="0"/>
            <a:ext cx="0" cy="6858000"/>
          </a:xfrm>
          <a:prstGeom prst="line">
            <a:avLst/>
          </a:prstGeom>
          <a:ln w="38160">
            <a:solidFill>
              <a:srgbClr val="fec2ae"/>
            </a:solidFill>
            <a:round/>
          </a:ln>
        </p:spPr>
      </p:sp>
      <p:sp>
        <p:nvSpPr>
          <p:cNvPr id="101" name="Line 2"/>
          <p:cNvSpPr/>
          <p:nvPr/>
        </p:nvSpPr>
        <p:spPr>
          <a:xfrm>
            <a:off x="75960" y="0"/>
            <a:ext cx="0" cy="6858000"/>
          </a:xfrm>
          <a:prstGeom prst="line">
            <a:avLst/>
          </a:prstGeom>
          <a:ln w="57240">
            <a:solidFill>
              <a:srgbClr val="fec2ae"/>
            </a:solidFill>
            <a:round/>
          </a:ln>
        </p:spPr>
      </p:sp>
      <p:sp>
        <p:nvSpPr>
          <p:cNvPr id="102" name="Line 3"/>
          <p:cNvSpPr/>
          <p:nvPr/>
        </p:nvSpPr>
        <p:spPr>
          <a:xfrm>
            <a:off x="8991360" y="0"/>
            <a:ext cx="0" cy="6858000"/>
          </a:xfrm>
          <a:prstGeom prst="line">
            <a:avLst/>
          </a:prstGeom>
          <a:ln w="19080">
            <a:solidFill>
              <a:srgbClr val="fe8637"/>
            </a:solidFill>
            <a:round/>
          </a:ln>
        </p:spPr>
      </p:sp>
      <p:sp>
        <p:nvSpPr>
          <p:cNvPr id="103" name="CustomShape 4"/>
          <p:cNvSpPr/>
          <p:nvPr/>
        </p:nvSpPr>
        <p:spPr>
          <a:xfrm>
            <a:off x="8839080" y="0"/>
            <a:ext cx="302760" cy="6855840"/>
          </a:xfrm>
          <a:prstGeom prst="rect">
            <a:avLst/>
          </a:prstGeom>
          <a:solidFill>
            <a:srgbClr val="fec2ae"/>
          </a:solidFill>
          <a:ln w="38160">
            <a:noFill/>
          </a:ln>
        </p:spPr>
      </p:sp>
      <p:sp>
        <p:nvSpPr>
          <p:cNvPr id="104" name="Line 5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360">
            <a:solidFill>
              <a:srgbClr val="fe8637"/>
            </a:solidFill>
            <a:round/>
          </a:ln>
        </p:spPr>
      </p:sp>
      <p:sp>
        <p:nvSpPr>
          <p:cNvPr id="105" name="CustomShape 6"/>
          <p:cNvSpPr/>
          <p:nvPr/>
        </p:nvSpPr>
        <p:spPr>
          <a:xfrm>
            <a:off x="8156520" y="5715000"/>
            <a:ext cx="546480" cy="546480"/>
          </a:xfrm>
          <a:prstGeom prst="ellipse">
            <a:avLst/>
          </a:prstGeom>
          <a:solidFill>
            <a:srgbClr val="fe8637"/>
          </a:solidFill>
          <a:ln w="38160">
            <a:noFill/>
          </a:ln>
        </p:spPr>
      </p:sp>
      <p:sp>
        <p:nvSpPr>
          <p:cNvPr id="106" name="PlaceHolder 7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lang="fr-FR"/>
              <a:t>Cliquez pour éditer le format du texte-titre</a:t>
            </a:r>
            <a:endParaRPr/>
          </a:p>
        </p:txBody>
      </p:sp>
      <p:sp>
        <p:nvSpPr>
          <p:cNvPr id="107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wrap="none" lIns="0" rIns="0" tIns="0" bIns="0" anchor="ctr"/>
          <a:p>
            <a:pPr>
              <a:buSzPct val="2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fr-FR"/>
              <a:t>Second niveau de plan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fr-FR"/>
              <a:t>Troisième niveau de plan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fr-FR"/>
              <a:t>Quatrième niveau de plan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fr-FR"/>
              <a:t>Cinquième niveau de plan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</p:txBody>
      </p:sp>
      <p:sp>
        <p:nvSpPr>
          <p:cNvPr id="108" name="PlaceHolder 9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wrap="none" lIns="0" rIns="0" tIns="0" bIns="0" anchor="ctr"/>
          <a:p>
            <a:pPr>
              <a:buSzPct val="25000"/>
              <a:buFont typeface="StarSymbol"/>
              <a:buChar char=""/>
            </a:pPr>
            <a:r>
              <a:rPr lang="fr-FR"/>
              <a:t>Cliquez pour éditer le format du plan de texte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fr-FR"/>
              <a:t>Second niveau de plan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fr-FR"/>
              <a:t>Troisième niveau de plan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fr-FR"/>
              <a:t>Quatrième niveau de plan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fr-FR"/>
              <a:t>Cinquième niveau de plan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fr-FR"/>
              <a:t>Sixième niveau de plan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fr-FR"/>
              <a:t>Septième niveau de plan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2286000" y="3124080"/>
            <a:ext cx="6170040" cy="189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fr-FR" sz="3000">
                <a:solidFill>
                  <a:srgbClr val="575f6d"/>
                </a:solidFill>
                <a:latin typeface="Century Schoolbook"/>
              </a:rPr>
              <a:t>SUPPLEMENT : jQuery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2286000" y="5003280"/>
            <a:ext cx="6170040" cy="1369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fr-FR">
                <a:solidFill>
                  <a:srgbClr val="575f6d"/>
                </a:solidFill>
                <a:latin typeface="Century Schoolbook"/>
              </a:rPr>
              <a:t>« Write less, do more. »</a:t>
            </a:r>
            <a:endParaRPr/>
          </a:p>
        </p:txBody>
      </p:sp>
      <p:sp>
        <p:nvSpPr>
          <p:cNvPr id="150" name="CustomShape 3"/>
          <p:cNvSpPr/>
          <p:nvPr/>
        </p:nvSpPr>
        <p:spPr>
          <a:xfrm>
            <a:off x="1325520" y="4928760"/>
            <a:ext cx="607320" cy="5155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2286000" y="3124080"/>
            <a:ext cx="5308200" cy="189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fr-FR" sz="3000">
                <a:solidFill>
                  <a:srgbClr val="575f6d"/>
                </a:solidFill>
                <a:latin typeface="Century Schoolbook"/>
              </a:rPr>
              <a:t>SUPPLEMENT : La gestion de l’historique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1325520" y="4928760"/>
            <a:ext cx="607320" cy="5155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457200" y="274680"/>
            <a:ext cx="746532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3000">
                <a:solidFill>
                  <a:srgbClr val="575f6d"/>
                </a:solidFill>
                <a:latin typeface="Century Schoolbook"/>
              </a:rPr>
              <a:t>History API</a:t>
            </a:r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457200" y="1600200"/>
            <a:ext cx="7465320" cy="475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Normalement, chaque URL doit correspondre à une ressource (document html, image, etc.)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Le fait de dynamiser son contenu avec l’AJAX brise cette cohérence.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L’API History permet de rétablir depuis JavaScript le lien entre l’URL et le contenu de la page.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9" name="CustomShape 3"/>
          <p:cNvSpPr/>
          <p:nvPr/>
        </p:nvSpPr>
        <p:spPr>
          <a:xfrm>
            <a:off x="8129160" y="5734080"/>
            <a:ext cx="607320" cy="5191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7200" y="274680"/>
            <a:ext cx="746532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3000">
                <a:solidFill>
                  <a:srgbClr val="575f6d"/>
                </a:solidFill>
                <a:latin typeface="Century Schoolbook"/>
              </a:rPr>
              <a:t>History API</a:t>
            </a:r>
            <a:endParaRPr/>
          </a:p>
        </p:txBody>
      </p:sp>
      <p:sp>
        <p:nvSpPr>
          <p:cNvPr id="181" name="CustomShape 2"/>
          <p:cNvSpPr/>
          <p:nvPr/>
        </p:nvSpPr>
        <p:spPr>
          <a:xfrm>
            <a:off x="457200" y="1600200"/>
            <a:ext cx="7465320" cy="475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Se déplacer dans l’historique de navigation: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fr-FR" sz="2400">
                <a:solidFill>
                  <a:srgbClr val="000000"/>
                </a:solidFill>
                <a:latin typeface="DejaVu Sans Mono"/>
                <a:ea typeface="DejaVu Sans Mono"/>
              </a:rPr>
              <a:t>window</a:t>
            </a:r>
            <a:r>
              <a:rPr lang="fr-FR" sz="2400">
                <a:solidFill>
                  <a:srgbClr val="000000"/>
                </a:solidFill>
                <a:latin typeface="DejaVu Sans Mono"/>
                <a:ea typeface="DejaVu Sans Mono"/>
              </a:rPr>
              <a:t>.history.back(); // simule un clic sur le bouton « retour » du navigateur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fr-FR" sz="2400">
                <a:solidFill>
                  <a:srgbClr val="000000"/>
                </a:solidFill>
                <a:latin typeface="DejaVu Sans Mono"/>
                <a:ea typeface="DejaVu Sans Mono"/>
              </a:rPr>
              <a:t>window</a:t>
            </a:r>
            <a:r>
              <a:rPr lang="fr-FR" sz="2400">
                <a:solidFill>
                  <a:srgbClr val="000000"/>
                </a:solidFill>
                <a:latin typeface="DejaVu Sans Mono"/>
                <a:ea typeface="DejaVu Sans Mono"/>
              </a:rPr>
              <a:t>.history.forward(); // simule un clic sur le bouton « avancer » du navigateur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fr-FR" sz="2400">
                <a:solidFill>
                  <a:srgbClr val="000000"/>
                </a:solidFill>
                <a:latin typeface="DejaVu Sans Mono"/>
                <a:ea typeface="DejaVu Sans Mono"/>
              </a:rPr>
              <a:t>window</a:t>
            </a:r>
            <a:r>
              <a:rPr lang="fr-FR" sz="2400">
                <a:solidFill>
                  <a:srgbClr val="000000"/>
                </a:solidFill>
                <a:latin typeface="DejaVu Sans Mono"/>
                <a:ea typeface="DejaVu Sans Mono"/>
              </a:rPr>
              <a:t>.history.go(-2); // recule de 2 pages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fr-FR" sz="2400">
                <a:solidFill>
                  <a:srgbClr val="000000"/>
                </a:solidFill>
                <a:latin typeface="DejaVu Sans Mono"/>
                <a:ea typeface="DejaVu Sans Mono"/>
              </a:rPr>
              <a:t>window</a:t>
            </a:r>
            <a:r>
              <a:rPr lang="fr-FR" sz="2400">
                <a:solidFill>
                  <a:srgbClr val="000000"/>
                </a:solidFill>
                <a:latin typeface="DejaVu Sans Mono"/>
                <a:ea typeface="DejaVu Sans Mono"/>
              </a:rPr>
              <a:t>.history.length; // nombre de pages dans l’historique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2" name="CustomShape 3"/>
          <p:cNvSpPr/>
          <p:nvPr/>
        </p:nvSpPr>
        <p:spPr>
          <a:xfrm>
            <a:off x="8129160" y="5734080"/>
            <a:ext cx="607320" cy="5191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457200" y="274680"/>
            <a:ext cx="746532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3000">
                <a:solidFill>
                  <a:srgbClr val="575f6d"/>
                </a:solidFill>
                <a:latin typeface="Century Schoolbook"/>
              </a:rPr>
              <a:t>History API</a:t>
            </a:r>
            <a:endParaRPr/>
          </a:p>
        </p:txBody>
      </p:sp>
      <p:sp>
        <p:nvSpPr>
          <p:cNvPr id="184" name="CustomShape 2"/>
          <p:cNvSpPr/>
          <p:nvPr/>
        </p:nvSpPr>
        <p:spPr>
          <a:xfrm>
            <a:off x="457200" y="1600200"/>
            <a:ext cx="7465320" cy="475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Ajouter un « état » à l’historique de navigation: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fr-FR" sz="2400">
                <a:solidFill>
                  <a:srgbClr val="000000"/>
                </a:solidFill>
                <a:latin typeface="DejaVu Sans Mono"/>
                <a:ea typeface="DejaVu Sans Mono"/>
              </a:rPr>
              <a:t>window</a:t>
            </a:r>
            <a:r>
              <a:rPr lang="fr-FR" sz="2400">
                <a:solidFill>
                  <a:srgbClr val="000000"/>
                </a:solidFill>
                <a:latin typeface="DejaVu Sans Mono"/>
                <a:ea typeface="DejaVu Sans Mono"/>
              </a:rPr>
              <a:t>.history.pushState(data, title, url);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fr-FR" sz="2400">
                <a:solidFill>
                  <a:srgbClr val="000000"/>
                </a:solidFill>
                <a:latin typeface="Euphemia"/>
                <a:ea typeface="DejaVu Sans Mono"/>
              </a:rPr>
              <a:t>/!\  </a:t>
            </a:r>
            <a:r>
              <a:rPr lang="fr-FR" sz="2400">
                <a:solidFill>
                  <a:srgbClr val="000000"/>
                </a:solidFill>
                <a:latin typeface="Century Schoolbook"/>
                <a:ea typeface="DejaVu Sans Mono"/>
              </a:rPr>
              <a:t>Le navigateur va utiliser la nouvelle URL, mais ne va pas déclencher de nouvelle requête HTTP 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fr-FR" sz="2400">
                <a:solidFill>
                  <a:srgbClr val="000000"/>
                </a:solidFill>
                <a:latin typeface="DejaVu Sans Mono"/>
                <a:ea typeface="DejaVu Sans Mono"/>
              </a:rPr>
              <a:t>window</a:t>
            </a:r>
            <a:r>
              <a:rPr lang="fr-FR" sz="2400">
                <a:solidFill>
                  <a:srgbClr val="000000"/>
                </a:solidFill>
                <a:latin typeface="DejaVu Sans Mono"/>
                <a:ea typeface="DejaVu Sans Mono"/>
              </a:rPr>
              <a:t>.history.replaceState(data, title, url);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400">
                <a:solidFill>
                  <a:srgbClr val="000000"/>
                </a:solidFill>
                <a:latin typeface="Century Schoolbook"/>
                <a:ea typeface="DejaVu Sans Mono"/>
              </a:rPr>
              <a:t>La même chose que pushState, mais modifie l’état courant au lieu d’en créer un nouveau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5" name="CustomShape 3"/>
          <p:cNvSpPr/>
          <p:nvPr/>
        </p:nvSpPr>
        <p:spPr>
          <a:xfrm>
            <a:off x="8129160" y="5734080"/>
            <a:ext cx="607320" cy="5191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274680"/>
            <a:ext cx="746532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3000">
                <a:solidFill>
                  <a:srgbClr val="575f6d"/>
                </a:solidFill>
                <a:latin typeface="Century Schoolbook"/>
              </a:rPr>
              <a:t>History API</a:t>
            </a:r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457200" y="1600200"/>
            <a:ext cx="7465320" cy="475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L’évènement « popstate » permet de réagir à la navigation de l’utilisateur dans l’historique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fr-FR" sz="2400">
                <a:solidFill>
                  <a:srgbClr val="000000"/>
                </a:solidFill>
                <a:latin typeface="DejaVu Sans Mono"/>
                <a:ea typeface="DejaVu Sans Mono"/>
              </a:rPr>
              <a:t>window</a:t>
            </a:r>
            <a:r>
              <a:rPr lang="fr-FR" sz="2400">
                <a:solidFill>
                  <a:srgbClr val="000000"/>
                </a:solidFill>
                <a:latin typeface="DejaVu Sans Mono"/>
                <a:ea typeface="DejaVu Sans Mono"/>
              </a:rPr>
              <a:t>.addEventListener("popstate", </a:t>
            </a:r>
            <a:r>
              <a:rPr b="1" lang="fr-FR" sz="2400">
                <a:solidFill>
                  <a:srgbClr val="000000"/>
                </a:solidFill>
                <a:latin typeface="DejaVu Sans Mono"/>
                <a:ea typeface="DejaVu Sans Mono"/>
              </a:rPr>
              <a:t>function</a:t>
            </a:r>
            <a:r>
              <a:rPr lang="fr-FR" sz="2400">
                <a:solidFill>
                  <a:srgbClr val="000000"/>
                </a:solidFill>
                <a:latin typeface="DejaVu Sans Mono"/>
                <a:ea typeface="DejaVu Sans Mono"/>
              </a:rPr>
              <a:t>(e) { </a:t>
            </a:r>
            <a:r>
              <a:rPr lang="fr-FR" sz="240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lang="fr-FR" sz="2400">
                <a:solidFill>
                  <a:srgbClr val="000000"/>
                </a:solidFill>
                <a:latin typeface="DejaVu Sans Mono"/>
                <a:ea typeface="DejaVu Sans Mono"/>
              </a:rPr>
              <a:t>loadContent(location.pathname); </a:t>
            </a:r>
            <a:endParaRPr/>
          </a:p>
          <a:p>
            <a:pPr>
              <a:lnSpc>
                <a:spcPct val="100000"/>
              </a:lnSpc>
            </a:pPr>
            <a:r>
              <a:rPr lang="fr-FR" sz="2400">
                <a:solidFill>
                  <a:srgbClr val="000000"/>
                </a:solidFill>
                <a:latin typeface="DejaVu Sans Mono"/>
                <a:ea typeface="DejaVu Sans Mono"/>
              </a:rPr>
              <a:t>});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8" name="CustomShape 3"/>
          <p:cNvSpPr/>
          <p:nvPr/>
        </p:nvSpPr>
        <p:spPr>
          <a:xfrm>
            <a:off x="8129160" y="5734080"/>
            <a:ext cx="607320" cy="5191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2286000" y="3124080"/>
            <a:ext cx="6170040" cy="189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fr-FR" sz="3000">
                <a:solidFill>
                  <a:srgbClr val="575f6d"/>
                </a:solidFill>
                <a:latin typeface="Century Schoolbook"/>
              </a:rPr>
              <a:t>SUPPLEMENT : Fichiers et Drag &amp; Drop</a:t>
            </a:r>
            <a:endParaRPr/>
          </a:p>
        </p:txBody>
      </p:sp>
      <p:sp>
        <p:nvSpPr>
          <p:cNvPr id="190" name="CustomShape 2"/>
          <p:cNvSpPr/>
          <p:nvPr/>
        </p:nvSpPr>
        <p:spPr>
          <a:xfrm>
            <a:off x="1325520" y="4928760"/>
            <a:ext cx="607320" cy="5155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57200" y="274680"/>
            <a:ext cx="746532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3000">
                <a:solidFill>
                  <a:srgbClr val="575f6d"/>
                </a:solidFill>
                <a:latin typeface="Century Schoolbook"/>
              </a:rPr>
              <a:t>File Api</a:t>
            </a:r>
            <a:endParaRPr/>
          </a:p>
        </p:txBody>
      </p:sp>
      <p:sp>
        <p:nvSpPr>
          <p:cNvPr id="192" name="CustomShape 2"/>
          <p:cNvSpPr/>
          <p:nvPr/>
        </p:nvSpPr>
        <p:spPr>
          <a:xfrm>
            <a:off x="457200" y="1600200"/>
            <a:ext cx="7465320" cy="487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L’Api File, va nous permettre de faire sélectionner à l’utilisateur des fichiers locaux , et d’accéder à leur contenu sans les transferer sur un serveur.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2 méthodes pour accéder aux fichiers :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fr-FR" sz="2100">
                <a:solidFill>
                  <a:srgbClr val="000000"/>
                </a:solidFill>
                <a:latin typeface="Century Schoolbook"/>
              </a:rPr>
              <a:t>Input de type file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fr-FR" sz="2100">
                <a:solidFill>
                  <a:srgbClr val="000000"/>
                </a:solidFill>
                <a:latin typeface="Century Schoolbook"/>
              </a:rPr>
              <a:t>Drag and drop</a:t>
            </a:r>
            <a:endParaRPr/>
          </a:p>
        </p:txBody>
      </p:sp>
      <p:sp>
        <p:nvSpPr>
          <p:cNvPr id="193" name="CustomShape 3"/>
          <p:cNvSpPr/>
          <p:nvPr/>
        </p:nvSpPr>
        <p:spPr>
          <a:xfrm>
            <a:off x="8129160" y="5734080"/>
            <a:ext cx="607320" cy="5191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457200" y="274680"/>
            <a:ext cx="746532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3000">
                <a:solidFill>
                  <a:srgbClr val="575f6d"/>
                </a:solidFill>
                <a:latin typeface="Century Schoolbook"/>
              </a:rPr>
              <a:t>File Api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457200" y="1600200"/>
            <a:ext cx="7465320" cy="487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L’api File nous permet d’accéder à un tableau de fichiers, qui représente les différents fichiers sélectionnés par l’utilisateur.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Chaque fichier contenu dans ce tableau, possède plusieurs attributs : 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fr-FR" sz="2100">
                <a:solidFill>
                  <a:srgbClr val="000000"/>
                </a:solidFill>
                <a:latin typeface="Century Schoolbook"/>
              </a:rPr>
              <a:t>Name : le nom du fichier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fr-FR" sz="2100">
                <a:solidFill>
                  <a:srgbClr val="000000"/>
                </a:solidFill>
                <a:latin typeface="Century Schoolbook"/>
              </a:rPr>
              <a:t>Type : le type mime du fichier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fr-FR" sz="2100">
                <a:solidFill>
                  <a:srgbClr val="000000"/>
                </a:solidFill>
                <a:latin typeface="Century Schoolbook"/>
              </a:rPr>
              <a:t>Size : la taille du fichier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6" name="CustomShape 3"/>
          <p:cNvSpPr/>
          <p:nvPr/>
        </p:nvSpPr>
        <p:spPr>
          <a:xfrm>
            <a:off x="8129160" y="5734080"/>
            <a:ext cx="607320" cy="5191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457200" y="274680"/>
            <a:ext cx="746532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3000">
                <a:solidFill>
                  <a:srgbClr val="575f6d"/>
                </a:solidFill>
                <a:latin typeface="Century Schoolbook"/>
              </a:rPr>
              <a:t>File Api : file, fileList</a:t>
            </a:r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457200" y="1600200"/>
            <a:ext cx="7465320" cy="487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Exemple :</a:t>
            </a:r>
            <a:endParaRPr/>
          </a:p>
        </p:txBody>
      </p:sp>
      <p:sp>
        <p:nvSpPr>
          <p:cNvPr id="199" name="CustomShape 3"/>
          <p:cNvSpPr/>
          <p:nvPr/>
        </p:nvSpPr>
        <p:spPr>
          <a:xfrm>
            <a:off x="8129160" y="5734080"/>
            <a:ext cx="607320" cy="519120"/>
          </a:xfrm>
          <a:prstGeom prst="rect">
            <a:avLst/>
          </a:prstGeom>
          <a:noFill/>
          <a:ln>
            <a:noFill/>
          </a:ln>
        </p:spPr>
      </p:sp>
      <p:pic>
        <p:nvPicPr>
          <p:cNvPr id="20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55640" y="2220120"/>
            <a:ext cx="6606720" cy="4073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57200" y="274680"/>
            <a:ext cx="746532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3000">
                <a:solidFill>
                  <a:srgbClr val="575f6d"/>
                </a:solidFill>
                <a:latin typeface="Century Schoolbook"/>
              </a:rPr>
              <a:t>File Api : file reader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457200" y="2061000"/>
            <a:ext cx="7465320" cy="4411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L’objet FileReader va permettre à notre navigateur de lire de manière asynchrone le contenu d’un fichier.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Ce fichier peut provenir d’un input de type file ou être le fruit d’un drag and drop.</a:t>
            </a:r>
            <a:endParaRPr/>
          </a:p>
        </p:txBody>
      </p:sp>
      <p:sp>
        <p:nvSpPr>
          <p:cNvPr id="203" name="CustomShape 3"/>
          <p:cNvSpPr/>
          <p:nvPr/>
        </p:nvSpPr>
        <p:spPr>
          <a:xfrm>
            <a:off x="8129160" y="5734080"/>
            <a:ext cx="607320" cy="5191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457200" y="274680"/>
            <a:ext cx="746532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3000">
                <a:solidFill>
                  <a:srgbClr val="575f6d"/>
                </a:solidFill>
                <a:latin typeface="Century Schoolbook"/>
              </a:rPr>
              <a:t>Pourquoi jQuery ?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457200" y="1600200"/>
            <a:ext cx="7465320" cy="487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jQuery est un framework JavaScript, c’est-à-dire un ensemble d’outils qui vont nous simplifier l’écriture du code JavaScript 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fr-FR" sz="2100">
                <a:solidFill>
                  <a:srgbClr val="000000"/>
                </a:solidFill>
                <a:latin typeface="Century Schoolbook"/>
              </a:rPr>
              <a:t>Assure la compatibilité du code entre </a:t>
            </a:r>
            <a:r>
              <a:rPr b="1" lang="fr-FR" sz="2100">
                <a:solidFill>
                  <a:srgbClr val="000000"/>
                </a:solidFill>
                <a:latin typeface="Century Schoolbook"/>
              </a:rPr>
              <a:t>TOUS</a:t>
            </a:r>
            <a:r>
              <a:rPr lang="fr-FR" sz="2100">
                <a:solidFill>
                  <a:srgbClr val="000000"/>
                </a:solidFill>
                <a:latin typeface="Century Schoolbook"/>
              </a:rPr>
              <a:t> les navigateurs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fr-FR" sz="2100">
                <a:solidFill>
                  <a:srgbClr val="000000"/>
                </a:solidFill>
                <a:latin typeface="Century Schoolbook"/>
              </a:rPr>
              <a:t>Permet d’effectuer des manipulations HTML et de gérer les interactions utilisateur de façon beaucoup plus simple qu’en code natif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fr-FR" sz="2100">
                <a:solidFill>
                  <a:srgbClr val="000000"/>
                </a:solidFill>
                <a:latin typeface="Century Schoolbook"/>
              </a:rPr>
              <a:t>Régulièrement mis à jour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fr-FR" sz="2100">
                <a:solidFill>
                  <a:srgbClr val="000000"/>
                </a:solidFill>
                <a:latin typeface="Century Schoolbook"/>
              </a:rPr>
              <a:t>Remarque : tous les composants jQuery sont disponibles via la variable « $ »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3" name="CustomShape 3"/>
          <p:cNvSpPr/>
          <p:nvPr/>
        </p:nvSpPr>
        <p:spPr>
          <a:xfrm>
            <a:off x="8129160" y="5734080"/>
            <a:ext cx="607320" cy="5191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457200" y="274680"/>
            <a:ext cx="746532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3000">
                <a:solidFill>
                  <a:srgbClr val="575f6d"/>
                </a:solidFill>
                <a:latin typeface="Century Schoolbook"/>
              </a:rPr>
              <a:t>File Api : file reader</a:t>
            </a:r>
            <a:endParaRPr/>
          </a:p>
        </p:txBody>
      </p:sp>
      <p:sp>
        <p:nvSpPr>
          <p:cNvPr id="205" name="CustomShape 2"/>
          <p:cNvSpPr/>
          <p:nvPr/>
        </p:nvSpPr>
        <p:spPr>
          <a:xfrm>
            <a:off x="457200" y="2133000"/>
            <a:ext cx="7465320" cy="4339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L’objet FileReader possède un certain nombre de méthodes: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fr-FR" sz="2100">
                <a:solidFill>
                  <a:srgbClr val="000000"/>
                </a:solidFill>
                <a:latin typeface="Century Schoolbook"/>
              </a:rPr>
              <a:t>readAsDataURL(): lit le fichier et renvoie son contenu encodé en base 64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fr-FR" sz="2100">
                <a:solidFill>
                  <a:srgbClr val="000000"/>
                </a:solidFill>
                <a:latin typeface="Century Schoolbook"/>
              </a:rPr>
              <a:t>readAsText(): renvoie le contenu du fichier non encodé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6" name="CustomShape 3"/>
          <p:cNvSpPr/>
          <p:nvPr/>
        </p:nvSpPr>
        <p:spPr>
          <a:xfrm>
            <a:off x="8129160" y="5734080"/>
            <a:ext cx="607320" cy="5191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457200" y="274680"/>
            <a:ext cx="746532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3000">
                <a:solidFill>
                  <a:srgbClr val="575f6d"/>
                </a:solidFill>
                <a:latin typeface="Century Schoolbook"/>
              </a:rPr>
              <a:t>File Api : file reader</a:t>
            </a:r>
            <a:endParaRPr/>
          </a:p>
        </p:txBody>
      </p:sp>
      <p:sp>
        <p:nvSpPr>
          <p:cNvPr id="208" name="CustomShape 2"/>
          <p:cNvSpPr/>
          <p:nvPr/>
        </p:nvSpPr>
        <p:spPr>
          <a:xfrm>
            <a:off x="457200" y="1600200"/>
            <a:ext cx="7465320" cy="487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Les événements javascript liés a l’objet FileReader.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fr-FR" sz="2100">
                <a:solidFill>
                  <a:srgbClr val="000000"/>
                </a:solidFill>
                <a:latin typeface="Century Schoolbook"/>
              </a:rPr>
              <a:t>onloadstart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fr-FR" sz="2100">
                <a:solidFill>
                  <a:srgbClr val="000000"/>
                </a:solidFill>
                <a:latin typeface="Century Schoolbook"/>
              </a:rPr>
              <a:t>onload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fr-FR" sz="2100">
                <a:solidFill>
                  <a:srgbClr val="000000"/>
                </a:solidFill>
                <a:latin typeface="Century Schoolbook"/>
              </a:rPr>
              <a:t>onerror</a:t>
            </a:r>
            <a:endParaRPr/>
          </a:p>
        </p:txBody>
      </p:sp>
      <p:sp>
        <p:nvSpPr>
          <p:cNvPr id="209" name="CustomShape 3"/>
          <p:cNvSpPr/>
          <p:nvPr/>
        </p:nvSpPr>
        <p:spPr>
          <a:xfrm>
            <a:off x="8129160" y="5734080"/>
            <a:ext cx="607320" cy="5191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457200" y="274680"/>
            <a:ext cx="746532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3000">
                <a:solidFill>
                  <a:srgbClr val="575f6d"/>
                </a:solidFill>
                <a:latin typeface="Century Schoolbook"/>
              </a:rPr>
              <a:t>File Api : file reader</a:t>
            </a:r>
            <a:endParaRPr/>
          </a:p>
        </p:txBody>
      </p:sp>
      <p:sp>
        <p:nvSpPr>
          <p:cNvPr id="211" name="CustomShape 2"/>
          <p:cNvSpPr/>
          <p:nvPr/>
        </p:nvSpPr>
        <p:spPr>
          <a:xfrm>
            <a:off x="457200" y="1600200"/>
            <a:ext cx="7465320" cy="487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Exemple d’utilisation</a:t>
            </a:r>
            <a:endParaRPr/>
          </a:p>
        </p:txBody>
      </p:sp>
      <p:sp>
        <p:nvSpPr>
          <p:cNvPr id="212" name="CustomShape 3"/>
          <p:cNvSpPr/>
          <p:nvPr/>
        </p:nvSpPr>
        <p:spPr>
          <a:xfrm>
            <a:off x="8129160" y="5734080"/>
            <a:ext cx="607320" cy="519120"/>
          </a:xfrm>
          <a:prstGeom prst="rect">
            <a:avLst/>
          </a:prstGeom>
          <a:noFill/>
          <a:ln>
            <a:noFill/>
          </a:ln>
        </p:spPr>
      </p:sp>
      <p:pic>
        <p:nvPicPr>
          <p:cNvPr id="213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27640" y="2266920"/>
            <a:ext cx="6068880" cy="389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457200" y="274680"/>
            <a:ext cx="746532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3000">
                <a:solidFill>
                  <a:srgbClr val="575f6d"/>
                </a:solidFill>
                <a:latin typeface="Century Schoolbook"/>
              </a:rPr>
              <a:t>Drag And Drop Api</a:t>
            </a:r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457200" y="1600200"/>
            <a:ext cx="7465320" cy="487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HTML5 nous propose une api qui va permettre de contourner une des plus ancienne interdiction du web :  le fait de pouvoir « drag and dropper » des éléments d’une page web.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6" name="CustomShape 3"/>
          <p:cNvSpPr/>
          <p:nvPr/>
        </p:nvSpPr>
        <p:spPr>
          <a:xfrm>
            <a:off x="8129160" y="5734080"/>
            <a:ext cx="607320" cy="5191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57200" y="274680"/>
            <a:ext cx="746532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3000">
                <a:solidFill>
                  <a:srgbClr val="575f6d"/>
                </a:solidFill>
                <a:latin typeface="Century Schoolbook"/>
              </a:rPr>
              <a:t>Drag And Drop Api</a:t>
            </a:r>
            <a:endParaRPr/>
          </a:p>
        </p:txBody>
      </p:sp>
      <p:sp>
        <p:nvSpPr>
          <p:cNvPr id="218" name="CustomShape 2"/>
          <p:cNvSpPr/>
          <p:nvPr/>
        </p:nvSpPr>
        <p:spPr>
          <a:xfrm>
            <a:off x="457200" y="1600200"/>
            <a:ext cx="7465320" cy="487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L’attribut draggable mis a true permet de désactiver l’interdiction native du navigateur.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Pour définir une zone de destination, il suffit d’ajouter un événement drop sur l’élément concerné.</a:t>
            </a:r>
            <a:endParaRPr/>
          </a:p>
        </p:txBody>
      </p:sp>
      <p:sp>
        <p:nvSpPr>
          <p:cNvPr id="219" name="CustomShape 3"/>
          <p:cNvSpPr/>
          <p:nvPr/>
        </p:nvSpPr>
        <p:spPr>
          <a:xfrm>
            <a:off x="8129160" y="5734080"/>
            <a:ext cx="607320" cy="5191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457200" y="274680"/>
            <a:ext cx="746532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3000">
                <a:solidFill>
                  <a:srgbClr val="575f6d"/>
                </a:solidFill>
                <a:latin typeface="Century Schoolbook"/>
              </a:rPr>
              <a:t>Drag And Drop Api : Events</a:t>
            </a:r>
            <a:endParaRPr/>
          </a:p>
        </p:txBody>
      </p:sp>
      <p:sp>
        <p:nvSpPr>
          <p:cNvPr id="221" name="CustomShape 2"/>
          <p:cNvSpPr/>
          <p:nvPr/>
        </p:nvSpPr>
        <p:spPr>
          <a:xfrm>
            <a:off x="457200" y="1600200"/>
            <a:ext cx="7465320" cy="487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pPr lvl="1"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fr-FR" sz="2100">
                <a:solidFill>
                  <a:srgbClr val="000000"/>
                </a:solidFill>
                <a:latin typeface="Century Schoolbook"/>
              </a:rPr>
              <a:t>Il existe plusieurs événements associés à cette fonctionalité 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2"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b="1" lang="fr-FR" sz="2100">
                <a:solidFill>
                  <a:srgbClr val="000000"/>
                </a:solidFill>
                <a:latin typeface="Century Schoolbook"/>
              </a:rPr>
              <a:t>dragstart</a:t>
            </a:r>
            <a:r>
              <a:rPr lang="fr-FR" sz="2100">
                <a:solidFill>
                  <a:srgbClr val="000000"/>
                </a:solidFill>
                <a:latin typeface="Century Schoolbook"/>
              </a:rPr>
              <a:t> : se déclenche lorsqu'un drag and drop d'une zone est commencé.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2"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b="1" lang="fr-FR" sz="2100">
                <a:solidFill>
                  <a:srgbClr val="000000"/>
                </a:solidFill>
                <a:latin typeface="Century Schoolbook"/>
              </a:rPr>
              <a:t>dragover </a:t>
            </a:r>
            <a:r>
              <a:rPr lang="fr-FR" sz="2100">
                <a:solidFill>
                  <a:srgbClr val="000000"/>
                </a:solidFill>
                <a:latin typeface="Century Schoolbook"/>
              </a:rPr>
              <a:t>: déclenché lorsqu'un drag and drop se situe au dessus de la zone concernée (potentiellement à répétion...).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2"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b="1" lang="fr-FR" sz="2100">
                <a:solidFill>
                  <a:srgbClr val="000000"/>
                </a:solidFill>
                <a:latin typeface="Century Schoolbook"/>
              </a:rPr>
              <a:t>drop</a:t>
            </a:r>
            <a:r>
              <a:rPr lang="fr-FR" sz="2100">
                <a:solidFill>
                  <a:srgbClr val="000000"/>
                </a:solidFill>
                <a:latin typeface="Century Schoolbook"/>
              </a:rPr>
              <a:t> : déclenché lorsqu'un élément en cours de déplacement est relaché au dessus de la zone concernée.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2" name="CustomShape 3"/>
          <p:cNvSpPr/>
          <p:nvPr/>
        </p:nvSpPr>
        <p:spPr>
          <a:xfrm>
            <a:off x="8129160" y="5734080"/>
            <a:ext cx="607320" cy="5191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457200" y="274680"/>
            <a:ext cx="746532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3000">
                <a:solidFill>
                  <a:srgbClr val="575f6d"/>
                </a:solidFill>
                <a:latin typeface="Century Schoolbook"/>
              </a:rPr>
              <a:t>Drag And Drop Api : Events</a:t>
            </a:r>
            <a:endParaRPr/>
          </a:p>
        </p:txBody>
      </p:sp>
      <p:sp>
        <p:nvSpPr>
          <p:cNvPr id="224" name="CustomShape 2"/>
          <p:cNvSpPr/>
          <p:nvPr/>
        </p:nvSpPr>
        <p:spPr>
          <a:xfrm>
            <a:off x="457200" y="1600200"/>
            <a:ext cx="7465320" cy="487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endParaRPr/>
          </a:p>
          <a:p>
            <a:pPr lvl="2"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b="1" lang="fr-FR">
                <a:solidFill>
                  <a:srgbClr val="000000"/>
                </a:solidFill>
                <a:latin typeface="Century Schoolbook"/>
              </a:rPr>
              <a:t>dragend</a:t>
            </a:r>
            <a:r>
              <a:rPr lang="fr-FR">
                <a:solidFill>
                  <a:srgbClr val="000000"/>
                </a:solidFill>
                <a:latin typeface="Century Schoolbook"/>
              </a:rPr>
              <a:t> : déclenché lorsqu'un drag and drop a été réalisé ou annulé.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2"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b="1" lang="fr-FR">
                <a:solidFill>
                  <a:srgbClr val="000000"/>
                </a:solidFill>
                <a:latin typeface="Century Schoolbook"/>
              </a:rPr>
              <a:t>drag</a:t>
            </a:r>
            <a:r>
              <a:rPr lang="fr-FR">
                <a:solidFill>
                  <a:srgbClr val="000000"/>
                </a:solidFill>
                <a:latin typeface="Century Schoolbook"/>
              </a:rPr>
              <a:t> : déclenché pendant le déplacement (potentiellement à répétition...).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2"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b="1" lang="fr-FR">
                <a:solidFill>
                  <a:srgbClr val="000000"/>
                </a:solidFill>
                <a:latin typeface="Century Schoolbook"/>
              </a:rPr>
              <a:t>dragenter </a:t>
            </a:r>
            <a:r>
              <a:rPr lang="fr-FR">
                <a:solidFill>
                  <a:srgbClr val="000000"/>
                </a:solidFill>
                <a:latin typeface="Century Schoolbook"/>
              </a:rPr>
              <a:t> : déclenché lorsqu'un drag and drop entre au dessus de la zone concernée.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2"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b="1" lang="fr-FR">
                <a:solidFill>
                  <a:srgbClr val="000000"/>
                </a:solidFill>
                <a:latin typeface="Century Schoolbook"/>
              </a:rPr>
              <a:t>dragleave</a:t>
            </a:r>
            <a:r>
              <a:rPr lang="fr-FR">
                <a:solidFill>
                  <a:srgbClr val="000000"/>
                </a:solidFill>
                <a:latin typeface="Century Schoolbook"/>
              </a:rPr>
              <a:t>  : déclenché lorsqu'un drag and drop quitte la zone concernée.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5" name="CustomShape 3"/>
          <p:cNvSpPr/>
          <p:nvPr/>
        </p:nvSpPr>
        <p:spPr>
          <a:xfrm>
            <a:off x="8129160" y="5734080"/>
            <a:ext cx="607320" cy="5191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457200" y="274680"/>
            <a:ext cx="746532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3000">
                <a:solidFill>
                  <a:srgbClr val="575f6d"/>
                </a:solidFill>
                <a:latin typeface="Century Schoolbook"/>
              </a:rPr>
              <a:t>Drag And Drop Api : Exemple</a:t>
            </a:r>
            <a:endParaRPr/>
          </a:p>
        </p:txBody>
      </p:sp>
      <p:sp>
        <p:nvSpPr>
          <p:cNvPr id="227" name="CustomShape 2"/>
          <p:cNvSpPr/>
          <p:nvPr/>
        </p:nvSpPr>
        <p:spPr>
          <a:xfrm>
            <a:off x="8129160" y="5734080"/>
            <a:ext cx="607320" cy="51912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CustomShape 3"/>
          <p:cNvSpPr/>
          <p:nvPr/>
        </p:nvSpPr>
        <p:spPr>
          <a:xfrm>
            <a:off x="571320" y="1772640"/>
            <a:ext cx="7465320" cy="4868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15000"/>
              </a:lnSpc>
            </a:pP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&lt;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div id</a:t>
            </a: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=</a:t>
            </a:r>
            <a:r>
              <a:rPr lang="fr-FR" sz="1200">
                <a:solidFill>
                  <a:srgbClr val="009933"/>
                </a:solidFill>
                <a:latin typeface="Courier New"/>
                <a:ea typeface="Calibri"/>
              </a:rPr>
              <a:t>"element"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 draggable</a:t>
            </a: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=</a:t>
            </a:r>
            <a:r>
              <a:rPr lang="fr-FR" sz="1200">
                <a:solidFill>
                  <a:srgbClr val="009933"/>
                </a:solidFill>
                <a:latin typeface="Courier New"/>
                <a:ea typeface="Calibri"/>
              </a:rPr>
              <a:t>"true"</a:t>
            </a: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&gt;&lt;/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div</a:t>
            </a: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&gt;</a:t>
            </a:r>
            <a:endParaRPr/>
          </a:p>
          <a:p>
            <a:pPr>
              <a:lnSpc>
                <a:spcPct val="115000"/>
              </a:lnSpc>
            </a:pP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&lt;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div </a:t>
            </a: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class=</a:t>
            </a:r>
            <a:r>
              <a:rPr lang="fr-FR" sz="1200">
                <a:solidFill>
                  <a:srgbClr val="009933"/>
                </a:solidFill>
                <a:latin typeface="Courier New"/>
                <a:ea typeface="Calibri"/>
              </a:rPr>
              <a:t>"box"</a:t>
            </a: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&gt;&lt;/div&gt;</a:t>
            </a:r>
            <a:endParaRPr/>
          </a:p>
          <a:p>
            <a:pPr>
              <a:lnSpc>
                <a:spcPct val="115000"/>
              </a:lnSpc>
            </a:pP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&lt;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script</a:t>
            </a: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&gt;</a:t>
            </a:r>
            <a:endParaRPr/>
          </a:p>
          <a:p>
            <a:pPr>
              <a:lnSpc>
                <a:spcPct val="115000"/>
              </a:lnSpc>
            </a:pP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var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 elem </a:t>
            </a: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=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 document</a:t>
            </a: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.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querySelector(</a:t>
            </a:r>
            <a:r>
              <a:rPr lang="fr-FR" sz="1200">
                <a:solidFill>
                  <a:srgbClr val="009933"/>
                </a:solidFill>
                <a:latin typeface="Courier New"/>
                <a:ea typeface="Calibri"/>
              </a:rPr>
              <a:t>"#element"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var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 box </a:t>
            </a: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=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 document</a:t>
            </a: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.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querySelector(</a:t>
            </a:r>
            <a:r>
              <a:rPr lang="fr-FR" sz="1200">
                <a:solidFill>
                  <a:srgbClr val="009933"/>
                </a:solidFill>
                <a:latin typeface="Courier New"/>
                <a:ea typeface="Calibri"/>
              </a:rPr>
              <a:t>".box"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elem</a:t>
            </a: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.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addEventListener(</a:t>
            </a:r>
            <a:r>
              <a:rPr lang="fr-FR" sz="1200">
                <a:solidFill>
                  <a:srgbClr val="009933"/>
                </a:solidFill>
                <a:latin typeface="Courier New"/>
                <a:ea typeface="Calibri"/>
              </a:rPr>
              <a:t>"dragstart"</a:t>
            </a: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,function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(e){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e</a:t>
            </a: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.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dataTransfer</a:t>
            </a: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.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effectAllowed</a:t>
            </a: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=</a:t>
            </a:r>
            <a:r>
              <a:rPr lang="fr-FR" sz="1200">
                <a:solidFill>
                  <a:srgbClr val="009933"/>
                </a:solidFill>
                <a:latin typeface="Courier New"/>
                <a:ea typeface="Calibri"/>
              </a:rPr>
              <a:t>"move"</a:t>
            </a: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;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e</a:t>
            </a: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.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dataTransfer</a:t>
            </a: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.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setData(</a:t>
            </a:r>
            <a:r>
              <a:rPr lang="fr-FR" sz="1200">
                <a:solidFill>
                  <a:srgbClr val="009933"/>
                </a:solidFill>
                <a:latin typeface="Courier New"/>
                <a:ea typeface="Calibri"/>
              </a:rPr>
              <a:t>“ElementId"</a:t>
            </a: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,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e</a:t>
            </a: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.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target</a:t>
            </a: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.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id)</a:t>
            </a: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})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/>
          </a:p>
          <a:p>
            <a:pPr>
              <a:lnSpc>
                <a:spcPct val="115000"/>
              </a:lnSpc>
            </a:pP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box</a:t>
            </a: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.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addEventListener(</a:t>
            </a:r>
            <a:r>
              <a:rPr lang="fr-FR" sz="1200">
                <a:solidFill>
                  <a:srgbClr val="009933"/>
                </a:solidFill>
                <a:latin typeface="Courier New"/>
                <a:ea typeface="Calibri"/>
              </a:rPr>
              <a:t>"dragover"</a:t>
            </a: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,function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(e){</a:t>
            </a:r>
            <a:endParaRPr/>
          </a:p>
          <a:p>
            <a:pPr>
              <a:lnSpc>
                <a:spcPct val="115000"/>
              </a:lnSpc>
            </a:pP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    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e</a:t>
            </a: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.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preventDefault()</a:t>
            </a: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})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/>
          </a:p>
          <a:p>
            <a:pPr>
              <a:lnSpc>
                <a:spcPct val="115000"/>
              </a:lnSpc>
            </a:pP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box</a:t>
            </a: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.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addEventListener(</a:t>
            </a:r>
            <a:r>
              <a:rPr lang="fr-FR" sz="1200">
                <a:solidFill>
                  <a:srgbClr val="009933"/>
                </a:solidFill>
                <a:latin typeface="Courier New"/>
                <a:ea typeface="Calibri"/>
              </a:rPr>
              <a:t>"drop"</a:t>
            </a: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,function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(e){</a:t>
            </a:r>
            <a:endParaRPr/>
          </a:p>
          <a:p>
            <a:pPr>
              <a:lnSpc>
                <a:spcPct val="115000"/>
              </a:lnSpc>
            </a:pP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           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e</a:t>
            </a: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.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preventDefault()</a:t>
            </a: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;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/>
          </a:p>
          <a:p>
            <a:pPr>
              <a:lnSpc>
                <a:spcPct val="115000"/>
              </a:lnSpc>
            </a:pP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var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 elem </a:t>
            </a: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=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 e</a:t>
            </a: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.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dataTransfer</a:t>
            </a: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.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getData(</a:t>
            </a:r>
            <a:r>
              <a:rPr lang="fr-FR" sz="1200">
                <a:solidFill>
                  <a:srgbClr val="009933"/>
                </a:solidFill>
                <a:latin typeface="Courier New"/>
                <a:ea typeface="Calibri"/>
              </a:rPr>
              <a:t>“ElementId"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)</a:t>
            </a: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;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e</a:t>
            </a: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.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target</a:t>
            </a: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.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appendChild(document</a:t>
            </a: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.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getElementById(elem))</a:t>
            </a:r>
            <a:r>
              <a:rPr lang="fr-FR" sz="1200">
                <a:solidFill>
                  <a:srgbClr val="0000ff"/>
                </a:solidFill>
                <a:latin typeface="Courier New"/>
                <a:ea typeface="Calibri"/>
              </a:rPr>
              <a:t>;</a:t>
            </a: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})</a:t>
            </a:r>
            <a:endParaRPr/>
          </a:p>
          <a:p>
            <a:pPr>
              <a:lnSpc>
                <a:spcPct val="115000"/>
              </a:lnSpc>
            </a:pPr>
            <a:r>
              <a:rPr lang="fr-FR" sz="1200">
                <a:solidFill>
                  <a:srgbClr val="000000"/>
                </a:solidFill>
                <a:latin typeface="Courier New"/>
                <a:ea typeface="Calibri"/>
              </a:rPr>
              <a:t>&lt;/script&gt;</a:t>
            </a:r>
            <a:endParaRPr/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57200" y="274680"/>
            <a:ext cx="746532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3000">
                <a:solidFill>
                  <a:srgbClr val="575f6d"/>
                </a:solidFill>
                <a:latin typeface="Century Schoolbook"/>
              </a:rPr>
              <a:t>Drag And Drop : File</a:t>
            </a:r>
            <a:endParaRPr/>
          </a:p>
        </p:txBody>
      </p:sp>
      <p:sp>
        <p:nvSpPr>
          <p:cNvPr id="230" name="CustomShape 2"/>
          <p:cNvSpPr/>
          <p:nvPr/>
        </p:nvSpPr>
        <p:spPr>
          <a:xfrm>
            <a:off x="457200" y="1600200"/>
            <a:ext cx="7465320" cy="487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L’api nous propose également de permettre à nos utilisateurs de drag and dropper des fichiers de leur bureau jusque dans le navigateur.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Pour ce faire, nous allons pouvoir récupérer  un tableau de fichier dans le callback de l’événement drop.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Le reste de la manipulation ne change pas par rapport à ce qu’on a vu précédemment.</a:t>
            </a:r>
            <a:endParaRPr/>
          </a:p>
        </p:txBody>
      </p:sp>
      <p:sp>
        <p:nvSpPr>
          <p:cNvPr id="231" name="CustomShape 3"/>
          <p:cNvSpPr/>
          <p:nvPr/>
        </p:nvSpPr>
        <p:spPr>
          <a:xfrm>
            <a:off x="8129160" y="5734080"/>
            <a:ext cx="607320" cy="5191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57200" y="274680"/>
            <a:ext cx="746532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3000">
                <a:solidFill>
                  <a:srgbClr val="575f6d"/>
                </a:solidFill>
                <a:latin typeface="Century Schoolbook"/>
              </a:rPr>
              <a:t>Drag And Drop : File : Exemple</a:t>
            </a:r>
            <a:endParaRPr/>
          </a:p>
        </p:txBody>
      </p:sp>
      <p:sp>
        <p:nvSpPr>
          <p:cNvPr id="233" name="CustomShape 2"/>
          <p:cNvSpPr/>
          <p:nvPr/>
        </p:nvSpPr>
        <p:spPr>
          <a:xfrm>
            <a:off x="8129160" y="5734080"/>
            <a:ext cx="607320" cy="519120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CustomShape 3"/>
          <p:cNvSpPr/>
          <p:nvPr/>
        </p:nvSpPr>
        <p:spPr>
          <a:xfrm>
            <a:off x="500040" y="2500200"/>
            <a:ext cx="7465320" cy="3569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15000"/>
              </a:lnSpc>
            </a:pPr>
            <a:r>
              <a:rPr lang="fr-FR" sz="2400">
                <a:solidFill>
                  <a:srgbClr val="0000ff"/>
                </a:solidFill>
                <a:latin typeface="Courier New"/>
                <a:ea typeface="Calibri"/>
              </a:rPr>
              <a:t>&lt;</a:t>
            </a:r>
            <a:r>
              <a:rPr lang="fr-FR" sz="2400">
                <a:solidFill>
                  <a:srgbClr val="000000"/>
                </a:solidFill>
                <a:latin typeface="Courier New"/>
                <a:ea typeface="Calibri"/>
              </a:rPr>
              <a:t>script</a:t>
            </a:r>
            <a:r>
              <a:rPr lang="fr-FR" sz="2400">
                <a:solidFill>
                  <a:srgbClr val="0000ff"/>
                </a:solidFill>
                <a:latin typeface="Courier New"/>
                <a:ea typeface="Calibri"/>
              </a:rPr>
              <a:t>&gt;</a:t>
            </a:r>
            <a:endParaRPr/>
          </a:p>
          <a:p>
            <a:pPr>
              <a:lnSpc>
                <a:spcPct val="115000"/>
              </a:lnSpc>
            </a:pPr>
            <a:r>
              <a:rPr lang="fr-FR" sz="2400">
                <a:solidFill>
                  <a:srgbClr val="000000"/>
                </a:solidFill>
                <a:latin typeface="Courier New"/>
                <a:ea typeface="Calibri"/>
              </a:rPr>
              <a:t>box</a:t>
            </a:r>
            <a:r>
              <a:rPr lang="fr-FR" sz="2400">
                <a:solidFill>
                  <a:srgbClr val="0000ff"/>
                </a:solidFill>
                <a:latin typeface="Courier New"/>
                <a:ea typeface="Calibri"/>
              </a:rPr>
              <a:t>.</a:t>
            </a:r>
            <a:r>
              <a:rPr lang="fr-FR" sz="2400">
                <a:solidFill>
                  <a:srgbClr val="000000"/>
                </a:solidFill>
                <a:latin typeface="Courier New"/>
                <a:ea typeface="Calibri"/>
              </a:rPr>
              <a:t>addEventListener(</a:t>
            </a:r>
            <a:r>
              <a:rPr lang="fr-FR" sz="2400">
                <a:solidFill>
                  <a:srgbClr val="009933"/>
                </a:solidFill>
                <a:latin typeface="Courier New"/>
                <a:ea typeface="Calibri"/>
              </a:rPr>
              <a:t>"dragover"</a:t>
            </a:r>
            <a:r>
              <a:rPr lang="fr-FR" sz="2400">
                <a:solidFill>
                  <a:srgbClr val="0000ff"/>
                </a:solidFill>
                <a:latin typeface="Courier New"/>
                <a:ea typeface="Calibri"/>
              </a:rPr>
              <a:t>,function</a:t>
            </a:r>
            <a:r>
              <a:rPr lang="fr-FR" sz="2400">
                <a:solidFill>
                  <a:srgbClr val="000000"/>
                </a:solidFill>
                <a:latin typeface="Courier New"/>
                <a:ea typeface="Calibri"/>
              </a:rPr>
              <a:t>(e){</a:t>
            </a:r>
            <a:endParaRPr/>
          </a:p>
          <a:p>
            <a:pPr>
              <a:lnSpc>
                <a:spcPct val="115000"/>
              </a:lnSpc>
            </a:pPr>
            <a:r>
              <a:rPr lang="fr-FR" sz="2400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lang="fr-FR" sz="2400">
                <a:solidFill>
                  <a:srgbClr val="000000"/>
                </a:solidFill>
                <a:latin typeface="Courier New"/>
                <a:ea typeface="Calibri"/>
              </a:rPr>
              <a:t>e</a:t>
            </a:r>
            <a:r>
              <a:rPr lang="fr-FR" sz="2400">
                <a:solidFill>
                  <a:srgbClr val="0000ff"/>
                </a:solidFill>
                <a:latin typeface="Courier New"/>
                <a:ea typeface="Calibri"/>
              </a:rPr>
              <a:t>.</a:t>
            </a:r>
            <a:r>
              <a:rPr lang="fr-FR" sz="2400">
                <a:solidFill>
                  <a:srgbClr val="000000"/>
                </a:solidFill>
                <a:latin typeface="Courier New"/>
                <a:ea typeface="Calibri"/>
              </a:rPr>
              <a:t>preventDefault()</a:t>
            </a:r>
            <a:r>
              <a:rPr lang="fr-FR" sz="2400">
                <a:solidFill>
                  <a:srgbClr val="0000ff"/>
                </a:solidFill>
                <a:latin typeface="Courier New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fr-FR" sz="2400">
                <a:solidFill>
                  <a:srgbClr val="000000"/>
                </a:solidFill>
                <a:latin typeface="Courier New"/>
                <a:ea typeface="Calibri"/>
              </a:rPr>
              <a:t>})</a:t>
            </a:r>
            <a:r>
              <a:rPr lang="fr-FR" sz="2400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/>
          </a:p>
          <a:p>
            <a:pPr>
              <a:lnSpc>
                <a:spcPct val="115000"/>
              </a:lnSpc>
            </a:pPr>
            <a:r>
              <a:rPr lang="fr-FR" sz="2400">
                <a:solidFill>
                  <a:srgbClr val="000000"/>
                </a:solidFill>
                <a:latin typeface="Courier New"/>
                <a:ea typeface="Calibri"/>
              </a:rPr>
              <a:t>box</a:t>
            </a:r>
            <a:r>
              <a:rPr lang="fr-FR" sz="2400">
                <a:solidFill>
                  <a:srgbClr val="0000ff"/>
                </a:solidFill>
                <a:latin typeface="Courier New"/>
                <a:ea typeface="Calibri"/>
              </a:rPr>
              <a:t>.</a:t>
            </a:r>
            <a:r>
              <a:rPr lang="fr-FR" sz="2400">
                <a:solidFill>
                  <a:srgbClr val="000000"/>
                </a:solidFill>
                <a:latin typeface="Courier New"/>
                <a:ea typeface="Calibri"/>
              </a:rPr>
              <a:t>addEventListener(</a:t>
            </a:r>
            <a:r>
              <a:rPr lang="fr-FR" sz="2400">
                <a:solidFill>
                  <a:srgbClr val="009933"/>
                </a:solidFill>
                <a:latin typeface="Courier New"/>
                <a:ea typeface="Calibri"/>
              </a:rPr>
              <a:t>"drop"</a:t>
            </a:r>
            <a:r>
              <a:rPr lang="fr-FR" sz="2400">
                <a:solidFill>
                  <a:srgbClr val="0000ff"/>
                </a:solidFill>
                <a:latin typeface="Courier New"/>
                <a:ea typeface="Calibri"/>
              </a:rPr>
              <a:t>,function</a:t>
            </a:r>
            <a:r>
              <a:rPr lang="fr-FR" sz="2400">
                <a:solidFill>
                  <a:srgbClr val="000000"/>
                </a:solidFill>
                <a:latin typeface="Courier New"/>
                <a:ea typeface="Calibri"/>
              </a:rPr>
              <a:t>(e){</a:t>
            </a:r>
            <a:endParaRPr/>
          </a:p>
          <a:p>
            <a:pPr>
              <a:lnSpc>
                <a:spcPct val="115000"/>
              </a:lnSpc>
            </a:pPr>
            <a:r>
              <a:rPr lang="fr-FR" sz="2400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lang="fr-FR" sz="2400">
                <a:solidFill>
                  <a:srgbClr val="000000"/>
                </a:solidFill>
                <a:latin typeface="Courier New"/>
                <a:ea typeface="Calibri"/>
              </a:rPr>
              <a:t>e</a:t>
            </a:r>
            <a:r>
              <a:rPr lang="fr-FR" sz="2400">
                <a:solidFill>
                  <a:srgbClr val="0000ff"/>
                </a:solidFill>
                <a:latin typeface="Courier New"/>
                <a:ea typeface="Calibri"/>
              </a:rPr>
              <a:t>.</a:t>
            </a:r>
            <a:r>
              <a:rPr lang="fr-FR" sz="2400">
                <a:solidFill>
                  <a:srgbClr val="000000"/>
                </a:solidFill>
                <a:latin typeface="Courier New"/>
                <a:ea typeface="Calibri"/>
              </a:rPr>
              <a:t>preventDefault()</a:t>
            </a:r>
            <a:r>
              <a:rPr lang="fr-FR" sz="2400">
                <a:solidFill>
                  <a:srgbClr val="0000ff"/>
                </a:solidFill>
                <a:latin typeface="Courier New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fr-FR" sz="2400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lang="fr-FR" sz="2400">
                <a:solidFill>
                  <a:srgbClr val="0000ff"/>
                </a:solidFill>
                <a:latin typeface="Courier New"/>
                <a:ea typeface="Calibri"/>
              </a:rPr>
              <a:t>var</a:t>
            </a:r>
            <a:r>
              <a:rPr lang="fr-FR" sz="2400">
                <a:solidFill>
                  <a:srgbClr val="000000"/>
                </a:solidFill>
                <a:latin typeface="Courier New"/>
                <a:ea typeface="Calibri"/>
              </a:rPr>
              <a:t> files </a:t>
            </a:r>
            <a:r>
              <a:rPr lang="fr-FR" sz="2400">
                <a:solidFill>
                  <a:srgbClr val="0000ff"/>
                </a:solidFill>
                <a:latin typeface="Courier New"/>
                <a:ea typeface="Calibri"/>
              </a:rPr>
              <a:t>=</a:t>
            </a:r>
            <a:r>
              <a:rPr lang="fr-FR" sz="2400">
                <a:solidFill>
                  <a:srgbClr val="000000"/>
                </a:solidFill>
                <a:latin typeface="Courier New"/>
                <a:ea typeface="Calibri"/>
              </a:rPr>
              <a:t> e</a:t>
            </a:r>
            <a:r>
              <a:rPr lang="fr-FR" sz="2400">
                <a:solidFill>
                  <a:srgbClr val="0000ff"/>
                </a:solidFill>
                <a:latin typeface="Courier New"/>
                <a:ea typeface="Calibri"/>
              </a:rPr>
              <a:t>.</a:t>
            </a:r>
            <a:r>
              <a:rPr lang="fr-FR" sz="2400">
                <a:solidFill>
                  <a:srgbClr val="000000"/>
                </a:solidFill>
                <a:latin typeface="Courier New"/>
                <a:ea typeface="Calibri"/>
              </a:rPr>
              <a:t>dataTransfer</a:t>
            </a:r>
            <a:r>
              <a:rPr lang="fr-FR" sz="2400">
                <a:solidFill>
                  <a:srgbClr val="0000ff"/>
                </a:solidFill>
                <a:latin typeface="Courier New"/>
                <a:ea typeface="Calibri"/>
              </a:rPr>
              <a:t>.</a:t>
            </a:r>
            <a:r>
              <a:rPr lang="fr-FR" sz="2400">
                <a:solidFill>
                  <a:srgbClr val="000000"/>
                </a:solidFill>
                <a:latin typeface="Courier New"/>
                <a:ea typeface="Calibri"/>
              </a:rPr>
              <a:t>files</a:t>
            </a:r>
            <a:r>
              <a:rPr lang="fr-FR" sz="2400">
                <a:solidFill>
                  <a:srgbClr val="0000ff"/>
                </a:solidFill>
                <a:latin typeface="Courier New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fr-FR" sz="2400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lang="fr-FR" sz="2400">
                <a:solidFill>
                  <a:srgbClr val="0000ff"/>
                </a:solidFill>
                <a:latin typeface="Courier New"/>
                <a:ea typeface="Calibri"/>
              </a:rPr>
              <a:t>for</a:t>
            </a:r>
            <a:r>
              <a:rPr lang="fr-FR" sz="2400">
                <a:solidFill>
                  <a:srgbClr val="000000"/>
                </a:solidFill>
                <a:latin typeface="Courier New"/>
                <a:ea typeface="Calibri"/>
              </a:rPr>
              <a:t>(</a:t>
            </a:r>
            <a:r>
              <a:rPr lang="fr-FR" sz="2400">
                <a:solidFill>
                  <a:srgbClr val="0000ff"/>
                </a:solidFill>
                <a:latin typeface="Courier New"/>
                <a:ea typeface="Calibri"/>
              </a:rPr>
              <a:t>var</a:t>
            </a:r>
            <a:r>
              <a:rPr lang="fr-FR" sz="2400">
                <a:solidFill>
                  <a:srgbClr val="000000"/>
                </a:solidFill>
                <a:latin typeface="Courier New"/>
                <a:ea typeface="Calibri"/>
              </a:rPr>
              <a:t> i </a:t>
            </a:r>
            <a:r>
              <a:rPr lang="fr-FR" sz="2400">
                <a:solidFill>
                  <a:srgbClr val="0000ff"/>
                </a:solidFill>
                <a:latin typeface="Courier New"/>
                <a:ea typeface="Calibri"/>
              </a:rPr>
              <a:t>=</a:t>
            </a:r>
            <a:r>
              <a:rPr lang="fr-FR" sz="2400">
                <a:solidFill>
                  <a:srgbClr val="000000"/>
                </a:solidFill>
                <a:latin typeface="Courier New"/>
                <a:ea typeface="Calibri"/>
              </a:rPr>
              <a:t> 0 </a:t>
            </a:r>
            <a:r>
              <a:rPr lang="fr-FR" sz="2400">
                <a:solidFill>
                  <a:srgbClr val="0000ff"/>
                </a:solidFill>
                <a:latin typeface="Courier New"/>
                <a:ea typeface="Calibri"/>
              </a:rPr>
              <a:t>;</a:t>
            </a:r>
            <a:r>
              <a:rPr lang="fr-FR" sz="2400">
                <a:solidFill>
                  <a:srgbClr val="000000"/>
                </a:solidFill>
                <a:latin typeface="Courier New"/>
                <a:ea typeface="Calibri"/>
              </a:rPr>
              <a:t> i </a:t>
            </a:r>
            <a:r>
              <a:rPr lang="fr-FR" sz="2400">
                <a:solidFill>
                  <a:srgbClr val="0000ff"/>
                </a:solidFill>
                <a:latin typeface="Courier New"/>
                <a:ea typeface="Calibri"/>
              </a:rPr>
              <a:t>&lt;</a:t>
            </a:r>
            <a:r>
              <a:rPr lang="fr-FR" sz="2400">
                <a:solidFill>
                  <a:srgbClr val="000000"/>
                </a:solidFill>
                <a:latin typeface="Courier New"/>
                <a:ea typeface="Calibri"/>
              </a:rPr>
              <a:t> files</a:t>
            </a:r>
            <a:r>
              <a:rPr lang="fr-FR" sz="2400">
                <a:solidFill>
                  <a:srgbClr val="0000ff"/>
                </a:solidFill>
                <a:latin typeface="Courier New"/>
                <a:ea typeface="Calibri"/>
              </a:rPr>
              <a:t>.</a:t>
            </a:r>
            <a:r>
              <a:rPr lang="fr-FR" sz="2400">
                <a:solidFill>
                  <a:srgbClr val="000000"/>
                </a:solidFill>
                <a:latin typeface="Courier New"/>
                <a:ea typeface="Calibri"/>
              </a:rPr>
              <a:t>length </a:t>
            </a:r>
            <a:r>
              <a:rPr lang="fr-FR" sz="2400">
                <a:solidFill>
                  <a:srgbClr val="0000ff"/>
                </a:solidFill>
                <a:latin typeface="Courier New"/>
                <a:ea typeface="Calibri"/>
              </a:rPr>
              <a:t>;</a:t>
            </a:r>
            <a:r>
              <a:rPr lang="fr-FR" sz="2400">
                <a:solidFill>
                  <a:srgbClr val="000000"/>
                </a:solidFill>
                <a:latin typeface="Courier New"/>
                <a:ea typeface="Calibri"/>
              </a:rPr>
              <a:t> i</a:t>
            </a:r>
            <a:r>
              <a:rPr lang="fr-FR" sz="2400">
                <a:solidFill>
                  <a:srgbClr val="0000ff"/>
                </a:solidFill>
                <a:latin typeface="Courier New"/>
                <a:ea typeface="Calibri"/>
              </a:rPr>
              <a:t>++</a:t>
            </a:r>
            <a:r>
              <a:rPr lang="fr-FR" sz="2400">
                <a:solidFill>
                  <a:srgbClr val="000000"/>
                </a:solidFill>
                <a:latin typeface="Courier New"/>
                <a:ea typeface="Calibri"/>
              </a:rPr>
              <a:t>){</a:t>
            </a:r>
            <a:endParaRPr/>
          </a:p>
          <a:p>
            <a:pPr>
              <a:lnSpc>
                <a:spcPct val="115000"/>
              </a:lnSpc>
            </a:pPr>
            <a:r>
              <a:rPr lang="fr-FR" sz="2400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lang="fr-FR" sz="2400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lang="fr-FR" sz="2400">
                <a:solidFill>
                  <a:srgbClr val="000000"/>
                </a:solidFill>
                <a:latin typeface="Courier New"/>
                <a:ea typeface="Calibri"/>
              </a:rPr>
              <a:t>console</a:t>
            </a:r>
            <a:r>
              <a:rPr lang="fr-FR" sz="2400">
                <a:solidFill>
                  <a:srgbClr val="0000ff"/>
                </a:solidFill>
                <a:latin typeface="Courier New"/>
                <a:ea typeface="Calibri"/>
              </a:rPr>
              <a:t>.</a:t>
            </a:r>
            <a:r>
              <a:rPr lang="fr-FR" sz="2400">
                <a:solidFill>
                  <a:srgbClr val="000000"/>
                </a:solidFill>
                <a:latin typeface="Courier New"/>
                <a:ea typeface="Calibri"/>
              </a:rPr>
              <a:t>log(files[i])</a:t>
            </a:r>
            <a:r>
              <a:rPr lang="fr-FR" sz="2400">
                <a:solidFill>
                  <a:srgbClr val="0000ff"/>
                </a:solidFill>
                <a:latin typeface="Courier New"/>
                <a:ea typeface="Calibri"/>
              </a:rPr>
              <a:t>;</a:t>
            </a:r>
            <a:endParaRPr/>
          </a:p>
          <a:p>
            <a:pPr>
              <a:lnSpc>
                <a:spcPct val="115000"/>
              </a:lnSpc>
            </a:pPr>
            <a:r>
              <a:rPr lang="fr-FR" sz="2400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r>
              <a:rPr lang="fr-FR" sz="2400">
                <a:solidFill>
                  <a:srgbClr val="000000"/>
                </a:solidFill>
                <a:latin typeface="Courier New"/>
                <a:ea typeface="Calibri"/>
              </a:rPr>
              <a:t>}</a:t>
            </a:r>
            <a:r>
              <a:rPr lang="fr-FR" sz="2400">
                <a:solidFill>
                  <a:srgbClr val="000000"/>
                </a:solidFill>
                <a:latin typeface="Courier New"/>
                <a:ea typeface="Calibri"/>
              </a:rPr>
              <a:t>	</a:t>
            </a:r>
            <a:endParaRPr/>
          </a:p>
          <a:p>
            <a:pPr>
              <a:lnSpc>
                <a:spcPct val="115000"/>
              </a:lnSpc>
            </a:pPr>
            <a:r>
              <a:rPr lang="fr-FR" sz="2400">
                <a:solidFill>
                  <a:srgbClr val="000000"/>
                </a:solidFill>
                <a:latin typeface="Courier New"/>
                <a:ea typeface="Calibri"/>
              </a:rPr>
              <a:t>})</a:t>
            </a:r>
            <a:endParaRPr/>
          </a:p>
          <a:p>
            <a:pPr>
              <a:lnSpc>
                <a:spcPct val="115000"/>
              </a:lnSpc>
            </a:pPr>
            <a:r>
              <a:rPr lang="fr-FR" sz="2400">
                <a:solidFill>
                  <a:srgbClr val="000000"/>
                </a:solidFill>
                <a:latin typeface="Courier New"/>
                <a:ea typeface="Calibri"/>
              </a:rPr>
              <a:t>&lt;/script&gt;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57200" y="274680"/>
            <a:ext cx="746532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3000">
                <a:solidFill>
                  <a:srgbClr val="575f6d"/>
                </a:solidFill>
                <a:latin typeface="Century Schoolbook"/>
              </a:rPr>
              <a:t>Utiliser jQuery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457200" y="1600200"/>
            <a:ext cx="7465320" cy="487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Toutes les fonctionnalités qu’offre jQuery peuvent être utilisé une fois que l’on a intégré le fichier .js de jQuery dans notre page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fr-FR" sz="2100" u="sng">
                <a:solidFill>
                  <a:srgbClr val="d2611c"/>
                </a:solidFill>
                <a:latin typeface="Century Schoolbook"/>
              </a:rPr>
              <a:t>http://www.jquery.com/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fr-FR" sz="2000">
                <a:solidFill>
                  <a:srgbClr val="000000"/>
                </a:solidFill>
                <a:latin typeface="Century Schoolbook"/>
              </a:rPr>
              <a:t>	</a:t>
            </a:r>
            <a:r>
              <a:rPr lang="fr-FR" sz="2000">
                <a:solidFill>
                  <a:srgbClr val="000000"/>
                </a:solidFill>
                <a:latin typeface="Century Schoolbook"/>
              </a:rPr>
              <a:t>&lt;script type="text/javascript" src="jquery.js"&gt;&lt;/script&gt;</a:t>
            </a:r>
            <a:endParaRPr/>
          </a:p>
        </p:txBody>
      </p:sp>
      <p:sp>
        <p:nvSpPr>
          <p:cNvPr id="156" name="CustomShape 3"/>
          <p:cNvSpPr/>
          <p:nvPr/>
        </p:nvSpPr>
        <p:spPr>
          <a:xfrm>
            <a:off x="8129160" y="5734080"/>
            <a:ext cx="607320" cy="5191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2286000" y="3124080"/>
            <a:ext cx="6170040" cy="1892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b="1" lang="fr-FR" sz="3000">
                <a:solidFill>
                  <a:srgbClr val="575f6d"/>
                </a:solidFill>
                <a:latin typeface="Century Schoolbook"/>
              </a:rPr>
              <a:t>SUPPLEMENT Dessiner en HTML</a:t>
            </a:r>
            <a:endParaRPr/>
          </a:p>
        </p:txBody>
      </p:sp>
      <p:sp>
        <p:nvSpPr>
          <p:cNvPr id="236" name="CustomShape 2"/>
          <p:cNvSpPr/>
          <p:nvPr/>
        </p:nvSpPr>
        <p:spPr>
          <a:xfrm>
            <a:off x="1325520" y="4928760"/>
            <a:ext cx="607320" cy="5155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57200" y="274680"/>
            <a:ext cx="746532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3000">
                <a:solidFill>
                  <a:srgbClr val="575f6d"/>
                </a:solidFill>
                <a:latin typeface="Century Schoolbook"/>
              </a:rPr>
              <a:t>Canvas</a:t>
            </a:r>
            <a:endParaRPr/>
          </a:p>
        </p:txBody>
      </p:sp>
      <p:sp>
        <p:nvSpPr>
          <p:cNvPr id="238" name="CustomShape 2"/>
          <p:cNvSpPr/>
          <p:nvPr/>
        </p:nvSpPr>
        <p:spPr>
          <a:xfrm>
            <a:off x="457200" y="1600200"/>
            <a:ext cx="8073000" cy="487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000">
                <a:solidFill>
                  <a:srgbClr val="000000"/>
                </a:solidFill>
                <a:latin typeface="Century Schoolbook"/>
              </a:rPr>
              <a:t>Dessine-moi un … canvas.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000">
                <a:solidFill>
                  <a:srgbClr val="000000"/>
                </a:solidFill>
                <a:latin typeface="Century Schoolbook"/>
              </a:rPr>
              <a:t>Par défaut, un peu vide… remplissons le !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9" name="CustomShape 3"/>
          <p:cNvSpPr/>
          <p:nvPr/>
        </p:nvSpPr>
        <p:spPr>
          <a:xfrm>
            <a:off x="8129160" y="5734080"/>
            <a:ext cx="607320" cy="519120"/>
          </a:xfrm>
          <a:prstGeom prst="rect">
            <a:avLst/>
          </a:prstGeom>
          <a:noFill/>
          <a:ln>
            <a:noFill/>
          </a:ln>
        </p:spPr>
      </p:sp>
      <p:pic>
        <p:nvPicPr>
          <p:cNvPr id="24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59640" y="2535840"/>
            <a:ext cx="5758560" cy="541440"/>
          </a:xfrm>
          <a:prstGeom prst="rect">
            <a:avLst/>
          </a:prstGeom>
          <a:ln>
            <a:noFill/>
          </a:ln>
        </p:spPr>
      </p:pic>
      <p:pic>
        <p:nvPicPr>
          <p:cNvPr id="241" name="Picture 3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899640" y="3884400"/>
            <a:ext cx="7032960" cy="1823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457200" y="274680"/>
            <a:ext cx="746532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3000">
                <a:solidFill>
                  <a:srgbClr val="575f6d"/>
                </a:solidFill>
                <a:latin typeface="Century Schoolbook"/>
              </a:rPr>
              <a:t>Canvas</a:t>
            </a:r>
            <a:endParaRPr/>
          </a:p>
        </p:txBody>
      </p:sp>
      <p:sp>
        <p:nvSpPr>
          <p:cNvPr id="243" name="CustomShape 2"/>
          <p:cNvSpPr/>
          <p:nvPr/>
        </p:nvSpPr>
        <p:spPr>
          <a:xfrm>
            <a:off x="457200" y="1600200"/>
            <a:ext cx="7465320" cy="487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Nous pouvons donc manipuler notre canvas grâce à son contexte.</a:t>
            </a: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Plusieurs choix sont à notre disposition /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fr-FR" sz="2100">
                <a:solidFill>
                  <a:srgbClr val="000000"/>
                </a:solidFill>
                <a:latin typeface="Century Schoolbook"/>
              </a:rPr>
              <a:t>la propriété fillStyle,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fr-FR" sz="2100">
                <a:solidFill>
                  <a:srgbClr val="000000"/>
                </a:solidFill>
                <a:latin typeface="Century Schoolbook"/>
              </a:rPr>
              <a:t>la propriété strokeStyle,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fr-FR" sz="2100">
                <a:solidFill>
                  <a:srgbClr val="000000"/>
                </a:solidFill>
                <a:latin typeface="Century Schoolbook"/>
              </a:rPr>
              <a:t>la méthode strokeRect(x,y,width,height),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fr-FR" sz="2100">
                <a:solidFill>
                  <a:srgbClr val="000000"/>
                </a:solidFill>
                <a:latin typeface="Century Schoolbook"/>
              </a:rPr>
              <a:t>la méthode fillRect(x,y,width,height),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fr-FR" sz="2100">
                <a:solidFill>
                  <a:srgbClr val="000000"/>
                </a:solidFill>
                <a:latin typeface="Century Schoolbook"/>
              </a:rPr>
              <a:t>la méthode clearRect(x,y,width,height).</a:t>
            </a: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Peut-on effacer les propriétés d’un Canvas ?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fr-FR" sz="2100">
                <a:solidFill>
                  <a:srgbClr val="000000"/>
                </a:solidFill>
                <a:latin typeface="Century Schoolbook"/>
              </a:rPr>
              <a:t>en utilisant la méthode clearRect de la taille du canvas.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44" name="CustomShape 3"/>
          <p:cNvSpPr/>
          <p:nvPr/>
        </p:nvSpPr>
        <p:spPr>
          <a:xfrm>
            <a:off x="8129160" y="5734080"/>
            <a:ext cx="607320" cy="5191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457200" y="274680"/>
            <a:ext cx="746532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3000">
                <a:solidFill>
                  <a:srgbClr val="575f6d"/>
                </a:solidFill>
                <a:latin typeface="Century Schoolbook"/>
              </a:rPr>
              <a:t>Canvas</a:t>
            </a:r>
            <a:endParaRPr/>
          </a:p>
        </p:txBody>
      </p:sp>
      <p:sp>
        <p:nvSpPr>
          <p:cNvPr id="246" name="CustomShape 2"/>
          <p:cNvSpPr/>
          <p:nvPr/>
        </p:nvSpPr>
        <p:spPr>
          <a:xfrm>
            <a:off x="457200" y="1600200"/>
            <a:ext cx="7465320" cy="487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Le canvas est une grille en 2D</a:t>
            </a: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La coordonnée (0,0) est le coin haut-gauche</a:t>
            </a:r>
            <a:endParaRPr/>
          </a:p>
        </p:txBody>
      </p:sp>
      <p:sp>
        <p:nvSpPr>
          <p:cNvPr id="247" name="CustomShape 3"/>
          <p:cNvSpPr/>
          <p:nvPr/>
        </p:nvSpPr>
        <p:spPr>
          <a:xfrm>
            <a:off x="8129160" y="5734080"/>
            <a:ext cx="607320" cy="5191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457200" y="274680"/>
            <a:ext cx="746532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3000">
                <a:solidFill>
                  <a:srgbClr val="575f6d"/>
                </a:solidFill>
                <a:latin typeface="Century Schoolbook"/>
              </a:rPr>
              <a:t>Canvas</a:t>
            </a:r>
            <a:endParaRPr/>
          </a:p>
        </p:txBody>
      </p:sp>
      <p:sp>
        <p:nvSpPr>
          <p:cNvPr id="249" name="CustomShape 2"/>
          <p:cNvSpPr/>
          <p:nvPr/>
        </p:nvSpPr>
        <p:spPr>
          <a:xfrm>
            <a:off x="457200" y="1600200"/>
            <a:ext cx="7465320" cy="487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Dessinons des Paths (lignes)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Trois méthodes :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fr-FR" sz="2100">
                <a:solidFill>
                  <a:srgbClr val="000000"/>
                </a:solidFill>
                <a:latin typeface="Century Schoolbook"/>
              </a:rPr>
              <a:t>moveTo(x,y): se déplace vers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fr-FR" sz="2100">
                <a:solidFill>
                  <a:srgbClr val="000000"/>
                </a:solidFill>
                <a:latin typeface="Century Schoolbook"/>
              </a:rPr>
              <a:t>lineTo(x,y): dessine vers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fr-FR" sz="2100">
                <a:solidFill>
                  <a:srgbClr val="000000"/>
                </a:solidFill>
                <a:latin typeface="Century Schoolbook"/>
              </a:rPr>
              <a:t>Stroke() : trace les traits précédemment préparés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50" name="CustomShape 3"/>
          <p:cNvSpPr/>
          <p:nvPr/>
        </p:nvSpPr>
        <p:spPr>
          <a:xfrm>
            <a:off x="8129160" y="5734080"/>
            <a:ext cx="607320" cy="5191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57200" y="274680"/>
            <a:ext cx="746532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3000">
                <a:solidFill>
                  <a:srgbClr val="575f6d"/>
                </a:solidFill>
                <a:latin typeface="Century Schoolbook"/>
              </a:rPr>
              <a:t>Canvas</a:t>
            </a:r>
            <a:endParaRPr/>
          </a:p>
        </p:txBody>
      </p:sp>
      <p:sp>
        <p:nvSpPr>
          <p:cNvPr id="252" name="CustomShape 2"/>
          <p:cNvSpPr/>
          <p:nvPr/>
        </p:nvSpPr>
        <p:spPr>
          <a:xfrm>
            <a:off x="457200" y="1600200"/>
            <a:ext cx="7465320" cy="487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Ajoutons maintenant un peu de texte.</a:t>
            </a:r>
            <a:endParaRPr/>
          </a:p>
        </p:txBody>
      </p:sp>
      <p:sp>
        <p:nvSpPr>
          <p:cNvPr id="253" name="CustomShape 3"/>
          <p:cNvSpPr/>
          <p:nvPr/>
        </p:nvSpPr>
        <p:spPr>
          <a:xfrm>
            <a:off x="8129160" y="5734080"/>
            <a:ext cx="607320" cy="519120"/>
          </a:xfrm>
          <a:prstGeom prst="rect">
            <a:avLst/>
          </a:prstGeom>
          <a:noFill/>
          <a:ln>
            <a:noFill/>
          </a:ln>
        </p:spPr>
      </p:sp>
      <p:pic>
        <p:nvPicPr>
          <p:cNvPr id="25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59640" y="2324160"/>
            <a:ext cx="5914440" cy="150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457200" y="274680"/>
            <a:ext cx="746532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3000">
                <a:solidFill>
                  <a:srgbClr val="575f6d"/>
                </a:solidFill>
                <a:latin typeface="Century Schoolbook"/>
              </a:rPr>
              <a:t>Canvas</a:t>
            </a:r>
            <a:endParaRPr/>
          </a:p>
        </p:txBody>
      </p:sp>
      <p:sp>
        <p:nvSpPr>
          <p:cNvPr id="256" name="CustomShape 2"/>
          <p:cNvSpPr/>
          <p:nvPr/>
        </p:nvSpPr>
        <p:spPr>
          <a:xfrm>
            <a:off x="457200" y="1600200"/>
            <a:ext cx="7785000" cy="487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>
                <a:solidFill>
                  <a:srgbClr val="000000"/>
                </a:solidFill>
                <a:latin typeface="Century Schoolbook"/>
              </a:rPr>
              <a:t>Les Gradients (fondu)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>
                <a:solidFill>
                  <a:srgbClr val="000000"/>
                </a:solidFill>
                <a:latin typeface="Century Schoolbook"/>
              </a:rPr>
              <a:t>Nous avons vu comment faire des lignes (path), des rectangles (simple shapes)</a:t>
            </a: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>
                <a:solidFill>
                  <a:srgbClr val="000000"/>
                </a:solidFill>
                <a:latin typeface="Century Schoolbook"/>
              </a:rPr>
              <a:t>Créons maintenant un fondu de gauche à droite</a:t>
            </a: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>
                <a:solidFill>
                  <a:srgbClr val="000000"/>
                </a:solidFill>
                <a:latin typeface="Century Schoolbook"/>
              </a:rPr>
              <a:t>Méthode de contexte: createLinearGradient(x1, y1, x2, y2).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57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899640" y="3906360"/>
            <a:ext cx="6362640" cy="1680840"/>
          </a:xfrm>
          <a:prstGeom prst="rect">
            <a:avLst/>
          </a:prstGeom>
          <a:ln>
            <a:noFill/>
          </a:ln>
        </p:spPr>
      </p:pic>
      <p:pic>
        <p:nvPicPr>
          <p:cNvPr id="258" name="Picture 5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076000" y="4725000"/>
            <a:ext cx="2998080" cy="1266480"/>
          </a:xfrm>
          <a:prstGeom prst="rect">
            <a:avLst/>
          </a:prstGeom>
          <a:ln>
            <a:noFill/>
          </a:ln>
        </p:spPr>
      </p:pic>
      <p:sp>
        <p:nvSpPr>
          <p:cNvPr id="259" name="CustomShape 3"/>
          <p:cNvSpPr/>
          <p:nvPr/>
        </p:nvSpPr>
        <p:spPr>
          <a:xfrm>
            <a:off x="8129160" y="5734080"/>
            <a:ext cx="607320" cy="5191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457200" y="274680"/>
            <a:ext cx="746532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3000">
                <a:solidFill>
                  <a:srgbClr val="575f6d"/>
                </a:solidFill>
                <a:latin typeface="Century Schoolbook"/>
              </a:rPr>
              <a:t>Images</a:t>
            </a:r>
            <a:endParaRPr/>
          </a:p>
        </p:txBody>
      </p:sp>
      <p:sp>
        <p:nvSpPr>
          <p:cNvPr id="261" name="CustomShape 2"/>
          <p:cNvSpPr/>
          <p:nvPr/>
        </p:nvSpPr>
        <p:spPr>
          <a:xfrm>
            <a:off x="457200" y="1412640"/>
            <a:ext cx="7465320" cy="525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000">
                <a:solidFill>
                  <a:srgbClr val="000000"/>
                </a:solidFill>
                <a:latin typeface="Century Schoolbook"/>
              </a:rPr>
              <a:t>Le contexte a pour méthodes: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fr-FR" sz="2000">
                <a:solidFill>
                  <a:srgbClr val="000000"/>
                </a:solidFill>
                <a:latin typeface="Century Schoolbook"/>
              </a:rPr>
              <a:t>drawImage(image, dx, dy)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fr-FR" sz="2000">
                <a:solidFill>
                  <a:srgbClr val="000000"/>
                </a:solidFill>
                <a:latin typeface="Century Schoolbook"/>
              </a:rPr>
              <a:t>drawImage(image, dx, dy, dw, dh)</a:t>
            </a:r>
            <a:endParaRPr/>
          </a:p>
          <a:p>
            <a:pPr lvl="1"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fr-FR" sz="2000">
                <a:solidFill>
                  <a:srgbClr val="000000"/>
                </a:solidFill>
                <a:latin typeface="Century Schoolbook"/>
              </a:rPr>
              <a:t>drawImage(image, sx, sy, sw, sh, dx, dy, dw, dh): permet d’insérer une image dans un rectangle.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000">
                <a:solidFill>
                  <a:srgbClr val="000000"/>
                </a:solidFill>
                <a:latin typeface="Century Schoolbook"/>
              </a:rPr>
              <a:t>Pour insérer une image en JS j’insére une image en html: </a:t>
            </a:r>
            <a:endParaRPr/>
          </a:p>
          <a:p>
            <a:pPr>
              <a:lnSpc>
                <a:spcPct val="100000"/>
              </a:lnSpc>
            </a:pPr>
            <a:r>
              <a:rPr lang="fr-FR" sz="1200">
                <a:solidFill>
                  <a:srgbClr val="008080"/>
                </a:solidFill>
                <a:latin typeface="Consolas"/>
                <a:ea typeface="Calibri"/>
              </a:rPr>
              <a:t>	</a:t>
            </a:r>
            <a:r>
              <a:rPr lang="fr-FR" sz="1200">
                <a:solidFill>
                  <a:srgbClr val="008080"/>
                </a:solidFill>
                <a:latin typeface="Consolas"/>
                <a:ea typeface="Calibri"/>
              </a:rPr>
              <a:t>&lt;</a:t>
            </a:r>
            <a:r>
              <a:rPr lang="fr-FR" sz="1200">
                <a:solidFill>
                  <a:srgbClr val="3f7f7f"/>
                </a:solidFill>
                <a:latin typeface="Consolas"/>
                <a:ea typeface="Calibri"/>
              </a:rPr>
              <a:t>img</a:t>
            </a:r>
            <a:r>
              <a:rPr lang="fr-FR" sz="12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fr-FR" sz="1200">
                <a:solidFill>
                  <a:srgbClr val="7f007f"/>
                </a:solidFill>
                <a:latin typeface="Consolas"/>
                <a:ea typeface="Calibri"/>
              </a:rPr>
              <a:t>id</a:t>
            </a:r>
            <a:r>
              <a:rPr lang="fr-FR" sz="1200">
                <a:solidFill>
                  <a:srgbClr val="000000"/>
                </a:solidFill>
                <a:latin typeface="Consolas"/>
                <a:ea typeface="Calibri"/>
              </a:rPr>
              <a:t>=</a:t>
            </a:r>
            <a:r>
              <a:rPr i="1" lang="fr-FR" sz="1200">
                <a:solidFill>
                  <a:srgbClr val="2a00ff"/>
                </a:solidFill>
                <a:latin typeface="Consolas"/>
                <a:ea typeface="Calibri"/>
              </a:rPr>
              <a:t>"cat"</a:t>
            </a:r>
            <a:r>
              <a:rPr lang="fr-FR" sz="12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fr-FR" sz="1200">
                <a:solidFill>
                  <a:srgbClr val="7f007f"/>
                </a:solidFill>
                <a:latin typeface="Consolas"/>
                <a:ea typeface="Calibri"/>
              </a:rPr>
              <a:t>src</a:t>
            </a:r>
            <a:r>
              <a:rPr lang="fr-FR" sz="1200">
                <a:solidFill>
                  <a:srgbClr val="000000"/>
                </a:solidFill>
                <a:latin typeface="Consolas"/>
                <a:ea typeface="Calibri"/>
              </a:rPr>
              <a:t>=</a:t>
            </a:r>
            <a:r>
              <a:rPr i="1" lang="fr-FR" sz="1200">
                <a:solidFill>
                  <a:srgbClr val="2a00ff"/>
                </a:solidFill>
                <a:latin typeface="Consolas"/>
                <a:ea typeface="Calibri"/>
              </a:rPr>
              <a:t>"image/cat.png"</a:t>
            </a:r>
            <a:r>
              <a:rPr lang="fr-FR" sz="1200">
                <a:solidFill>
                  <a:srgbClr val="000000"/>
                </a:solidFill>
                <a:latin typeface="Consolas"/>
                <a:ea typeface="Calibri"/>
              </a:rPr>
              <a:t> </a:t>
            </a:r>
            <a:r>
              <a:rPr lang="fr-FR" sz="1200">
                <a:solidFill>
                  <a:srgbClr val="7f007f"/>
                </a:solidFill>
                <a:latin typeface="Consolas"/>
                <a:ea typeface="Calibri"/>
              </a:rPr>
              <a:t>alt</a:t>
            </a:r>
            <a:r>
              <a:rPr lang="fr-FR" sz="1200">
                <a:solidFill>
                  <a:srgbClr val="000000"/>
                </a:solidFill>
                <a:latin typeface="Consolas"/>
                <a:ea typeface="Calibri"/>
              </a:rPr>
              <a:t>=</a:t>
            </a:r>
            <a:r>
              <a:rPr i="1" lang="fr-FR" sz="1200">
                <a:solidFill>
                  <a:srgbClr val="2a00ff"/>
                </a:solidFill>
                <a:latin typeface="Consolas"/>
                <a:ea typeface="Calibri"/>
              </a:rPr>
              <a:t>"Le chat"</a:t>
            </a:r>
            <a:r>
              <a:rPr lang="fr-FR" sz="1200">
                <a:solidFill>
                  <a:srgbClr val="008080"/>
                </a:solidFill>
                <a:latin typeface="Consolas"/>
                <a:ea typeface="Calibri"/>
              </a:rPr>
              <a:t>&gt;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000">
                <a:solidFill>
                  <a:srgbClr val="000000"/>
                </a:solidFill>
                <a:latin typeface="Century Schoolbook (Corps)"/>
                <a:ea typeface="Calibri"/>
              </a:rPr>
              <a:t>Puis j’insére le code javascript adapté</a:t>
            </a:r>
            <a:endParaRPr/>
          </a:p>
          <a:p>
            <a:pPr>
              <a:lnSpc>
                <a:spcPct val="115000"/>
              </a:lnSpc>
            </a:pPr>
            <a:r>
              <a:rPr b="1" lang="fr-FR" sz="1400">
                <a:solidFill>
                  <a:srgbClr val="7f0055"/>
                </a:solidFill>
                <a:latin typeface="Consolas"/>
                <a:ea typeface="Calibri"/>
              </a:rPr>
              <a:t>	</a:t>
            </a:r>
            <a:r>
              <a:rPr b="1" lang="fr-FR" sz="1400">
                <a:solidFill>
                  <a:srgbClr val="7f0055"/>
                </a:solidFill>
                <a:latin typeface="Consolas"/>
                <a:ea typeface="Calibri"/>
              </a:rPr>
              <a:t>function</a:t>
            </a:r>
            <a:r>
              <a:rPr lang="fr-FR" sz="1400">
                <a:solidFill>
                  <a:srgbClr val="000000"/>
                </a:solidFill>
                <a:latin typeface="Consolas"/>
                <a:ea typeface="Calibri"/>
              </a:rPr>
              <a:t> draw() {</a:t>
            </a:r>
            <a:endParaRPr/>
          </a:p>
          <a:p>
            <a:pPr>
              <a:lnSpc>
                <a:spcPct val="115000"/>
              </a:lnSpc>
            </a:pPr>
            <a:r>
              <a:rPr lang="fr-FR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fr-FR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fr-FR" sz="1400">
                <a:solidFill>
                  <a:srgbClr val="7f0055"/>
                </a:solidFill>
                <a:latin typeface="Consolas"/>
                <a:ea typeface="Calibri"/>
              </a:rPr>
              <a:t>var</a:t>
            </a:r>
            <a:r>
              <a:rPr lang="fr-FR" sz="1400">
                <a:solidFill>
                  <a:srgbClr val="000000"/>
                </a:solidFill>
                <a:latin typeface="Consolas"/>
                <a:ea typeface="Calibri"/>
              </a:rPr>
              <a:t> canvas = document.getElementById(</a:t>
            </a:r>
            <a:r>
              <a:rPr lang="fr-FR" sz="1400">
                <a:solidFill>
                  <a:srgbClr val="2a00ff"/>
                </a:solidFill>
                <a:latin typeface="Consolas"/>
                <a:ea typeface="Calibri"/>
              </a:rPr>
              <a:t>"canvas"</a:t>
            </a:r>
            <a:r>
              <a:rPr lang="fr-FR" sz="14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fr-FR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fr-FR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fr-FR" sz="1400">
                <a:solidFill>
                  <a:srgbClr val="7f0055"/>
                </a:solidFill>
                <a:latin typeface="Consolas"/>
                <a:ea typeface="Calibri"/>
              </a:rPr>
              <a:t>var</a:t>
            </a:r>
            <a:r>
              <a:rPr lang="fr-FR" sz="1400">
                <a:solidFill>
                  <a:srgbClr val="000000"/>
                </a:solidFill>
                <a:latin typeface="Consolas"/>
                <a:ea typeface="Calibri"/>
              </a:rPr>
              <a:t> context = canvas.getContext(</a:t>
            </a:r>
            <a:r>
              <a:rPr lang="fr-FR" sz="1400">
                <a:solidFill>
                  <a:srgbClr val="2a00ff"/>
                </a:solidFill>
                <a:latin typeface="Consolas"/>
                <a:ea typeface="Calibri"/>
              </a:rPr>
              <a:t>"2d"</a:t>
            </a:r>
            <a:r>
              <a:rPr lang="fr-FR" sz="14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fr-FR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fr-FR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b="1" lang="fr-FR" sz="1400">
                <a:solidFill>
                  <a:srgbClr val="7f0055"/>
                </a:solidFill>
                <a:latin typeface="Consolas"/>
                <a:ea typeface="Calibri"/>
              </a:rPr>
              <a:t>var</a:t>
            </a:r>
            <a:r>
              <a:rPr lang="fr-FR" sz="1400">
                <a:solidFill>
                  <a:srgbClr val="000000"/>
                </a:solidFill>
                <a:latin typeface="Consolas"/>
                <a:ea typeface="Calibri"/>
              </a:rPr>
              <a:t> cat = document.getElementById(</a:t>
            </a:r>
            <a:r>
              <a:rPr lang="fr-FR" sz="1400">
                <a:solidFill>
                  <a:srgbClr val="2a00ff"/>
                </a:solidFill>
                <a:latin typeface="Consolas"/>
                <a:ea typeface="Calibri"/>
              </a:rPr>
              <a:t>"cat"</a:t>
            </a:r>
            <a:r>
              <a:rPr lang="fr-FR" sz="1400">
                <a:solidFill>
                  <a:srgbClr val="000000"/>
                </a:solidFill>
                <a:latin typeface="Consolas"/>
                <a:ea typeface="Calibri"/>
              </a:rPr>
              <a:t>);</a:t>
            </a:r>
            <a:endParaRPr/>
          </a:p>
          <a:p>
            <a:pPr>
              <a:lnSpc>
                <a:spcPct val="115000"/>
              </a:lnSpc>
            </a:pPr>
            <a:r>
              <a:rPr lang="fr-FR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fr-FR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endParaRPr/>
          </a:p>
          <a:p>
            <a:pPr>
              <a:lnSpc>
                <a:spcPct val="115000"/>
              </a:lnSpc>
            </a:pPr>
            <a:r>
              <a:rPr lang="fr-FR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fr-FR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fr-FR" sz="1400">
                <a:solidFill>
                  <a:srgbClr val="000000"/>
                </a:solidFill>
                <a:latin typeface="Consolas"/>
                <a:ea typeface="Calibri"/>
              </a:rPr>
              <a:t>context.drawImage(cat, 0, 0);</a:t>
            </a:r>
            <a:endParaRPr/>
          </a:p>
          <a:p>
            <a:pPr>
              <a:lnSpc>
                <a:spcPct val="115000"/>
              </a:lnSpc>
            </a:pPr>
            <a:r>
              <a:rPr lang="fr-FR" sz="1400">
                <a:solidFill>
                  <a:srgbClr val="000000"/>
                </a:solidFill>
                <a:latin typeface="Consolas"/>
                <a:ea typeface="Calibri"/>
              </a:rPr>
              <a:t>	</a:t>
            </a:r>
            <a:r>
              <a:rPr lang="fr-FR" sz="1400">
                <a:solidFill>
                  <a:srgbClr val="000000"/>
                </a:solidFill>
                <a:latin typeface="Consolas"/>
                <a:ea typeface="Calibri"/>
              </a:rPr>
              <a:t>}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2" name="CustomShape 3"/>
          <p:cNvSpPr/>
          <p:nvPr/>
        </p:nvSpPr>
        <p:spPr>
          <a:xfrm>
            <a:off x="8129160" y="5734080"/>
            <a:ext cx="607320" cy="5191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457200" y="274680"/>
            <a:ext cx="746532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3000">
                <a:solidFill>
                  <a:srgbClr val="575f6d"/>
                </a:solidFill>
                <a:latin typeface="Century Schoolbook"/>
              </a:rPr>
              <a:t>Images</a:t>
            </a:r>
            <a:endParaRPr/>
          </a:p>
        </p:txBody>
      </p:sp>
      <p:sp>
        <p:nvSpPr>
          <p:cNvPr id="264" name="CustomShape 2"/>
          <p:cNvSpPr/>
          <p:nvPr/>
        </p:nvSpPr>
        <p:spPr>
          <a:xfrm>
            <a:off x="8129160" y="5734080"/>
            <a:ext cx="607320" cy="519120"/>
          </a:xfrm>
          <a:prstGeom prst="rect">
            <a:avLst/>
          </a:prstGeom>
          <a:noFill/>
          <a:ln>
            <a:noFill/>
          </a:ln>
        </p:spPr>
      </p:sp>
      <p:pic>
        <p:nvPicPr>
          <p:cNvPr id="265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236680" y="1484640"/>
            <a:ext cx="4668120" cy="443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457200" y="274680"/>
            <a:ext cx="746532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3000">
                <a:solidFill>
                  <a:srgbClr val="575f6d"/>
                </a:solidFill>
                <a:latin typeface="Century Schoolbook"/>
              </a:rPr>
              <a:t>Images</a:t>
            </a:r>
            <a:endParaRPr/>
          </a:p>
        </p:txBody>
      </p:sp>
      <p:sp>
        <p:nvSpPr>
          <p:cNvPr id="267" name="CustomShape 2"/>
          <p:cNvSpPr/>
          <p:nvPr/>
        </p:nvSpPr>
        <p:spPr>
          <a:xfrm>
            <a:off x="457200" y="1600200"/>
            <a:ext cx="7465320" cy="487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Si nous créons notre image entièrement en JS, il nous suffit de faire :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68" name="CustomShape 3"/>
          <p:cNvSpPr/>
          <p:nvPr/>
        </p:nvSpPr>
        <p:spPr>
          <a:xfrm>
            <a:off x="8129160" y="5734080"/>
            <a:ext cx="607320" cy="519120"/>
          </a:xfrm>
          <a:prstGeom prst="rect">
            <a:avLst/>
          </a:prstGeom>
          <a:noFill/>
          <a:ln>
            <a:noFill/>
          </a:ln>
        </p:spPr>
      </p:sp>
      <p:pic>
        <p:nvPicPr>
          <p:cNvPr id="269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396800" y="2540160"/>
            <a:ext cx="5117400" cy="348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457200" y="274680"/>
            <a:ext cx="746532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3000">
                <a:solidFill>
                  <a:srgbClr val="575f6d"/>
                </a:solidFill>
                <a:latin typeface="Century Schoolbook"/>
              </a:rPr>
              <a:t>La syntaxe de selection</a:t>
            </a:r>
            <a:endParaRPr/>
          </a:p>
        </p:txBody>
      </p:sp>
      <p:sp>
        <p:nvSpPr>
          <p:cNvPr id="158" name="CustomShape 2"/>
          <p:cNvSpPr/>
          <p:nvPr/>
        </p:nvSpPr>
        <p:spPr>
          <a:xfrm>
            <a:off x="457200" y="1600200"/>
            <a:ext cx="7465320" cy="487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Grace à jQuery, nous pouvons utiliser une syntaxe similaire aux sélecteurs  CSS pour récupérer les éléments DOM de notre page.</a:t>
            </a: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Exemples 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fr-FR" sz="2100">
                <a:solidFill>
                  <a:srgbClr val="000000"/>
                </a:solidFill>
                <a:latin typeface="Century Schoolbook"/>
              </a:rPr>
              <a:t>$(‘#conteneur p’);</a:t>
            </a:r>
            <a:endParaRPr/>
          </a:p>
          <a:p>
            <a:pPr lvl="2"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100">
                <a:solidFill>
                  <a:srgbClr val="000000"/>
                </a:solidFill>
                <a:latin typeface="Century Schoolbook"/>
              </a:rPr>
              <a:t>Récupère le ou les objets DOM « p » contenus dans un élément ayant pour ID « conteneur »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 lvl="1">
              <a:lnSpc>
                <a:spcPct val="100000"/>
              </a:lnSpc>
              <a:buSzPct val="25000"/>
              <a:buFont typeface="Wingdings 2" charset="2"/>
              <a:buChar char=""/>
            </a:pPr>
            <a:r>
              <a:rPr lang="fr-FR" sz="2100">
                <a:solidFill>
                  <a:srgbClr val="000000"/>
                </a:solidFill>
                <a:latin typeface="Century Schoolbook"/>
              </a:rPr>
              <a:t>$(‘table#articles td.prix’);</a:t>
            </a:r>
            <a:endParaRPr/>
          </a:p>
          <a:p>
            <a:pPr lvl="2"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100">
                <a:solidFill>
                  <a:srgbClr val="000000"/>
                </a:solidFill>
                <a:latin typeface="Century Schoolbook"/>
              </a:rPr>
              <a:t>Récupère le ou les objets DOM « td » ayant pour classe « prix » et contenus dans un élément  « table » ayant pour ID « articles »</a:t>
            </a:r>
            <a:endParaRPr/>
          </a:p>
        </p:txBody>
      </p:sp>
      <p:sp>
        <p:nvSpPr>
          <p:cNvPr id="159" name="CustomShape 3"/>
          <p:cNvSpPr/>
          <p:nvPr/>
        </p:nvSpPr>
        <p:spPr>
          <a:xfrm>
            <a:off x="8129160" y="5734080"/>
            <a:ext cx="607320" cy="5191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274680"/>
            <a:ext cx="746532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3000">
                <a:solidFill>
                  <a:srgbClr val="575f6d"/>
                </a:solidFill>
                <a:latin typeface="Century Schoolbook"/>
              </a:rPr>
              <a:t>Gestion des évènements</a:t>
            </a:r>
            <a:endParaRPr/>
          </a:p>
        </p:txBody>
      </p:sp>
      <p:sp>
        <p:nvSpPr>
          <p:cNvPr id="161" name="CustomShape 2"/>
          <p:cNvSpPr/>
          <p:nvPr/>
        </p:nvSpPr>
        <p:spPr>
          <a:xfrm>
            <a:off x="457200" y="1600200"/>
            <a:ext cx="7465320" cy="487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La gestion des évènements en jQuery suit les même principes que la gestion des évènements en JavaScript, mais de façon plus raccourcie :</a:t>
            </a:r>
            <a:endParaRPr/>
          </a:p>
          <a:p>
            <a:pPr>
              <a:lnSpc>
                <a:spcPct val="100000"/>
              </a:lnSpc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	</a:t>
            </a:r>
            <a:r>
              <a:rPr lang="fr-FR" sz="2400">
                <a:solidFill>
                  <a:srgbClr val="000000"/>
                </a:solidFill>
                <a:latin typeface="Century Schoolbook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	</a:t>
            </a:r>
            <a:r>
              <a:rPr lang="fr-FR" sz="2400">
                <a:solidFill>
                  <a:srgbClr val="000000"/>
                </a:solidFill>
                <a:latin typeface="Century Schoolbook"/>
              </a:rPr>
              <a:t>	</a:t>
            </a:r>
            <a:r>
              <a:rPr lang="fr-FR" sz="2400">
                <a:solidFill>
                  <a:srgbClr val="000000"/>
                </a:solidFill>
                <a:latin typeface="Century Schoolbook"/>
              </a:rPr>
              <a:t>$(‘#navigation button’).on(‘click’, function(event) {</a:t>
            </a:r>
            <a:endParaRPr/>
          </a:p>
          <a:p>
            <a:pPr>
              <a:lnSpc>
                <a:spcPct val="100000"/>
              </a:lnSpc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	</a:t>
            </a:r>
            <a:r>
              <a:rPr lang="fr-FR" sz="2400">
                <a:solidFill>
                  <a:srgbClr val="000000"/>
                </a:solidFill>
                <a:latin typeface="Century Schoolbook"/>
              </a:rPr>
              <a:t>	</a:t>
            </a:r>
            <a:r>
              <a:rPr lang="fr-FR" sz="2400">
                <a:solidFill>
                  <a:srgbClr val="000000"/>
                </a:solidFill>
                <a:latin typeface="Century Schoolbook"/>
              </a:rPr>
              <a:t>	</a:t>
            </a:r>
            <a:r>
              <a:rPr lang="fr-FR" sz="2400">
                <a:solidFill>
                  <a:srgbClr val="000000"/>
                </a:solidFill>
                <a:latin typeface="Century Schoolbook"/>
              </a:rPr>
              <a:t>console.log(‘Click sur le bouton de navigation’);</a:t>
            </a:r>
            <a:endParaRPr/>
          </a:p>
          <a:p>
            <a:pPr>
              <a:lnSpc>
                <a:spcPct val="100000"/>
              </a:lnSpc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	</a:t>
            </a:r>
            <a:r>
              <a:rPr lang="fr-FR" sz="2400">
                <a:solidFill>
                  <a:srgbClr val="000000"/>
                </a:solidFill>
                <a:latin typeface="Century Schoolbook"/>
              </a:rPr>
              <a:t>	</a:t>
            </a:r>
            <a:r>
              <a:rPr lang="fr-FR" sz="2400">
                <a:solidFill>
                  <a:srgbClr val="000000"/>
                </a:solidFill>
                <a:latin typeface="Century Schoolbook"/>
              </a:rPr>
              <a:t>});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Avantage : jQuery s’occupe de la compatibilité de notre code avec les navigateurs plus anciens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2" name="CustomShape 3"/>
          <p:cNvSpPr/>
          <p:nvPr/>
        </p:nvSpPr>
        <p:spPr>
          <a:xfrm>
            <a:off x="8129160" y="5734080"/>
            <a:ext cx="607320" cy="5191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457200" y="274680"/>
            <a:ext cx="746532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3000">
                <a:solidFill>
                  <a:srgbClr val="575f6d"/>
                </a:solidFill>
                <a:latin typeface="Century Schoolbook"/>
              </a:rPr>
              <a:t>Gestion des évènements : exemples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457200" y="1600200"/>
            <a:ext cx="7465320" cy="487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Il existe quelques nuances de récupérations des informations en jQuery 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100">
                <a:solidFill>
                  <a:srgbClr val="000000"/>
                </a:solidFill>
                <a:latin typeface="Century Schoolbook"/>
              </a:rPr>
              <a:t>	</a:t>
            </a:r>
            <a:r>
              <a:rPr lang="fr-FR" sz="2100">
                <a:solidFill>
                  <a:srgbClr val="000000"/>
                </a:solidFill>
                <a:latin typeface="Century Schoolbook"/>
              </a:rPr>
              <a:t>$(‘#formulaireInscription input’).on(‘change’, function(event) {</a:t>
            </a:r>
            <a:endParaRPr/>
          </a:p>
          <a:p>
            <a:pPr>
              <a:lnSpc>
                <a:spcPct val="100000"/>
              </a:lnSpc>
            </a:pPr>
            <a:r>
              <a:rPr lang="fr-FR" sz="2100">
                <a:solidFill>
                  <a:srgbClr val="000000"/>
                </a:solidFill>
                <a:latin typeface="Century Schoolbook"/>
              </a:rPr>
              <a:t>	</a:t>
            </a:r>
            <a:r>
              <a:rPr lang="fr-FR" sz="2100">
                <a:solidFill>
                  <a:srgbClr val="000000"/>
                </a:solidFill>
                <a:latin typeface="Century Schoolbook"/>
              </a:rPr>
              <a:t>	</a:t>
            </a:r>
            <a:r>
              <a:rPr lang="fr-FR" sz="2100">
                <a:solidFill>
                  <a:srgbClr val="000000"/>
                </a:solidFill>
                <a:latin typeface="Century Schoolbook"/>
              </a:rPr>
              <a:t>console.log($(this).val()); // Affiche le texte entré dans l’input</a:t>
            </a:r>
            <a:endParaRPr/>
          </a:p>
          <a:p>
            <a:pPr>
              <a:lnSpc>
                <a:spcPct val="100000"/>
              </a:lnSpc>
            </a:pPr>
            <a:r>
              <a:rPr lang="fr-FR" sz="2100">
                <a:solidFill>
                  <a:srgbClr val="000000"/>
                </a:solidFill>
                <a:latin typeface="Century Schoolbook"/>
              </a:rPr>
              <a:t>	</a:t>
            </a:r>
            <a:r>
              <a:rPr lang="fr-FR" sz="2100">
                <a:solidFill>
                  <a:srgbClr val="000000"/>
                </a:solidFill>
                <a:latin typeface="Century Schoolbook"/>
              </a:rPr>
              <a:t>});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100">
                <a:solidFill>
                  <a:srgbClr val="000000"/>
                </a:solidFill>
                <a:latin typeface="Century Schoolbook"/>
              </a:rPr>
              <a:t>	</a:t>
            </a:r>
            <a:r>
              <a:rPr lang="fr-FR" sz="2100">
                <a:solidFill>
                  <a:srgbClr val="000000"/>
                </a:solidFill>
                <a:latin typeface="Century Schoolbook"/>
              </a:rPr>
              <a:t>$(‘#contenu p’).on(‘mouseover’, function(event) {</a:t>
            </a:r>
            <a:endParaRPr/>
          </a:p>
          <a:p>
            <a:pPr>
              <a:lnSpc>
                <a:spcPct val="100000"/>
              </a:lnSpc>
            </a:pPr>
            <a:r>
              <a:rPr lang="fr-FR" sz="2100">
                <a:solidFill>
                  <a:srgbClr val="000000"/>
                </a:solidFill>
                <a:latin typeface="Century Schoolbook"/>
              </a:rPr>
              <a:t>	</a:t>
            </a:r>
            <a:r>
              <a:rPr lang="fr-FR" sz="2100">
                <a:solidFill>
                  <a:srgbClr val="000000"/>
                </a:solidFill>
                <a:latin typeface="Century Schoolbook"/>
              </a:rPr>
              <a:t>	</a:t>
            </a:r>
            <a:r>
              <a:rPr lang="fr-FR" sz="2100">
                <a:solidFill>
                  <a:srgbClr val="000000"/>
                </a:solidFill>
                <a:latin typeface="Century Schoolbook"/>
              </a:rPr>
              <a:t>$(this).text(‘Texte au survol de la sourie.’);</a:t>
            </a:r>
            <a:endParaRPr/>
          </a:p>
          <a:p>
            <a:pPr>
              <a:lnSpc>
                <a:spcPct val="100000"/>
              </a:lnSpc>
            </a:pPr>
            <a:r>
              <a:rPr lang="fr-FR" sz="2100">
                <a:solidFill>
                  <a:srgbClr val="000000"/>
                </a:solidFill>
                <a:latin typeface="Century Schoolbook"/>
              </a:rPr>
              <a:t>	</a:t>
            </a:r>
            <a:r>
              <a:rPr lang="fr-FR" sz="2100">
                <a:solidFill>
                  <a:srgbClr val="000000"/>
                </a:solidFill>
                <a:latin typeface="Century Schoolbook"/>
              </a:rPr>
              <a:t>	</a:t>
            </a:r>
            <a:r>
              <a:rPr lang="fr-FR" sz="2100">
                <a:solidFill>
                  <a:srgbClr val="000000"/>
                </a:solidFill>
                <a:latin typeface="Century Schoolbook"/>
              </a:rPr>
              <a:t>// Modifie le texte contenu dans la ou les balises « p » </a:t>
            </a:r>
            <a:r>
              <a:rPr lang="fr-FR" sz="2100">
                <a:solidFill>
                  <a:srgbClr val="000000"/>
                </a:solidFill>
                <a:latin typeface="Century Schoolbook"/>
              </a:rPr>
              <a:t>	</a:t>
            </a:r>
            <a:r>
              <a:rPr lang="fr-FR" sz="2100">
                <a:solidFill>
                  <a:srgbClr val="000000"/>
                </a:solidFill>
                <a:latin typeface="Century Schoolbook"/>
              </a:rPr>
              <a:t>contenues dans la balise ayant pour ID « contenu »</a:t>
            </a:r>
            <a:endParaRPr/>
          </a:p>
          <a:p>
            <a:pPr>
              <a:lnSpc>
                <a:spcPct val="100000"/>
              </a:lnSpc>
            </a:pPr>
            <a:r>
              <a:rPr lang="fr-FR" sz="2100">
                <a:solidFill>
                  <a:srgbClr val="000000"/>
                </a:solidFill>
                <a:latin typeface="Century Schoolbook"/>
              </a:rPr>
              <a:t>	</a:t>
            </a:r>
            <a:r>
              <a:rPr lang="fr-FR" sz="2100">
                <a:solidFill>
                  <a:srgbClr val="000000"/>
                </a:solidFill>
                <a:latin typeface="Century Schoolbook"/>
              </a:rPr>
              <a:t>});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5" name="CustomShape 3"/>
          <p:cNvSpPr/>
          <p:nvPr/>
        </p:nvSpPr>
        <p:spPr>
          <a:xfrm>
            <a:off x="8129160" y="5734080"/>
            <a:ext cx="607320" cy="519120"/>
          </a:xfrm>
          <a:prstGeom prst="rect">
            <a:avLst/>
          </a:prstGeom>
          <a:noFill/>
          <a:ln>
            <a:noFill/>
          </a:ln>
        </p:spPr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57200" y="274680"/>
            <a:ext cx="746532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3000">
                <a:solidFill>
                  <a:srgbClr val="575f6d"/>
                </a:solidFill>
                <a:latin typeface="Century Schoolbook"/>
              </a:rPr>
              <a:t>Appel à des données distantes</a:t>
            </a:r>
            <a:endParaRPr/>
          </a:p>
        </p:txBody>
      </p:sp>
      <p:sp>
        <p:nvSpPr>
          <p:cNvPr id="167" name="CustomShape 2"/>
          <p:cNvSpPr/>
          <p:nvPr/>
        </p:nvSpPr>
        <p:spPr>
          <a:xfrm>
            <a:off x="8129160" y="5734080"/>
            <a:ext cx="607320" cy="51912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CustomShape 3"/>
          <p:cNvSpPr/>
          <p:nvPr/>
        </p:nvSpPr>
        <p:spPr>
          <a:xfrm>
            <a:off x="457200" y="1600200"/>
            <a:ext cx="7465320" cy="487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Une requête AJAX avec jQuery s’écrit comme suit 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10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lang="fr-FR" sz="2100">
                <a:solidFill>
                  <a:srgbClr val="000000"/>
                </a:solidFill>
                <a:latin typeface="DejaVu Sans Mono"/>
                <a:ea typeface="DejaVu Sans Mono"/>
              </a:rPr>
              <a:t>var xhr = $.ajax({</a:t>
            </a:r>
            <a:endParaRPr/>
          </a:p>
          <a:p>
            <a:pPr>
              <a:lnSpc>
                <a:spcPct val="100000"/>
              </a:lnSpc>
            </a:pPr>
            <a:r>
              <a:rPr lang="fr-FR" sz="210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lang="fr-FR" sz="210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lang="fr-FR" sz="2100">
                <a:solidFill>
                  <a:srgbClr val="000000"/>
                </a:solidFill>
                <a:latin typeface="DejaVu Sans Mono"/>
                <a:ea typeface="DejaVu Sans Mono"/>
              </a:rPr>
              <a:t>url: ‘getArticles.php’,</a:t>
            </a:r>
            <a:endParaRPr/>
          </a:p>
          <a:p>
            <a:pPr>
              <a:lnSpc>
                <a:spcPct val="100000"/>
              </a:lnSpc>
            </a:pPr>
            <a:r>
              <a:rPr lang="fr-FR" sz="210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lang="fr-FR" sz="210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lang="fr-FR" sz="2100">
                <a:solidFill>
                  <a:srgbClr val="000000"/>
                </a:solidFill>
                <a:latin typeface="DejaVu Sans Mono"/>
                <a:ea typeface="DejaVu Sans Mono"/>
              </a:rPr>
              <a:t>type: ‘GET’,</a:t>
            </a:r>
            <a:endParaRPr/>
          </a:p>
          <a:p>
            <a:pPr>
              <a:lnSpc>
                <a:spcPct val="100000"/>
              </a:lnSpc>
            </a:pPr>
            <a:r>
              <a:rPr lang="fr-FR" sz="210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lang="fr-FR" sz="210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lang="fr-FR" sz="2100">
                <a:solidFill>
                  <a:srgbClr val="000000"/>
                </a:solidFill>
                <a:latin typeface="DejaVu Sans Mono"/>
                <a:ea typeface="DejaVu Sans Mono"/>
              </a:rPr>
              <a:t>data: {page: 2}</a:t>
            </a:r>
            <a:endParaRPr/>
          </a:p>
          <a:p>
            <a:pPr>
              <a:lnSpc>
                <a:spcPct val="100000"/>
              </a:lnSpc>
            </a:pPr>
            <a:r>
              <a:rPr lang="fr-FR" sz="210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lang="fr-FR" sz="2100">
                <a:solidFill>
                  <a:srgbClr val="000000"/>
                </a:solidFill>
                <a:latin typeface="DejaVu Sans Mono"/>
                <a:ea typeface="DejaVu Sans Mono"/>
              </a:rPr>
              <a:t>});</a:t>
            </a:r>
            <a:endParaRPr/>
          </a:p>
          <a:p>
            <a:pPr>
              <a:lnSpc>
                <a:spcPct val="100000"/>
              </a:lnSpc>
            </a:pPr>
            <a:r>
              <a:rPr lang="fr-FR" sz="230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lang="fr-FR" sz="2300">
                <a:solidFill>
                  <a:srgbClr val="000000"/>
                </a:solidFill>
                <a:latin typeface="DejaVu Sans Mono"/>
                <a:ea typeface="DejaVu Sans Mono"/>
              </a:rPr>
              <a:t>xhr.done(function (data) {</a:t>
            </a:r>
            <a:endParaRPr/>
          </a:p>
          <a:p>
            <a:pPr>
              <a:lnSpc>
                <a:spcPct val="100000"/>
              </a:lnSpc>
            </a:pPr>
            <a:r>
              <a:rPr lang="fr-FR" sz="230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lang="fr-FR" sz="230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lang="fr-FR" sz="2300">
                <a:solidFill>
                  <a:srgbClr val="000000"/>
                </a:solidFill>
                <a:latin typeface="DejaVu Sans Mono"/>
                <a:ea typeface="DejaVu Sans Mono"/>
              </a:rPr>
              <a:t>console.log(‘success’);</a:t>
            </a:r>
            <a:endParaRPr/>
          </a:p>
          <a:p>
            <a:pPr>
              <a:lnSpc>
                <a:spcPct val="100000"/>
              </a:lnSpc>
            </a:pPr>
            <a:r>
              <a:rPr lang="fr-FR" sz="230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lang="fr-FR" sz="2300">
                <a:solidFill>
                  <a:srgbClr val="000000"/>
                </a:solidFill>
                <a:latin typeface="DejaVu Sans Mono"/>
                <a:ea typeface="DejaVu Sans Mono"/>
              </a:rPr>
              <a:t>});</a:t>
            </a:r>
            <a:endParaRPr/>
          </a:p>
          <a:p>
            <a:pPr>
              <a:lnSpc>
                <a:spcPct val="100000"/>
              </a:lnSpc>
            </a:pPr>
            <a:r>
              <a:rPr lang="fr-FR" sz="230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lang="fr-FR" sz="2300">
                <a:solidFill>
                  <a:srgbClr val="000000"/>
                </a:solidFill>
                <a:latin typeface="DejaVu Sans Mono"/>
                <a:ea typeface="DejaVu Sans Mono"/>
              </a:rPr>
              <a:t>xhr.fail(function (xhr, status) {</a:t>
            </a:r>
            <a:endParaRPr/>
          </a:p>
          <a:p>
            <a:pPr>
              <a:lnSpc>
                <a:spcPct val="100000"/>
              </a:lnSpc>
            </a:pPr>
            <a:r>
              <a:rPr lang="fr-FR" sz="230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lang="fr-FR" sz="230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lang="fr-FR" sz="2300">
                <a:solidFill>
                  <a:srgbClr val="000000"/>
                </a:solidFill>
                <a:latin typeface="DejaVu Sans Mono"/>
                <a:ea typeface="DejaVu Sans Mono"/>
              </a:rPr>
              <a:t>console.log(‘error’);</a:t>
            </a:r>
            <a:endParaRPr/>
          </a:p>
          <a:p>
            <a:pPr>
              <a:lnSpc>
                <a:spcPct val="100000"/>
              </a:lnSpc>
            </a:pPr>
            <a:r>
              <a:rPr lang="fr-FR" sz="230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lang="fr-FR" sz="2300">
                <a:solidFill>
                  <a:srgbClr val="000000"/>
                </a:solidFill>
                <a:latin typeface="DejaVu Sans Mono"/>
                <a:ea typeface="DejaVu Sans Mono"/>
              </a:rPr>
              <a:t>});</a:t>
            </a:r>
            <a:endParaRPr/>
          </a:p>
          <a:p>
            <a:pPr>
              <a:lnSpc>
                <a:spcPct val="100000"/>
              </a:lnSpc>
            </a:pPr>
            <a:r>
              <a:rPr lang="fr-FR" sz="230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lang="fr-FR" sz="2300">
                <a:solidFill>
                  <a:srgbClr val="000000"/>
                </a:solidFill>
                <a:latin typeface="DejaVu Sans Mono"/>
                <a:ea typeface="DejaVu Sans Mono"/>
              </a:rPr>
              <a:t>xhr.always(function () {</a:t>
            </a:r>
            <a:endParaRPr/>
          </a:p>
          <a:p>
            <a:pPr>
              <a:lnSpc>
                <a:spcPct val="100000"/>
              </a:lnSpc>
            </a:pPr>
            <a:r>
              <a:rPr lang="fr-FR" sz="230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lang="fr-FR" sz="230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lang="fr-FR" sz="2300">
                <a:solidFill>
                  <a:srgbClr val="000000"/>
                </a:solidFill>
                <a:latin typeface="DejaVu Sans Mono"/>
                <a:ea typeface="DejaVu Sans Mono"/>
              </a:rPr>
              <a:t>console.log(‘complete’);</a:t>
            </a:r>
            <a:endParaRPr/>
          </a:p>
          <a:p>
            <a:pPr>
              <a:lnSpc>
                <a:spcPct val="100000"/>
              </a:lnSpc>
            </a:pPr>
            <a:r>
              <a:rPr lang="fr-FR" sz="2300">
                <a:solidFill>
                  <a:srgbClr val="000000"/>
                </a:solidFill>
                <a:latin typeface="DejaVu Sans Mono"/>
                <a:ea typeface="DejaVu Sans Mono"/>
              </a:rPr>
              <a:t>	</a:t>
            </a:r>
            <a:r>
              <a:rPr lang="fr-FR" sz="2300">
                <a:solidFill>
                  <a:srgbClr val="000000"/>
                </a:solidFill>
                <a:latin typeface="DejaVu Sans Mono"/>
                <a:ea typeface="DejaVu Sans Mono"/>
              </a:rPr>
              <a:t>});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fr-FR" sz="2300">
                <a:solidFill>
                  <a:srgbClr val="000000"/>
                </a:solidFill>
                <a:latin typeface="Century Schoolbook"/>
                <a:ea typeface="DejaVu Sans Mono"/>
              </a:rPr>
              <a:t>	</a:t>
            </a:r>
            <a:r>
              <a:rPr lang="fr-FR" sz="2300">
                <a:solidFill>
                  <a:srgbClr val="000000"/>
                </a:solidFill>
                <a:latin typeface="Century Schoolbook"/>
                <a:ea typeface="DejaVu Sans Mono"/>
              </a:rPr>
              <a:t>	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57200" y="274680"/>
            <a:ext cx="746532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3000">
                <a:solidFill>
                  <a:srgbClr val="575f6d"/>
                </a:solidFill>
                <a:latin typeface="Century Schoolbook"/>
              </a:rPr>
              <a:t>Appel à des données distantes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8129160" y="5734080"/>
            <a:ext cx="607320" cy="51912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CustomShape 3"/>
          <p:cNvSpPr/>
          <p:nvPr/>
        </p:nvSpPr>
        <p:spPr>
          <a:xfrm>
            <a:off x="457200" y="1600200"/>
            <a:ext cx="7465320" cy="487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La requête AJAX est initialisée et envoyée dès l’appel à $.ajax()</a:t>
            </a: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Une fois de plus, jQuery assure la compatibilité de la requête AJAX avec tous les navigateurs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Il existe de nombreux autres paramètres pour les requêtes AJAX avec jQuery (cache, contentType, timeout, …)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457200" y="274680"/>
            <a:ext cx="7465320" cy="114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fr-FR" sz="3000">
                <a:solidFill>
                  <a:srgbClr val="575f6d"/>
                </a:solidFill>
                <a:latin typeface="Century Schoolbook"/>
              </a:rPr>
              <a:t>Assurer l’expérience utilisateur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8129160" y="5734080"/>
            <a:ext cx="607320" cy="51912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CustomShape 3"/>
          <p:cNvSpPr/>
          <p:nvPr/>
        </p:nvSpPr>
        <p:spPr>
          <a:xfrm>
            <a:off x="457200" y="1600200"/>
            <a:ext cx="7465320" cy="4871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Ne JAMAIS envoyer de requête AJAX synchrone : le navigateur se retrouve paralysé en attendant la réponse du serveur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"/>
            </a:pPr>
            <a:r>
              <a:rPr lang="fr-FR" sz="2400">
                <a:solidFill>
                  <a:srgbClr val="000000"/>
                </a:solidFill>
                <a:latin typeface="Century Schoolbook"/>
              </a:rPr>
              <a:t>Une requête AJAX n’étant pas considérée comme un chargement de page classique, l’historique du navigateur n’évolue pas : cela peut être résolu grâce à l’Api History d’HTML5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