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87" r:id="rId9"/>
    <p:sldId id="269" r:id="rId10"/>
    <p:sldId id="276" r:id="rId11"/>
    <p:sldId id="274" r:id="rId12"/>
    <p:sldId id="272" r:id="rId13"/>
    <p:sldId id="270" r:id="rId14"/>
    <p:sldId id="271" r:id="rId15"/>
    <p:sldId id="273" r:id="rId16"/>
    <p:sldId id="277" r:id="rId17"/>
    <p:sldId id="278" r:id="rId18"/>
    <p:sldId id="279" r:id="rId19"/>
    <p:sldId id="280" r:id="rId20"/>
    <p:sldId id="281" r:id="rId21"/>
    <p:sldId id="283" r:id="rId22"/>
    <p:sldId id="284" r:id="rId23"/>
    <p:sldId id="285" r:id="rId24"/>
    <p:sldId id="286" r:id="rId2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fr-F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fr-FR"/>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fr-F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F8E444A-B40F-423C-BC5E-591DD4697513}" type="slidenum">
              <a:rPr lang="fr-FR"/>
              <a:pPr/>
              <a:t>‹N°›</a:t>
            </a:fld>
            <a:endParaRPr lang="fr-FR"/>
          </a:p>
        </p:txBody>
      </p:sp>
    </p:spTree>
    <p:extLst>
      <p:ext uri="{BB962C8B-B14F-4D97-AF65-F5344CB8AC3E}">
        <p14:creationId xmlns:p14="http://schemas.microsoft.com/office/powerpoint/2010/main" val="35095035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45A68-7AC7-4653-8AEA-7CF3794BC363}" type="slidenum">
              <a:rPr lang="fr-FR"/>
              <a:pPr/>
              <a:t>2</a:t>
            </a:fld>
            <a:endParaRPr lang="fr-F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2DF0EE-9DA8-4563-AEBF-08C10A138FFF}" type="slidenum">
              <a:rPr lang="fr-FR"/>
              <a:pPr/>
              <a:t>12</a:t>
            </a:fld>
            <a:endParaRPr lang="fr-F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6469C-6133-41FF-BFD2-211B6D5B5A31}" type="slidenum">
              <a:rPr lang="fr-FR"/>
              <a:pPr/>
              <a:t>13</a:t>
            </a:fld>
            <a:endParaRPr lang="fr-F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1796B6-AEE2-4EAA-BBD9-2E17DB479155}" type="slidenum">
              <a:rPr lang="fr-FR"/>
              <a:pPr/>
              <a:t>14</a:t>
            </a:fld>
            <a:endParaRPr lang="fr-F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A980C2-FC50-4A55-ABB2-FF4AFE718F4B}" type="slidenum">
              <a:rPr lang="fr-FR"/>
              <a:pPr/>
              <a:t>15</a:t>
            </a:fld>
            <a:endParaRPr lang="fr-F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7C58A-C17E-445F-B34E-C754A3EB4876}" type="slidenum">
              <a:rPr lang="fr-FR"/>
              <a:pPr/>
              <a:t>3</a:t>
            </a:fld>
            <a:endParaRPr lang="fr-FR"/>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83B36-DD43-4A0E-98F4-0C4769E97E6B}" type="slidenum">
              <a:rPr lang="fr-FR"/>
              <a:pPr/>
              <a:t>4</a:t>
            </a:fld>
            <a:endParaRPr lang="fr-F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2A61B-0572-431A-A8D0-8A27EE53C42D}" type="slidenum">
              <a:rPr lang="fr-FR"/>
              <a:pPr/>
              <a:t>5</a:t>
            </a:fld>
            <a:endParaRPr lang="fr-F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C397C-B5C3-4A91-97F0-E85D41863031}" type="slidenum">
              <a:rPr lang="fr-FR"/>
              <a:pPr/>
              <a:t>6</a:t>
            </a:fld>
            <a:endParaRPr lang="fr-FR"/>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0770EC-4D13-4E4A-9B43-280EF162ECB7}" type="slidenum">
              <a:rPr lang="fr-FR"/>
              <a:pPr/>
              <a:t>7</a:t>
            </a:fld>
            <a:endParaRPr lang="fr-FR"/>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350F5-B5A0-4BAE-A8EA-AABB360BC2BA}" type="slidenum">
              <a:rPr lang="fr-FR"/>
              <a:pPr/>
              <a:t>8</a:t>
            </a:fld>
            <a:endParaRPr lang="fr-F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350F5-B5A0-4BAE-A8EA-AABB360BC2BA}" type="slidenum">
              <a:rPr lang="fr-FR"/>
              <a:pPr/>
              <a:t>9</a:t>
            </a:fld>
            <a:endParaRPr lang="fr-F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350F5-B5A0-4BAE-A8EA-AABB360BC2BA}" type="slidenum">
              <a:rPr lang="fr-FR"/>
              <a:pPr/>
              <a:t>10</a:t>
            </a:fld>
            <a:endParaRPr lang="fr-F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lIns="91433" tIns="45716" rIns="91433" bIns="45716"/>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E22A3F2B-8A56-4488-BF33-00FA686410C0}"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63F66F5A-B3F4-4A88-B26E-56612CA47718}"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03D89FDF-8550-46E3-9114-6898741728C7}"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FCB31029-25BA-48D3-9C5F-E3BFBC50FB77}"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CA8CDE10-F0C3-4E75-B91D-5CEF6A545030}"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932EA224-7F9D-43A7-A450-9EC53ABC75F7}"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endParaRPr lang="fr-FR"/>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CF896A29-726C-46E7-AC94-6ADC8A0F140B}"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lvl1pPr>
              <a:defRPr/>
            </a:lvl1pPr>
          </a:lstStyle>
          <a:p>
            <a:endParaRPr lang="fr-FR"/>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ADE745DF-3D1B-430D-8078-0CA242D89697}"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A29C9B57-42DD-42AC-9700-AA0CD658A281}"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81A4AD05-A701-46B1-8013-6871DA497367}"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523A45E5-9713-41CC-BD67-5D9BD3396CB8}"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fr-F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54643D3-165E-4B29-A10B-19D8E7366ECE}"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192.168.1.0/24" TargetMode="External"/><Relationship Id="rId2" Type="http://schemas.openxmlformats.org/officeDocument/2006/relationships/hyperlink" Target="http://137.194.192.0/2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nsecure.org/nmap/ns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insecure.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fr-FR"/>
              <a:t>Atelier sur le</a:t>
            </a:r>
            <a:br>
              <a:rPr lang="fr-FR"/>
            </a:br>
            <a:r>
              <a:rPr lang="fr-FR"/>
              <a:t>Scan de réseaux avec NMAP</a:t>
            </a:r>
          </a:p>
        </p:txBody>
      </p:sp>
      <p:sp>
        <p:nvSpPr>
          <p:cNvPr id="2051" name="Rectangle 3"/>
          <p:cNvSpPr>
            <a:spLocks noGrp="1" noChangeArrowheads="1"/>
          </p:cNvSpPr>
          <p:nvPr>
            <p:ph type="subTitle" idx="1"/>
          </p:nvPr>
        </p:nvSpPr>
        <p:spPr/>
        <p:txBody>
          <a:bodyPr/>
          <a:lstStyle/>
          <a:p>
            <a:r>
              <a:rPr lang="fr-FR"/>
              <a:t>Ahmed Serhrouchni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fr-FR" sz="4000" dirty="0" err="1"/>
              <a:t>Nmap</a:t>
            </a:r>
            <a:r>
              <a:rPr lang="fr-FR" sz="4000" dirty="0"/>
              <a:t> (</a:t>
            </a:r>
            <a:r>
              <a:rPr lang="fr-FR" dirty="0"/>
              <a:t>Exercices</a:t>
            </a:r>
            <a:r>
              <a:rPr lang="fr-FR" sz="4000" dirty="0"/>
              <a:t>)</a:t>
            </a:r>
          </a:p>
        </p:txBody>
      </p:sp>
      <p:sp>
        <p:nvSpPr>
          <p:cNvPr id="23555" name="Rectangle 3"/>
          <p:cNvSpPr>
            <a:spLocks noGrp="1" noChangeArrowheads="1"/>
          </p:cNvSpPr>
          <p:nvPr>
            <p:ph type="body" idx="1"/>
          </p:nvPr>
        </p:nvSpPr>
        <p:spPr>
          <a:xfrm>
            <a:off x="457200" y="1340768"/>
            <a:ext cx="8229600" cy="5112420"/>
          </a:xfrm>
        </p:spPr>
        <p:txBody>
          <a:bodyPr/>
          <a:lstStyle/>
          <a:p>
            <a:pPr marL="533400" indent="-533400">
              <a:buFontTx/>
              <a:buNone/>
            </a:pPr>
            <a:r>
              <a:rPr lang="fr-FR" sz="2000" b="1" dirty="0"/>
              <a:t>	</a:t>
            </a:r>
            <a:r>
              <a:rPr lang="fr-FR" sz="2000" b="1" dirty="0" err="1"/>
              <a:t>nmap</a:t>
            </a:r>
            <a:r>
              <a:rPr lang="fr-FR" sz="2000" b="1" dirty="0"/>
              <a:t> [Types de scan …] [Options] [Cibles</a:t>
            </a:r>
            <a:r>
              <a:rPr lang="fr-FR" sz="2000" b="1" dirty="0" smtClean="0"/>
              <a:t>]</a:t>
            </a:r>
          </a:p>
          <a:p>
            <a:pPr marL="533400" indent="-533400">
              <a:buFontTx/>
              <a:buNone/>
            </a:pPr>
            <a:r>
              <a:rPr lang="fr-FR" sz="2000" b="1" dirty="0" smtClean="0"/>
              <a:t>Options:</a:t>
            </a:r>
            <a:endParaRPr lang="en-US" sz="2000" b="1" dirty="0" smtClean="0"/>
          </a:p>
          <a:p>
            <a:pPr marL="533400" indent="-533400">
              <a:buFontTx/>
              <a:buNone/>
            </a:pPr>
            <a:r>
              <a:rPr lang="en-US" sz="2000" b="1" dirty="0" smtClean="0"/>
              <a:t> </a:t>
            </a:r>
            <a:r>
              <a:rPr lang="fr-FR" sz="2000" b="1" dirty="0" smtClean="0"/>
              <a:t>-T    		</a:t>
            </a:r>
            <a:r>
              <a:rPr lang="fr-FR" sz="2000" dirty="0" smtClean="0"/>
              <a:t>vitesse de balayage, 0 plus lent et furtif, 5 rapide</a:t>
            </a:r>
          </a:p>
          <a:p>
            <a:pPr marL="533400" indent="-533400">
              <a:buFontTx/>
              <a:buNone/>
            </a:pPr>
            <a:r>
              <a:rPr lang="fr-FR" sz="2000" b="1" dirty="0" smtClean="0"/>
              <a:t> --open 	</a:t>
            </a:r>
            <a:r>
              <a:rPr lang="fr-FR" sz="2000" dirty="0" smtClean="0"/>
              <a:t>affiche uniquement les ports ouverts sur les hôtes</a:t>
            </a:r>
          </a:p>
          <a:p>
            <a:pPr marL="533400" indent="-533400">
              <a:buFontTx/>
              <a:buNone/>
            </a:pPr>
            <a:r>
              <a:rPr lang="fr-FR" sz="2000" b="1" dirty="0" smtClean="0"/>
              <a:t>-</a:t>
            </a:r>
            <a:r>
              <a:rPr lang="fr-FR" sz="2000" b="1" dirty="0" err="1" smtClean="0"/>
              <a:t>Pn</a:t>
            </a:r>
            <a:r>
              <a:rPr lang="fr-FR" sz="2000" b="1" dirty="0" smtClean="0"/>
              <a:t> 			</a:t>
            </a:r>
            <a:r>
              <a:rPr lang="fr-FR" sz="2000" dirty="0" smtClean="0"/>
              <a:t>pas de </a:t>
            </a:r>
            <a:r>
              <a:rPr lang="fr-FR" sz="2000" dirty="0" err="1" smtClean="0"/>
              <a:t>ping</a:t>
            </a:r>
            <a:r>
              <a:rPr lang="fr-FR" sz="2000" dirty="0" smtClean="0"/>
              <a:t> avant le scanne les hôtes. Certains firewall 		bloquent un court laps de temps (prévention proactive)</a:t>
            </a:r>
          </a:p>
          <a:p>
            <a:pPr marL="533400" indent="-533400">
              <a:buFontTx/>
              <a:buNone/>
            </a:pPr>
            <a:r>
              <a:rPr lang="fr-FR" sz="2000" b="1" dirty="0" smtClean="0"/>
              <a:t> -p80,113,135-139 </a:t>
            </a:r>
            <a:r>
              <a:rPr lang="fr-FR" sz="2000" dirty="0" smtClean="0"/>
              <a:t>désigne les ports</a:t>
            </a:r>
          </a:p>
          <a:p>
            <a:pPr marL="533400" indent="-533400">
              <a:buFontTx/>
              <a:buNone/>
            </a:pPr>
            <a:r>
              <a:rPr lang="fr-FR" sz="2000" b="1" dirty="0" smtClean="0"/>
              <a:t>-F 			</a:t>
            </a:r>
            <a:r>
              <a:rPr lang="fr-FR" sz="2000" dirty="0" smtClean="0"/>
              <a:t>scanne les 100 ports les plus populaires</a:t>
            </a:r>
          </a:p>
          <a:p>
            <a:pPr marL="533400" indent="-533400">
              <a:buFontTx/>
              <a:buNone/>
            </a:pPr>
            <a:r>
              <a:rPr lang="fr-FR" sz="2000" b="1" dirty="0" smtClean="0"/>
              <a:t>-</a:t>
            </a:r>
            <a:r>
              <a:rPr lang="fr-FR" sz="2000" b="1" dirty="0" err="1" smtClean="0"/>
              <a:t>iR</a:t>
            </a:r>
            <a:r>
              <a:rPr lang="fr-FR" sz="2000" b="1" dirty="0" smtClean="0"/>
              <a:t> </a:t>
            </a:r>
            <a:r>
              <a:rPr lang="fr-FR" sz="2000" dirty="0" smtClean="0"/>
              <a:t>scanne des hôtes aléatoires, </a:t>
            </a:r>
          </a:p>
          <a:p>
            <a:pPr marL="533400" indent="-533400">
              <a:buFontTx/>
              <a:buNone/>
            </a:pPr>
            <a:r>
              <a:rPr lang="fr-FR" sz="2000" b="1" dirty="0" smtClean="0"/>
              <a:t>-</a:t>
            </a:r>
            <a:r>
              <a:rPr lang="fr-FR" sz="2000" b="1" dirty="0" err="1" smtClean="0"/>
              <a:t>iR</a:t>
            </a:r>
            <a:r>
              <a:rPr lang="fr-FR" sz="2000" b="1" dirty="0" smtClean="0"/>
              <a:t> 1000 </a:t>
            </a:r>
            <a:r>
              <a:rPr lang="fr-FR" sz="2000" dirty="0" smtClean="0"/>
              <a:t>scanne 1000 </a:t>
            </a:r>
            <a:r>
              <a:rPr lang="fr-FR" sz="2000" dirty="0" err="1" smtClean="0"/>
              <a:t>ips</a:t>
            </a:r>
            <a:endParaRPr lang="fr-FR" sz="2000" dirty="0" smtClean="0"/>
          </a:p>
          <a:p>
            <a:pPr marL="533400" indent="-533400">
              <a:buFontTx/>
              <a:buNone/>
            </a:pPr>
            <a:r>
              <a:rPr lang="fr-FR" sz="2000" b="1" dirty="0" smtClean="0"/>
              <a:t>-6 </a:t>
            </a:r>
            <a:r>
              <a:rPr lang="fr-FR" sz="2000" dirty="0" smtClean="0"/>
              <a:t>active le scanne IPv6</a:t>
            </a:r>
          </a:p>
          <a:p>
            <a:pPr marL="533400" indent="-533400">
              <a:buFontTx/>
              <a:buNone/>
            </a:pPr>
            <a:r>
              <a:rPr lang="fr-FR" sz="2000" b="1" dirty="0" smtClean="0"/>
              <a:t>-A </a:t>
            </a:r>
            <a:r>
              <a:rPr lang="fr-FR" sz="2000" dirty="0" smtClean="0"/>
              <a:t>agressives, regroupe -O, -</a:t>
            </a:r>
            <a:r>
              <a:rPr lang="fr-FR" sz="2000" dirty="0" err="1" smtClean="0"/>
              <a:t>sV</a:t>
            </a:r>
            <a:r>
              <a:rPr lang="fr-FR" sz="2000" dirty="0" smtClean="0"/>
              <a:t>, -</a:t>
            </a:r>
            <a:r>
              <a:rPr lang="fr-FR" sz="2000" dirty="0" err="1" smtClean="0"/>
              <a:t>sC</a:t>
            </a:r>
            <a:r>
              <a:rPr lang="fr-FR" sz="2000" dirty="0" smtClean="0"/>
              <a:t> et --</a:t>
            </a:r>
            <a:r>
              <a:rPr lang="fr-FR" sz="2000" dirty="0" err="1" smtClean="0"/>
              <a:t>traceroute</a:t>
            </a:r>
            <a:r>
              <a:rPr lang="fr-FR" sz="2000" dirty="0" smtClean="0"/>
              <a:t>. </a:t>
            </a:r>
          </a:p>
          <a:p>
            <a:pPr marL="533400" indent="-533400">
              <a:buFontTx/>
              <a:buNone/>
            </a:pPr>
            <a:endParaRPr lang="fr-FR" sz="2000" b="1" dirty="0" smtClean="0"/>
          </a:p>
          <a:p>
            <a:pPr marL="533400" indent="-533400">
              <a:buFontTx/>
              <a:buNone/>
            </a:pPr>
            <a:r>
              <a:rPr lang="fr-FR" sz="2000" b="1" dirty="0" smtClean="0"/>
              <a:t>    </a:t>
            </a:r>
            <a:endParaRPr lang="fr-FR"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err="1"/>
              <a:t>Nmap</a:t>
            </a:r>
            <a:r>
              <a:rPr lang="fr-FR" sz="4000" dirty="0"/>
              <a:t> (</a:t>
            </a:r>
            <a:r>
              <a:rPr lang="fr-FR" dirty="0"/>
              <a:t>Exercices</a:t>
            </a:r>
            <a:r>
              <a:rPr lang="fr-FR" sz="4000" dirty="0"/>
              <a:t>)</a:t>
            </a:r>
            <a:endParaRPr lang="fr-FR" dirty="0"/>
          </a:p>
        </p:txBody>
      </p:sp>
      <p:sp>
        <p:nvSpPr>
          <p:cNvPr id="3" name="Espace réservé du contenu 2"/>
          <p:cNvSpPr>
            <a:spLocks noGrp="1"/>
          </p:cNvSpPr>
          <p:nvPr>
            <p:ph idx="1"/>
          </p:nvPr>
        </p:nvSpPr>
        <p:spPr/>
        <p:txBody>
          <a:bodyPr/>
          <a:lstStyle/>
          <a:p>
            <a:r>
              <a:rPr lang="fr-FR" sz="2000" b="1" dirty="0" err="1"/>
              <a:t>nmap</a:t>
            </a:r>
            <a:r>
              <a:rPr lang="fr-FR" sz="2000" b="1" dirty="0"/>
              <a:t> -n -</a:t>
            </a:r>
            <a:r>
              <a:rPr lang="fr-FR" sz="2000" b="1" dirty="0" err="1"/>
              <a:t>sL</a:t>
            </a:r>
            <a:r>
              <a:rPr lang="fr-FR" sz="2000" b="1" dirty="0"/>
              <a:t> -</a:t>
            </a:r>
            <a:r>
              <a:rPr lang="fr-FR" sz="2000" b="1" dirty="0" err="1"/>
              <a:t>iR</a:t>
            </a:r>
            <a:r>
              <a:rPr lang="fr-FR" sz="2000" b="1" dirty="0"/>
              <a:t> 100000 -</a:t>
            </a:r>
            <a:r>
              <a:rPr lang="fr-FR" sz="2000" b="1" dirty="0" err="1"/>
              <a:t>oN</a:t>
            </a:r>
            <a:r>
              <a:rPr lang="fr-FR" sz="2000" b="1" dirty="0"/>
              <a:t> - |</a:t>
            </a:r>
            <a:r>
              <a:rPr lang="fr-FR" sz="2000" b="1" dirty="0" err="1"/>
              <a:t>awk</a:t>
            </a:r>
            <a:r>
              <a:rPr lang="fr-FR" sz="2000" b="1" dirty="0"/>
              <a:t> '{</a:t>
            </a:r>
            <a:r>
              <a:rPr lang="fr-FR" sz="2000" b="1" dirty="0" err="1"/>
              <a:t>print</a:t>
            </a:r>
            <a:r>
              <a:rPr lang="fr-FR" sz="2000" b="1" dirty="0"/>
              <a:t> $5}'|sort -n &gt; 100K_IPs</a:t>
            </a:r>
          </a:p>
          <a:p>
            <a:r>
              <a:rPr lang="fr-FR" sz="2000" b="1" dirty="0" err="1"/>
              <a:t>nmap</a:t>
            </a:r>
            <a:r>
              <a:rPr lang="fr-FR" sz="2000" b="1" dirty="0"/>
              <a:t> -</a:t>
            </a:r>
            <a:r>
              <a:rPr lang="fr-FR" sz="2000" b="1" dirty="0" err="1"/>
              <a:t>sL</a:t>
            </a:r>
            <a:r>
              <a:rPr lang="fr-FR" sz="2000" b="1" dirty="0"/>
              <a:t> </a:t>
            </a:r>
            <a:r>
              <a:rPr lang="fr-FR" sz="2000" b="1" dirty="0">
                <a:hlinkClick r:id="rId2"/>
              </a:rPr>
              <a:t>1xx.1xx.1xx.0/24</a:t>
            </a:r>
            <a:endParaRPr lang="fr-FR" sz="2000" b="1" dirty="0"/>
          </a:p>
          <a:p>
            <a:r>
              <a:rPr lang="fr-FR" sz="2000" b="1" dirty="0" err="1"/>
              <a:t>nmap</a:t>
            </a:r>
            <a:r>
              <a:rPr lang="fr-FR" sz="2000" b="1" dirty="0"/>
              <a:t> -n -</a:t>
            </a:r>
            <a:r>
              <a:rPr lang="fr-FR" sz="2000" b="1" dirty="0" err="1"/>
              <a:t>sL</a:t>
            </a:r>
            <a:r>
              <a:rPr lang="fr-FR" sz="2000" b="1" dirty="0"/>
              <a:t> -</a:t>
            </a:r>
            <a:r>
              <a:rPr lang="fr-FR" sz="2000" b="1" dirty="0" err="1"/>
              <a:t>iR</a:t>
            </a:r>
            <a:r>
              <a:rPr lang="fr-FR" sz="2000" b="1" dirty="0"/>
              <a:t> 50000 -</a:t>
            </a:r>
            <a:r>
              <a:rPr lang="fr-FR" sz="2000" b="1" dirty="0" err="1"/>
              <a:t>oN</a:t>
            </a:r>
            <a:r>
              <a:rPr lang="fr-FR" sz="2000" b="1" dirty="0"/>
              <a:t>   &gt; </a:t>
            </a:r>
            <a:r>
              <a:rPr lang="fr-FR" sz="2000" b="1" dirty="0" smtClean="0"/>
              <a:t>50K_Ips</a:t>
            </a:r>
          </a:p>
          <a:p>
            <a:r>
              <a:rPr lang="fr-FR" sz="2000" b="1" dirty="0" smtClean="0"/>
              <a:t> </a:t>
            </a:r>
            <a:r>
              <a:rPr lang="fr-FR" sz="2000" b="1" dirty="0" err="1" smtClean="0"/>
              <a:t>nmap</a:t>
            </a:r>
            <a:r>
              <a:rPr lang="fr-FR" sz="2000" b="1" dirty="0" smtClean="0"/>
              <a:t> -sS -</a:t>
            </a:r>
            <a:r>
              <a:rPr lang="fr-FR" sz="2000" b="1" dirty="0" err="1" smtClean="0"/>
              <a:t>sV</a:t>
            </a:r>
            <a:r>
              <a:rPr lang="fr-FR" sz="2000" b="1" dirty="0" smtClean="0"/>
              <a:t> --data-</a:t>
            </a:r>
            <a:r>
              <a:rPr lang="fr-FR" sz="2000" b="1" dirty="0" err="1" smtClean="0"/>
              <a:t>length</a:t>
            </a:r>
            <a:r>
              <a:rPr lang="fr-FR" sz="2000" b="1" dirty="0" smtClean="0"/>
              <a:t>=1211 cible</a:t>
            </a:r>
          </a:p>
          <a:p>
            <a:r>
              <a:rPr lang="fr-FR" sz="2000" b="1" dirty="0" err="1" smtClean="0"/>
              <a:t>nmap</a:t>
            </a:r>
            <a:r>
              <a:rPr lang="fr-FR" sz="2000" b="1" dirty="0" smtClean="0"/>
              <a:t> -sS -A -</a:t>
            </a:r>
            <a:r>
              <a:rPr lang="fr-FR" sz="2000" b="1" dirty="0" err="1" smtClean="0"/>
              <a:t>sV</a:t>
            </a:r>
            <a:r>
              <a:rPr lang="fr-FR" sz="2000" b="1" dirty="0" smtClean="0"/>
              <a:t> blackhatacademy.org</a:t>
            </a:r>
          </a:p>
          <a:p>
            <a:r>
              <a:rPr lang="en-US" sz="2000" dirty="0" err="1" smtClean="0"/>
              <a:t>nmap</a:t>
            </a:r>
            <a:r>
              <a:rPr lang="en-US" sz="2000" dirty="0" smtClean="0"/>
              <a:t> -</a:t>
            </a:r>
            <a:r>
              <a:rPr lang="en-US" sz="2000" dirty="0" err="1" smtClean="0"/>
              <a:t>sSV</a:t>
            </a:r>
            <a:r>
              <a:rPr lang="en-US" sz="2000" dirty="0" smtClean="0"/>
              <a:t> -A -O -</a:t>
            </a:r>
            <a:r>
              <a:rPr lang="en-US" sz="2000" dirty="0" err="1" smtClean="0"/>
              <a:t>Pn</a:t>
            </a:r>
            <a:r>
              <a:rPr lang="en-US" sz="2000" dirty="0" smtClean="0"/>
              <a:t> -vv --defeat-</a:t>
            </a:r>
            <a:r>
              <a:rPr lang="en-US" sz="2000" dirty="0" err="1" smtClean="0"/>
              <a:t>rst</a:t>
            </a:r>
            <a:r>
              <a:rPr lang="en-US" sz="2000" dirty="0" smtClean="0"/>
              <a:t>-</a:t>
            </a:r>
            <a:r>
              <a:rPr lang="en-US" sz="2000" dirty="0" err="1" smtClean="0"/>
              <a:t>ratelimit</a:t>
            </a:r>
            <a:r>
              <a:rPr lang="en-US" sz="2000" dirty="0" smtClean="0"/>
              <a:t> --script=discovery -</a:t>
            </a:r>
            <a:r>
              <a:rPr lang="en-US" sz="2000" dirty="0" err="1" smtClean="0"/>
              <a:t>oN</a:t>
            </a:r>
            <a:r>
              <a:rPr lang="en-US" sz="2000" dirty="0" smtClean="0"/>
              <a:t> resultats.txt </a:t>
            </a:r>
            <a:r>
              <a:rPr lang="en-US" sz="2000" dirty="0" smtClean="0">
                <a:hlinkClick r:id="rId3"/>
              </a:rPr>
              <a:t>192.168.95.0/24</a:t>
            </a:r>
            <a:endParaRPr lang="en-US" sz="2000" dirty="0" smtClean="0"/>
          </a:p>
          <a:p>
            <a:endParaRPr lang="fr-FR" sz="2000" b="1" dirty="0"/>
          </a:p>
          <a:p>
            <a:endParaRPr lang="fr-FR" dirty="0"/>
          </a:p>
          <a:p>
            <a:endParaRPr lang="fr-FR" dirty="0"/>
          </a:p>
        </p:txBody>
      </p:sp>
    </p:spTree>
    <p:extLst>
      <p:ext uri="{BB962C8B-B14F-4D97-AF65-F5344CB8AC3E}">
        <p14:creationId xmlns:p14="http://schemas.microsoft.com/office/powerpoint/2010/main" val="314806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fr-FR"/>
              <a:t>Nmap (</a:t>
            </a:r>
            <a:r>
              <a:rPr lang="fr-FR" sz="4800"/>
              <a:t>Exercices</a:t>
            </a:r>
            <a:r>
              <a:rPr lang="fr-FR"/>
              <a:t>)</a:t>
            </a:r>
          </a:p>
        </p:txBody>
      </p:sp>
      <p:sp>
        <p:nvSpPr>
          <p:cNvPr id="29699" name="Rectangle 3"/>
          <p:cNvSpPr>
            <a:spLocks noGrp="1" noChangeArrowheads="1"/>
          </p:cNvSpPr>
          <p:nvPr>
            <p:ph type="body" idx="1"/>
          </p:nvPr>
        </p:nvSpPr>
        <p:spPr>
          <a:xfrm>
            <a:off x="457200" y="1600200"/>
            <a:ext cx="8229600" cy="4852988"/>
          </a:xfrm>
        </p:spPr>
        <p:txBody>
          <a:bodyPr/>
          <a:lstStyle/>
          <a:p>
            <a:pPr marL="609600" indent="-609600">
              <a:buNone/>
            </a:pPr>
            <a:r>
              <a:rPr lang="fr-FR" sz="2000" b="1" dirty="0"/>
              <a:t>	</a:t>
            </a:r>
            <a:r>
              <a:rPr lang="fr-FR" sz="2000" b="1" dirty="0" err="1"/>
              <a:t>nmap</a:t>
            </a:r>
            <a:r>
              <a:rPr lang="fr-FR" sz="2000" b="1" dirty="0"/>
              <a:t> </a:t>
            </a:r>
            <a:r>
              <a:rPr lang="fr-FR" sz="2000" dirty="0">
                <a:solidFill>
                  <a:schemeClr val="tx1"/>
                </a:solidFill>
                <a:latin typeface="+mn-lt"/>
                <a:ea typeface="+mn-ea"/>
                <a:cs typeface="+mn-cs"/>
              </a:rPr>
              <a:t>-</a:t>
            </a:r>
            <a:r>
              <a:rPr lang="fr-FR" sz="2000" dirty="0" err="1" smtClean="0">
                <a:solidFill>
                  <a:schemeClr val="tx1"/>
                </a:solidFill>
                <a:latin typeface="+mn-lt"/>
                <a:ea typeface="+mn-ea"/>
                <a:cs typeface="+mn-cs"/>
              </a:rPr>
              <a:t>sU</a:t>
            </a:r>
            <a:r>
              <a:rPr lang="fr-FR" sz="2000" dirty="0" smtClean="0">
                <a:solidFill>
                  <a:schemeClr val="tx1"/>
                </a:solidFill>
                <a:latin typeface="+mn-lt"/>
                <a:ea typeface="+mn-ea"/>
                <a:cs typeface="+mn-cs"/>
              </a:rPr>
              <a:t> </a:t>
            </a:r>
            <a:r>
              <a:rPr lang="fr-FR" sz="2000" b="1" i="1" dirty="0" err="1" smtClean="0"/>
              <a:t>adresse_cible</a:t>
            </a:r>
            <a:r>
              <a:rPr lang="fr-FR" sz="2000" dirty="0" smtClean="0"/>
              <a:t> </a:t>
            </a:r>
            <a:endParaRPr lang="fr-FR" sz="2000" dirty="0"/>
          </a:p>
          <a:p>
            <a:pPr marL="609600" indent="-609600">
              <a:buNone/>
            </a:pPr>
            <a:r>
              <a:rPr lang="fr-FR" sz="2000" dirty="0" smtClean="0">
                <a:solidFill>
                  <a:schemeClr val="tx1"/>
                </a:solidFill>
                <a:latin typeface="+mn-lt"/>
                <a:ea typeface="+mn-ea"/>
                <a:cs typeface="+mn-cs"/>
              </a:rPr>
              <a:t>	-</a:t>
            </a:r>
            <a:r>
              <a:rPr lang="fr-FR" sz="2000" dirty="0" err="1" smtClean="0">
                <a:solidFill>
                  <a:schemeClr val="tx1"/>
                </a:solidFill>
                <a:latin typeface="+mn-lt"/>
                <a:ea typeface="+mn-ea"/>
                <a:cs typeface="+mn-cs"/>
              </a:rPr>
              <a:t>sU</a:t>
            </a:r>
            <a:r>
              <a:rPr lang="fr-FR" sz="2000" dirty="0" smtClean="0"/>
              <a:t> </a:t>
            </a:r>
            <a:r>
              <a:rPr lang="fr-FR" sz="2000" dirty="0" smtClean="0">
                <a:solidFill>
                  <a:schemeClr val="tx1"/>
                </a:solidFill>
                <a:latin typeface="+mn-lt"/>
                <a:ea typeface="+mn-ea"/>
                <a:cs typeface="+mn-cs"/>
              </a:rPr>
              <a:t>Scan UDP, très lent</a:t>
            </a:r>
            <a:endParaRPr lang="fr-FR" sz="2000" dirty="0"/>
          </a:p>
          <a:p>
            <a:pPr marL="609600" indent="-609600">
              <a:buNone/>
            </a:pPr>
            <a:endParaRPr lang="fr-FR" sz="2000" dirty="0"/>
          </a:p>
          <a:p>
            <a:pPr marL="609600" indent="-609600">
              <a:buFont typeface="Arial" charset="0"/>
              <a:buNone/>
            </a:pPr>
            <a:r>
              <a:rPr lang="fr-FR" sz="2000" dirty="0"/>
              <a:t>	 </a:t>
            </a:r>
            <a:r>
              <a:rPr lang="fr-FR" sz="2000" b="1" dirty="0" err="1"/>
              <a:t>nmap</a:t>
            </a:r>
            <a:r>
              <a:rPr lang="fr-FR" sz="2000" b="1" dirty="0"/>
              <a:t>  -</a:t>
            </a:r>
            <a:r>
              <a:rPr lang="fr-FR" sz="2000" b="1" dirty="0" err="1"/>
              <a:t>sT</a:t>
            </a:r>
            <a:r>
              <a:rPr lang="fr-FR" sz="2000" b="1" dirty="0"/>
              <a:t> </a:t>
            </a:r>
            <a:r>
              <a:rPr lang="fr-FR" sz="2000" b="1" dirty="0" err="1" smtClean="0"/>
              <a:t>a</a:t>
            </a:r>
            <a:r>
              <a:rPr lang="fr-FR" sz="2000" b="1" i="1" dirty="0" err="1" smtClean="0"/>
              <a:t>dresse_cible</a:t>
            </a:r>
            <a:endParaRPr lang="fr-FR" sz="2000" b="1" i="1" dirty="0"/>
          </a:p>
          <a:p>
            <a:pPr marL="609600" indent="-609600">
              <a:buFont typeface="Arial" charset="0"/>
              <a:buChar char="–"/>
            </a:pPr>
            <a:r>
              <a:rPr lang="fr-FR" sz="2000" dirty="0" smtClean="0"/>
              <a:t>-</a:t>
            </a:r>
            <a:r>
              <a:rPr lang="fr-FR" sz="2000" dirty="0" err="1" smtClean="0"/>
              <a:t>sT</a:t>
            </a:r>
            <a:r>
              <a:rPr lang="fr-FR" sz="2000" dirty="0" smtClean="0"/>
              <a:t> TCP </a:t>
            </a:r>
            <a:r>
              <a:rPr lang="fr-FR" sz="2000" dirty="0" err="1" smtClean="0"/>
              <a:t>connect</a:t>
            </a:r>
            <a:r>
              <a:rPr lang="fr-FR" sz="2000" dirty="0" smtClean="0"/>
              <a:t>(), l’utilisateur n’a pas besoin de privilèges pour cette commande, (T: </a:t>
            </a:r>
            <a:r>
              <a:rPr lang="fr-FR" sz="2000" dirty="0" err="1" smtClean="0"/>
              <a:t>Three</a:t>
            </a:r>
            <a:r>
              <a:rPr lang="fr-FR" sz="2000" dirty="0" smtClean="0"/>
              <a:t> </a:t>
            </a:r>
            <a:r>
              <a:rPr lang="fr-FR" sz="2000" dirty="0" err="1" smtClean="0"/>
              <a:t>Way</a:t>
            </a:r>
            <a:r>
              <a:rPr lang="fr-FR" sz="2000" dirty="0" smtClean="0"/>
              <a:t> </a:t>
            </a:r>
            <a:r>
              <a:rPr lang="fr-FR" sz="2000" dirty="0" err="1" smtClean="0"/>
              <a:t>Handshake</a:t>
            </a:r>
            <a:r>
              <a:rPr lang="fr-FR" sz="2000" dirty="0" smtClean="0"/>
              <a:t>)</a:t>
            </a:r>
            <a:endParaRPr lang="fr-FR"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fr-FR"/>
              <a:t>Nmap (</a:t>
            </a:r>
            <a:r>
              <a:rPr lang="fr-FR" sz="4800"/>
              <a:t>Exercices</a:t>
            </a:r>
            <a:r>
              <a:rPr lang="fr-FR"/>
              <a:t>)</a:t>
            </a:r>
          </a:p>
        </p:txBody>
      </p:sp>
      <p:sp>
        <p:nvSpPr>
          <p:cNvPr id="25603" name="Rectangle 3"/>
          <p:cNvSpPr>
            <a:spLocks noGrp="1" noChangeArrowheads="1"/>
          </p:cNvSpPr>
          <p:nvPr>
            <p:ph type="body" idx="1"/>
          </p:nvPr>
        </p:nvSpPr>
        <p:spPr/>
        <p:txBody>
          <a:bodyPr/>
          <a:lstStyle/>
          <a:p>
            <a:pPr marL="609600" indent="-609600">
              <a:buFont typeface="Arial" charset="0"/>
              <a:buAutoNum type="arabicPeriod" startAt="5"/>
            </a:pPr>
            <a:r>
              <a:rPr lang="fr-FR" sz="2000" dirty="0"/>
              <a:t>Déterminer à l’aide de la commande suivante: (S: </a:t>
            </a:r>
            <a:r>
              <a:rPr lang="fr-FR" sz="2000" dirty="0" err="1"/>
              <a:t>Stealth</a:t>
            </a:r>
            <a:r>
              <a:rPr lang="fr-FR" sz="2000" dirty="0"/>
              <a:t>)</a:t>
            </a:r>
          </a:p>
          <a:p>
            <a:pPr marL="609600" indent="-609600">
              <a:buFont typeface="Arial" charset="0"/>
              <a:buNone/>
            </a:pPr>
            <a:r>
              <a:rPr lang="fr-FR" sz="2000" dirty="0"/>
              <a:t>	 </a:t>
            </a:r>
            <a:r>
              <a:rPr lang="fr-FR" sz="2000" b="1" dirty="0" err="1"/>
              <a:t>nmap</a:t>
            </a:r>
            <a:r>
              <a:rPr lang="fr-FR" sz="2000" b="1" dirty="0"/>
              <a:t>  -sS </a:t>
            </a:r>
            <a:r>
              <a:rPr lang="fr-FR" sz="2000" b="1" i="1" dirty="0" err="1"/>
              <a:t>adresse_cible</a:t>
            </a:r>
            <a:r>
              <a:rPr lang="fr-FR" sz="2000" b="1" i="1" dirty="0"/>
              <a:t>    </a:t>
            </a:r>
          </a:p>
          <a:p>
            <a:pPr lvl="1">
              <a:buNone/>
            </a:pPr>
            <a:r>
              <a:rPr lang="fr-FR" sz="1600" dirty="0" smtClean="0">
                <a:solidFill>
                  <a:schemeClr val="tx1"/>
                </a:solidFill>
                <a:latin typeface="+mn-lt"/>
                <a:ea typeface="+mn-ea"/>
                <a:cs typeface="+mn-cs"/>
              </a:rPr>
              <a:t>    -sS</a:t>
            </a:r>
            <a:r>
              <a:rPr lang="fr-FR" sz="1600" dirty="0">
                <a:ea typeface="+mn-ea"/>
                <a:cs typeface="+mn-cs"/>
              </a:rPr>
              <a:t> </a:t>
            </a:r>
            <a:r>
              <a:rPr lang="fr-FR" sz="1600" dirty="0" smtClean="0">
                <a:solidFill>
                  <a:schemeClr val="tx1"/>
                </a:solidFill>
                <a:latin typeface="+mn-lt"/>
                <a:ea typeface="+mn-ea"/>
                <a:cs typeface="+mn-cs"/>
              </a:rPr>
              <a:t>TCP SYN, très rapide</a:t>
            </a:r>
            <a:endParaRPr lang="fr-FR" sz="1600" dirty="0">
              <a:solidFill>
                <a:schemeClr val="tx1"/>
              </a:solidFill>
              <a:latin typeface="+mn-lt"/>
              <a:ea typeface="+mn-ea"/>
              <a:cs typeface="+mn-cs"/>
            </a:endParaRPr>
          </a:p>
          <a:p>
            <a:pPr marL="609600" indent="-609600">
              <a:buFont typeface="Arial" charset="0"/>
              <a:buChar char="–"/>
            </a:pPr>
            <a:endParaRPr lang="fr-FR" sz="2000" dirty="0"/>
          </a:p>
          <a:p>
            <a:pPr marL="609600" indent="-609600">
              <a:buFont typeface="Arial" charset="0"/>
              <a:buNone/>
            </a:pPr>
            <a:r>
              <a:rPr lang="fr-FR" sz="2000" dirty="0"/>
              <a:t>	 </a:t>
            </a:r>
            <a:r>
              <a:rPr lang="fr-FR" sz="2000" b="1" dirty="0" err="1"/>
              <a:t>nmap</a:t>
            </a:r>
            <a:r>
              <a:rPr lang="fr-FR" sz="2000" b="1" dirty="0"/>
              <a:t>  -sA </a:t>
            </a:r>
            <a:r>
              <a:rPr lang="fr-FR" sz="2000" b="1" i="1" dirty="0" err="1"/>
              <a:t>adresse_cible</a:t>
            </a:r>
            <a:endParaRPr lang="fr-FR" sz="2000" b="1" i="1" dirty="0"/>
          </a:p>
          <a:p>
            <a:pPr marL="609600" indent="-609600">
              <a:buFont typeface="Arial" charset="0"/>
              <a:buChar char="–"/>
            </a:pPr>
            <a:r>
              <a:rPr lang="fr-FR" sz="2000" dirty="0" smtClean="0"/>
              <a:t>-sA </a:t>
            </a:r>
            <a:r>
              <a:rPr lang="fr-FR" sz="2000" dirty="0" smtClean="0">
                <a:solidFill>
                  <a:schemeClr val="tx1"/>
                </a:solidFill>
                <a:latin typeface="+mn-lt"/>
                <a:ea typeface="+mn-ea"/>
                <a:cs typeface="+mn-cs"/>
              </a:rPr>
              <a:t>Scan </a:t>
            </a:r>
            <a:r>
              <a:rPr lang="fr-FR" sz="2000" dirty="0">
                <a:solidFill>
                  <a:schemeClr val="tx1"/>
                </a:solidFill>
                <a:latin typeface="+mn-lt"/>
                <a:ea typeface="+mn-ea"/>
                <a:cs typeface="+mn-cs"/>
              </a:rPr>
              <a:t>TCP </a:t>
            </a:r>
            <a:r>
              <a:rPr lang="fr-FR" sz="2000" dirty="0" smtClean="0">
                <a:solidFill>
                  <a:schemeClr val="tx1"/>
                </a:solidFill>
                <a:latin typeface="+mn-lt"/>
                <a:ea typeface="+mn-ea"/>
                <a:cs typeface="+mn-cs"/>
              </a:rPr>
              <a:t>ACK, </a:t>
            </a:r>
            <a:r>
              <a:rPr lang="fr-FR" sz="2000" dirty="0" smtClean="0"/>
              <a:t>La réception d’un RST détermine l’absence de firewall mais ne permet de déterminer si le service est ouvert ou fermé.</a:t>
            </a:r>
          </a:p>
          <a:p>
            <a:pPr marL="609600" indent="-609600">
              <a:buFont typeface="Arial" charset="0"/>
              <a:buChar char="–"/>
            </a:pPr>
            <a:endParaRPr lang="fr-FR" sz="2000" dirty="0" smtClean="0"/>
          </a:p>
          <a:p>
            <a:pPr marL="609600" indent="-609600">
              <a:buFont typeface="Arial" charset="0"/>
              <a:buChar char="–"/>
            </a:pPr>
            <a:r>
              <a:rPr lang="fr-FR" sz="2000" dirty="0" smtClean="0"/>
              <a:t> </a:t>
            </a:r>
            <a:r>
              <a:rPr lang="fr-FR" sz="2000" b="1" dirty="0" err="1" smtClean="0"/>
              <a:t>nmap</a:t>
            </a:r>
            <a:r>
              <a:rPr lang="fr-FR" sz="2000" b="1" dirty="0" smtClean="0"/>
              <a:t>  -F </a:t>
            </a:r>
            <a:r>
              <a:rPr lang="fr-FR" sz="2000" b="1" i="1" dirty="0" err="1" smtClean="0"/>
              <a:t>adresse_cible</a:t>
            </a:r>
            <a:endParaRPr lang="fr-FR" sz="2000" dirty="0"/>
          </a:p>
          <a:p>
            <a:pPr marL="609600" indent="-609600">
              <a:buFont typeface="Arial" charset="0"/>
              <a:buChar char="–"/>
            </a:pPr>
            <a:r>
              <a:rPr lang="fr-FR" sz="2000" dirty="0">
                <a:solidFill>
                  <a:schemeClr val="tx1"/>
                </a:solidFill>
                <a:latin typeface="+mn-lt"/>
                <a:ea typeface="+mn-ea"/>
                <a:cs typeface="+mn-cs"/>
              </a:rPr>
              <a:t>-F(Scan rapide (limite aux ports connus)</a:t>
            </a:r>
          </a:p>
          <a:p>
            <a:pPr marL="609600" indent="-609600">
              <a:buFont typeface="Arial" charset="0"/>
              <a:buChar char="–"/>
            </a:pPr>
            <a:endParaRPr lang="fr-FR"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fr-FR"/>
              <a:t>Nmap (</a:t>
            </a:r>
            <a:r>
              <a:rPr lang="fr-FR" sz="4800"/>
              <a:t>Exercices</a:t>
            </a:r>
            <a:r>
              <a:rPr lang="fr-FR"/>
              <a:t>)</a:t>
            </a:r>
          </a:p>
        </p:txBody>
      </p:sp>
      <p:sp>
        <p:nvSpPr>
          <p:cNvPr id="27651" name="Rectangle 3"/>
          <p:cNvSpPr>
            <a:spLocks noGrp="1" noChangeArrowheads="1"/>
          </p:cNvSpPr>
          <p:nvPr>
            <p:ph type="body" idx="1"/>
          </p:nvPr>
        </p:nvSpPr>
        <p:spPr/>
        <p:txBody>
          <a:bodyPr/>
          <a:lstStyle/>
          <a:p>
            <a:pPr marL="609600" indent="-609600">
              <a:buNone/>
            </a:pPr>
            <a:r>
              <a:rPr lang="fr-FR" sz="1800" dirty="0"/>
              <a:t>	 </a:t>
            </a:r>
          </a:p>
          <a:p>
            <a:pPr marL="609600" indent="-609600">
              <a:buFont typeface="Arial" charset="0"/>
              <a:buNone/>
            </a:pPr>
            <a:r>
              <a:rPr lang="fr-FR" sz="1800" b="1" dirty="0"/>
              <a:t>	</a:t>
            </a:r>
            <a:r>
              <a:rPr lang="fr-FR" sz="1800" b="1" dirty="0" err="1"/>
              <a:t>nmap</a:t>
            </a:r>
            <a:r>
              <a:rPr lang="fr-FR" sz="1800" b="1" dirty="0"/>
              <a:t>  -sF </a:t>
            </a:r>
            <a:r>
              <a:rPr lang="fr-FR" sz="1800" b="1" i="1" dirty="0" err="1"/>
              <a:t>adresse_cible</a:t>
            </a:r>
            <a:r>
              <a:rPr lang="fr-FR" sz="1800" b="1" i="1" dirty="0"/>
              <a:t>      (FIN)</a:t>
            </a:r>
          </a:p>
          <a:p>
            <a:pPr marL="609600" indent="-609600">
              <a:buFont typeface="Arial" charset="0"/>
              <a:buNone/>
            </a:pPr>
            <a:r>
              <a:rPr lang="fr-FR" sz="1800" b="1" i="1" dirty="0"/>
              <a:t>	</a:t>
            </a:r>
            <a:r>
              <a:rPr lang="fr-FR" sz="1800" dirty="0"/>
              <a:t>Réception d’un RST par les services inactifs. Sauf Microsoft.</a:t>
            </a:r>
          </a:p>
          <a:p>
            <a:pPr marL="609600" indent="-609600">
              <a:buFont typeface="Arial" charset="0"/>
              <a:buNone/>
            </a:pPr>
            <a:r>
              <a:rPr lang="fr-FR" sz="1800" b="1" dirty="0"/>
              <a:t>	</a:t>
            </a:r>
            <a:r>
              <a:rPr lang="fr-FR" sz="1800" b="1" dirty="0" err="1"/>
              <a:t>nmap</a:t>
            </a:r>
            <a:r>
              <a:rPr lang="fr-FR" sz="1800" b="1" dirty="0"/>
              <a:t>  -</a:t>
            </a:r>
            <a:r>
              <a:rPr lang="fr-FR" sz="1800" b="1" dirty="0" err="1"/>
              <a:t>sX</a:t>
            </a:r>
            <a:r>
              <a:rPr lang="fr-FR" sz="1800" b="1" dirty="0"/>
              <a:t> </a:t>
            </a:r>
            <a:r>
              <a:rPr lang="fr-FR" sz="1800" b="1" i="1" dirty="0" err="1"/>
              <a:t>adresse_cible</a:t>
            </a:r>
            <a:r>
              <a:rPr lang="fr-FR" sz="1800" b="1" i="1" dirty="0"/>
              <a:t>      (FIN,PUSH,URG) </a:t>
            </a:r>
            <a:r>
              <a:rPr lang="fr-FR" sz="1800" b="1" i="1" dirty="0" err="1"/>
              <a:t>Xmas</a:t>
            </a:r>
            <a:r>
              <a:rPr lang="fr-FR" sz="1800" b="1" i="1" dirty="0"/>
              <a:t> </a:t>
            </a:r>
            <a:r>
              <a:rPr lang="fr-FR" sz="1800" b="1" i="1" dirty="0" err="1"/>
              <a:t>tree</a:t>
            </a:r>
            <a:endParaRPr lang="fr-FR" sz="1800" b="1" i="1" dirty="0"/>
          </a:p>
          <a:p>
            <a:pPr marL="609600" indent="-609600">
              <a:buFont typeface="Arial" charset="0"/>
              <a:buNone/>
            </a:pPr>
            <a:r>
              <a:rPr lang="fr-FR" sz="1800" b="1" i="1" dirty="0"/>
              <a:t>	 </a:t>
            </a:r>
            <a:r>
              <a:rPr lang="fr-FR" sz="1800" dirty="0"/>
              <a:t>Réception d’un RST par les services inactifs. </a:t>
            </a:r>
            <a:endParaRPr lang="fr-FR" sz="1800" b="1" i="1" dirty="0"/>
          </a:p>
          <a:p>
            <a:pPr marL="609600" indent="-609600">
              <a:buFont typeface="Arial" charset="0"/>
              <a:buNone/>
            </a:pPr>
            <a:r>
              <a:rPr lang="fr-FR" sz="1800" b="1" dirty="0"/>
              <a:t>	</a:t>
            </a:r>
            <a:r>
              <a:rPr lang="fr-FR" sz="1800" b="1" dirty="0" err="1"/>
              <a:t>nmap</a:t>
            </a:r>
            <a:r>
              <a:rPr lang="fr-FR" sz="1800" b="1" dirty="0"/>
              <a:t>  -</a:t>
            </a:r>
            <a:r>
              <a:rPr lang="fr-FR" sz="1800" b="1" dirty="0" err="1"/>
              <a:t>sN</a:t>
            </a:r>
            <a:r>
              <a:rPr lang="fr-FR" sz="1800" b="1" dirty="0"/>
              <a:t> </a:t>
            </a:r>
            <a:r>
              <a:rPr lang="fr-FR" sz="1800" b="1" i="1" dirty="0" err="1"/>
              <a:t>adresse_cible</a:t>
            </a:r>
            <a:r>
              <a:rPr lang="fr-FR" sz="1800" b="1" i="1" dirty="0"/>
              <a:t>      (NULL)</a:t>
            </a:r>
          </a:p>
          <a:p>
            <a:pPr marL="609600" indent="-609600">
              <a:buFont typeface="Arial" charset="0"/>
              <a:buNone/>
            </a:pPr>
            <a:r>
              <a:rPr lang="fr-FR" sz="1800" dirty="0"/>
              <a:t>	Identique à FIN mais dépend des implantations.</a:t>
            </a:r>
          </a:p>
          <a:p>
            <a:pPr marL="609600" indent="-609600">
              <a:buFont typeface="Arial" charset="0"/>
              <a:buNone/>
            </a:pPr>
            <a:r>
              <a:rPr lang="fr-FR" sz="1800" b="1" dirty="0"/>
              <a:t>	</a:t>
            </a:r>
            <a:r>
              <a:rPr lang="fr-FR" sz="1800" b="1" dirty="0" err="1"/>
              <a:t>nmap</a:t>
            </a:r>
            <a:r>
              <a:rPr lang="fr-FR" sz="1800" b="1" dirty="0"/>
              <a:t>  -</a:t>
            </a:r>
            <a:r>
              <a:rPr lang="fr-FR" sz="1800" b="1" dirty="0" err="1"/>
              <a:t>sM</a:t>
            </a:r>
            <a:r>
              <a:rPr lang="fr-FR" sz="1800" b="1" dirty="0"/>
              <a:t> </a:t>
            </a:r>
            <a:r>
              <a:rPr lang="fr-FR" sz="1800" b="1" i="1" dirty="0" err="1"/>
              <a:t>adresse_cible</a:t>
            </a:r>
            <a:r>
              <a:rPr lang="fr-FR" sz="1800" b="1" i="1" dirty="0"/>
              <a:t>      (FIN,ACK)</a:t>
            </a:r>
          </a:p>
          <a:p>
            <a:pPr marL="609600" indent="-609600">
              <a:buFont typeface="Arial" charset="0"/>
              <a:buNone/>
            </a:pPr>
            <a:r>
              <a:rPr lang="fr-FR" sz="1800" b="1" i="1" dirty="0"/>
              <a:t>	Réception d’un RST que le service soit ouvert ou fermé selon le </a:t>
            </a:r>
            <a:r>
              <a:rPr lang="fr-FR" sz="1800" b="1" i="1" dirty="0" smtClean="0"/>
              <a:t>RFC793</a:t>
            </a:r>
          </a:p>
          <a:p>
            <a:pPr marL="609600" indent="-609600">
              <a:buFont typeface="Arial" charset="0"/>
              <a:buNone/>
            </a:pPr>
            <a:r>
              <a:rPr lang="fr-FR" sz="1800" dirty="0" smtClean="0">
                <a:solidFill>
                  <a:schemeClr val="tx1"/>
                </a:solidFill>
                <a:latin typeface="+mn-lt"/>
                <a:ea typeface="+mn-ea"/>
                <a:cs typeface="+mn-cs"/>
              </a:rPr>
              <a:t>	Un paquet </a:t>
            </a:r>
            <a:r>
              <a:rPr lang="fr-FR" sz="1800" dirty="0">
                <a:solidFill>
                  <a:schemeClr val="tx1"/>
                </a:solidFill>
                <a:latin typeface="+mn-lt"/>
                <a:ea typeface="+mn-ea"/>
                <a:cs typeface="+mn-cs"/>
              </a:rPr>
              <a:t>ne contenant ni SYN, ni RST, ni ACK se voit renvoyé un RST si le port est fermé et aucune réponse si le port est ouvert. Tant qu'aucun de ces drapeaux n'est utilisé, toute combinaison des trois autres (FIN, PSH et URG) </a:t>
            </a:r>
            <a:r>
              <a:rPr lang="fr-FR" sz="1800" dirty="0" smtClean="0">
                <a:solidFill>
                  <a:schemeClr val="tx1"/>
                </a:solidFill>
                <a:latin typeface="+mn-lt"/>
                <a:ea typeface="+mn-ea"/>
                <a:cs typeface="+mn-cs"/>
              </a:rPr>
              <a:t>sont </a:t>
            </a:r>
            <a:r>
              <a:rPr lang="fr-FR" sz="1800" dirty="0">
                <a:solidFill>
                  <a:schemeClr val="tx1"/>
                </a:solidFill>
                <a:latin typeface="+mn-lt"/>
                <a:ea typeface="+mn-ea"/>
                <a:cs typeface="+mn-cs"/>
              </a:rPr>
              <a:t>valides.</a:t>
            </a:r>
            <a:endParaRPr lang="fr-FR" sz="1800" b="1"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fr-FR"/>
              <a:t>Nmap (</a:t>
            </a:r>
            <a:r>
              <a:rPr lang="fr-FR" sz="4800"/>
              <a:t>Exercices</a:t>
            </a:r>
            <a:r>
              <a:rPr lang="fr-FR"/>
              <a:t>)</a:t>
            </a:r>
          </a:p>
        </p:txBody>
      </p:sp>
      <p:sp>
        <p:nvSpPr>
          <p:cNvPr id="31747" name="Rectangle 3"/>
          <p:cNvSpPr>
            <a:spLocks noGrp="1" noChangeArrowheads="1"/>
          </p:cNvSpPr>
          <p:nvPr>
            <p:ph type="body" idx="1"/>
          </p:nvPr>
        </p:nvSpPr>
        <p:spPr/>
        <p:txBody>
          <a:bodyPr/>
          <a:lstStyle/>
          <a:p>
            <a:r>
              <a:rPr lang="fr-FR" sz="1800" b="1" dirty="0" err="1">
                <a:solidFill>
                  <a:schemeClr val="tx1"/>
                </a:solidFill>
                <a:latin typeface="+mn-lt"/>
                <a:ea typeface="+mn-ea"/>
                <a:cs typeface="+mn-cs"/>
              </a:rPr>
              <a:t>Nmap</a:t>
            </a:r>
            <a:r>
              <a:rPr lang="fr-FR" sz="1800" b="1" dirty="0">
                <a:solidFill>
                  <a:schemeClr val="tx1"/>
                </a:solidFill>
                <a:latin typeface="+mn-lt"/>
                <a:ea typeface="+mn-ea"/>
                <a:cs typeface="+mn-cs"/>
              </a:rPr>
              <a:t> Scripting </a:t>
            </a:r>
            <a:r>
              <a:rPr lang="fr-FR" sz="1800" b="1" dirty="0" err="1">
                <a:solidFill>
                  <a:schemeClr val="tx1"/>
                </a:solidFill>
                <a:latin typeface="+mn-lt"/>
                <a:ea typeface="+mn-ea"/>
                <a:cs typeface="+mn-cs"/>
              </a:rPr>
              <a:t>Engine</a:t>
            </a:r>
            <a:r>
              <a:rPr lang="fr-FR" sz="1800" b="1" dirty="0">
                <a:solidFill>
                  <a:schemeClr val="tx1"/>
                </a:solidFill>
                <a:latin typeface="+mn-lt"/>
                <a:ea typeface="+mn-ea"/>
                <a:cs typeface="+mn-cs"/>
              </a:rPr>
              <a:t> (</a:t>
            </a:r>
            <a:r>
              <a:rPr lang="fr-FR" sz="1800" b="1" dirty="0" smtClean="0">
                <a:solidFill>
                  <a:schemeClr val="tx1"/>
                </a:solidFill>
                <a:latin typeface="+mn-lt"/>
                <a:ea typeface="+mn-ea"/>
                <a:cs typeface="+mn-cs"/>
              </a:rPr>
              <a:t>NSE)</a:t>
            </a:r>
          </a:p>
          <a:p>
            <a:pPr lvl="1"/>
            <a:r>
              <a:rPr lang="fr-FR" sz="1400" dirty="0" smtClean="0">
                <a:solidFill>
                  <a:schemeClr val="tx1"/>
                </a:solidFill>
                <a:latin typeface="+mn-lt"/>
                <a:ea typeface="+mn-ea"/>
                <a:cs typeface="+mn-cs"/>
              </a:rPr>
              <a:t>moteur </a:t>
            </a:r>
            <a:r>
              <a:rPr lang="fr-FR" sz="1400" dirty="0">
                <a:solidFill>
                  <a:schemeClr val="tx1"/>
                </a:solidFill>
                <a:latin typeface="+mn-lt"/>
                <a:ea typeface="+mn-ea"/>
                <a:cs typeface="+mn-cs"/>
              </a:rPr>
              <a:t>de scripts de </a:t>
            </a:r>
            <a:r>
              <a:rPr lang="fr-FR" sz="1400" dirty="0" err="1">
                <a:solidFill>
                  <a:schemeClr val="tx1"/>
                </a:solidFill>
                <a:latin typeface="+mn-lt"/>
                <a:ea typeface="+mn-ea"/>
                <a:cs typeface="+mn-cs"/>
              </a:rPr>
              <a:t>Nmap</a:t>
            </a:r>
            <a:r>
              <a:rPr lang="fr-FR" sz="1400" dirty="0">
                <a:solidFill>
                  <a:schemeClr val="tx1"/>
                </a:solidFill>
                <a:latin typeface="+mn-lt"/>
                <a:ea typeface="+mn-ea"/>
                <a:cs typeface="+mn-cs"/>
              </a:rPr>
              <a:t> (</a:t>
            </a:r>
            <a:r>
              <a:rPr lang="fr-FR" sz="1400" dirty="0" err="1">
                <a:solidFill>
                  <a:schemeClr val="tx1"/>
                </a:solidFill>
                <a:latin typeface="+mn-lt"/>
                <a:ea typeface="+mn-ea"/>
                <a:cs typeface="+mn-cs"/>
              </a:rPr>
              <a:t>Nmap</a:t>
            </a:r>
            <a:r>
              <a:rPr lang="fr-FR" sz="1400" dirty="0">
                <a:solidFill>
                  <a:schemeClr val="tx1"/>
                </a:solidFill>
                <a:latin typeface="+mn-lt"/>
                <a:ea typeface="+mn-ea"/>
                <a:cs typeface="+mn-cs"/>
              </a:rPr>
              <a:t> Scripting </a:t>
            </a:r>
            <a:r>
              <a:rPr lang="fr-FR" sz="1400" dirty="0" err="1">
                <a:solidFill>
                  <a:schemeClr val="tx1"/>
                </a:solidFill>
                <a:latin typeface="+mn-lt"/>
                <a:ea typeface="+mn-ea"/>
                <a:cs typeface="+mn-cs"/>
              </a:rPr>
              <a:t>Engine</a:t>
            </a:r>
            <a:r>
              <a:rPr lang="fr-FR" sz="1400" dirty="0">
                <a:solidFill>
                  <a:schemeClr val="tx1"/>
                </a:solidFill>
                <a:latin typeface="+mn-lt"/>
                <a:ea typeface="+mn-ea"/>
                <a:cs typeface="+mn-cs"/>
              </a:rPr>
              <a:t> -NSE) </a:t>
            </a:r>
            <a:endParaRPr lang="fr-FR" sz="1400" dirty="0" smtClean="0">
              <a:solidFill>
                <a:schemeClr val="tx1"/>
              </a:solidFill>
              <a:latin typeface="+mn-lt"/>
              <a:ea typeface="+mn-ea"/>
              <a:cs typeface="+mn-cs"/>
            </a:endParaRPr>
          </a:p>
          <a:p>
            <a:pPr lvl="1"/>
            <a:r>
              <a:rPr lang="fr-FR" sz="1400" dirty="0" smtClean="0">
                <a:ea typeface="+mn-ea"/>
                <a:cs typeface="+mn-cs"/>
              </a:rPr>
              <a:t>Basé sur </a:t>
            </a:r>
            <a:r>
              <a:rPr lang="fr-FR" sz="1400" dirty="0" smtClean="0">
                <a:solidFill>
                  <a:schemeClr val="tx1"/>
                </a:solidFill>
                <a:latin typeface="+mn-lt"/>
                <a:ea typeface="+mn-ea"/>
                <a:cs typeface="+mn-cs"/>
              </a:rPr>
              <a:t>un </a:t>
            </a:r>
            <a:r>
              <a:rPr lang="fr-FR" sz="1400" dirty="0">
                <a:solidFill>
                  <a:schemeClr val="tx1"/>
                </a:solidFill>
                <a:latin typeface="+mn-lt"/>
                <a:ea typeface="+mn-ea"/>
                <a:cs typeface="+mn-cs"/>
              </a:rPr>
              <a:t>langage </a:t>
            </a:r>
            <a:r>
              <a:rPr lang="fr-FR" sz="1400" dirty="0" smtClean="0">
                <a:solidFill>
                  <a:schemeClr val="tx1"/>
                </a:solidFill>
                <a:latin typeface="+mn-lt"/>
                <a:ea typeface="+mn-ea"/>
                <a:cs typeface="+mn-cs"/>
              </a:rPr>
              <a:t>léger: </a:t>
            </a:r>
            <a:r>
              <a:rPr lang="fr-FR" sz="1400" dirty="0" err="1" smtClean="0">
                <a:solidFill>
                  <a:schemeClr val="tx1"/>
                </a:solidFill>
                <a:latin typeface="+mn-lt"/>
                <a:ea typeface="+mn-ea"/>
                <a:cs typeface="+mn-cs"/>
              </a:rPr>
              <a:t>Lua</a:t>
            </a:r>
            <a:r>
              <a:rPr lang="fr-FR" sz="1400" dirty="0">
                <a:solidFill>
                  <a:schemeClr val="tx1"/>
                </a:solidFill>
                <a:latin typeface="+mn-lt"/>
                <a:ea typeface="+mn-ea"/>
                <a:cs typeface="+mn-cs"/>
              </a:rPr>
              <a:t>, </a:t>
            </a:r>
            <a:r>
              <a:rPr lang="fr-FR" sz="1400" u="sng" dirty="0" smtClean="0">
                <a:solidFill>
                  <a:schemeClr val="tx1"/>
                </a:solidFill>
                <a:latin typeface="+mn-lt"/>
                <a:ea typeface="+mn-ea"/>
                <a:cs typeface="+mn-cs"/>
                <a:hlinkClick r:id="rId3"/>
              </a:rPr>
              <a:t>http</a:t>
            </a:r>
            <a:r>
              <a:rPr lang="fr-FR" sz="1400" u="sng" dirty="0">
                <a:solidFill>
                  <a:schemeClr val="tx1"/>
                </a:solidFill>
                <a:latin typeface="+mn-lt"/>
                <a:ea typeface="+mn-ea"/>
                <a:cs typeface="+mn-cs"/>
                <a:hlinkClick r:id="rId3"/>
              </a:rPr>
              <a:t>://www.insecure.org/nmap/nse</a:t>
            </a:r>
            <a:r>
              <a:rPr lang="fr-FR" sz="1400" dirty="0">
                <a:solidFill>
                  <a:schemeClr val="tx1"/>
                </a:solidFill>
                <a:latin typeface="+mn-lt"/>
                <a:ea typeface="+mn-ea"/>
                <a:cs typeface="+mn-cs"/>
              </a:rPr>
              <a:t>. </a:t>
            </a:r>
            <a:endParaRPr lang="fr-FR" sz="1400" dirty="0" smtClean="0">
              <a:solidFill>
                <a:schemeClr val="tx1"/>
              </a:solidFill>
              <a:latin typeface="+mn-lt"/>
              <a:ea typeface="+mn-ea"/>
              <a:cs typeface="+mn-cs"/>
            </a:endParaRPr>
          </a:p>
          <a:p>
            <a:pPr lvl="1"/>
            <a:r>
              <a:rPr lang="fr-FR" sz="1400" dirty="0" smtClean="0">
                <a:solidFill>
                  <a:schemeClr val="tx1"/>
                </a:solidFill>
                <a:latin typeface="+mn-lt"/>
                <a:ea typeface="+mn-ea"/>
                <a:cs typeface="+mn-cs"/>
              </a:rPr>
              <a:t>NSE permet de </a:t>
            </a:r>
            <a:r>
              <a:rPr lang="fr-FR" sz="1400" dirty="0">
                <a:solidFill>
                  <a:schemeClr val="tx1"/>
                </a:solidFill>
                <a:latin typeface="+mn-lt"/>
                <a:ea typeface="+mn-ea"/>
                <a:cs typeface="+mn-cs"/>
              </a:rPr>
              <a:t>créer leurs </a:t>
            </a:r>
            <a:r>
              <a:rPr lang="fr-FR" sz="1400" dirty="0" smtClean="0">
                <a:solidFill>
                  <a:schemeClr val="tx1"/>
                </a:solidFill>
                <a:latin typeface="+mn-lt"/>
                <a:ea typeface="+mn-ea"/>
                <a:cs typeface="+mn-cs"/>
              </a:rPr>
              <a:t>pro </a:t>
            </a:r>
            <a:r>
              <a:rPr lang="fr-FR" sz="1400" dirty="0" err="1" smtClean="0">
                <a:solidFill>
                  <a:schemeClr val="tx1"/>
                </a:solidFill>
                <a:latin typeface="+mn-lt"/>
                <a:ea typeface="+mn-ea"/>
                <a:cs typeface="+mn-cs"/>
              </a:rPr>
              <a:t>pres</a:t>
            </a:r>
            <a:r>
              <a:rPr lang="fr-FR" sz="1400" dirty="0" smtClean="0">
                <a:solidFill>
                  <a:schemeClr val="tx1"/>
                </a:solidFill>
                <a:latin typeface="+mn-lt"/>
                <a:ea typeface="+mn-ea"/>
                <a:cs typeface="+mn-cs"/>
              </a:rPr>
              <a:t> </a:t>
            </a:r>
            <a:r>
              <a:rPr lang="fr-FR" sz="1400" dirty="0">
                <a:solidFill>
                  <a:schemeClr val="tx1"/>
                </a:solidFill>
                <a:latin typeface="+mn-lt"/>
                <a:ea typeface="+mn-ea"/>
                <a:cs typeface="+mn-cs"/>
              </a:rPr>
              <a:t>tests </a:t>
            </a:r>
            <a:r>
              <a:rPr lang="fr-FR" sz="1400" dirty="0" smtClean="0">
                <a:solidFill>
                  <a:schemeClr val="tx1"/>
                </a:solidFill>
                <a:latin typeface="+mn-lt"/>
                <a:ea typeface="+mn-ea"/>
                <a:cs typeface="+mn-cs"/>
              </a:rPr>
              <a:t>personnalisés. </a:t>
            </a:r>
            <a:r>
              <a:rPr lang="fr-FR" sz="1400" i="1" dirty="0" smtClean="0">
                <a:solidFill>
                  <a:schemeClr val="tx1"/>
                </a:solidFill>
                <a:latin typeface="+mn-lt"/>
              </a:rPr>
              <a:t>Détections: </a:t>
            </a:r>
            <a:r>
              <a:rPr lang="fr-FR" sz="1400" i="1" dirty="0">
                <a:solidFill>
                  <a:schemeClr val="tx1"/>
                </a:solidFill>
                <a:latin typeface="+mn-lt"/>
              </a:rPr>
              <a:t>de version évoluée </a:t>
            </a:r>
            <a:r>
              <a:rPr lang="fr-FR" sz="1400" i="1" dirty="0" smtClean="0">
                <a:solidFill>
                  <a:schemeClr val="tx1"/>
                </a:solidFill>
                <a:latin typeface="+mn-lt"/>
              </a:rPr>
              <a:t>, de malware, </a:t>
            </a:r>
            <a:r>
              <a:rPr lang="fr-FR" sz="1400" i="1" dirty="0">
                <a:solidFill>
                  <a:schemeClr val="tx1"/>
                </a:solidFill>
                <a:latin typeface="+mn-lt"/>
              </a:rPr>
              <a:t>de </a:t>
            </a:r>
            <a:r>
              <a:rPr lang="fr-FR" sz="1400" i="1" dirty="0" smtClean="0">
                <a:solidFill>
                  <a:schemeClr val="tx1"/>
                </a:solidFill>
                <a:latin typeface="+mn-lt"/>
              </a:rPr>
              <a:t>vulnérabilités</a:t>
            </a:r>
            <a:r>
              <a:rPr lang="fr-FR" sz="1400" dirty="0" smtClean="0"/>
              <a:t>.</a:t>
            </a:r>
          </a:p>
          <a:p>
            <a:pPr lvl="1"/>
            <a:r>
              <a:rPr lang="fr-FR" sz="1400" b="1" i="1" dirty="0" smtClean="0"/>
              <a:t>-</a:t>
            </a:r>
            <a:r>
              <a:rPr lang="fr-FR" sz="1400" b="1" i="1" dirty="0" err="1" smtClean="0"/>
              <a:t>sC</a:t>
            </a:r>
            <a:r>
              <a:rPr lang="fr-FR" sz="1400" b="1" i="1" dirty="0" smtClean="0"/>
              <a:t>  effectue un scan de scripts par défaut. </a:t>
            </a:r>
          </a:p>
          <a:p>
            <a:pPr lvl="1"/>
            <a:r>
              <a:rPr lang="fr-FR" sz="1400" b="1" i="1" dirty="0" smtClean="0"/>
              <a:t>équivalente à --script=</a:t>
            </a:r>
            <a:r>
              <a:rPr lang="fr-FR" sz="1400" b="1" i="1" dirty="0" err="1" smtClean="0"/>
              <a:t>safe,intrusive</a:t>
            </a:r>
            <a:endParaRPr lang="fr-FR" sz="1400" b="1" i="1" dirty="0" smtClean="0"/>
          </a:p>
          <a:p>
            <a:pPr lvl="1"/>
            <a:r>
              <a:rPr lang="fr-FR" sz="1400" dirty="0"/>
              <a:t>--script-trace</a:t>
            </a:r>
            <a:endParaRPr lang="fr-FR" sz="1400" b="1" i="1" dirty="0" smtClean="0"/>
          </a:p>
          <a:p>
            <a:r>
              <a:rPr lang="fr-FR" sz="1800" b="1" dirty="0" err="1"/>
              <a:t>nmap</a:t>
            </a:r>
            <a:r>
              <a:rPr lang="fr-FR" sz="1800" dirty="0"/>
              <a:t> --script </a:t>
            </a:r>
            <a:r>
              <a:rPr lang="fr-FR" sz="1800" dirty="0" err="1"/>
              <a:t>ssl-enum-ciphers</a:t>
            </a:r>
            <a:r>
              <a:rPr lang="fr-FR" sz="1800" dirty="0"/>
              <a:t> -p 443 </a:t>
            </a:r>
            <a:r>
              <a:rPr lang="fr-FR" sz="1800" dirty="0" smtClean="0"/>
              <a:t>host</a:t>
            </a:r>
          </a:p>
          <a:p>
            <a:r>
              <a:rPr lang="en-US" sz="1800" b="1" dirty="0" err="1"/>
              <a:t>nmap</a:t>
            </a:r>
            <a:r>
              <a:rPr lang="en-US" sz="1800" dirty="0"/>
              <a:t> --script http-</a:t>
            </a:r>
            <a:r>
              <a:rPr lang="en-US" sz="1800" dirty="0" err="1"/>
              <a:t>passwd</a:t>
            </a:r>
            <a:r>
              <a:rPr lang="en-US" sz="1800" dirty="0"/>
              <a:t> --script-</a:t>
            </a:r>
            <a:r>
              <a:rPr lang="en-US" sz="1800" dirty="0" err="1"/>
              <a:t>args</a:t>
            </a:r>
            <a:r>
              <a:rPr lang="en-US" sz="1800" dirty="0"/>
              <a:t> http-</a:t>
            </a:r>
            <a:r>
              <a:rPr lang="en-US" sz="1800" dirty="0" err="1"/>
              <a:t>passwd.root</a:t>
            </a:r>
            <a:r>
              <a:rPr lang="en-US" sz="1800" dirty="0"/>
              <a:t>=/test/ &lt;target</a:t>
            </a:r>
            <a:r>
              <a:rPr lang="en-US" sz="1800" dirty="0" smtClean="0"/>
              <a:t>&gt;</a:t>
            </a:r>
          </a:p>
          <a:p>
            <a:r>
              <a:rPr lang="fr-FR" sz="1800" dirty="0" smtClean="0"/>
              <a:t>--script=</a:t>
            </a:r>
            <a:r>
              <a:rPr lang="fr-FR" sz="1800" dirty="0" err="1" smtClean="0"/>
              <a:t>auth,dos,malware,intrusive,exploit,vuln</a:t>
            </a:r>
            <a:endParaRPr lang="fr-FR" sz="1800" dirty="0" smtClean="0"/>
          </a:p>
          <a:p>
            <a:r>
              <a:rPr lang="fr-FR" sz="1800" smtClean="0"/>
              <a:t>"--script "not intrusive"</a:t>
            </a:r>
            <a:endParaRPr lang="fr-FR" sz="1800" b="1" i="1" dirty="0" smtClean="0"/>
          </a:p>
          <a:p>
            <a:pPr lvl="1"/>
            <a:endParaRPr lang="fr-FR" sz="1400" b="1"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éléments du manuel</a:t>
            </a:r>
            <a:endParaRPr lang="fr-FR" dirty="0"/>
          </a:p>
        </p:txBody>
      </p:sp>
      <p:sp>
        <p:nvSpPr>
          <p:cNvPr id="3" name="Espace réservé du contenu 2"/>
          <p:cNvSpPr>
            <a:spLocks noGrp="1"/>
          </p:cNvSpPr>
          <p:nvPr>
            <p:ph idx="1"/>
          </p:nvPr>
        </p:nvSpPr>
        <p:spPr/>
        <p:txBody>
          <a:bodyPr/>
          <a:lstStyle/>
          <a:p>
            <a:r>
              <a:rPr lang="fr-FR" sz="2000" b="1" dirty="0" smtClean="0"/>
              <a:t>SPÉCIFICATIONS DES CIBLES:</a:t>
            </a:r>
          </a:p>
          <a:p>
            <a:pPr lvl="1"/>
            <a:r>
              <a:rPr lang="fr-FR" sz="1800" dirty="0" smtClean="0"/>
              <a:t>Les cibles peuvent être spécifiées par des noms d'hôtes, des adresses IP, des adresses de réseaux, etc.</a:t>
            </a:r>
          </a:p>
          <a:p>
            <a:pPr lvl="1"/>
            <a:r>
              <a:rPr lang="fr-FR" sz="1800" dirty="0" smtClean="0"/>
              <a:t>Exemple: scanme.nmap.org, microsoft.com/24, 192.168.0.1; 10.0-255.0-255.1-254</a:t>
            </a:r>
          </a:p>
          <a:p>
            <a:r>
              <a:rPr lang="fr-FR" sz="2400" b="1" dirty="0" smtClean="0"/>
              <a:t>-</a:t>
            </a:r>
            <a:r>
              <a:rPr lang="fr-FR" sz="2400" b="1" dirty="0" err="1" smtClean="0"/>
              <a:t>iL</a:t>
            </a:r>
            <a:r>
              <a:rPr lang="fr-FR" sz="2400" b="1" dirty="0" smtClean="0"/>
              <a:t> </a:t>
            </a:r>
            <a:r>
              <a:rPr lang="fr-FR" sz="2400" dirty="0" smtClean="0"/>
              <a:t>&lt;</a:t>
            </a:r>
            <a:r>
              <a:rPr lang="fr-FR" sz="2400" dirty="0" err="1" smtClean="0"/>
              <a:t>inputfilename</a:t>
            </a:r>
            <a:r>
              <a:rPr lang="fr-FR" sz="2400" dirty="0" smtClean="0"/>
              <a:t>&gt; </a:t>
            </a:r>
          </a:p>
          <a:p>
            <a:pPr lvl="1"/>
            <a:r>
              <a:rPr lang="fr-FR" sz="1800" dirty="0" smtClean="0"/>
              <a:t>Lit la liste des hôtes/réseaux cibles à partir du fichier</a:t>
            </a:r>
          </a:p>
          <a:p>
            <a:r>
              <a:rPr lang="fr-FR" sz="2400" b="1" dirty="0" smtClean="0"/>
              <a:t>-</a:t>
            </a:r>
            <a:r>
              <a:rPr lang="fr-FR" sz="2400" b="1" dirty="0" err="1" smtClean="0"/>
              <a:t>iR</a:t>
            </a:r>
            <a:r>
              <a:rPr lang="fr-FR" sz="2400" b="1" dirty="0" smtClean="0"/>
              <a:t> </a:t>
            </a:r>
            <a:r>
              <a:rPr lang="fr-FR" sz="2400" dirty="0" smtClean="0"/>
              <a:t>&lt;</a:t>
            </a:r>
            <a:r>
              <a:rPr lang="fr-FR" sz="2400" dirty="0" err="1" smtClean="0"/>
              <a:t>num</a:t>
            </a:r>
            <a:r>
              <a:rPr lang="fr-FR" sz="2400" dirty="0" smtClean="0"/>
              <a:t> hosts&gt;</a:t>
            </a:r>
          </a:p>
          <a:p>
            <a:pPr lvl="1"/>
            <a:r>
              <a:rPr lang="fr-FR" sz="1800" dirty="0" smtClean="0"/>
              <a:t>Choisit les cibles au hasard</a:t>
            </a:r>
          </a:p>
          <a:p>
            <a:r>
              <a:rPr lang="fr-FR" sz="2400" b="1" dirty="0" smtClean="0"/>
              <a:t>--</a:t>
            </a:r>
            <a:r>
              <a:rPr lang="fr-FR" sz="2400" b="1" dirty="0" err="1" smtClean="0"/>
              <a:t>exclude</a:t>
            </a:r>
            <a:r>
              <a:rPr lang="fr-FR" sz="2400" dirty="0" smtClean="0"/>
              <a:t> &lt;host1[,host2][,host3],...&gt;</a:t>
            </a:r>
          </a:p>
          <a:p>
            <a:pPr lvl="1"/>
            <a:r>
              <a:rPr lang="fr-FR" sz="1800" dirty="0" smtClean="0"/>
              <a:t>Exclut des hôtes/réseaux du scan </a:t>
            </a:r>
          </a:p>
          <a:p>
            <a:r>
              <a:rPr lang="fr-FR" sz="2400" b="1" dirty="0" smtClean="0"/>
              <a:t>--</a:t>
            </a:r>
            <a:r>
              <a:rPr lang="fr-FR" sz="2400" b="1" dirty="0" err="1" smtClean="0"/>
              <a:t>excludefile</a:t>
            </a:r>
            <a:r>
              <a:rPr lang="fr-FR" sz="2400" b="1" dirty="0" smtClean="0"/>
              <a:t>  </a:t>
            </a:r>
            <a:r>
              <a:rPr lang="fr-FR" sz="2400" dirty="0" smtClean="0"/>
              <a:t>&lt;</a:t>
            </a:r>
            <a:r>
              <a:rPr lang="fr-FR" sz="2400" dirty="0" err="1" smtClean="0"/>
              <a:t>exclude_file</a:t>
            </a:r>
            <a:r>
              <a:rPr lang="fr-FR" sz="2400" dirty="0" smtClean="0"/>
              <a:t>&gt;</a:t>
            </a:r>
          </a:p>
          <a:p>
            <a:pPr lvl="1"/>
            <a:r>
              <a:rPr lang="fr-FR" sz="1800" dirty="0" smtClean="0"/>
              <a:t>Exclut des hôtes/réseaux des cibles à partir du fichier</a:t>
            </a:r>
          </a:p>
          <a:p>
            <a:endParaRPr lang="fr-FR"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Quelques éléments </a:t>
            </a:r>
            <a:r>
              <a:rPr lang="fr-FR" dirty="0" smtClean="0"/>
              <a:t>du manuel</a:t>
            </a:r>
            <a:endParaRPr lang="fr-FR" dirty="0"/>
          </a:p>
        </p:txBody>
      </p:sp>
      <p:sp>
        <p:nvSpPr>
          <p:cNvPr id="3" name="Espace réservé du contenu 2"/>
          <p:cNvSpPr>
            <a:spLocks noGrp="1"/>
          </p:cNvSpPr>
          <p:nvPr>
            <p:ph idx="1"/>
          </p:nvPr>
        </p:nvSpPr>
        <p:spPr/>
        <p:txBody>
          <a:bodyPr/>
          <a:lstStyle/>
          <a:p>
            <a:pPr>
              <a:buNone/>
            </a:pPr>
            <a:r>
              <a:rPr lang="fr-FR" sz="2000" b="1" dirty="0" smtClean="0"/>
              <a:t>DÉCOUVERTE DES HÔTES:</a:t>
            </a:r>
          </a:p>
          <a:p>
            <a:pPr>
              <a:buNone/>
            </a:pPr>
            <a:r>
              <a:rPr lang="fr-FR" sz="2000" b="1" dirty="0" smtClean="0"/>
              <a:t>-</a:t>
            </a:r>
            <a:r>
              <a:rPr lang="fr-FR" sz="2000" b="1" dirty="0" err="1" smtClean="0"/>
              <a:t>sL</a:t>
            </a:r>
            <a:r>
              <a:rPr lang="fr-FR" sz="2000" b="1" dirty="0" smtClean="0"/>
              <a:t>  </a:t>
            </a:r>
            <a:r>
              <a:rPr lang="fr-FR" sz="2000" dirty="0" smtClean="0"/>
              <a:t>Liste les cibles à scanner</a:t>
            </a:r>
          </a:p>
          <a:p>
            <a:pPr>
              <a:buNone/>
            </a:pPr>
            <a:r>
              <a:rPr lang="fr-FR" sz="2000" b="1" dirty="0" smtClean="0"/>
              <a:t>-</a:t>
            </a:r>
            <a:r>
              <a:rPr lang="fr-FR" sz="2000" b="1" dirty="0" err="1" smtClean="0"/>
              <a:t>sP</a:t>
            </a:r>
            <a:r>
              <a:rPr lang="fr-FR" sz="2000" b="1" dirty="0" smtClean="0"/>
              <a:t>  </a:t>
            </a:r>
            <a:r>
              <a:rPr lang="fr-FR" sz="2000" dirty="0" smtClean="0"/>
              <a:t>Ping Scan - détermine si les hôtes sont en ligne </a:t>
            </a:r>
          </a:p>
          <a:p>
            <a:pPr>
              <a:buNone/>
            </a:pPr>
            <a:r>
              <a:rPr lang="fr-FR" sz="2000" b="1" dirty="0" smtClean="0"/>
              <a:t>-PN </a:t>
            </a:r>
            <a:r>
              <a:rPr lang="fr-FR" sz="2000" dirty="0" smtClean="0"/>
              <a:t>Considère que tous les hôtes sont en ligne</a:t>
            </a:r>
          </a:p>
          <a:p>
            <a:pPr>
              <a:buNone/>
            </a:pPr>
            <a:r>
              <a:rPr lang="fr-FR" sz="2000" b="1" dirty="0" smtClean="0"/>
              <a:t>-PS/PA/PU [</a:t>
            </a:r>
            <a:r>
              <a:rPr lang="fr-FR" sz="2000" b="1" dirty="0" err="1" smtClean="0"/>
              <a:t>portlist</a:t>
            </a:r>
            <a:r>
              <a:rPr lang="fr-FR" sz="2000" b="1" dirty="0" smtClean="0"/>
              <a:t>] </a:t>
            </a:r>
            <a:r>
              <a:rPr lang="fr-FR" sz="2000" dirty="0" smtClean="0"/>
              <a:t>Découverte TCP SYN/ACK ou UDP des ports en paramètre</a:t>
            </a:r>
          </a:p>
          <a:p>
            <a:pPr>
              <a:buNone/>
            </a:pPr>
            <a:r>
              <a:rPr lang="fr-FR" sz="2000" b="1" dirty="0" smtClean="0"/>
              <a:t>-PE/PP/PM </a:t>
            </a:r>
            <a:r>
              <a:rPr lang="fr-FR" sz="2000" dirty="0" smtClean="0"/>
              <a:t>Découverte de type requête ICMP </a:t>
            </a:r>
            <a:r>
              <a:rPr lang="fr-FR" sz="2000" dirty="0" err="1" smtClean="0"/>
              <a:t>echo</a:t>
            </a:r>
            <a:r>
              <a:rPr lang="fr-FR" sz="2000" dirty="0" smtClean="0"/>
              <a:t>, </a:t>
            </a:r>
            <a:r>
              <a:rPr lang="fr-FR" sz="2000" dirty="0" err="1" smtClean="0"/>
              <a:t>tsp</a:t>
            </a:r>
            <a:r>
              <a:rPr lang="fr-FR" sz="2000" dirty="0" smtClean="0"/>
              <a:t> ou </a:t>
            </a:r>
            <a:r>
              <a:rPr lang="fr-FR" sz="2000" dirty="0" err="1" smtClean="0"/>
              <a:t>netmask</a:t>
            </a:r>
            <a:r>
              <a:rPr lang="fr-FR" sz="2000" dirty="0" smtClean="0"/>
              <a:t> </a:t>
            </a:r>
          </a:p>
          <a:p>
            <a:pPr>
              <a:buNone/>
            </a:pPr>
            <a:r>
              <a:rPr lang="fr-FR" sz="2000" b="1" dirty="0" smtClean="0"/>
              <a:t>-PO [</a:t>
            </a:r>
            <a:r>
              <a:rPr lang="fr-FR" sz="2000" b="1" dirty="0" err="1" smtClean="0"/>
              <a:t>num</a:t>
            </a:r>
            <a:r>
              <a:rPr lang="fr-FR" sz="2000" b="1" dirty="0" smtClean="0"/>
              <a:t> de protocole]: </a:t>
            </a:r>
            <a:r>
              <a:rPr lang="fr-FR" sz="2000" dirty="0" smtClean="0"/>
              <a:t>Ping IP (par type)</a:t>
            </a:r>
          </a:p>
          <a:p>
            <a:pPr>
              <a:buNone/>
            </a:pPr>
            <a:r>
              <a:rPr lang="fr-FR" sz="2000" b="1" dirty="0" smtClean="0"/>
              <a:t>-n/-R: </a:t>
            </a:r>
            <a:r>
              <a:rPr lang="fr-FR" sz="2000" dirty="0" smtClean="0"/>
              <a:t>Ne jamais résoudre les noms</a:t>
            </a:r>
          </a:p>
          <a:p>
            <a:pPr>
              <a:buNone/>
            </a:pPr>
            <a:r>
              <a:rPr lang="fr-FR" sz="2000" b="1" dirty="0" smtClean="0"/>
              <a:t>--</a:t>
            </a:r>
            <a:r>
              <a:rPr lang="fr-FR" sz="2000" b="1" dirty="0" err="1" smtClean="0"/>
              <a:t>dns</a:t>
            </a:r>
            <a:r>
              <a:rPr lang="fr-FR" sz="2000" b="1" dirty="0" smtClean="0"/>
              <a:t>-servers &lt;serv1[,serv2],...&gt;: </a:t>
            </a:r>
            <a:r>
              <a:rPr lang="fr-FR" sz="2000" dirty="0" smtClean="0"/>
              <a:t>Spécifier des serveurs DNS</a:t>
            </a:r>
          </a:p>
          <a:p>
            <a:endParaRPr lang="fr-FR"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Quelques éléments </a:t>
            </a:r>
            <a:r>
              <a:rPr lang="fr-FR" dirty="0" smtClean="0"/>
              <a:t>du manuel</a:t>
            </a:r>
            <a:endParaRPr lang="fr-FR" dirty="0"/>
          </a:p>
        </p:txBody>
      </p:sp>
      <p:sp>
        <p:nvSpPr>
          <p:cNvPr id="3" name="Espace réservé du contenu 2"/>
          <p:cNvSpPr>
            <a:spLocks noGrp="1"/>
          </p:cNvSpPr>
          <p:nvPr>
            <p:ph idx="1"/>
          </p:nvPr>
        </p:nvSpPr>
        <p:spPr/>
        <p:txBody>
          <a:bodyPr/>
          <a:lstStyle/>
          <a:p>
            <a:pPr>
              <a:buNone/>
            </a:pPr>
            <a:r>
              <a:rPr lang="fr-FR" sz="2000" b="1" dirty="0" smtClean="0"/>
              <a:t>TECHNIQUES DE SCAN:</a:t>
            </a:r>
          </a:p>
          <a:p>
            <a:pPr>
              <a:buNone/>
            </a:pPr>
            <a:r>
              <a:rPr lang="fr-FR" sz="2000" b="1" dirty="0" smtClean="0"/>
              <a:t>-sS/</a:t>
            </a:r>
            <a:r>
              <a:rPr lang="fr-FR" sz="2000" b="1" dirty="0" err="1" smtClean="0"/>
              <a:t>sT</a:t>
            </a:r>
            <a:r>
              <a:rPr lang="fr-FR" sz="2000" b="1" dirty="0" smtClean="0"/>
              <a:t>/sA/</a:t>
            </a:r>
            <a:r>
              <a:rPr lang="fr-FR" sz="2000" b="1" dirty="0" err="1" smtClean="0"/>
              <a:t>sW</a:t>
            </a:r>
            <a:r>
              <a:rPr lang="fr-FR" sz="2000" b="1" dirty="0" smtClean="0"/>
              <a:t>/</a:t>
            </a:r>
            <a:r>
              <a:rPr lang="fr-FR" sz="2000" b="1" dirty="0" err="1" smtClean="0"/>
              <a:t>sM</a:t>
            </a:r>
            <a:r>
              <a:rPr lang="fr-FR" sz="2000" b="1" dirty="0" smtClean="0"/>
              <a:t>: </a:t>
            </a:r>
            <a:r>
              <a:rPr lang="fr-FR" sz="2000" dirty="0" smtClean="0"/>
              <a:t>Scans TCP SYN/</a:t>
            </a:r>
            <a:r>
              <a:rPr lang="fr-FR" sz="2000" dirty="0" err="1" smtClean="0"/>
              <a:t>Connect</a:t>
            </a:r>
            <a:r>
              <a:rPr lang="fr-FR" sz="2000" dirty="0" smtClean="0"/>
              <a:t>()/ACK/</a:t>
            </a:r>
            <a:r>
              <a:rPr lang="fr-FR" sz="2000" dirty="0" err="1" smtClean="0"/>
              <a:t>Window</a:t>
            </a:r>
            <a:r>
              <a:rPr lang="fr-FR" sz="2000" dirty="0" smtClean="0"/>
              <a:t>/</a:t>
            </a:r>
            <a:r>
              <a:rPr lang="fr-FR" sz="2000" dirty="0" err="1" smtClean="0"/>
              <a:t>Maimon</a:t>
            </a:r>
            <a:r>
              <a:rPr lang="fr-FR" sz="2000" dirty="0" smtClean="0"/>
              <a:t> </a:t>
            </a:r>
          </a:p>
          <a:p>
            <a:pPr>
              <a:buNone/>
            </a:pPr>
            <a:r>
              <a:rPr lang="fr-FR" sz="2000" b="1" dirty="0" smtClean="0"/>
              <a:t>-</a:t>
            </a:r>
            <a:r>
              <a:rPr lang="fr-FR" sz="2000" b="1" dirty="0" err="1" smtClean="0"/>
              <a:t>sN</a:t>
            </a:r>
            <a:r>
              <a:rPr lang="fr-FR" sz="2000" b="1" dirty="0" smtClean="0"/>
              <a:t>/sF/</a:t>
            </a:r>
            <a:r>
              <a:rPr lang="fr-FR" sz="2000" b="1" dirty="0" err="1" smtClean="0"/>
              <a:t>sX</a:t>
            </a:r>
            <a:r>
              <a:rPr lang="fr-FR" sz="2000" b="1" dirty="0" smtClean="0"/>
              <a:t>: </a:t>
            </a:r>
            <a:r>
              <a:rPr lang="fr-FR" sz="2000" dirty="0" smtClean="0"/>
              <a:t>Scans TCP </a:t>
            </a:r>
            <a:r>
              <a:rPr lang="fr-FR" sz="2000" dirty="0" err="1" smtClean="0"/>
              <a:t>Null</a:t>
            </a:r>
            <a:r>
              <a:rPr lang="fr-FR" sz="2000" dirty="0" smtClean="0"/>
              <a:t>, FIN et </a:t>
            </a:r>
            <a:r>
              <a:rPr lang="fr-FR" sz="2000" dirty="0" err="1" smtClean="0"/>
              <a:t>Xmas</a:t>
            </a:r>
            <a:endParaRPr lang="fr-FR" sz="2000" dirty="0" smtClean="0"/>
          </a:p>
          <a:p>
            <a:pPr>
              <a:buNone/>
            </a:pPr>
            <a:r>
              <a:rPr lang="fr-FR" sz="2000" b="1" dirty="0" smtClean="0"/>
              <a:t>-</a:t>
            </a:r>
            <a:r>
              <a:rPr lang="fr-FR" sz="2000" b="1" dirty="0" err="1" smtClean="0"/>
              <a:t>sU</a:t>
            </a:r>
            <a:r>
              <a:rPr lang="fr-FR" sz="2000" b="1" dirty="0" smtClean="0"/>
              <a:t>: </a:t>
            </a:r>
            <a:r>
              <a:rPr lang="fr-FR" sz="2000" dirty="0" smtClean="0"/>
              <a:t>Scan UDP</a:t>
            </a:r>
          </a:p>
          <a:p>
            <a:pPr>
              <a:buNone/>
            </a:pPr>
            <a:r>
              <a:rPr lang="fr-FR" sz="2000" b="1" dirty="0" smtClean="0"/>
              <a:t>--</a:t>
            </a:r>
            <a:r>
              <a:rPr lang="fr-FR" sz="2000" b="1" dirty="0" err="1" smtClean="0"/>
              <a:t>scanflags</a:t>
            </a:r>
            <a:r>
              <a:rPr lang="fr-FR" sz="2000" b="1" dirty="0" smtClean="0"/>
              <a:t> &lt;flags&gt;: </a:t>
            </a:r>
            <a:r>
              <a:rPr lang="fr-FR" sz="2000" dirty="0" smtClean="0"/>
              <a:t>Personnalise les flags des scans TCP</a:t>
            </a:r>
          </a:p>
          <a:p>
            <a:pPr>
              <a:buNone/>
            </a:pPr>
            <a:r>
              <a:rPr lang="fr-FR" sz="2000" b="1" dirty="0" smtClean="0"/>
              <a:t>-</a:t>
            </a:r>
            <a:r>
              <a:rPr lang="fr-FR" sz="2000" b="1" dirty="0" err="1" smtClean="0"/>
              <a:t>sI</a:t>
            </a:r>
            <a:r>
              <a:rPr lang="fr-FR" sz="2000" b="1" dirty="0" smtClean="0"/>
              <a:t> &lt;zombie host[:</a:t>
            </a:r>
            <a:r>
              <a:rPr lang="fr-FR" sz="2000" b="1" dirty="0" err="1" smtClean="0"/>
              <a:t>probeport</a:t>
            </a:r>
            <a:r>
              <a:rPr lang="fr-FR" sz="2000" b="1" dirty="0" smtClean="0"/>
              <a:t>]&gt;: </a:t>
            </a:r>
            <a:r>
              <a:rPr lang="fr-FR" sz="2000" dirty="0" err="1" smtClean="0"/>
              <a:t>Idlescan</a:t>
            </a:r>
            <a:r>
              <a:rPr lang="fr-FR" sz="2000" dirty="0" smtClean="0"/>
              <a:t> (scan passif)</a:t>
            </a:r>
          </a:p>
          <a:p>
            <a:pPr>
              <a:buNone/>
            </a:pPr>
            <a:r>
              <a:rPr lang="fr-FR" sz="2000" b="1" dirty="0" smtClean="0"/>
              <a:t>-</a:t>
            </a:r>
            <a:r>
              <a:rPr lang="fr-FR" sz="2000" b="1" dirty="0" err="1" smtClean="0"/>
              <a:t>sO</a:t>
            </a:r>
            <a:r>
              <a:rPr lang="fr-FR" sz="2000" b="1" dirty="0" smtClean="0"/>
              <a:t>: </a:t>
            </a:r>
            <a:r>
              <a:rPr lang="fr-FR" sz="2000" dirty="0" smtClean="0"/>
              <a:t>Scan des protocoles supportés par la couche IP</a:t>
            </a:r>
          </a:p>
          <a:p>
            <a:pPr>
              <a:buNone/>
            </a:pPr>
            <a:r>
              <a:rPr lang="fr-FR" sz="2000" b="1" dirty="0" smtClean="0"/>
              <a:t>-b &lt;ftp </a:t>
            </a:r>
            <a:r>
              <a:rPr lang="fr-FR" sz="2000" b="1" dirty="0" err="1" smtClean="0"/>
              <a:t>relay</a:t>
            </a:r>
            <a:r>
              <a:rPr lang="fr-FR" sz="2000" b="1" dirty="0" smtClean="0"/>
              <a:t> host&gt;: </a:t>
            </a:r>
            <a:r>
              <a:rPr lang="fr-FR" sz="2000" dirty="0" smtClean="0"/>
              <a:t>Scan par rebond FTP</a:t>
            </a:r>
          </a:p>
          <a:p>
            <a:pPr>
              <a:buNone/>
            </a:pPr>
            <a:r>
              <a:rPr lang="fr-FR" sz="2000" b="1" dirty="0" smtClean="0"/>
              <a:t>--</a:t>
            </a:r>
            <a:r>
              <a:rPr lang="fr-FR" sz="2000" b="1" dirty="0" err="1" smtClean="0"/>
              <a:t>traceroute</a:t>
            </a:r>
            <a:r>
              <a:rPr lang="fr-FR" sz="2000" b="1" dirty="0" smtClean="0"/>
              <a:t>: </a:t>
            </a:r>
            <a:r>
              <a:rPr lang="fr-FR" sz="2000" dirty="0" smtClean="0"/>
              <a:t>Détermine une route vers chaque hôte</a:t>
            </a:r>
          </a:p>
          <a:p>
            <a:pPr>
              <a:buNone/>
            </a:pPr>
            <a:r>
              <a:rPr lang="fr-FR" sz="2000" b="1" dirty="0" smtClean="0"/>
              <a:t>--</a:t>
            </a:r>
            <a:r>
              <a:rPr lang="fr-FR" sz="2000" b="1" dirty="0" err="1" smtClean="0"/>
              <a:t>reason</a:t>
            </a:r>
            <a:r>
              <a:rPr lang="fr-FR" sz="2000" b="1" dirty="0" smtClean="0"/>
              <a:t>: </a:t>
            </a:r>
            <a:r>
              <a:rPr lang="fr-FR" sz="2000" dirty="0" smtClean="0"/>
              <a:t>donne la raison pour laquelle tel port apparait à tel état</a:t>
            </a:r>
            <a:endParaRPr lang="fr-FR"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Quelques éléments </a:t>
            </a:r>
            <a:r>
              <a:rPr lang="fr-FR" dirty="0" smtClean="0"/>
              <a:t>du manuel</a:t>
            </a:r>
            <a:endParaRPr lang="fr-FR" dirty="0"/>
          </a:p>
        </p:txBody>
      </p:sp>
      <p:sp>
        <p:nvSpPr>
          <p:cNvPr id="3" name="Espace réservé du contenu 2"/>
          <p:cNvSpPr>
            <a:spLocks noGrp="1"/>
          </p:cNvSpPr>
          <p:nvPr>
            <p:ph idx="1"/>
          </p:nvPr>
        </p:nvSpPr>
        <p:spPr/>
        <p:txBody>
          <a:bodyPr/>
          <a:lstStyle/>
          <a:p>
            <a:pPr>
              <a:buNone/>
            </a:pPr>
            <a:r>
              <a:rPr lang="fr-FR" sz="2000" b="1" dirty="0" smtClean="0"/>
              <a:t>SPÉCIFICATIONS DES PORTS ET ORDRE DE SCAN:</a:t>
            </a:r>
          </a:p>
          <a:p>
            <a:pPr>
              <a:buNone/>
            </a:pPr>
            <a:r>
              <a:rPr lang="fr-FR" sz="2000" b="1" dirty="0" smtClean="0"/>
              <a:t>-p &lt;plage de ports&gt;: </a:t>
            </a:r>
            <a:r>
              <a:rPr lang="fr-FR" sz="2000" dirty="0" smtClean="0"/>
              <a:t>Ne scanne que les ports spécifiés</a:t>
            </a:r>
          </a:p>
          <a:p>
            <a:pPr>
              <a:buNone/>
            </a:pPr>
            <a:r>
              <a:rPr lang="fr-FR" sz="2000" b="1" dirty="0" smtClean="0"/>
              <a:t>Exemple: -p22; -p1-65535; -</a:t>
            </a:r>
            <a:r>
              <a:rPr lang="fr-FR" sz="2000" b="1" dirty="0" err="1" smtClean="0"/>
              <a:t>pU</a:t>
            </a:r>
            <a:r>
              <a:rPr lang="fr-FR" sz="2000" b="1" dirty="0" smtClean="0"/>
              <a:t>:53,111,137,T:21-25,80,139,8080</a:t>
            </a:r>
          </a:p>
          <a:p>
            <a:pPr>
              <a:buNone/>
            </a:pPr>
            <a:r>
              <a:rPr lang="fr-FR" sz="2000" b="1" dirty="0" smtClean="0"/>
              <a:t>-F: </a:t>
            </a:r>
            <a:r>
              <a:rPr lang="fr-FR" sz="2000" b="1" dirty="0" err="1" smtClean="0"/>
              <a:t>Fast</a:t>
            </a:r>
            <a:r>
              <a:rPr lang="fr-FR" sz="2000" b="1" dirty="0" smtClean="0"/>
              <a:t> - </a:t>
            </a:r>
            <a:r>
              <a:rPr lang="fr-FR" sz="2000" dirty="0" smtClean="0"/>
              <a:t>Ne scanne que les ports listés dans le fichier </a:t>
            </a:r>
            <a:r>
              <a:rPr lang="fr-FR" sz="2000" dirty="0" err="1" smtClean="0"/>
              <a:t>nmap</a:t>
            </a:r>
            <a:r>
              <a:rPr lang="fr-FR" sz="2000" dirty="0" smtClean="0"/>
              <a:t>-services</a:t>
            </a:r>
          </a:p>
          <a:p>
            <a:pPr>
              <a:buNone/>
            </a:pPr>
            <a:r>
              <a:rPr lang="fr-FR" sz="2000" b="1" dirty="0" smtClean="0"/>
              <a:t>-r: </a:t>
            </a:r>
            <a:r>
              <a:rPr lang="fr-FR" sz="2000" dirty="0" smtClean="0"/>
              <a:t>Scan séquentiel des ports, ne mélange pas leur ordre</a:t>
            </a:r>
          </a:p>
          <a:p>
            <a:pPr>
              <a:buNone/>
            </a:pPr>
            <a:r>
              <a:rPr lang="fr-FR" sz="2000" b="1" dirty="0" smtClean="0"/>
              <a:t>--top-ports &lt;nombre&gt;: </a:t>
            </a:r>
            <a:r>
              <a:rPr lang="fr-FR" sz="2000" dirty="0" smtClean="0"/>
              <a:t>Scan &lt;nombre&gt; de ports </a:t>
            </a:r>
            <a:r>
              <a:rPr lang="fr-FR" sz="2000" dirty="0" err="1" smtClean="0"/>
              <a:t>parmis</a:t>
            </a:r>
            <a:r>
              <a:rPr lang="fr-FR" sz="2000" dirty="0" smtClean="0"/>
              <a:t> les plus courants</a:t>
            </a:r>
          </a:p>
          <a:p>
            <a:pPr>
              <a:buNone/>
            </a:pPr>
            <a:r>
              <a:rPr lang="fr-FR" sz="2000" b="1" dirty="0" smtClean="0"/>
              <a:t>--port-ratio &lt;ratio&gt;: </a:t>
            </a:r>
            <a:r>
              <a:rPr lang="fr-FR" sz="2000" dirty="0" smtClean="0"/>
              <a:t>Scan &lt;ratio&gt; pourcent des ports les plus courants</a:t>
            </a:r>
          </a:p>
          <a:p>
            <a:pPr>
              <a:buNone/>
            </a:pPr>
            <a:r>
              <a:rPr lang="fr-FR" sz="2000" b="1" dirty="0" smtClean="0"/>
              <a:t> </a:t>
            </a:r>
            <a:endParaRPr lang="fr-FR"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fr-FR"/>
              <a:t>Nmap</a:t>
            </a:r>
          </a:p>
        </p:txBody>
      </p:sp>
      <p:sp>
        <p:nvSpPr>
          <p:cNvPr id="3075" name="Rectangle 3"/>
          <p:cNvSpPr>
            <a:spLocks noGrp="1" noChangeArrowheads="1"/>
          </p:cNvSpPr>
          <p:nvPr>
            <p:ph type="body" idx="1"/>
          </p:nvPr>
        </p:nvSpPr>
        <p:spPr/>
        <p:txBody>
          <a:bodyPr/>
          <a:lstStyle/>
          <a:p>
            <a:pPr>
              <a:lnSpc>
                <a:spcPct val="80000"/>
              </a:lnSpc>
            </a:pPr>
            <a:r>
              <a:rPr lang="fr-FR" sz="2800" dirty="0"/>
              <a:t>NMAP (Network </a:t>
            </a:r>
            <a:r>
              <a:rPr lang="fr-FR" sz="2800" dirty="0" err="1"/>
              <a:t>MAPpper</a:t>
            </a:r>
            <a:r>
              <a:rPr lang="fr-FR" sz="2800" dirty="0"/>
              <a:t>)</a:t>
            </a:r>
          </a:p>
          <a:p>
            <a:pPr>
              <a:lnSpc>
                <a:spcPct val="80000"/>
              </a:lnSpc>
            </a:pPr>
            <a:r>
              <a:rPr lang="fr-FR" sz="2800" dirty="0"/>
              <a:t>Open source et libre (licence GPL)</a:t>
            </a:r>
          </a:p>
          <a:p>
            <a:pPr>
              <a:lnSpc>
                <a:spcPct val="80000"/>
              </a:lnSpc>
            </a:pPr>
            <a:r>
              <a:rPr lang="fr-FR" sz="2800" dirty="0"/>
              <a:t>Supporté par Unix, MAC OS X, Microsoft</a:t>
            </a:r>
          </a:p>
          <a:p>
            <a:pPr>
              <a:lnSpc>
                <a:spcPct val="80000"/>
              </a:lnSpc>
            </a:pPr>
            <a:r>
              <a:rPr lang="fr-FR" sz="2800" dirty="0"/>
              <a:t>Disponible : </a:t>
            </a:r>
            <a:r>
              <a:rPr lang="fr-FR" sz="2800" dirty="0">
                <a:hlinkClick r:id="rId3"/>
              </a:rPr>
              <a:t>http://www.insecure.org</a:t>
            </a:r>
            <a:endParaRPr lang="fr-FR" sz="2800" dirty="0"/>
          </a:p>
          <a:p>
            <a:pPr>
              <a:lnSpc>
                <a:spcPct val="80000"/>
              </a:lnSpc>
            </a:pPr>
            <a:r>
              <a:rPr lang="fr-FR" sz="2800" dirty="0"/>
              <a:t>Objectifs:</a:t>
            </a:r>
          </a:p>
          <a:p>
            <a:pPr lvl="1">
              <a:lnSpc>
                <a:spcPct val="80000"/>
              </a:lnSpc>
            </a:pPr>
            <a:r>
              <a:rPr lang="fr-FR" sz="2400" dirty="0"/>
              <a:t>Détection des services actifs</a:t>
            </a:r>
          </a:p>
          <a:p>
            <a:pPr lvl="1">
              <a:lnSpc>
                <a:spcPct val="80000"/>
              </a:lnSpc>
            </a:pPr>
            <a:r>
              <a:rPr lang="fr-FR" sz="2400" dirty="0"/>
              <a:t>Relevé d’empreinte système</a:t>
            </a:r>
          </a:p>
          <a:p>
            <a:pPr lvl="1">
              <a:lnSpc>
                <a:spcPct val="80000"/>
              </a:lnSpc>
            </a:pPr>
            <a:r>
              <a:rPr lang="fr-FR" sz="2400" dirty="0"/>
              <a:t>Taille du réseau quelconque</a:t>
            </a:r>
          </a:p>
          <a:p>
            <a:pPr>
              <a:lnSpc>
                <a:spcPct val="80000"/>
              </a:lnSpc>
            </a:pPr>
            <a:r>
              <a:rPr lang="fr-FR" sz="2800" dirty="0"/>
              <a:t>Caractéristiques : </a:t>
            </a:r>
          </a:p>
          <a:p>
            <a:pPr lvl="1">
              <a:lnSpc>
                <a:spcPct val="80000"/>
              </a:lnSpc>
            </a:pPr>
            <a:r>
              <a:rPr lang="fr-FR" sz="2400" dirty="0"/>
              <a:t>Balayages par plusieurs techniques de scan</a:t>
            </a:r>
          </a:p>
          <a:p>
            <a:pPr lvl="1">
              <a:lnSpc>
                <a:spcPct val="80000"/>
              </a:lnSpc>
            </a:pPr>
            <a:r>
              <a:rPr lang="fr-FR" sz="2400" dirty="0"/>
              <a:t>Peut être « discret » et non traçable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Quelques éléments </a:t>
            </a:r>
            <a:r>
              <a:rPr lang="fr-FR" dirty="0" smtClean="0"/>
              <a:t>du manuel</a:t>
            </a:r>
            <a:endParaRPr lang="fr-FR" dirty="0"/>
          </a:p>
        </p:txBody>
      </p:sp>
      <p:sp>
        <p:nvSpPr>
          <p:cNvPr id="3" name="Espace réservé du contenu 2"/>
          <p:cNvSpPr>
            <a:spLocks noGrp="1"/>
          </p:cNvSpPr>
          <p:nvPr>
            <p:ph idx="1"/>
          </p:nvPr>
        </p:nvSpPr>
        <p:spPr/>
        <p:txBody>
          <a:bodyPr/>
          <a:lstStyle/>
          <a:p>
            <a:pPr>
              <a:buNone/>
            </a:pPr>
            <a:r>
              <a:rPr lang="fr-FR" sz="2000" b="1" dirty="0" smtClean="0"/>
              <a:t>DÉTECTION DE SERVICE/VERSION:</a:t>
            </a:r>
          </a:p>
          <a:p>
            <a:pPr>
              <a:buNone/>
            </a:pPr>
            <a:r>
              <a:rPr lang="fr-FR" sz="2000" b="1" dirty="0" smtClean="0"/>
              <a:t>-</a:t>
            </a:r>
            <a:r>
              <a:rPr lang="fr-FR" sz="2000" b="1" dirty="0" err="1" smtClean="0"/>
              <a:t>sV</a:t>
            </a:r>
            <a:r>
              <a:rPr lang="fr-FR" sz="2000" b="1" dirty="0" smtClean="0"/>
              <a:t>: </a:t>
            </a:r>
            <a:r>
              <a:rPr lang="fr-FR" sz="2000" dirty="0" smtClean="0"/>
              <a:t>Teste les ports ouverts pour déterminer le service en écoute et sa version</a:t>
            </a:r>
          </a:p>
          <a:p>
            <a:pPr>
              <a:buNone/>
            </a:pPr>
            <a:r>
              <a:rPr lang="fr-FR" sz="2000" b="1" dirty="0" smtClean="0"/>
              <a:t>--version-light: </a:t>
            </a:r>
            <a:r>
              <a:rPr lang="fr-FR" sz="2000" dirty="0" smtClean="0"/>
              <a:t>limite les tests aux plus probables pour une identification plus rapide</a:t>
            </a:r>
          </a:p>
          <a:p>
            <a:pPr>
              <a:buNone/>
            </a:pPr>
            <a:r>
              <a:rPr lang="fr-FR" sz="2000" b="1" dirty="0" smtClean="0"/>
              <a:t>--version-</a:t>
            </a:r>
            <a:r>
              <a:rPr lang="fr-FR" sz="2000" b="1" dirty="0" err="1" smtClean="0"/>
              <a:t>intensity</a:t>
            </a:r>
            <a:r>
              <a:rPr lang="fr-FR" sz="2000" b="1" dirty="0" smtClean="0"/>
              <a:t> &lt;niveau&gt;: </a:t>
            </a:r>
            <a:r>
              <a:rPr lang="fr-FR" sz="2000" dirty="0" smtClean="0"/>
              <a:t>de 0 (léger) à 9 (tout essayer)</a:t>
            </a:r>
          </a:p>
          <a:p>
            <a:pPr>
              <a:buNone/>
            </a:pPr>
            <a:r>
              <a:rPr lang="fr-FR" sz="2000" b="1" dirty="0" smtClean="0"/>
              <a:t>--version-all: </a:t>
            </a:r>
            <a:r>
              <a:rPr lang="fr-FR" sz="2000" dirty="0" smtClean="0"/>
              <a:t>essaie un à un tous les tests possibles pour la détection des versions</a:t>
            </a:r>
          </a:p>
          <a:p>
            <a:pPr>
              <a:buNone/>
            </a:pPr>
            <a:r>
              <a:rPr lang="fr-FR" sz="2000" b="1" dirty="0" smtClean="0"/>
              <a:t>--version-trace: </a:t>
            </a:r>
            <a:r>
              <a:rPr lang="fr-FR" sz="2000" dirty="0" smtClean="0"/>
              <a:t>affiche des informations détaillées du scan de versions (pour débogage)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Quelques éléments </a:t>
            </a:r>
            <a:r>
              <a:rPr lang="fr-FR" dirty="0" smtClean="0"/>
              <a:t>du manuel</a:t>
            </a:r>
            <a:endParaRPr lang="fr-FR" dirty="0"/>
          </a:p>
        </p:txBody>
      </p:sp>
      <p:sp>
        <p:nvSpPr>
          <p:cNvPr id="3" name="Espace réservé du contenu 2"/>
          <p:cNvSpPr>
            <a:spLocks noGrp="1"/>
          </p:cNvSpPr>
          <p:nvPr>
            <p:ph idx="1"/>
          </p:nvPr>
        </p:nvSpPr>
        <p:spPr/>
        <p:txBody>
          <a:bodyPr/>
          <a:lstStyle/>
          <a:p>
            <a:pPr>
              <a:buNone/>
            </a:pPr>
            <a:r>
              <a:rPr lang="fr-FR" sz="2000" b="1" dirty="0" smtClean="0"/>
              <a:t>DÉTECTION DE SYSTÈME D'EXPLOITATION:</a:t>
            </a:r>
          </a:p>
          <a:p>
            <a:pPr>
              <a:buNone/>
            </a:pPr>
            <a:r>
              <a:rPr lang="fr-FR" sz="2000" b="1" dirty="0" smtClean="0"/>
              <a:t>-O: </a:t>
            </a:r>
            <a:r>
              <a:rPr lang="fr-FR" sz="2000" dirty="0" smtClean="0"/>
              <a:t>Active la détection d'OS</a:t>
            </a:r>
          </a:p>
          <a:p>
            <a:pPr>
              <a:buNone/>
            </a:pPr>
            <a:r>
              <a:rPr lang="fr-FR" sz="2000" b="1" dirty="0" smtClean="0"/>
              <a:t>--</a:t>
            </a:r>
            <a:r>
              <a:rPr lang="fr-FR" sz="2000" b="1" dirty="0" err="1" smtClean="0"/>
              <a:t>osscan</a:t>
            </a:r>
            <a:r>
              <a:rPr lang="fr-FR" sz="2000" b="1" dirty="0" smtClean="0"/>
              <a:t>-</a:t>
            </a:r>
            <a:r>
              <a:rPr lang="fr-FR" sz="2000" b="1" dirty="0" err="1" smtClean="0"/>
              <a:t>limit</a:t>
            </a:r>
            <a:r>
              <a:rPr lang="fr-FR" sz="2000" b="1" dirty="0" smtClean="0"/>
              <a:t>: </a:t>
            </a:r>
            <a:r>
              <a:rPr lang="fr-FR" sz="2000" dirty="0" smtClean="0"/>
              <a:t>limite la détection aux cibles </a:t>
            </a:r>
            <a:r>
              <a:rPr lang="fr-FR" sz="2000" dirty="0" err="1" smtClean="0"/>
              <a:t>prométeuses</a:t>
            </a:r>
            <a:r>
              <a:rPr lang="fr-FR" sz="2000" dirty="0" smtClean="0"/>
              <a:t> </a:t>
            </a:r>
          </a:p>
          <a:p>
            <a:pPr>
              <a:buNone/>
            </a:pPr>
            <a:r>
              <a:rPr lang="fr-FR" sz="2000" b="1" dirty="0" smtClean="0"/>
              <a:t>--</a:t>
            </a:r>
            <a:r>
              <a:rPr lang="fr-FR" sz="2000" b="1" dirty="0" err="1" smtClean="0"/>
              <a:t>osscan</a:t>
            </a:r>
            <a:r>
              <a:rPr lang="fr-FR" sz="2000" b="1" dirty="0" smtClean="0"/>
              <a:t>-</a:t>
            </a:r>
            <a:r>
              <a:rPr lang="fr-FR" sz="2000" b="1" dirty="0" err="1" smtClean="0"/>
              <a:t>guess</a:t>
            </a:r>
            <a:r>
              <a:rPr lang="fr-FR" sz="2000" b="1" dirty="0" smtClean="0"/>
              <a:t>: </a:t>
            </a:r>
            <a:r>
              <a:rPr lang="fr-FR" sz="2000" dirty="0" smtClean="0"/>
              <a:t>détecte l'OS de façon plus agressive</a:t>
            </a:r>
          </a:p>
          <a:p>
            <a:pPr>
              <a:buNone/>
            </a:pPr>
            <a:endParaRPr lang="fr-FR" sz="2000" b="1" dirty="0" smtClean="0"/>
          </a:p>
          <a:p>
            <a:pPr>
              <a:buNone/>
            </a:pPr>
            <a:r>
              <a:rPr lang="fr-FR" sz="2000" b="1" dirty="0" smtClean="0"/>
              <a:t>TEMPORISATION ET PERFORMANCE:</a:t>
            </a:r>
          </a:p>
          <a:p>
            <a:pPr>
              <a:buNone/>
            </a:pPr>
            <a:r>
              <a:rPr lang="fr-FR" sz="2000" dirty="0" smtClean="0"/>
              <a:t>Les options qui prennent un argument de temps sont en </a:t>
            </a:r>
            <a:r>
              <a:rPr lang="fr-FR" sz="2000" dirty="0" err="1" smtClean="0"/>
              <a:t>milisecondes</a:t>
            </a:r>
            <a:r>
              <a:rPr lang="fr-FR" sz="2000" dirty="0" smtClean="0"/>
              <a:t> a moins que vous ne spécifiiez 's'</a:t>
            </a:r>
          </a:p>
          <a:p>
            <a:pPr>
              <a:buNone/>
            </a:pPr>
            <a:r>
              <a:rPr lang="fr-FR" sz="2000" dirty="0" smtClean="0"/>
              <a:t>(secondes), 'm' (minutes), ou 'h' (heures) à la valeur (</a:t>
            </a:r>
            <a:r>
              <a:rPr lang="fr-FR" sz="2000" dirty="0" err="1" smtClean="0"/>
              <a:t>e.g</a:t>
            </a:r>
            <a:r>
              <a:rPr lang="fr-FR" sz="2000" dirty="0" smtClean="0"/>
              <a:t>. 30m).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Quelques éléments </a:t>
            </a:r>
            <a:r>
              <a:rPr lang="fr-FR" dirty="0" smtClean="0"/>
              <a:t>du manuel</a:t>
            </a:r>
            <a:endParaRPr lang="fr-FR" dirty="0"/>
          </a:p>
        </p:txBody>
      </p:sp>
      <p:sp>
        <p:nvSpPr>
          <p:cNvPr id="3" name="Espace réservé du contenu 2"/>
          <p:cNvSpPr>
            <a:spLocks noGrp="1"/>
          </p:cNvSpPr>
          <p:nvPr>
            <p:ph idx="1"/>
          </p:nvPr>
        </p:nvSpPr>
        <p:spPr/>
        <p:txBody>
          <a:bodyPr/>
          <a:lstStyle/>
          <a:p>
            <a:pPr>
              <a:buNone/>
            </a:pPr>
            <a:r>
              <a:rPr lang="fr-FR" sz="2000" b="1" dirty="0" smtClean="0"/>
              <a:t>ÉVASION PARE-FEU/IDS ET USURPATION D'IDENTITÉ</a:t>
            </a:r>
          </a:p>
          <a:p>
            <a:pPr>
              <a:buNone/>
            </a:pPr>
            <a:r>
              <a:rPr lang="fr-FR" sz="2000" b="1" dirty="0" smtClean="0"/>
              <a:t>-f; --</a:t>
            </a:r>
            <a:r>
              <a:rPr lang="fr-FR" sz="2000" b="1" dirty="0" err="1" smtClean="0"/>
              <a:t>mtu</a:t>
            </a:r>
            <a:r>
              <a:rPr lang="fr-FR" sz="2000" b="1" dirty="0" smtClean="0"/>
              <a:t> &lt;val&gt;: </a:t>
            </a:r>
            <a:r>
              <a:rPr lang="fr-FR" sz="2000" dirty="0" smtClean="0"/>
              <a:t>Fragmente les paquets en spécifiant </a:t>
            </a:r>
            <a:r>
              <a:rPr lang="fr-FR" sz="2000" dirty="0" err="1" smtClean="0"/>
              <a:t>event</a:t>
            </a:r>
            <a:r>
              <a:rPr lang="fr-FR" sz="2000" dirty="0" smtClean="0"/>
              <a:t>. la MTU</a:t>
            </a:r>
          </a:p>
          <a:p>
            <a:pPr>
              <a:buNone/>
            </a:pPr>
            <a:r>
              <a:rPr lang="fr-FR" sz="2000" b="1" dirty="0" smtClean="0"/>
              <a:t>-D &lt;decoy1,decoy2[,ME],...&gt;: </a:t>
            </a:r>
            <a:r>
              <a:rPr lang="fr-FR" sz="2000" dirty="0" smtClean="0"/>
              <a:t>Obscurci le scan avec des leurres</a:t>
            </a:r>
          </a:p>
          <a:p>
            <a:pPr>
              <a:buNone/>
            </a:pPr>
            <a:r>
              <a:rPr lang="fr-FR" sz="2000" b="1" dirty="0" smtClean="0"/>
              <a:t>-S &lt;</a:t>
            </a:r>
            <a:r>
              <a:rPr lang="fr-FR" sz="2000" b="1" dirty="0" err="1" smtClean="0"/>
              <a:t>IP_Address</a:t>
            </a:r>
            <a:r>
              <a:rPr lang="fr-FR" sz="2000" b="1" dirty="0" smtClean="0"/>
              <a:t>&gt;: </a:t>
            </a:r>
            <a:r>
              <a:rPr lang="fr-FR" sz="2000" dirty="0" smtClean="0"/>
              <a:t>Usurpe l'adresse source</a:t>
            </a:r>
          </a:p>
          <a:p>
            <a:pPr>
              <a:buNone/>
            </a:pPr>
            <a:r>
              <a:rPr lang="fr-FR" sz="2000" b="1" dirty="0" smtClean="0"/>
              <a:t>-e &lt;</a:t>
            </a:r>
            <a:r>
              <a:rPr lang="fr-FR" sz="2000" b="1" dirty="0" err="1" smtClean="0"/>
              <a:t>iface</a:t>
            </a:r>
            <a:r>
              <a:rPr lang="fr-FR" sz="2000" b="1" dirty="0" smtClean="0"/>
              <a:t>&gt;: </a:t>
            </a:r>
            <a:r>
              <a:rPr lang="fr-FR" sz="2000" dirty="0" smtClean="0"/>
              <a:t>Utilise l'interface réseau spécifiée</a:t>
            </a:r>
          </a:p>
          <a:p>
            <a:pPr>
              <a:buNone/>
            </a:pPr>
            <a:r>
              <a:rPr lang="fr-FR" sz="2000" b="1" dirty="0" smtClean="0"/>
              <a:t>-g/--source-port &lt;</a:t>
            </a:r>
            <a:r>
              <a:rPr lang="fr-FR" sz="2000" b="1" dirty="0" err="1" smtClean="0"/>
              <a:t>portnum</a:t>
            </a:r>
            <a:r>
              <a:rPr lang="fr-FR" sz="2000" b="1" dirty="0" smtClean="0"/>
              <a:t>&gt;: </a:t>
            </a:r>
            <a:r>
              <a:rPr lang="fr-FR" sz="2000" dirty="0" smtClean="0"/>
              <a:t>Utilise le numéro de port comme </a:t>
            </a:r>
            <a:r>
              <a:rPr lang="fr-FR" sz="2000" dirty="0" err="1" smtClean="0"/>
              <a:t>src</a:t>
            </a:r>
            <a:endParaRPr lang="fr-FR" sz="2000" dirty="0" smtClean="0"/>
          </a:p>
          <a:p>
            <a:pPr>
              <a:buNone/>
            </a:pPr>
            <a:r>
              <a:rPr lang="fr-FR" sz="2000" b="1" dirty="0" smtClean="0"/>
              <a:t>--data-</a:t>
            </a:r>
            <a:r>
              <a:rPr lang="fr-FR" sz="2000" b="1" dirty="0" err="1" smtClean="0"/>
              <a:t>length</a:t>
            </a:r>
            <a:r>
              <a:rPr lang="fr-FR" sz="2000" b="1" dirty="0" smtClean="0"/>
              <a:t> &lt;</a:t>
            </a:r>
            <a:r>
              <a:rPr lang="fr-FR" sz="2000" b="1" dirty="0" err="1" smtClean="0"/>
              <a:t>num</a:t>
            </a:r>
            <a:r>
              <a:rPr lang="fr-FR" sz="2000" b="1" dirty="0" smtClean="0"/>
              <a:t>&gt;: </a:t>
            </a:r>
            <a:r>
              <a:rPr lang="fr-FR" sz="2000" dirty="0" smtClean="0"/>
              <a:t>Ajoute des données au hasard aux paquets</a:t>
            </a:r>
          </a:p>
          <a:p>
            <a:pPr>
              <a:buNone/>
            </a:pPr>
            <a:r>
              <a:rPr lang="fr-FR" sz="2000" b="1" dirty="0" smtClean="0"/>
              <a:t>--</a:t>
            </a:r>
            <a:r>
              <a:rPr lang="fr-FR" sz="2000" b="1" dirty="0" err="1" smtClean="0"/>
              <a:t>ip</a:t>
            </a:r>
            <a:r>
              <a:rPr lang="fr-FR" sz="2000" b="1" dirty="0" smtClean="0"/>
              <a:t>-options &lt;options&gt;: </a:t>
            </a:r>
            <a:r>
              <a:rPr lang="fr-FR" sz="2000" dirty="0" smtClean="0"/>
              <a:t>Envoi des paquets avec les options IP</a:t>
            </a:r>
          </a:p>
          <a:p>
            <a:pPr>
              <a:buNone/>
            </a:pPr>
            <a:r>
              <a:rPr lang="fr-FR" sz="2000" b="1" dirty="0" smtClean="0"/>
              <a:t>--</a:t>
            </a:r>
            <a:r>
              <a:rPr lang="fr-FR" sz="2000" b="1" dirty="0" err="1" smtClean="0"/>
              <a:t>ttl</a:t>
            </a:r>
            <a:r>
              <a:rPr lang="fr-FR" sz="2000" b="1" dirty="0" smtClean="0"/>
              <a:t> &lt;val&gt;: </a:t>
            </a:r>
            <a:r>
              <a:rPr lang="fr-FR" sz="2000" dirty="0" smtClean="0"/>
              <a:t>Spécifie le champ time-to-live IP</a:t>
            </a:r>
          </a:p>
          <a:p>
            <a:pPr>
              <a:buNone/>
            </a:pPr>
            <a:r>
              <a:rPr lang="fr-FR" sz="2000" b="1" dirty="0" smtClean="0"/>
              <a:t>--</a:t>
            </a:r>
            <a:r>
              <a:rPr lang="fr-FR" sz="2000" b="1" dirty="0" err="1" smtClean="0"/>
              <a:t>spoof</a:t>
            </a:r>
            <a:r>
              <a:rPr lang="fr-FR" sz="2000" b="1" dirty="0" smtClean="0"/>
              <a:t>-mac &lt;adresse MAC, préfixe ou nom du fabriquant&gt;: </a:t>
            </a:r>
            <a:r>
              <a:rPr lang="fr-FR" sz="2000" dirty="0" smtClean="0"/>
              <a:t>Usurpe une adresse MAC</a:t>
            </a:r>
          </a:p>
          <a:p>
            <a:pPr>
              <a:buNone/>
            </a:pPr>
            <a:r>
              <a:rPr lang="fr-FR" sz="2000" b="1" dirty="0" smtClean="0"/>
              <a:t>--</a:t>
            </a:r>
            <a:r>
              <a:rPr lang="fr-FR" sz="2000" b="1" dirty="0" err="1" smtClean="0"/>
              <a:t>badsum</a:t>
            </a:r>
            <a:r>
              <a:rPr lang="fr-FR" sz="2000" b="1" dirty="0" smtClean="0"/>
              <a:t>: </a:t>
            </a:r>
            <a:r>
              <a:rPr lang="fr-FR" sz="2000" dirty="0" smtClean="0"/>
              <a:t>Envoi des paquets TCP/UDP avec une somme de </a:t>
            </a:r>
            <a:r>
              <a:rPr lang="fr-FR" sz="2000" dirty="0" err="1" smtClean="0"/>
              <a:t>controle</a:t>
            </a:r>
            <a:r>
              <a:rPr lang="fr-FR" sz="2000" dirty="0" smtClean="0"/>
              <a:t> </a:t>
            </a:r>
            <a:r>
              <a:rPr lang="fr-FR" sz="2000" dirty="0" err="1" smtClean="0"/>
              <a:t>erronnée</a:t>
            </a:r>
            <a:r>
              <a:rPr lang="fr-FR" sz="2000" b="1" dirty="0" smtClean="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Quelques éléments </a:t>
            </a:r>
            <a:r>
              <a:rPr lang="fr-FR" dirty="0" smtClean="0"/>
              <a:t>du manuel</a:t>
            </a:r>
            <a:endParaRPr lang="fr-FR" dirty="0"/>
          </a:p>
        </p:txBody>
      </p:sp>
      <p:sp>
        <p:nvSpPr>
          <p:cNvPr id="3" name="Espace réservé du contenu 2"/>
          <p:cNvSpPr>
            <a:spLocks noGrp="1"/>
          </p:cNvSpPr>
          <p:nvPr>
            <p:ph idx="1"/>
          </p:nvPr>
        </p:nvSpPr>
        <p:spPr/>
        <p:txBody>
          <a:bodyPr/>
          <a:lstStyle/>
          <a:p>
            <a:pPr>
              <a:buNone/>
            </a:pPr>
            <a:r>
              <a:rPr lang="fr-FR" sz="2000" b="1" dirty="0" smtClean="0"/>
              <a:t>SORTIE:</a:t>
            </a:r>
          </a:p>
          <a:p>
            <a:pPr>
              <a:buNone/>
            </a:pPr>
            <a:r>
              <a:rPr lang="fr-FR" sz="2000" b="1" dirty="0" smtClean="0"/>
              <a:t>-</a:t>
            </a:r>
            <a:r>
              <a:rPr lang="fr-FR" sz="2000" b="1" dirty="0" err="1" smtClean="0"/>
              <a:t>oN</a:t>
            </a:r>
            <a:r>
              <a:rPr lang="fr-FR" sz="2000" b="1" dirty="0" smtClean="0"/>
              <a:t>/-</a:t>
            </a:r>
            <a:r>
              <a:rPr lang="fr-FR" sz="2000" b="1" dirty="0" err="1" smtClean="0"/>
              <a:t>oX</a:t>
            </a:r>
            <a:r>
              <a:rPr lang="fr-FR" sz="2000" b="1" dirty="0" smtClean="0"/>
              <a:t>/-</a:t>
            </a:r>
            <a:r>
              <a:rPr lang="fr-FR" sz="2000" b="1" dirty="0" err="1" smtClean="0"/>
              <a:t>oS</a:t>
            </a:r>
            <a:r>
              <a:rPr lang="fr-FR" sz="2000" b="1" dirty="0" smtClean="0"/>
              <a:t>/-</a:t>
            </a:r>
            <a:r>
              <a:rPr lang="fr-FR" sz="2000" b="1" dirty="0" err="1" smtClean="0"/>
              <a:t>oG</a:t>
            </a:r>
            <a:r>
              <a:rPr lang="fr-FR" sz="2000" b="1" dirty="0" smtClean="0"/>
              <a:t> &lt;file&gt;: </a:t>
            </a:r>
            <a:r>
              <a:rPr lang="fr-FR" sz="2000" dirty="0" smtClean="0"/>
              <a:t>Sortie dans le fichier en </a:t>
            </a:r>
            <a:r>
              <a:rPr lang="fr-FR" sz="2000" dirty="0" err="1" smtClean="0"/>
              <a:t>param</a:t>
            </a:r>
            <a:r>
              <a:rPr lang="fr-FR" sz="2000" dirty="0" smtClean="0"/>
              <a:t> au format normal, XML</a:t>
            </a:r>
            <a:r>
              <a:rPr lang="fr-FR" sz="2000" b="1" dirty="0" smtClean="0"/>
              <a:t>, </a:t>
            </a:r>
            <a:r>
              <a:rPr lang="fr-FR" sz="2000" dirty="0" smtClean="0"/>
              <a:t>s|&lt;</a:t>
            </a:r>
            <a:r>
              <a:rPr lang="fr-FR" sz="2000" dirty="0" err="1" smtClean="0"/>
              <a:t>rIpt</a:t>
            </a:r>
            <a:r>
              <a:rPr lang="fr-FR" sz="2000" dirty="0" smtClean="0"/>
              <a:t> kIddi3 et </a:t>
            </a:r>
            <a:r>
              <a:rPr lang="fr-FR" sz="2000" dirty="0" err="1" smtClean="0"/>
              <a:t>Grepable</a:t>
            </a:r>
            <a:r>
              <a:rPr lang="fr-FR" sz="2000" dirty="0" smtClean="0"/>
              <a:t>, </a:t>
            </a:r>
          </a:p>
          <a:p>
            <a:pPr>
              <a:buNone/>
            </a:pPr>
            <a:r>
              <a:rPr lang="fr-FR" sz="2000" b="1" dirty="0" smtClean="0"/>
              <a:t>-</a:t>
            </a:r>
            <a:r>
              <a:rPr lang="fr-FR" sz="2000" b="1" dirty="0" err="1" smtClean="0"/>
              <a:t>oA</a:t>
            </a:r>
            <a:r>
              <a:rPr lang="fr-FR" sz="2000" b="1" dirty="0" smtClean="0"/>
              <a:t> &lt;</a:t>
            </a:r>
            <a:r>
              <a:rPr lang="fr-FR" sz="2000" b="1" dirty="0" err="1" smtClean="0"/>
              <a:t>basename</a:t>
            </a:r>
            <a:r>
              <a:rPr lang="fr-FR" sz="2000" b="1" dirty="0" smtClean="0"/>
              <a:t>&gt;: </a:t>
            </a:r>
            <a:r>
              <a:rPr lang="fr-FR" sz="2000" dirty="0" smtClean="0"/>
              <a:t>Sortie dans trois formats majeurs en même tps</a:t>
            </a:r>
          </a:p>
          <a:p>
            <a:pPr>
              <a:buNone/>
            </a:pPr>
            <a:r>
              <a:rPr lang="fr-FR" sz="2000" b="1" dirty="0" smtClean="0"/>
              <a:t>-v: </a:t>
            </a:r>
            <a:r>
              <a:rPr lang="fr-FR" sz="2000" dirty="0" smtClean="0"/>
              <a:t>Rend </a:t>
            </a:r>
            <a:r>
              <a:rPr lang="fr-FR" sz="2000" dirty="0" err="1" smtClean="0"/>
              <a:t>Nmap</a:t>
            </a:r>
            <a:r>
              <a:rPr lang="fr-FR" sz="2000" dirty="0" smtClean="0"/>
              <a:t> plus verbeux (-</a:t>
            </a:r>
            <a:r>
              <a:rPr lang="fr-FR" sz="2000" dirty="0" err="1" smtClean="0"/>
              <a:t>vv</a:t>
            </a:r>
            <a:r>
              <a:rPr lang="fr-FR" sz="2000" dirty="0" smtClean="0"/>
              <a:t> pour plus d'effet)</a:t>
            </a:r>
          </a:p>
          <a:p>
            <a:pPr>
              <a:buNone/>
            </a:pPr>
            <a:r>
              <a:rPr lang="fr-FR" sz="2000" b="1" dirty="0" smtClean="0"/>
              <a:t>-d[</a:t>
            </a:r>
            <a:r>
              <a:rPr lang="fr-FR" sz="2000" b="1" dirty="0" err="1" smtClean="0"/>
              <a:t>level</a:t>
            </a:r>
            <a:r>
              <a:rPr lang="fr-FR" sz="2000" b="1" dirty="0" smtClean="0"/>
              <a:t>]: </a:t>
            </a:r>
            <a:r>
              <a:rPr lang="fr-FR" sz="2000" dirty="0" smtClean="0"/>
              <a:t>Sélectionne ou augmente le niveau de débogage max. 9</a:t>
            </a:r>
          </a:p>
          <a:p>
            <a:pPr>
              <a:buNone/>
            </a:pPr>
            <a:r>
              <a:rPr lang="fr-FR" sz="2000" b="1" dirty="0" smtClean="0"/>
              <a:t>--</a:t>
            </a:r>
            <a:r>
              <a:rPr lang="fr-FR" sz="2000" b="1" dirty="0" err="1" smtClean="0"/>
              <a:t>packet</a:t>
            </a:r>
            <a:r>
              <a:rPr lang="fr-FR" sz="2000" b="1" dirty="0" smtClean="0"/>
              <a:t>-trace: </a:t>
            </a:r>
            <a:r>
              <a:rPr lang="fr-FR" sz="2000" dirty="0" smtClean="0"/>
              <a:t>Affiche tous les paquets émis et reçus</a:t>
            </a:r>
          </a:p>
          <a:p>
            <a:pPr>
              <a:buNone/>
            </a:pPr>
            <a:r>
              <a:rPr lang="fr-FR" sz="2000" b="1" dirty="0" smtClean="0"/>
              <a:t>--</a:t>
            </a:r>
            <a:r>
              <a:rPr lang="fr-FR" sz="2000" b="1" dirty="0" err="1" smtClean="0"/>
              <a:t>iflist</a:t>
            </a:r>
            <a:r>
              <a:rPr lang="fr-FR" sz="2000" b="1" dirty="0" smtClean="0"/>
              <a:t>: </a:t>
            </a:r>
            <a:r>
              <a:rPr lang="fr-FR" sz="2000" dirty="0" smtClean="0"/>
              <a:t>Affiche les interfaces et les routes de l'hôte (débogage)</a:t>
            </a:r>
          </a:p>
          <a:p>
            <a:pPr>
              <a:buNone/>
            </a:pPr>
            <a:r>
              <a:rPr lang="fr-FR" sz="2000" b="1" dirty="0" smtClean="0"/>
              <a:t>--log-</a:t>
            </a:r>
            <a:r>
              <a:rPr lang="fr-FR" sz="2000" b="1" dirty="0" err="1" smtClean="0"/>
              <a:t>errors</a:t>
            </a:r>
            <a:r>
              <a:rPr lang="fr-FR" sz="2000" b="1" dirty="0" smtClean="0"/>
              <a:t>: </a:t>
            </a:r>
            <a:r>
              <a:rPr lang="fr-FR" sz="2000" dirty="0" smtClean="0"/>
              <a:t>Journalise les erreurs/alertes dans un fichier</a:t>
            </a:r>
          </a:p>
          <a:p>
            <a:pPr>
              <a:buNone/>
            </a:pPr>
            <a:r>
              <a:rPr lang="fr-FR" sz="2000" b="1" dirty="0" smtClean="0"/>
              <a:t>--append-output: </a:t>
            </a:r>
            <a:r>
              <a:rPr lang="fr-FR" sz="2000" dirty="0" smtClean="0"/>
              <a:t>Ajoute la sortie au fichier plutôt que de l'écraser </a:t>
            </a:r>
          </a:p>
          <a:p>
            <a:pPr>
              <a:buNone/>
            </a:pPr>
            <a:r>
              <a:rPr lang="fr-FR" sz="2000" b="1" dirty="0" smtClean="0"/>
              <a:t>--</a:t>
            </a:r>
            <a:r>
              <a:rPr lang="fr-FR" sz="2000" b="1" dirty="0" err="1" smtClean="0"/>
              <a:t>resume</a:t>
            </a:r>
            <a:r>
              <a:rPr lang="fr-FR" sz="2000" b="1" dirty="0" smtClean="0"/>
              <a:t> &lt;</a:t>
            </a:r>
            <a:r>
              <a:rPr lang="fr-FR" sz="2000" b="1" dirty="0" err="1" smtClean="0"/>
              <a:t>filename</a:t>
            </a:r>
            <a:r>
              <a:rPr lang="fr-FR" sz="2000" b="1" dirty="0" smtClean="0"/>
              <a:t>&gt;: </a:t>
            </a:r>
            <a:r>
              <a:rPr lang="fr-FR" sz="2000" dirty="0" smtClean="0"/>
              <a:t>Reprend un scan interrompu</a:t>
            </a:r>
          </a:p>
          <a:p>
            <a:pPr>
              <a:buNone/>
            </a:pPr>
            <a:endParaRPr lang="fr-FR" sz="2000" b="1"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Quelques éléments </a:t>
            </a:r>
            <a:r>
              <a:rPr lang="fr-FR" dirty="0" smtClean="0"/>
              <a:t>du manuel</a:t>
            </a:r>
            <a:endParaRPr lang="fr-FR" dirty="0"/>
          </a:p>
        </p:txBody>
      </p:sp>
      <p:sp>
        <p:nvSpPr>
          <p:cNvPr id="3" name="Espace réservé du contenu 2"/>
          <p:cNvSpPr>
            <a:spLocks noGrp="1"/>
          </p:cNvSpPr>
          <p:nvPr>
            <p:ph idx="1"/>
          </p:nvPr>
        </p:nvSpPr>
        <p:spPr/>
        <p:txBody>
          <a:bodyPr/>
          <a:lstStyle/>
          <a:p>
            <a:pPr>
              <a:buNone/>
            </a:pPr>
            <a:r>
              <a:rPr lang="fr-FR" sz="2000" b="1" dirty="0" smtClean="0"/>
              <a:t>DIVERS:</a:t>
            </a:r>
          </a:p>
          <a:p>
            <a:pPr>
              <a:buNone/>
            </a:pPr>
            <a:r>
              <a:rPr lang="fr-FR" sz="2000" b="1" dirty="0" smtClean="0"/>
              <a:t>-6: </a:t>
            </a:r>
            <a:r>
              <a:rPr lang="fr-FR" sz="2000" dirty="0" smtClean="0"/>
              <a:t>Active le scan IPv6</a:t>
            </a:r>
          </a:p>
          <a:p>
            <a:pPr>
              <a:buNone/>
            </a:pPr>
            <a:r>
              <a:rPr lang="fr-FR" sz="2000" b="1" dirty="0" smtClean="0"/>
              <a:t>-A: </a:t>
            </a:r>
            <a:r>
              <a:rPr lang="fr-FR" sz="2000" dirty="0" smtClean="0"/>
              <a:t>Active la détection du système d'exploitation et des versions</a:t>
            </a:r>
          </a:p>
          <a:p>
            <a:pPr>
              <a:buNone/>
            </a:pPr>
            <a:r>
              <a:rPr lang="fr-FR" sz="2000" b="1" dirty="0" smtClean="0"/>
              <a:t>--</a:t>
            </a:r>
            <a:r>
              <a:rPr lang="fr-FR" sz="2000" b="1" dirty="0" err="1" smtClean="0"/>
              <a:t>datadir</a:t>
            </a:r>
            <a:r>
              <a:rPr lang="fr-FR" sz="2000" b="1" dirty="0" smtClean="0"/>
              <a:t> &lt;</a:t>
            </a:r>
            <a:r>
              <a:rPr lang="fr-FR" sz="2000" b="1" dirty="0" err="1" smtClean="0"/>
              <a:t>dirname</a:t>
            </a:r>
            <a:r>
              <a:rPr lang="fr-FR" sz="2000" b="1" dirty="0" smtClean="0"/>
              <a:t>&gt;: </a:t>
            </a:r>
            <a:r>
              <a:rPr lang="fr-FR" sz="2000" dirty="0" smtClean="0"/>
              <a:t>Spécifie un dossier pour les fichiers de données de </a:t>
            </a:r>
            <a:r>
              <a:rPr lang="fr-FR" sz="2000" dirty="0" err="1" smtClean="0"/>
              <a:t>Nmap</a:t>
            </a:r>
            <a:endParaRPr lang="fr-FR" sz="2000" dirty="0" smtClean="0"/>
          </a:p>
          <a:p>
            <a:pPr>
              <a:buNone/>
            </a:pPr>
            <a:r>
              <a:rPr lang="fr-FR" sz="2000" b="1" dirty="0" smtClean="0"/>
              <a:t>--</a:t>
            </a:r>
            <a:r>
              <a:rPr lang="fr-FR" sz="2000" b="1" dirty="0" err="1" smtClean="0"/>
              <a:t>send</a:t>
            </a:r>
            <a:r>
              <a:rPr lang="fr-FR" sz="2000" b="1" dirty="0" smtClean="0"/>
              <a:t>-</a:t>
            </a:r>
            <a:r>
              <a:rPr lang="fr-FR" sz="2000" b="1" dirty="0" err="1" smtClean="0"/>
              <a:t>eth</a:t>
            </a:r>
            <a:r>
              <a:rPr lang="fr-FR" sz="2000" b="1" dirty="0" smtClean="0"/>
              <a:t>/--</a:t>
            </a:r>
            <a:r>
              <a:rPr lang="fr-FR" sz="2000" b="1" dirty="0" err="1" smtClean="0"/>
              <a:t>send</a:t>
            </a:r>
            <a:r>
              <a:rPr lang="fr-FR" sz="2000" b="1" dirty="0" smtClean="0"/>
              <a:t>-</a:t>
            </a:r>
            <a:r>
              <a:rPr lang="fr-FR" sz="2000" b="1" dirty="0" err="1" smtClean="0"/>
              <a:t>ip</a:t>
            </a:r>
            <a:r>
              <a:rPr lang="fr-FR" sz="2000" b="1" dirty="0" smtClean="0"/>
              <a:t>: </a:t>
            </a:r>
            <a:r>
              <a:rPr lang="fr-FR" sz="2000" dirty="0" smtClean="0"/>
              <a:t>Envoie des paquets en utilisant des trames Ethernet ou des paquets IP bruts</a:t>
            </a:r>
          </a:p>
          <a:p>
            <a:pPr>
              <a:buNone/>
            </a:pPr>
            <a:r>
              <a:rPr lang="fr-FR" sz="2000" b="1" dirty="0" smtClean="0"/>
              <a:t>--</a:t>
            </a:r>
            <a:r>
              <a:rPr lang="fr-FR" sz="2000" b="1" dirty="0" err="1" smtClean="0"/>
              <a:t>privileged</a:t>
            </a:r>
            <a:r>
              <a:rPr lang="fr-FR" sz="2000" b="1" dirty="0" smtClean="0"/>
              <a:t>: </a:t>
            </a:r>
            <a:r>
              <a:rPr lang="fr-FR" sz="2000" dirty="0" smtClean="0"/>
              <a:t>Suppose que l'utilisateur est entièrement privilégié -V: Affiche le numéro de version</a:t>
            </a:r>
          </a:p>
          <a:p>
            <a:pPr>
              <a:buNone/>
            </a:pPr>
            <a:r>
              <a:rPr lang="fr-FR" sz="2000" b="1" dirty="0" smtClean="0"/>
              <a:t>--</a:t>
            </a:r>
            <a:r>
              <a:rPr lang="fr-FR" sz="2000" b="1" dirty="0" err="1" smtClean="0"/>
              <a:t>unprivileged</a:t>
            </a:r>
            <a:r>
              <a:rPr lang="fr-FR" sz="2000" b="1" dirty="0" smtClean="0"/>
              <a:t>: </a:t>
            </a:r>
            <a:r>
              <a:rPr lang="fr-FR" sz="2000" dirty="0" smtClean="0"/>
              <a:t>Suppose que l'utilisateur n'a pas les privilèges d'usage des </a:t>
            </a:r>
            <a:r>
              <a:rPr lang="fr-FR" sz="2000" dirty="0" err="1" smtClean="0"/>
              <a:t>raw</a:t>
            </a:r>
            <a:r>
              <a:rPr lang="fr-FR" sz="2000" dirty="0" smtClean="0"/>
              <a:t> socket</a:t>
            </a:r>
          </a:p>
          <a:p>
            <a:pPr>
              <a:buNone/>
            </a:pPr>
            <a:r>
              <a:rPr lang="fr-FR" sz="2000" b="1" dirty="0" smtClean="0"/>
              <a:t>-h: </a:t>
            </a:r>
            <a:r>
              <a:rPr lang="fr-FR" sz="2000" dirty="0" smtClean="0"/>
              <a:t>Affiche ce résumé de l'aide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fr-FR" sz="4000"/>
              <a:t>Nmap (</a:t>
            </a:r>
            <a:r>
              <a:rPr lang="fr-FR"/>
              <a:t>techniques</a:t>
            </a:r>
            <a:r>
              <a:rPr lang="fr-FR" sz="4000"/>
              <a:t> de scan)</a:t>
            </a:r>
          </a:p>
        </p:txBody>
      </p:sp>
      <p:sp>
        <p:nvSpPr>
          <p:cNvPr id="6147" name="Rectangle 3"/>
          <p:cNvSpPr>
            <a:spLocks noGrp="1" noChangeArrowheads="1"/>
          </p:cNvSpPr>
          <p:nvPr>
            <p:ph type="body" idx="1"/>
          </p:nvPr>
        </p:nvSpPr>
        <p:spPr/>
        <p:txBody>
          <a:bodyPr/>
          <a:lstStyle/>
          <a:p>
            <a:pPr>
              <a:lnSpc>
                <a:spcPct val="90000"/>
              </a:lnSpc>
            </a:pPr>
            <a:r>
              <a:rPr lang="fr-FR" sz="2800"/>
              <a:t>NMAP est généralement couplé avec les outils d’audit (NESSUS)</a:t>
            </a:r>
          </a:p>
          <a:p>
            <a:pPr>
              <a:lnSpc>
                <a:spcPct val="90000"/>
              </a:lnSpc>
            </a:pPr>
            <a:r>
              <a:rPr lang="fr-FR" sz="2800"/>
              <a:t>Plusieurs techniques de scan basé sur TCP, ICMP, UDP</a:t>
            </a:r>
          </a:p>
          <a:p>
            <a:pPr>
              <a:lnSpc>
                <a:spcPct val="90000"/>
              </a:lnSpc>
            </a:pPr>
            <a:r>
              <a:rPr lang="fr-FR" sz="2800"/>
              <a:t>Trois types de SCAN</a:t>
            </a:r>
          </a:p>
          <a:p>
            <a:pPr lvl="1">
              <a:lnSpc>
                <a:spcPct val="90000"/>
              </a:lnSpc>
            </a:pPr>
            <a:r>
              <a:rPr lang="fr-FR" sz="2400"/>
              <a:t>Ouvert</a:t>
            </a:r>
          </a:p>
          <a:p>
            <a:pPr lvl="1">
              <a:lnSpc>
                <a:spcPct val="90000"/>
              </a:lnSpc>
            </a:pPr>
            <a:r>
              <a:rPr lang="fr-FR" sz="2400"/>
              <a:t>Semi-ouvert</a:t>
            </a:r>
          </a:p>
          <a:p>
            <a:pPr lvl="1">
              <a:lnSpc>
                <a:spcPct val="90000"/>
              </a:lnSpc>
            </a:pPr>
            <a:r>
              <a:rPr lang="fr-FR" sz="2400"/>
              <a:t>Furtif</a:t>
            </a:r>
          </a:p>
          <a:p>
            <a:pPr>
              <a:lnSpc>
                <a:spcPct val="90000"/>
              </a:lnSpc>
            </a:pPr>
            <a:r>
              <a:rPr lang="fr-FR" sz="2800"/>
              <a:t>Les SCAN ouvert et semi-ouvert sont loggés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fr-FR" sz="4000"/>
              <a:t>Nmap (</a:t>
            </a:r>
            <a:r>
              <a:rPr lang="fr-FR"/>
              <a:t>techniques</a:t>
            </a:r>
            <a:r>
              <a:rPr lang="fr-FR" sz="4000"/>
              <a:t> de scan)</a:t>
            </a:r>
          </a:p>
        </p:txBody>
      </p:sp>
      <p:sp>
        <p:nvSpPr>
          <p:cNvPr id="8195" name="Rectangle 3"/>
          <p:cNvSpPr>
            <a:spLocks noGrp="1" noChangeArrowheads="1"/>
          </p:cNvSpPr>
          <p:nvPr>
            <p:ph type="body" idx="1"/>
          </p:nvPr>
        </p:nvSpPr>
        <p:spPr/>
        <p:txBody>
          <a:bodyPr/>
          <a:lstStyle/>
          <a:p>
            <a:r>
              <a:rPr lang="fr-FR" dirty="0"/>
              <a:t>TCP SYN</a:t>
            </a:r>
          </a:p>
          <a:p>
            <a:pPr lvl="1"/>
            <a:r>
              <a:rPr lang="fr-FR" dirty="0"/>
              <a:t>Réception d’un SYN/ACK : service ouvert</a:t>
            </a:r>
          </a:p>
          <a:p>
            <a:pPr lvl="1"/>
            <a:r>
              <a:rPr lang="fr-FR" dirty="0"/>
              <a:t>Réception d’un RST : service fermé</a:t>
            </a:r>
          </a:p>
          <a:p>
            <a:r>
              <a:rPr lang="fr-FR" dirty="0"/>
              <a:t>TCP </a:t>
            </a:r>
            <a:r>
              <a:rPr lang="fr-FR" dirty="0" err="1"/>
              <a:t>Connect</a:t>
            </a:r>
            <a:r>
              <a:rPr lang="fr-FR" dirty="0"/>
              <a:t>()</a:t>
            </a:r>
          </a:p>
          <a:p>
            <a:pPr lvl="1"/>
            <a:r>
              <a:rPr lang="fr-FR" dirty="0"/>
              <a:t>Idem TCP SYN mais nécessite une ouverture TCP complète. </a:t>
            </a:r>
          </a:p>
          <a:p>
            <a:pPr lvl="1"/>
            <a:r>
              <a:rPr lang="fr-FR" dirty="0"/>
              <a:t>Aucun privilège n’est nécessaire</a:t>
            </a:r>
          </a:p>
          <a:p>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fr-FR" sz="4000"/>
              <a:t>Nmap (</a:t>
            </a:r>
            <a:r>
              <a:rPr lang="fr-FR"/>
              <a:t>techniques</a:t>
            </a:r>
            <a:r>
              <a:rPr lang="fr-FR" sz="4000"/>
              <a:t> de scan)</a:t>
            </a:r>
          </a:p>
        </p:txBody>
      </p:sp>
      <p:sp>
        <p:nvSpPr>
          <p:cNvPr id="10243" name="Rectangle 3"/>
          <p:cNvSpPr>
            <a:spLocks noGrp="1" noChangeArrowheads="1"/>
          </p:cNvSpPr>
          <p:nvPr>
            <p:ph type="body" idx="1"/>
          </p:nvPr>
        </p:nvSpPr>
        <p:spPr/>
        <p:txBody>
          <a:bodyPr/>
          <a:lstStyle/>
          <a:p>
            <a:pPr>
              <a:lnSpc>
                <a:spcPct val="90000"/>
              </a:lnSpc>
            </a:pPr>
            <a:r>
              <a:rPr lang="fr-FR" dirty="0"/>
              <a:t>TCP SYN/ACK</a:t>
            </a:r>
          </a:p>
          <a:p>
            <a:pPr lvl="1">
              <a:lnSpc>
                <a:spcPct val="90000"/>
              </a:lnSpc>
            </a:pPr>
            <a:r>
              <a:rPr lang="fr-FR" dirty="0"/>
              <a:t>Réception d’un RST : service ouvert</a:t>
            </a:r>
          </a:p>
          <a:p>
            <a:pPr lvl="1">
              <a:lnSpc>
                <a:spcPct val="90000"/>
              </a:lnSpc>
            </a:pPr>
            <a:r>
              <a:rPr lang="fr-FR" dirty="0"/>
              <a:t>Rien : service fermé</a:t>
            </a:r>
          </a:p>
          <a:p>
            <a:pPr>
              <a:lnSpc>
                <a:spcPct val="90000"/>
              </a:lnSpc>
            </a:pPr>
            <a:r>
              <a:rPr lang="fr-FR" dirty="0"/>
              <a:t>TCP ACK</a:t>
            </a:r>
          </a:p>
          <a:p>
            <a:pPr>
              <a:lnSpc>
                <a:spcPct val="90000"/>
              </a:lnSpc>
            </a:pPr>
            <a:r>
              <a:rPr lang="fr-FR" dirty="0"/>
              <a:t>TCP FIN</a:t>
            </a:r>
          </a:p>
          <a:p>
            <a:pPr>
              <a:lnSpc>
                <a:spcPct val="90000"/>
              </a:lnSpc>
            </a:pPr>
            <a:r>
              <a:rPr lang="fr-FR" dirty="0"/>
              <a:t>TCP </a:t>
            </a:r>
            <a:r>
              <a:rPr lang="fr-FR" dirty="0" err="1"/>
              <a:t>Null</a:t>
            </a:r>
            <a:endParaRPr lang="fr-FR" dirty="0"/>
          </a:p>
          <a:p>
            <a:pPr>
              <a:lnSpc>
                <a:spcPct val="90000"/>
              </a:lnSpc>
            </a:pPr>
            <a:r>
              <a:rPr lang="fr-FR" dirty="0"/>
              <a:t>TCP </a:t>
            </a:r>
            <a:r>
              <a:rPr lang="fr-FR" dirty="0" err="1"/>
              <a:t>Xmas</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FR" sz="4000"/>
              <a:t>Nmap (</a:t>
            </a:r>
            <a:r>
              <a:rPr lang="fr-FR"/>
              <a:t>techniques</a:t>
            </a:r>
            <a:r>
              <a:rPr lang="fr-FR" sz="4000"/>
              <a:t> de scan)</a:t>
            </a:r>
          </a:p>
        </p:txBody>
      </p:sp>
      <p:sp>
        <p:nvSpPr>
          <p:cNvPr id="12291" name="Rectangle 3"/>
          <p:cNvSpPr>
            <a:spLocks noGrp="1" noChangeArrowheads="1"/>
          </p:cNvSpPr>
          <p:nvPr>
            <p:ph type="body" idx="1"/>
          </p:nvPr>
        </p:nvSpPr>
        <p:spPr/>
        <p:txBody>
          <a:bodyPr/>
          <a:lstStyle/>
          <a:p>
            <a:pPr>
              <a:lnSpc>
                <a:spcPct val="90000"/>
              </a:lnSpc>
            </a:pPr>
            <a:r>
              <a:rPr lang="fr-FR"/>
              <a:t>UDP</a:t>
            </a:r>
          </a:p>
          <a:p>
            <a:pPr lvl="1">
              <a:lnSpc>
                <a:spcPct val="90000"/>
              </a:lnSpc>
            </a:pPr>
            <a:r>
              <a:rPr lang="fr-FR"/>
              <a:t>Rien : port est ouvert</a:t>
            </a:r>
          </a:p>
          <a:p>
            <a:pPr lvl="1">
              <a:lnSpc>
                <a:spcPct val="90000"/>
              </a:lnSpc>
            </a:pPr>
            <a:r>
              <a:rPr lang="fr-FR"/>
              <a:t>ICMP « </a:t>
            </a:r>
            <a:r>
              <a:rPr lang="fr-FR" i="1"/>
              <a:t>port unreachable</a:t>
            </a:r>
            <a:r>
              <a:rPr lang="fr-FR"/>
              <a:t> : port fermé</a:t>
            </a:r>
          </a:p>
          <a:p>
            <a:pPr>
              <a:lnSpc>
                <a:spcPct val="90000"/>
              </a:lnSpc>
            </a:pPr>
            <a:r>
              <a:rPr lang="fr-FR"/>
              <a:t>Scan ICMP </a:t>
            </a:r>
          </a:p>
          <a:p>
            <a:pPr>
              <a:lnSpc>
                <a:spcPct val="90000"/>
              </a:lnSpc>
            </a:pPr>
            <a:r>
              <a:rPr lang="fr-FR"/>
              <a:t>Scan FTP bounce</a:t>
            </a:r>
          </a:p>
          <a:p>
            <a:pPr>
              <a:lnSpc>
                <a:spcPct val="90000"/>
              </a:lnSpc>
            </a:pPr>
            <a:r>
              <a:rPr lang="fr-FR"/>
              <a:t>Scan RPC</a:t>
            </a:r>
          </a:p>
          <a:p>
            <a:pPr>
              <a:lnSpc>
                <a:spcPct val="90000"/>
              </a:lnSpc>
            </a:pPr>
            <a:r>
              <a:rPr lang="fr-FR"/>
              <a:t>Scan par fragmentations de datagrammes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fr-FR"/>
              <a:t>Nmap: ports</a:t>
            </a:r>
          </a:p>
        </p:txBody>
      </p:sp>
      <p:sp>
        <p:nvSpPr>
          <p:cNvPr id="14339" name="Rectangle 3"/>
          <p:cNvSpPr>
            <a:spLocks noGrp="1" noChangeArrowheads="1"/>
          </p:cNvSpPr>
          <p:nvPr>
            <p:ph type="body" idx="1"/>
          </p:nvPr>
        </p:nvSpPr>
        <p:spPr>
          <a:xfrm>
            <a:off x="457200" y="1752600"/>
            <a:ext cx="8229600" cy="3886200"/>
          </a:xfrm>
        </p:spPr>
        <p:txBody>
          <a:bodyPr/>
          <a:lstStyle/>
          <a:p>
            <a:pPr>
              <a:lnSpc>
                <a:spcPct val="80000"/>
              </a:lnSpc>
            </a:pPr>
            <a:r>
              <a:rPr lang="fr-FR" sz="1600"/>
              <a:t>Chargen	19/udp		# ttytst source Character Generator</a:t>
            </a:r>
          </a:p>
          <a:p>
            <a:pPr>
              <a:lnSpc>
                <a:spcPct val="80000"/>
              </a:lnSpc>
            </a:pPr>
            <a:r>
              <a:rPr lang="fr-FR" sz="1600"/>
              <a:t>ftp-data	20/tcp     		# File Transfer [Default Data]</a:t>
            </a:r>
          </a:p>
          <a:p>
            <a:pPr>
              <a:lnSpc>
                <a:spcPct val="80000"/>
              </a:lnSpc>
            </a:pPr>
            <a:r>
              <a:rPr lang="fr-FR" sz="1600"/>
              <a:t>ftp               	21/tcp     		# File Transfer [Control]</a:t>
            </a:r>
          </a:p>
          <a:p>
            <a:pPr>
              <a:lnSpc>
                <a:spcPct val="80000"/>
              </a:lnSpc>
            </a:pPr>
            <a:r>
              <a:rPr lang="fr-FR" sz="1600"/>
              <a:t>ssh               	22/tcp     		# Secure Shell Login</a:t>
            </a:r>
          </a:p>
          <a:p>
            <a:pPr>
              <a:lnSpc>
                <a:spcPct val="80000"/>
              </a:lnSpc>
            </a:pPr>
            <a:r>
              <a:rPr lang="fr-FR" sz="1600"/>
              <a:t>telnet            	23/tcp     		# </a:t>
            </a:r>
          </a:p>
          <a:p>
            <a:pPr>
              <a:lnSpc>
                <a:spcPct val="80000"/>
              </a:lnSpc>
            </a:pPr>
            <a:r>
              <a:rPr lang="fr-FR" sz="1600"/>
              <a:t>telnet            	23/tcp     		# </a:t>
            </a:r>
          </a:p>
          <a:p>
            <a:pPr>
              <a:lnSpc>
                <a:spcPct val="80000"/>
              </a:lnSpc>
            </a:pPr>
            <a:r>
              <a:rPr lang="fr-FR" sz="1600"/>
              <a:t>dhcpserver     	67/udp     		# DHCP/Bootstrap Protocol Server</a:t>
            </a:r>
          </a:p>
          <a:p>
            <a:pPr>
              <a:lnSpc>
                <a:spcPct val="80000"/>
              </a:lnSpc>
            </a:pPr>
            <a:r>
              <a:rPr lang="fr-FR" sz="1600"/>
              <a:t>kerberos-sec  	88/udp     		# Kerberos (v5)</a:t>
            </a:r>
          </a:p>
          <a:p>
            <a:pPr>
              <a:lnSpc>
                <a:spcPct val="80000"/>
              </a:lnSpc>
            </a:pPr>
            <a:r>
              <a:rPr lang="fr-FR" sz="1600"/>
              <a:t>pop3             	110/tcp    		# PostOffice V.3</a:t>
            </a:r>
          </a:p>
          <a:p>
            <a:pPr>
              <a:lnSpc>
                <a:spcPct val="80000"/>
              </a:lnSpc>
            </a:pPr>
            <a:r>
              <a:rPr lang="fr-FR" sz="1600"/>
              <a:t>msrpc             	135/tcp    		# Microsoft RPC services</a:t>
            </a:r>
          </a:p>
          <a:p>
            <a:pPr>
              <a:lnSpc>
                <a:spcPct val="80000"/>
              </a:lnSpc>
            </a:pPr>
            <a:r>
              <a:rPr lang="fr-FR" sz="1600"/>
              <a:t>msrpc             	135/udp    	# Microsoft RPC services</a:t>
            </a:r>
          </a:p>
          <a:p>
            <a:pPr>
              <a:lnSpc>
                <a:spcPct val="80000"/>
              </a:lnSpc>
            </a:pPr>
            <a:r>
              <a:rPr lang="fr-FR" sz="1600"/>
              <a:t>profile           	136/tcp    		# PROFILE Naming System</a:t>
            </a:r>
          </a:p>
          <a:p>
            <a:pPr>
              <a:lnSpc>
                <a:spcPct val="80000"/>
              </a:lnSpc>
            </a:pPr>
            <a:r>
              <a:rPr lang="fr-FR" sz="1600"/>
              <a:t>profile           	136/udp    	# PROFILE Naming System</a:t>
            </a:r>
          </a:p>
          <a:p>
            <a:pPr>
              <a:lnSpc>
                <a:spcPct val="80000"/>
              </a:lnSpc>
            </a:pPr>
            <a:r>
              <a:rPr lang="fr-FR" sz="1600"/>
              <a:t>netbios-ns        	137/tcp    		# NETBIOS Name Service</a:t>
            </a:r>
          </a:p>
          <a:p>
            <a:pPr>
              <a:lnSpc>
                <a:spcPct val="80000"/>
              </a:lnSpc>
            </a:pPr>
            <a:r>
              <a:rPr lang="fr-FR" sz="1600"/>
              <a:t>netbios-ns        	137/udp    	# NETBIOS Name Service</a:t>
            </a:r>
          </a:p>
          <a:p>
            <a:pPr>
              <a:lnSpc>
                <a:spcPct val="80000"/>
              </a:lnSpc>
            </a:pPr>
            <a:r>
              <a:rPr lang="fr-FR" sz="1600"/>
              <a:t>netbios-dgm       138/tcp    	# NETBIOS Datagram Service</a:t>
            </a:r>
          </a:p>
          <a:p>
            <a:pPr>
              <a:lnSpc>
                <a:spcPct val="80000"/>
              </a:lnSpc>
            </a:pPr>
            <a:r>
              <a:rPr lang="fr-FR" sz="1600"/>
              <a:t>netbios-dgm       138/udp    	# NETBIOS Datagram Service</a:t>
            </a:r>
          </a:p>
          <a:p>
            <a:pPr>
              <a:lnSpc>
                <a:spcPct val="80000"/>
              </a:lnSpc>
            </a:pPr>
            <a:r>
              <a:rPr lang="fr-FR" sz="1600"/>
              <a:t>netbios-ssn       	139/tcp    		# NETBIOS Session Service</a:t>
            </a:r>
          </a:p>
          <a:p>
            <a:pPr>
              <a:lnSpc>
                <a:spcPct val="80000"/>
              </a:lnSpc>
            </a:pPr>
            <a:r>
              <a:rPr lang="fr-FR" sz="1600"/>
              <a:t>netbios-ssn       	139/udp    	# NETBIOS Session Service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fr-FR" sz="4000" dirty="0" err="1"/>
              <a:t>Nmap</a:t>
            </a:r>
            <a:r>
              <a:rPr lang="fr-FR" sz="4000" dirty="0"/>
              <a:t> (</a:t>
            </a:r>
            <a:r>
              <a:rPr lang="fr-FR" dirty="0"/>
              <a:t>Exercices</a:t>
            </a:r>
            <a:r>
              <a:rPr lang="fr-FR" sz="4000" dirty="0"/>
              <a:t>)</a:t>
            </a:r>
          </a:p>
        </p:txBody>
      </p:sp>
      <p:sp>
        <p:nvSpPr>
          <p:cNvPr id="23555" name="Rectangle 3"/>
          <p:cNvSpPr>
            <a:spLocks noGrp="1" noChangeArrowheads="1"/>
          </p:cNvSpPr>
          <p:nvPr>
            <p:ph type="body" idx="1"/>
          </p:nvPr>
        </p:nvSpPr>
        <p:spPr>
          <a:xfrm>
            <a:off x="457200" y="1600200"/>
            <a:ext cx="8229600" cy="4852988"/>
          </a:xfrm>
        </p:spPr>
        <p:txBody>
          <a:bodyPr/>
          <a:lstStyle/>
          <a:p>
            <a:pPr marL="533400" indent="-533400">
              <a:buFontTx/>
              <a:buNone/>
            </a:pPr>
            <a:r>
              <a:rPr lang="fr-FR" sz="2000" b="1" dirty="0"/>
              <a:t>	</a:t>
            </a:r>
            <a:r>
              <a:rPr lang="fr-FR" sz="2000" b="1" dirty="0" err="1"/>
              <a:t>nmap</a:t>
            </a:r>
            <a:r>
              <a:rPr lang="fr-FR" sz="2000" b="1" dirty="0"/>
              <a:t> [Types de scan …] [Options] [Cibles</a:t>
            </a:r>
            <a:r>
              <a:rPr lang="fr-FR" sz="2000" b="1" dirty="0" smtClean="0"/>
              <a:t>]</a:t>
            </a:r>
          </a:p>
          <a:p>
            <a:pPr marL="533400" indent="-533400">
              <a:buFontTx/>
              <a:buNone/>
            </a:pPr>
            <a:r>
              <a:rPr lang="fr-FR" sz="2000" b="1" dirty="0" smtClean="0"/>
              <a:t>Types de scan: </a:t>
            </a:r>
            <a:endParaRPr lang="fr-FR" sz="2000" b="1" dirty="0"/>
          </a:p>
          <a:p>
            <a:pPr marL="533400" indent="-533400">
              <a:buFontTx/>
              <a:buNone/>
            </a:pPr>
            <a:r>
              <a:rPr lang="fr-FR" sz="1800" b="1" dirty="0"/>
              <a:t>	nmap  -</a:t>
            </a:r>
            <a:r>
              <a:rPr lang="fr-FR" sz="1800" b="1" dirty="0" err="1"/>
              <a:t>sP</a:t>
            </a:r>
            <a:r>
              <a:rPr lang="fr-FR" sz="1800" b="1" dirty="0"/>
              <a:t> </a:t>
            </a:r>
            <a:r>
              <a:rPr lang="fr-FR" sz="1800" b="1" i="1" dirty="0" err="1"/>
              <a:t>adresse_cible</a:t>
            </a:r>
            <a:r>
              <a:rPr lang="fr-FR" sz="1800" dirty="0"/>
              <a:t>   (de type 192.168.0.0/24)</a:t>
            </a:r>
          </a:p>
          <a:p>
            <a:pPr marL="533400" indent="-533400">
              <a:buNone/>
            </a:pPr>
            <a:r>
              <a:rPr lang="fr-FR" sz="1800" b="1" dirty="0" smtClean="0">
                <a:solidFill>
                  <a:schemeClr val="tx1"/>
                </a:solidFill>
                <a:latin typeface="+mn-lt"/>
                <a:ea typeface="+mn-ea"/>
                <a:cs typeface="+mn-cs"/>
              </a:rPr>
              <a:t>	-</a:t>
            </a:r>
            <a:r>
              <a:rPr lang="fr-FR" sz="1800" b="1" dirty="0" err="1" smtClean="0">
                <a:solidFill>
                  <a:schemeClr val="tx1"/>
                </a:solidFill>
                <a:latin typeface="+mn-lt"/>
                <a:ea typeface="+mn-ea"/>
                <a:cs typeface="+mn-cs"/>
              </a:rPr>
              <a:t>sP</a:t>
            </a:r>
            <a:r>
              <a:rPr lang="fr-FR" sz="1800" dirty="0">
                <a:solidFill>
                  <a:schemeClr val="tx1"/>
                </a:solidFill>
                <a:latin typeface="+mn-lt"/>
                <a:ea typeface="+mn-ea"/>
                <a:cs typeface="+mn-cs"/>
              </a:rPr>
              <a:t> Ping Scan - </a:t>
            </a:r>
            <a:r>
              <a:rPr lang="fr-FR" sz="1800" dirty="0" smtClean="0">
                <a:solidFill>
                  <a:schemeClr val="tx1"/>
                </a:solidFill>
                <a:latin typeface="+mn-lt"/>
                <a:ea typeface="+mn-ea"/>
                <a:cs typeface="+mn-cs"/>
              </a:rPr>
              <a:t>pour</a:t>
            </a:r>
            <a:r>
              <a:rPr lang="fr-FR" sz="1800" dirty="0">
                <a:solidFill>
                  <a:schemeClr val="tx1"/>
                </a:solidFill>
                <a:latin typeface="+mn-lt"/>
                <a:ea typeface="+mn-ea"/>
                <a:cs typeface="+mn-cs"/>
              </a:rPr>
              <a:t> déterminer si </a:t>
            </a:r>
            <a:r>
              <a:rPr lang="fr-FR" sz="1800" dirty="0" smtClean="0">
                <a:solidFill>
                  <a:schemeClr val="tx1"/>
                </a:solidFill>
                <a:latin typeface="+mn-lt"/>
                <a:ea typeface="+mn-ea"/>
                <a:cs typeface="+mn-cs"/>
              </a:rPr>
              <a:t>les cibles</a:t>
            </a:r>
            <a:r>
              <a:rPr lang="fr-FR" sz="1800" dirty="0">
                <a:solidFill>
                  <a:schemeClr val="tx1"/>
                </a:solidFill>
                <a:latin typeface="+mn-lt"/>
                <a:ea typeface="+mn-ea"/>
                <a:cs typeface="+mn-cs"/>
              </a:rPr>
              <a:t> sont en </a:t>
            </a:r>
            <a:r>
              <a:rPr lang="fr-FR" sz="1800" dirty="0" smtClean="0">
                <a:solidFill>
                  <a:schemeClr val="tx1"/>
                </a:solidFill>
                <a:latin typeface="+mn-lt"/>
                <a:ea typeface="+mn-ea"/>
                <a:cs typeface="+mn-cs"/>
              </a:rPr>
              <a:t>ligne</a:t>
            </a:r>
          </a:p>
          <a:p>
            <a:pPr marL="533400" indent="-533400">
              <a:buFont typeface="Arial" charset="0"/>
              <a:buChar char="–"/>
            </a:pPr>
            <a:endParaRPr lang="fr-FR" sz="1800" dirty="0"/>
          </a:p>
          <a:p>
            <a:pPr marL="533400" indent="-533400">
              <a:buFont typeface="Arial" charset="0"/>
              <a:buNone/>
            </a:pPr>
            <a:r>
              <a:rPr lang="fr-FR" sz="1800" b="1" dirty="0" smtClean="0"/>
              <a:t>	</a:t>
            </a:r>
            <a:r>
              <a:rPr lang="fr-FR" sz="1800" b="1" dirty="0" err="1" smtClean="0"/>
              <a:t>nmap</a:t>
            </a:r>
            <a:r>
              <a:rPr lang="fr-FR" sz="1800" b="1" dirty="0" smtClean="0"/>
              <a:t>  -PR </a:t>
            </a:r>
            <a:r>
              <a:rPr lang="fr-FR" sz="1800" b="1" i="1" dirty="0" err="1" smtClean="0"/>
              <a:t>adresse_cible</a:t>
            </a:r>
            <a:r>
              <a:rPr lang="fr-FR" sz="1800" dirty="0" smtClean="0"/>
              <a:t>   (de type 192.168.0.0/24)</a:t>
            </a:r>
            <a:endParaRPr lang="fr-FR" sz="1800" dirty="0"/>
          </a:p>
          <a:p>
            <a:pPr marL="533400" indent="-533400">
              <a:buNone/>
            </a:pPr>
            <a:r>
              <a:rPr lang="fr-FR" sz="1800" dirty="0" smtClean="0">
                <a:solidFill>
                  <a:schemeClr val="tx1"/>
                </a:solidFill>
                <a:latin typeface="+mn-lt"/>
                <a:ea typeface="+mn-ea"/>
                <a:cs typeface="+mn-cs"/>
              </a:rPr>
              <a:t>	</a:t>
            </a:r>
            <a:r>
              <a:rPr lang="fr-FR" sz="1800" b="1" dirty="0" smtClean="0">
                <a:solidFill>
                  <a:schemeClr val="tx1"/>
                </a:solidFill>
                <a:latin typeface="+mn-lt"/>
                <a:ea typeface="+mn-ea"/>
                <a:cs typeface="+mn-cs"/>
              </a:rPr>
              <a:t>-PR </a:t>
            </a:r>
            <a:r>
              <a:rPr lang="fr-FR" sz="1800" dirty="0" smtClean="0">
                <a:solidFill>
                  <a:schemeClr val="tx1"/>
                </a:solidFill>
                <a:latin typeface="+mn-lt"/>
                <a:ea typeface="+mn-ea"/>
                <a:cs typeface="+mn-cs"/>
              </a:rPr>
              <a:t>Ping ARP - pour déterminer si les cibles sont en ligne</a:t>
            </a:r>
          </a:p>
          <a:p>
            <a:pPr marL="533400" indent="-533400">
              <a:buNone/>
            </a:pPr>
            <a:endParaRPr lang="fr-FR" sz="1800" dirty="0"/>
          </a:p>
          <a:p>
            <a:pPr marL="533400" indent="-533400">
              <a:buFont typeface="Arial" charset="0"/>
              <a:buNone/>
            </a:pPr>
            <a:r>
              <a:rPr lang="fr-FR" sz="1800" dirty="0"/>
              <a:t>	 </a:t>
            </a:r>
            <a:r>
              <a:rPr lang="fr-FR" sz="1800" b="1" dirty="0" err="1"/>
              <a:t>nmap</a:t>
            </a:r>
            <a:r>
              <a:rPr lang="fr-FR" sz="1800" b="1" dirty="0"/>
              <a:t>  -A </a:t>
            </a:r>
            <a:r>
              <a:rPr lang="fr-FR" sz="1800" b="1" dirty="0" smtClean="0"/>
              <a:t>–T4 </a:t>
            </a:r>
            <a:r>
              <a:rPr lang="fr-FR" sz="1800" b="1" i="1" dirty="0" err="1" smtClean="0"/>
              <a:t>adresse_cible.n</a:t>
            </a:r>
            <a:r>
              <a:rPr lang="fr-FR" sz="1800" b="1" i="1" dirty="0" smtClean="0"/>
              <a:t> </a:t>
            </a:r>
            <a:r>
              <a:rPr lang="fr-FR" sz="1800" b="1" i="1" dirty="0" err="1" smtClean="0"/>
              <a:t>adresse_cible.n</a:t>
            </a:r>
            <a:r>
              <a:rPr lang="fr-FR" sz="1800" b="1" i="1" dirty="0" smtClean="0"/>
              <a:t>+h</a:t>
            </a:r>
            <a:endParaRPr lang="fr-FR" sz="1800" dirty="0" smtClean="0"/>
          </a:p>
          <a:p>
            <a:pPr marL="533400" indent="-533400">
              <a:buNone/>
            </a:pPr>
            <a:r>
              <a:rPr lang="fr-FR" sz="1800" b="1" dirty="0" smtClean="0">
                <a:solidFill>
                  <a:schemeClr val="tx1"/>
                </a:solidFill>
                <a:latin typeface="+mn-lt"/>
                <a:ea typeface="+mn-ea"/>
                <a:cs typeface="+mn-cs"/>
              </a:rPr>
              <a:t>	-</a:t>
            </a:r>
            <a:r>
              <a:rPr lang="fr-FR" sz="1800" b="1" dirty="0">
                <a:solidFill>
                  <a:schemeClr val="tx1"/>
                </a:solidFill>
                <a:latin typeface="+mn-lt"/>
                <a:ea typeface="+mn-ea"/>
                <a:cs typeface="+mn-cs"/>
              </a:rPr>
              <a:t>A</a:t>
            </a:r>
            <a:r>
              <a:rPr lang="fr-FR" sz="1800" dirty="0">
                <a:solidFill>
                  <a:schemeClr val="tx1"/>
                </a:solidFill>
                <a:latin typeface="+mn-lt"/>
                <a:ea typeface="+mn-ea"/>
                <a:cs typeface="+mn-cs"/>
              </a:rPr>
              <a:t> </a:t>
            </a:r>
            <a:r>
              <a:rPr lang="fr-FR" sz="1800" dirty="0" smtClean="0">
                <a:solidFill>
                  <a:schemeClr val="tx1"/>
                </a:solidFill>
                <a:latin typeface="+mn-lt"/>
                <a:ea typeface="+mn-ea"/>
                <a:cs typeface="+mn-cs"/>
              </a:rPr>
              <a:t>permet </a:t>
            </a:r>
            <a:r>
              <a:rPr lang="fr-FR" sz="1800" dirty="0">
                <a:solidFill>
                  <a:schemeClr val="tx1"/>
                </a:solidFill>
                <a:latin typeface="+mn-lt"/>
                <a:ea typeface="+mn-ea"/>
                <a:cs typeface="+mn-cs"/>
              </a:rPr>
              <a:t>la détection des OS et versions de logiciels utilisés, </a:t>
            </a:r>
            <a:endParaRPr lang="fr-FR" sz="1800" dirty="0" smtClean="0">
              <a:solidFill>
                <a:schemeClr val="tx1"/>
              </a:solidFill>
              <a:latin typeface="+mn-lt"/>
              <a:ea typeface="+mn-ea"/>
              <a:cs typeface="+mn-cs"/>
            </a:endParaRPr>
          </a:p>
          <a:p>
            <a:pPr marL="533400" indent="-533400">
              <a:buNone/>
            </a:pPr>
            <a:r>
              <a:rPr lang="fr-FR" sz="1800" b="1" dirty="0" smtClean="0">
                <a:solidFill>
                  <a:schemeClr val="tx1"/>
                </a:solidFill>
                <a:latin typeface="+mn-lt"/>
                <a:ea typeface="+mn-ea"/>
                <a:cs typeface="+mn-cs"/>
              </a:rPr>
              <a:t>	-</a:t>
            </a:r>
            <a:r>
              <a:rPr lang="fr-FR" sz="1800" b="1" dirty="0">
                <a:solidFill>
                  <a:schemeClr val="tx1"/>
                </a:solidFill>
                <a:latin typeface="+mn-lt"/>
                <a:ea typeface="+mn-ea"/>
                <a:cs typeface="+mn-cs"/>
              </a:rPr>
              <a:t>T4 </a:t>
            </a:r>
            <a:r>
              <a:rPr lang="fr-FR" sz="1800" dirty="0">
                <a:solidFill>
                  <a:schemeClr val="tx1"/>
                </a:solidFill>
                <a:latin typeface="+mn-lt"/>
                <a:ea typeface="+mn-ea"/>
                <a:cs typeface="+mn-cs"/>
              </a:rPr>
              <a:t>pour une exécution plus rapide, </a:t>
            </a:r>
            <a:endParaRPr lang="fr-FR" sz="1800" dirty="0" smtClean="0">
              <a:solidFill>
                <a:schemeClr val="tx1"/>
              </a:solidFill>
              <a:latin typeface="+mn-lt"/>
              <a:ea typeface="+mn-ea"/>
              <a:cs typeface="+mn-cs"/>
            </a:endParaRPr>
          </a:p>
          <a:p>
            <a:pPr marL="533400" indent="-533400">
              <a:buNone/>
            </a:pPr>
            <a:r>
              <a:rPr lang="fr-FR" sz="1800" dirty="0" smtClean="0">
                <a:solidFill>
                  <a:schemeClr val="tx1"/>
                </a:solidFill>
                <a:latin typeface="+mn-lt"/>
                <a:ea typeface="+mn-ea"/>
                <a:cs typeface="+mn-cs"/>
              </a:rPr>
              <a:t>	les </a:t>
            </a:r>
            <a:r>
              <a:rPr lang="fr-FR" sz="1800" dirty="0">
                <a:solidFill>
                  <a:schemeClr val="tx1"/>
                </a:solidFill>
                <a:latin typeface="+mn-lt"/>
                <a:ea typeface="+mn-ea"/>
                <a:cs typeface="+mn-cs"/>
              </a:rPr>
              <a:t>noms d'hôte des cibles. </a:t>
            </a:r>
          </a:p>
          <a:p>
            <a:pPr marL="533400" indent="-533400">
              <a:buFont typeface="Arial" charset="0"/>
              <a:buChar char="–"/>
            </a:pPr>
            <a:endParaRPr lang="fr-FR"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fr-FR" sz="4000" dirty="0" err="1"/>
              <a:t>Nmap</a:t>
            </a:r>
            <a:r>
              <a:rPr lang="fr-FR" sz="4000" dirty="0"/>
              <a:t> (</a:t>
            </a:r>
            <a:r>
              <a:rPr lang="fr-FR" dirty="0"/>
              <a:t>Exercices</a:t>
            </a:r>
            <a:r>
              <a:rPr lang="fr-FR" sz="4000" dirty="0"/>
              <a:t>)</a:t>
            </a:r>
          </a:p>
        </p:txBody>
      </p:sp>
      <p:sp>
        <p:nvSpPr>
          <p:cNvPr id="23555" name="Rectangle 3"/>
          <p:cNvSpPr>
            <a:spLocks noGrp="1" noChangeArrowheads="1"/>
          </p:cNvSpPr>
          <p:nvPr>
            <p:ph type="body" idx="1"/>
          </p:nvPr>
        </p:nvSpPr>
        <p:spPr>
          <a:xfrm>
            <a:off x="457200" y="1600200"/>
            <a:ext cx="8229600" cy="4852988"/>
          </a:xfrm>
        </p:spPr>
        <p:txBody>
          <a:bodyPr/>
          <a:lstStyle/>
          <a:p>
            <a:pPr marL="533400" indent="-533400">
              <a:buFontTx/>
              <a:buNone/>
            </a:pPr>
            <a:r>
              <a:rPr lang="fr-FR" sz="2000" b="1" dirty="0"/>
              <a:t>	</a:t>
            </a:r>
            <a:r>
              <a:rPr lang="fr-FR" sz="2000" b="1" dirty="0" err="1"/>
              <a:t>nmap</a:t>
            </a:r>
            <a:r>
              <a:rPr lang="fr-FR" sz="2000" b="1" dirty="0"/>
              <a:t> [Types de scan …] [Options] [Cibles</a:t>
            </a:r>
            <a:r>
              <a:rPr lang="fr-FR" sz="2000" b="1" dirty="0" smtClean="0"/>
              <a:t>]</a:t>
            </a:r>
          </a:p>
          <a:p>
            <a:pPr marL="533400" indent="-533400">
              <a:buFontTx/>
              <a:buNone/>
            </a:pPr>
            <a:r>
              <a:rPr lang="fr-FR" sz="2000" b="1" dirty="0" smtClean="0"/>
              <a:t>Types de scan:</a:t>
            </a:r>
          </a:p>
          <a:p>
            <a:pPr marL="533400" indent="-533400">
              <a:buFontTx/>
              <a:buNone/>
            </a:pPr>
            <a:r>
              <a:rPr lang="fr-FR" sz="2000" b="1" dirty="0" smtClean="0"/>
              <a:t>	-sS transmets un Syn et reçoit en retour un SynAck et transmets un Reset au lieu d’un Ack pour éviter le log</a:t>
            </a:r>
          </a:p>
          <a:p>
            <a:pPr marL="533400" indent="-533400">
              <a:buFontTx/>
              <a:buNone/>
            </a:pPr>
            <a:endParaRPr lang="fr-FR" sz="2000" b="1" dirty="0" smtClean="0"/>
          </a:p>
          <a:p>
            <a:pPr marL="533400" indent="-533400">
              <a:buFontTx/>
              <a:buNone/>
            </a:pPr>
            <a:r>
              <a:rPr lang="fr-FR" sz="2000" b="1" dirty="0" smtClean="0"/>
              <a:t>	-sA transmets un Ack, si le port n’est pas filtré réception d’un </a:t>
            </a:r>
            <a:r>
              <a:rPr lang="fr-FR" sz="2000" b="1" dirty="0" err="1" smtClean="0"/>
              <a:t>Rst</a:t>
            </a:r>
            <a:r>
              <a:rPr lang="fr-FR" sz="2000" b="1" dirty="0" smtClean="0"/>
              <a:t>, pas de réponse possibilité de filtrage!</a:t>
            </a:r>
          </a:p>
          <a:p>
            <a:pPr marL="533400" indent="-533400">
              <a:buFontTx/>
              <a:buNone/>
            </a:pPr>
            <a:endParaRPr lang="fr-FR" sz="2000" b="1" dirty="0" smtClean="0"/>
          </a:p>
          <a:p>
            <a:pPr marL="533400" indent="-533400">
              <a:buFontTx/>
              <a:buNone/>
            </a:pPr>
            <a:r>
              <a:rPr lang="fr-FR" sz="2000" b="1" dirty="0" smtClean="0"/>
              <a:t>	-sF transmets un Fin et reçoit un </a:t>
            </a:r>
            <a:r>
              <a:rPr lang="fr-FR" sz="2000" b="1" dirty="0" err="1" smtClean="0"/>
              <a:t>Rst</a:t>
            </a:r>
            <a:r>
              <a:rPr lang="fr-FR" sz="2000" b="1" dirty="0" smtClean="0"/>
              <a:t> si le port est fermé. Ne retourne rien si le port est ouvert</a:t>
            </a:r>
          </a:p>
          <a:p>
            <a:pPr marL="533400" indent="-533400">
              <a:buFontTx/>
              <a:buNone/>
            </a:pPr>
            <a:endParaRPr lang="fr-FR" sz="2000" b="1" dirty="0" smtClean="0"/>
          </a:p>
          <a:p>
            <a:pPr marL="533400" indent="-533400">
              <a:buFontTx/>
              <a:buNone/>
            </a:pPr>
            <a:r>
              <a:rPr lang="fr-FR" sz="2000" b="1" dirty="0" smtClean="0"/>
              <a:t>	-</a:t>
            </a:r>
            <a:r>
              <a:rPr lang="fr-FR" sz="2000" b="1" dirty="0" err="1" smtClean="0"/>
              <a:t>sX</a:t>
            </a:r>
            <a:r>
              <a:rPr lang="fr-FR" sz="2000" b="1" dirty="0" smtClean="0"/>
              <a:t> arbre de noël, les filtres laissent passer!!</a:t>
            </a:r>
          </a:p>
          <a:p>
            <a:pPr marL="533400" indent="-533400">
              <a:buFontTx/>
              <a:buNone/>
            </a:pPr>
            <a:endParaRPr lang="fr-FR" sz="2000" b="1" dirty="0" smtClean="0"/>
          </a:p>
          <a:p>
            <a:pPr marL="533400" indent="-533400">
              <a:buFontTx/>
              <a:buNone/>
            </a:pPr>
            <a:r>
              <a:rPr lang="fr-FR" sz="2000" b="1" dirty="0" smtClean="0"/>
              <a:t>	-</a:t>
            </a:r>
            <a:r>
              <a:rPr lang="fr-FR" sz="2000" b="1" dirty="0" err="1" smtClean="0"/>
              <a:t>sU</a:t>
            </a:r>
            <a:r>
              <a:rPr lang="fr-FR" sz="2000" b="1" dirty="0" smtClean="0"/>
              <a:t> pour UDP, </a:t>
            </a:r>
          </a:p>
          <a:p>
            <a:pPr marL="533400" indent="-533400">
              <a:buFontTx/>
              <a:buNone/>
            </a:pPr>
            <a:endParaRPr lang="fr-FR" sz="2000" b="1" dirty="0"/>
          </a:p>
          <a:p>
            <a:pPr marL="533400" indent="-533400">
              <a:buFontTx/>
              <a:buNone/>
            </a:pPr>
            <a:r>
              <a:rPr lang="fr-FR" sz="1800" b="1" dirty="0"/>
              <a:t>	</a:t>
            </a:r>
            <a:endParaRPr lang="fr-FR"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1816</TotalTime>
  <Words>2106</Words>
  <Application>Microsoft Office PowerPoint</Application>
  <PresentationFormat>Affichage à l'écran (4:3)</PresentationFormat>
  <Paragraphs>256</Paragraphs>
  <Slides>24</Slides>
  <Notes>13</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24</vt:i4>
      </vt:variant>
    </vt:vector>
  </HeadingPairs>
  <TitlesOfParts>
    <vt:vector size="26" baseType="lpstr">
      <vt:lpstr>Arial</vt:lpstr>
      <vt:lpstr>Modèle par défaut</vt:lpstr>
      <vt:lpstr>Atelier sur le Scan de réseaux avec NMAP</vt:lpstr>
      <vt:lpstr>Nmap</vt:lpstr>
      <vt:lpstr>Nmap (techniques de scan)</vt:lpstr>
      <vt:lpstr>Nmap (techniques de scan)</vt:lpstr>
      <vt:lpstr>Nmap (techniques de scan)</vt:lpstr>
      <vt:lpstr>Nmap (techniques de scan)</vt:lpstr>
      <vt:lpstr>Nmap: ports</vt:lpstr>
      <vt:lpstr>Nmap (Exercices)</vt:lpstr>
      <vt:lpstr>Nmap (Exercices)</vt:lpstr>
      <vt:lpstr>Nmap (Exercices)</vt:lpstr>
      <vt:lpstr>Nmap (Exercices)</vt:lpstr>
      <vt:lpstr>Nmap (Exercices)</vt:lpstr>
      <vt:lpstr>Nmap (Exercices)</vt:lpstr>
      <vt:lpstr>Nmap (Exercices)</vt:lpstr>
      <vt:lpstr>Nmap (Exercices)</vt:lpstr>
      <vt:lpstr>Quelques éléments du manuel</vt:lpstr>
      <vt:lpstr>Quelques éléments du manuel</vt:lpstr>
      <vt:lpstr>Quelques éléments du manuel</vt:lpstr>
      <vt:lpstr>Quelques éléments du manuel</vt:lpstr>
      <vt:lpstr>Quelques éléments du manuel</vt:lpstr>
      <vt:lpstr>Quelques éléments du manuel</vt:lpstr>
      <vt:lpstr>Quelques éléments du manuel</vt:lpstr>
      <vt:lpstr>Quelques éléments du manuel</vt:lpstr>
      <vt:lpstr>Quelques éléments du manuel</vt:lpstr>
    </vt:vector>
  </TitlesOfParts>
  <Company>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sur le Scan de réseaux avec NMAP</dc:title>
  <dc:creator>as</dc:creator>
  <cp:lastModifiedBy>IFCYS</cp:lastModifiedBy>
  <cp:revision>29</cp:revision>
  <dcterms:created xsi:type="dcterms:W3CDTF">2006-06-25T22:04:36Z</dcterms:created>
  <dcterms:modified xsi:type="dcterms:W3CDTF">2021-01-25T11:22:13Z</dcterms:modified>
</cp:coreProperties>
</file>