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61" r:id="rId6"/>
    <p:sldId id="270" r:id="rId7"/>
    <p:sldId id="267" r:id="rId8"/>
    <p:sldId id="262" r:id="rId9"/>
    <p:sldId id="281" r:id="rId10"/>
    <p:sldId id="273" r:id="rId11"/>
    <p:sldId id="269" r:id="rId12"/>
    <p:sldId id="268" r:id="rId13"/>
    <p:sldId id="263" r:id="rId14"/>
    <p:sldId id="293" r:id="rId15"/>
    <p:sldId id="290" r:id="rId16"/>
    <p:sldId id="306" r:id="rId17"/>
    <p:sldId id="305" r:id="rId18"/>
    <p:sldId id="307" r:id="rId19"/>
    <p:sldId id="303" r:id="rId20"/>
    <p:sldId id="271" r:id="rId21"/>
    <p:sldId id="308" r:id="rId22"/>
    <p:sldId id="310" r:id="rId23"/>
    <p:sldId id="311" r:id="rId24"/>
    <p:sldId id="312" r:id="rId25"/>
    <p:sldId id="272" r:id="rId26"/>
    <p:sldId id="313" r:id="rId27"/>
    <p:sldId id="264"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F5FD"/>
    <a:srgbClr val="D9EBFF"/>
    <a:srgbClr val="4FA1E8"/>
    <a:srgbClr val="575053"/>
    <a:srgbClr val="25557A"/>
    <a:srgbClr val="F5F7F9"/>
    <a:srgbClr val="848EAC"/>
    <a:srgbClr val="A12B10"/>
    <a:srgbClr val="248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3229" autoAdjust="0"/>
  </p:normalViewPr>
  <p:slideViewPr>
    <p:cSldViewPr snapToGrid="0">
      <p:cViewPr varScale="1">
        <p:scale>
          <a:sx n="68" d="100"/>
          <a:sy n="68" d="100"/>
        </p:scale>
        <p:origin x="1320" y="67"/>
      </p:cViewPr>
      <p:guideLst>
        <p:guide orient="horz" pos="2340"/>
        <p:guide pos="380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89.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首先，大量LLC的缺失是性能的瓶颈。当使用这三个GPSs评估10,000个PPRs时，我们观察到，当利用查询内并行性（𝑡= 10）时，停止的内存周期为34−40%在内存单元中花费的总时间的40%。当利用查询间并行性（𝑡= 1）时，该百分比将增加到55%。内存停滞主要是由于有限LC的失误，对性能造成了瓶颈。因此，我们在本工作中重点关注多层缓存中的LLC。</a:t>
            </a:r>
            <a:endParaRPr lang="zh-CN" altLang="en-US" dirty="0"/>
          </a:p>
          <a:p>
            <a:r>
              <a:rPr lang="zh-CN" altLang="en-US" dirty="0"/>
              <a:t>其次，在现有的gps中利用查询间并行性会带来不协调的内存访问，从而导致更多的LLC丢失，这限制了查询间并行性的潜在好处。图1显示了通过改变10核机器上的𝑡值，对GPSs的性能和LLC失败的数量的评估。图1a显示，通过设置𝑡=1来利用查询间的并行性比其他设置更好，这主要是因为减少了线程之间的同步和锁定开销，以及线程之间更好的负载平衡。然而，如图1b所示，随着𝑡从10变化到1，LLC缺失的缺失总数显著增加（高达2.1×）。</a:t>
            </a:r>
            <a:endParaRPr lang="zh-CN" altLang="en-US" dirty="0"/>
          </a:p>
          <a:p>
            <a:r>
              <a:rPr lang="zh-CN" altLang="en-US" dirty="0"/>
              <a:t>由于查询间并行性下的线程用图的不同部分填充CPU缓存，FPP查询之间的内存访问会导致高LLC缓存丢失，并限制了查询间并行性的潜在好处。。</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缓存抖动 ，多处理器系统中若干缓存之间为了保证缓存一致性要直接通信，如果内存总线忙于其他缓存事务，需要通信的缓存就必须等待其他缓存通信（更新访问）之后才能通信，这种等待就是缓存抖动。缓存抖动会降低系统的性能。缓存抖动是典型的多处理不能维持其他处理器关系而导致的问题。</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在Ligra之上，我们向用户公开了两个用户定义的api，包括生成函子和优先级函子，用于定制分区间调度的逻辑。我们还在Ligra的运行时添加了分区间调度和分区内整合，也在Ligra中重用了高效的图存储和对边/顶点的访问方法，它采用了流行的CSR（压缩稀疏行）格式来存储图。基于网格的有效存储，我们添加了图分区和缓冲区管理。</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ForkGraph处理两个SSSP查询𝒒1和𝒒2分别从顶点A和I开始，如突出显示。</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图6给出了一个处理SSSP查询的合并操作的示例，其中我们可以利用用户定义的优先级函子来减少冗余操作的数量。在没有优先级化线程的情况下，逐个获取处理操作。具有最显著值的操作可以位于缓冲区的任何位置。例如，𝑞2，M，2包含最优值，并在图6a中的许多其他操作之后进行排队。𝑞2、M、2之前的操作都为冗余。相比之下，如图6b所示，通过利用Dijkstra算法的优先级函子来解决SSSP [18]，格式图处理同一查询的最有利的操作。在这里，首先对𝑞2、M、2的处理可以有效地修剪冗余的部分。</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schemeClr val="tx1">
                    <a:lumMod val="75000"/>
                    <a:lumOff val="25000"/>
                  </a:schemeClr>
                </a:solidFill>
                <a:latin typeface="微软雅黑" panose="020B0503020204020204" charset="-122"/>
                <a:ea typeface="微软雅黑" panose="020B0503020204020204" charset="-122"/>
              </a:rPr>
              <a:t>左图显示了使用不同调度方法的的比较。</a:t>
            </a:r>
            <a:endParaRPr lang="en-US" altLang="zh-CN" b="1" dirty="0">
              <a:solidFill>
                <a:schemeClr val="tx1">
                  <a:lumMod val="75000"/>
                  <a:lumOff val="25000"/>
                </a:schemeClr>
              </a:solidFill>
              <a:latin typeface="微软雅黑" panose="020B0503020204020204" charset="-122"/>
              <a:ea typeface="微软雅黑" panose="020B0503020204020204"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14.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image" Target="../media/image17.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8.xml"/><Relationship Id="rId2" Type="http://schemas.openxmlformats.org/officeDocument/2006/relationships/image" Target="../media/image20.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image" Target="../media/image21.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image" Target="../media/image2.png"/><Relationship Id="rId1"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4.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3.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4.xml"/><Relationship Id="rId2" Type="http://schemas.openxmlformats.org/officeDocument/2006/relationships/image" Target="../media/image26.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image" Target="../media/image2.png"/><Relationship Id="rId1"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8.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image" Target="../media/image2.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12.png"/><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1037"/>
          <p:cNvPicPr>
            <a:picLocks noChangeAspect="1"/>
          </p:cNvPicPr>
          <p:nvPr/>
        </p:nvPicPr>
        <p:blipFill>
          <a:blip r:embed="rId1">
            <a:alphaModFix amt="25000"/>
          </a:blip>
          <a:stretch>
            <a:fillRect/>
          </a:stretch>
        </p:blipFill>
        <p:spPr>
          <a:xfrm>
            <a:off x="9106535" y="5777865"/>
            <a:ext cx="3085714" cy="1080000"/>
          </a:xfrm>
          <a:prstGeom prst="rect">
            <a:avLst/>
          </a:prstGeom>
        </p:spPr>
      </p:pic>
      <p:grpSp>
        <p:nvGrpSpPr>
          <p:cNvPr id="11" name="组合 10"/>
          <p:cNvGrpSpPr/>
          <p:nvPr/>
        </p:nvGrpSpPr>
        <p:grpSpPr>
          <a:xfrm>
            <a:off x="1402005" y="2244100"/>
            <a:ext cx="9853930" cy="2454275"/>
            <a:chOff x="2957" y="5162"/>
            <a:chExt cx="15518" cy="3865"/>
          </a:xfrm>
        </p:grpSpPr>
        <p:sp>
          <p:nvSpPr>
            <p:cNvPr id="27" name="文本框 1"/>
            <p:cNvSpPr txBox="1"/>
            <p:nvPr/>
          </p:nvSpPr>
          <p:spPr>
            <a:xfrm>
              <a:off x="2957" y="5162"/>
              <a:ext cx="15518" cy="1890"/>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rtl="0" eaLnBrk="1" fontAlgn="auto" latinLnBrk="0" hangingPunct="1"/>
              <a:r>
                <a:rPr lang="en-US" sz="3600" b="1" kern="100" dirty="0" err="1">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F</a:t>
              </a:r>
              <a:r>
                <a:rPr lang="en-US" altLang="zh-CN" sz="3600" b="1" kern="100" dirty="0" err="1">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orkGraph:Cache-Efficient</a:t>
              </a:r>
              <a:r>
                <a:rPr lang="en-US" altLang="zh-CN" sz="36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 Fork-Processing Patterns on Large Graphs</a:t>
              </a:r>
              <a:endParaRPr sz="36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8" name="文本框 1"/>
            <p:cNvSpPr txBox="1"/>
            <p:nvPr/>
          </p:nvSpPr>
          <p:spPr>
            <a:xfrm>
              <a:off x="7636" y="8530"/>
              <a:ext cx="5913"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rtl="0" eaLnBrk="1" fontAlgn="auto" latinLnBrk="0" hangingPunct="1">
                <a:lnSpc>
                  <a:spcPts val="1800"/>
                </a:lnSpc>
              </a:pP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a:t>
              </a: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谈安东   时间丨</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2022</a:t>
              </a: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年</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12</a:t>
              </a: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月</a:t>
              </a:r>
              <a:endPar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9" name="文本框 32"/>
            <p:cNvSpPr txBox="1"/>
            <p:nvPr/>
          </p:nvSpPr>
          <p:spPr>
            <a:xfrm>
              <a:off x="4671" y="7394"/>
              <a:ext cx="12091"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rtl="0" eaLnBrk="1" fontAlgn="auto" latinLnBrk="0" hangingPunct="1">
                <a:lnSpc>
                  <a:spcPts val="2000"/>
                </a:lnSpc>
              </a:pPr>
              <a:r>
                <a:rPr lang="zh-CN" altLang="en-US"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大型图上的缓存高效分叉处理模式</a:t>
              </a:r>
              <a:endParaRPr lang="zh-CN" altLang="en-US"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校徽"/>
            <p:cNvPicPr>
              <a:picLocks noChangeAspect="1"/>
            </p:cNvPicPr>
            <p:nvPr/>
          </p:nvPicPr>
          <p:blipFill>
            <a:blip r:embed="rId2"/>
            <a:stretch>
              <a:fillRect/>
            </a:stretch>
          </p:blipFill>
          <p:spPr>
            <a:xfrm>
              <a:off x="16399" y="293"/>
              <a:ext cx="2240" cy="1701"/>
            </a:xfrm>
            <a:prstGeom prst="rect">
              <a:avLst/>
            </a:prstGeom>
          </p:spPr>
        </p:pic>
      </p:gr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结构设计</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System Architecture</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656880" y="5783877"/>
            <a:ext cx="3739585" cy="1080000"/>
          </a:xfrm>
          <a:prstGeom prst="rect">
            <a:avLst/>
          </a:prstGeom>
        </p:spPr>
      </p:pic>
      <p:grpSp>
        <p:nvGrpSpPr>
          <p:cNvPr id="34" name="组合 33"/>
          <p:cNvGrpSpPr/>
          <p:nvPr/>
        </p:nvGrpSpPr>
        <p:grpSpPr>
          <a:xfrm>
            <a:off x="582295" y="1630214"/>
            <a:ext cx="5513705" cy="3729990"/>
            <a:chOff x="6682510" y="4086829"/>
            <a:chExt cx="5513705" cy="1612123"/>
          </a:xfrm>
        </p:grpSpPr>
        <p:sp>
          <p:nvSpPr>
            <p:cNvPr id="35" name="矩形 34"/>
            <p:cNvSpPr/>
            <p:nvPr/>
          </p:nvSpPr>
          <p:spPr>
            <a:xfrm>
              <a:off x="6777125" y="4086829"/>
              <a:ext cx="3011170" cy="198977"/>
            </a:xfrm>
            <a:prstGeom prst="rect">
              <a:avLst/>
            </a:prstGeom>
          </p:spPr>
          <p:txBody>
            <a:bodyPr wrap="square">
              <a:spAutoFit/>
            </a:bodyPr>
            <a:lstStyle/>
            <a:p>
              <a:r>
                <a:rPr lang="en-US" altLang="zh-CN" sz="2400" b="1" dirty="0">
                  <a:solidFill>
                    <a:srgbClr val="25557A"/>
                  </a:solidFill>
                  <a:cs typeface="+mn-ea"/>
                  <a:sym typeface="+mn-lt"/>
                </a:rPr>
                <a:t>ForkGraph</a:t>
              </a:r>
              <a:r>
                <a:rPr lang="zh-CN" altLang="en-US" sz="2400" b="1" dirty="0">
                  <a:solidFill>
                    <a:srgbClr val="25557A"/>
                  </a:solidFill>
                  <a:cs typeface="+mn-ea"/>
                  <a:sym typeface="+mn-lt"/>
                </a:rPr>
                <a:t>系统概述</a:t>
              </a:r>
              <a:endParaRPr lang="zh-CN" altLang="en-US" sz="2400" b="1" dirty="0">
                <a:solidFill>
                  <a:srgbClr val="25557A"/>
                </a:solidFill>
                <a:cs typeface="+mn-ea"/>
                <a:sym typeface="+mn-lt"/>
              </a:endParaRPr>
            </a:p>
          </p:txBody>
        </p:sp>
        <p:sp>
          <p:nvSpPr>
            <p:cNvPr id="37" name="文本框 36"/>
            <p:cNvSpPr txBox="1"/>
            <p:nvPr/>
          </p:nvSpPr>
          <p:spPr>
            <a:xfrm>
              <a:off x="6682510" y="4285806"/>
              <a:ext cx="5513705" cy="1413146"/>
            </a:xfrm>
            <a:prstGeom prst="rect">
              <a:avLst/>
            </a:prstGeom>
            <a:noFill/>
          </p:spPr>
          <p:txBody>
            <a:bodyPr wrap="square">
              <a:spAutoFit/>
            </a:bodyPr>
            <a:lstStyle/>
            <a:p>
              <a:pPr fontAlgn="auto">
                <a:lnSpc>
                  <a:spcPct val="150000"/>
                </a:lnSpc>
              </a:pPr>
              <a:r>
                <a:rPr lang="en-US" altLang="zh-CN" sz="2000" b="1" dirty="0">
                  <a:solidFill>
                    <a:schemeClr val="tx1">
                      <a:lumMod val="75000"/>
                      <a:lumOff val="25000"/>
                    </a:schemeClr>
                  </a:solidFill>
                  <a:latin typeface="微软雅黑" panose="020B0503020204020204" charset="-122"/>
                  <a:ea typeface="微软雅黑" panose="020B0503020204020204" charset="-122"/>
                </a:rPr>
                <a:t>· </a:t>
              </a:r>
              <a:r>
                <a:rPr lang="zh-CN" altLang="en-US" sz="2000" b="1" dirty="0">
                  <a:solidFill>
                    <a:schemeClr val="tx1">
                      <a:lumMod val="75000"/>
                      <a:lumOff val="25000"/>
                    </a:schemeClr>
                  </a:solidFill>
                  <a:latin typeface="微软雅黑" panose="020B0503020204020204" charset="-122"/>
                  <a:ea typeface="微软雅黑" panose="020B0503020204020204" charset="-122"/>
                </a:rPr>
                <a:t>如图显示了ForkGraph的体系结构。</a:t>
              </a: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r>
                <a:rPr lang="en-US" altLang="zh-CN" sz="2000" b="1" dirty="0">
                  <a:solidFill>
                    <a:schemeClr val="tx1">
                      <a:lumMod val="75000"/>
                      <a:lumOff val="25000"/>
                    </a:schemeClr>
                  </a:solidFill>
                  <a:latin typeface="微软雅黑" panose="020B0503020204020204" charset="-122"/>
                  <a:ea typeface="微软雅黑" panose="020B0503020204020204" charset="-122"/>
                </a:rPr>
                <a:t>· </a:t>
              </a:r>
              <a:r>
                <a:rPr lang="zh-CN" altLang="en-US" sz="2000" b="1" dirty="0">
                  <a:solidFill>
                    <a:schemeClr val="tx1">
                      <a:lumMod val="75000"/>
                      <a:lumOff val="25000"/>
                    </a:schemeClr>
                  </a:solidFill>
                  <a:latin typeface="微软雅黑" panose="020B0503020204020204" charset="-122"/>
                  <a:ea typeface="微软雅黑" panose="020B0503020204020204" charset="-122"/>
                </a:rPr>
                <a:t>ForkGraph扩展了Ligra框架，包括前端层，运行层和存储层三个层次。</a:t>
              </a: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r>
                <a:rPr lang="en-US" altLang="zh-CN" sz="2000" b="1" dirty="0">
                  <a:solidFill>
                    <a:schemeClr val="tx1">
                      <a:lumMod val="75000"/>
                      <a:lumOff val="25000"/>
                    </a:schemeClr>
                  </a:solidFill>
                  <a:latin typeface="微软雅黑" panose="020B0503020204020204" charset="-122"/>
                  <a:ea typeface="微软雅黑" panose="020B0503020204020204" charset="-122"/>
                </a:rPr>
                <a:t>· </a:t>
              </a:r>
              <a:r>
                <a:rPr lang="zh-CN" altLang="en-US" sz="2000" b="1" dirty="0">
                  <a:solidFill>
                    <a:schemeClr val="tx1">
                      <a:lumMod val="75000"/>
                      <a:lumOff val="25000"/>
                    </a:schemeClr>
                  </a:solidFill>
                  <a:latin typeface="微软雅黑" panose="020B0503020204020204" charset="-122"/>
                  <a:ea typeface="微软雅黑" panose="020B0503020204020204" charset="-122"/>
                </a:rPr>
                <a:t>它提供了两个非常简单的</a:t>
              </a:r>
              <a:r>
                <a:rPr lang="en-US" altLang="zh-CN" sz="2000" b="1" dirty="0">
                  <a:solidFill>
                    <a:schemeClr val="tx1">
                      <a:lumMod val="75000"/>
                      <a:lumOff val="25000"/>
                    </a:schemeClr>
                  </a:solidFill>
                  <a:latin typeface="微软雅黑" panose="020B0503020204020204" charset="-122"/>
                  <a:ea typeface="微软雅黑" panose="020B0503020204020204" charset="-122"/>
                </a:rPr>
                <a:t>API</a:t>
              </a:r>
              <a:r>
                <a:rPr lang="zh-CN" altLang="en-US" sz="2000" b="1" dirty="0">
                  <a:solidFill>
                    <a:schemeClr val="tx1">
                      <a:lumMod val="75000"/>
                      <a:lumOff val="25000"/>
                    </a:schemeClr>
                  </a:solidFill>
                  <a:latin typeface="微软雅黑" panose="020B0503020204020204" charset="-122"/>
                  <a:ea typeface="微软雅黑" panose="020B0503020204020204" charset="-122"/>
                </a:rPr>
                <a:t>：顶点映射和边映射，分别用于用户在顶点和边上定义的函数。</a:t>
              </a: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a:srcRect b="69667"/>
          <a:stretch>
            <a:fillRect/>
          </a:stretch>
        </p:blipFill>
        <p:spPr>
          <a:xfrm>
            <a:off x="6536615" y="1509692"/>
            <a:ext cx="5302250" cy="641985"/>
          </a:xfrm>
          <a:prstGeom prst="rect">
            <a:avLst/>
          </a:prstGeom>
        </p:spPr>
      </p:pic>
      <p:pic>
        <p:nvPicPr>
          <p:cNvPr id="5" name="图片 4"/>
          <p:cNvPicPr>
            <a:picLocks noChangeAspect="1"/>
          </p:cNvPicPr>
          <p:nvPr/>
        </p:nvPicPr>
        <p:blipFill>
          <a:blip r:embed="rId2"/>
          <a:srcRect t="30183" b="42634"/>
          <a:stretch>
            <a:fillRect/>
          </a:stretch>
        </p:blipFill>
        <p:spPr>
          <a:xfrm>
            <a:off x="6536615" y="2948602"/>
            <a:ext cx="5302250" cy="575310"/>
          </a:xfrm>
          <a:prstGeom prst="rect">
            <a:avLst/>
          </a:prstGeom>
        </p:spPr>
      </p:pic>
      <p:pic>
        <p:nvPicPr>
          <p:cNvPr id="7" name="图片 6"/>
          <p:cNvPicPr>
            <a:picLocks noChangeAspect="1"/>
          </p:cNvPicPr>
          <p:nvPr/>
        </p:nvPicPr>
        <p:blipFill>
          <a:blip r:embed="rId2"/>
          <a:srcRect t="56166" b="11941"/>
          <a:stretch>
            <a:fillRect/>
          </a:stretch>
        </p:blipFill>
        <p:spPr>
          <a:xfrm>
            <a:off x="6536615" y="4272577"/>
            <a:ext cx="5302250" cy="675005"/>
          </a:xfrm>
          <a:prstGeom prst="rect">
            <a:avLst/>
          </a:prstGeom>
        </p:spPr>
      </p:pic>
      <p:sp>
        <p:nvSpPr>
          <p:cNvPr id="14" name="文本框 13"/>
          <p:cNvSpPr txBox="1"/>
          <p:nvPr/>
        </p:nvSpPr>
        <p:spPr>
          <a:xfrm>
            <a:off x="6609640" y="2351067"/>
            <a:ext cx="5039995" cy="369332"/>
          </a:xfrm>
          <a:prstGeom prst="rect">
            <a:avLst/>
          </a:prstGeom>
          <a:noFill/>
        </p:spPr>
        <p:txBody>
          <a:bodyPr wrap="square" rtlCol="0" anchor="t">
            <a:spAutoFit/>
          </a:bodyPr>
          <a:lstStyle/>
          <a:p>
            <a:r>
              <a:rPr lang="zh-CN" altLang="en-US"/>
              <a:t>前端层，包括一些</a:t>
            </a:r>
            <a:r>
              <a:rPr lang="en-US" altLang="zh-CN"/>
              <a:t>Ligra API</a:t>
            </a:r>
            <a:endParaRPr lang="en-US" altLang="zh-CN"/>
          </a:p>
        </p:txBody>
      </p:sp>
      <p:sp>
        <p:nvSpPr>
          <p:cNvPr id="16" name="文本框 15"/>
          <p:cNvSpPr txBox="1"/>
          <p:nvPr/>
        </p:nvSpPr>
        <p:spPr>
          <a:xfrm>
            <a:off x="6609640" y="3699172"/>
            <a:ext cx="5039995" cy="369332"/>
          </a:xfrm>
          <a:prstGeom prst="rect">
            <a:avLst/>
          </a:prstGeom>
          <a:noFill/>
        </p:spPr>
        <p:txBody>
          <a:bodyPr wrap="square" rtlCol="0" anchor="t">
            <a:spAutoFit/>
          </a:bodyPr>
          <a:lstStyle/>
          <a:p>
            <a:r>
              <a:rPr lang="zh-CN" altLang="en-US"/>
              <a:t>运行层，包括图划分方法，调度与整合等</a:t>
            </a:r>
            <a:endParaRPr lang="zh-CN" altLang="en-US"/>
          </a:p>
        </p:txBody>
      </p:sp>
      <p:sp>
        <p:nvSpPr>
          <p:cNvPr id="17" name="文本框 16"/>
          <p:cNvSpPr txBox="1"/>
          <p:nvPr/>
        </p:nvSpPr>
        <p:spPr>
          <a:xfrm>
            <a:off x="6609640" y="5122207"/>
            <a:ext cx="5039995" cy="369332"/>
          </a:xfrm>
          <a:prstGeom prst="rect">
            <a:avLst/>
          </a:prstGeom>
          <a:noFill/>
        </p:spPr>
        <p:txBody>
          <a:bodyPr wrap="square" rtlCol="0" anchor="t">
            <a:spAutoFit/>
          </a:bodyPr>
          <a:lstStyle/>
          <a:p>
            <a:r>
              <a:rPr lang="zh-CN" altLang="en-US" dirty="0"/>
              <a:t>存储层，包括图分区与管理等</a:t>
            </a:r>
            <a:endParaRPr lang="zh-CN" altLang="en-US"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descr="图书馆"/>
          <p:cNvPicPr>
            <a:picLocks noChangeAspect="1"/>
          </p:cNvPicPr>
          <p:nvPr/>
        </p:nvPicPr>
        <p:blipFill>
          <a:blip r:embed="rId1">
            <a:alphaModFix amt="25000"/>
          </a:blip>
          <a:stretch>
            <a:fillRect/>
          </a:stretch>
        </p:blipFill>
        <p:spPr>
          <a:xfrm>
            <a:off x="8452485" y="5504180"/>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2"/>
          <a:srcRect l="188" t="39544" r="26434" b="41875"/>
          <a:stretch>
            <a:fillRect/>
          </a:stretch>
        </p:blipFill>
        <p:spPr>
          <a:xfrm rot="5400000">
            <a:off x="1778635" y="3342640"/>
            <a:ext cx="4978400" cy="779780"/>
          </a:xfrm>
          <a:prstGeom prst="rect">
            <a:avLst/>
          </a:prstGeom>
        </p:spPr>
      </p:pic>
      <p:sp>
        <p:nvSpPr>
          <p:cNvPr id="5" name="文本框 4"/>
          <p:cNvSpPr txBox="1"/>
          <p:nvPr/>
        </p:nvSpPr>
        <p:spPr>
          <a:xfrm>
            <a:off x="625475" y="1425575"/>
            <a:ext cx="3190875" cy="1322070"/>
          </a:xfrm>
          <a:prstGeom prst="rect">
            <a:avLst/>
          </a:prstGeom>
          <a:noFill/>
        </p:spPr>
        <p:txBody>
          <a:bodyPr wrap="square" rtlCol="0" anchor="t">
            <a:spAutoFit/>
          </a:bodyPr>
          <a:lstStyle/>
          <a:p>
            <a:r>
              <a:rPr lang="zh-CN" altLang="en-US" sz="2000" dirty="0"/>
              <a:t>第1行ForkGraph为每个分区初始化一个缓冲区，它是一个动态大小的连续内存空间。</a:t>
            </a:r>
            <a:endParaRPr lang="zh-CN" altLang="en-US" sz="2000" dirty="0"/>
          </a:p>
        </p:txBody>
      </p:sp>
      <p:sp>
        <p:nvSpPr>
          <p:cNvPr id="34" name="任意多边形: 形状 63"/>
          <p:cNvSpPr/>
          <p:nvPr/>
        </p:nvSpPr>
        <p:spPr>
          <a:xfrm>
            <a:off x="3288376" y="5504116"/>
            <a:ext cx="717479" cy="717419"/>
          </a:xfrm>
          <a:custGeom>
            <a:avLst/>
            <a:gdLst>
              <a:gd name="connsiteX0" fmla="*/ 502066 w 717479"/>
              <a:gd name="connsiteY0" fmla="*/ 229432 h 717419"/>
              <a:gd name="connsiteX1" fmla="*/ 544122 w 717479"/>
              <a:gd name="connsiteY1" fmla="*/ 272696 h 717419"/>
              <a:gd name="connsiteX2" fmla="*/ 298315 w 717479"/>
              <a:gd name="connsiteY2" fmla="*/ 510526 h 717419"/>
              <a:gd name="connsiteX3" fmla="*/ 171182 w 717479"/>
              <a:gd name="connsiteY3" fmla="*/ 357290 h 717419"/>
              <a:gd name="connsiteX4" fmla="*/ 217588 w 717479"/>
              <a:gd name="connsiteY4" fmla="*/ 318860 h 717419"/>
              <a:gd name="connsiteX5" fmla="*/ 303149 w 717479"/>
              <a:gd name="connsiteY5" fmla="*/ 421823 h 717419"/>
              <a:gd name="connsiteX6" fmla="*/ 358739 w 717479"/>
              <a:gd name="connsiteY6" fmla="*/ 60242 h 717419"/>
              <a:gd name="connsiteX7" fmla="*/ 147738 w 717479"/>
              <a:gd name="connsiteY7" fmla="*/ 147495 h 717419"/>
              <a:gd name="connsiteX8" fmla="*/ 147738 w 717479"/>
              <a:gd name="connsiteY8" fmla="*/ 569741 h 717419"/>
              <a:gd name="connsiteX9" fmla="*/ 358739 w 717479"/>
              <a:gd name="connsiteY9" fmla="*/ 656993 h 717419"/>
              <a:gd name="connsiteX10" fmla="*/ 569741 w 717479"/>
              <a:gd name="connsiteY10" fmla="*/ 569741 h 717419"/>
              <a:gd name="connsiteX11" fmla="*/ 569741 w 717479"/>
              <a:gd name="connsiteY11" fmla="*/ 147495 h 717419"/>
              <a:gd name="connsiteX12" fmla="*/ 358739 w 717479"/>
              <a:gd name="connsiteY12" fmla="*/ 60242 h 717419"/>
              <a:gd name="connsiteX13" fmla="*/ 358740 w 717479"/>
              <a:gd name="connsiteY13" fmla="*/ 0 h 717419"/>
              <a:gd name="connsiteX14" fmla="*/ 612522 w 717479"/>
              <a:gd name="connsiteY14" fmla="*/ 104957 h 717419"/>
              <a:gd name="connsiteX15" fmla="*/ 612522 w 717479"/>
              <a:gd name="connsiteY15" fmla="*/ 612521 h 717419"/>
              <a:gd name="connsiteX16" fmla="*/ 358739 w 717479"/>
              <a:gd name="connsiteY16" fmla="*/ 717419 h 717419"/>
              <a:gd name="connsiteX17" fmla="*/ 104957 w 717479"/>
              <a:gd name="connsiteY17" fmla="*/ 612521 h 717419"/>
              <a:gd name="connsiteX18" fmla="*/ 104957 w 717479"/>
              <a:gd name="connsiteY18" fmla="*/ 104957 h 717419"/>
              <a:gd name="connsiteX19" fmla="*/ 358740 w 717479"/>
              <a:gd name="connsiteY19" fmla="*/ 0 h 71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7479" h="717419">
                <a:moveTo>
                  <a:pt x="502066" y="229432"/>
                </a:moveTo>
                <a:lnTo>
                  <a:pt x="544122" y="272696"/>
                </a:lnTo>
                <a:lnTo>
                  <a:pt x="298315" y="510526"/>
                </a:lnTo>
                <a:lnTo>
                  <a:pt x="171182" y="357290"/>
                </a:lnTo>
                <a:lnTo>
                  <a:pt x="217588" y="318860"/>
                </a:lnTo>
                <a:lnTo>
                  <a:pt x="303149" y="421823"/>
                </a:lnTo>
                <a:close/>
                <a:moveTo>
                  <a:pt x="358739" y="60242"/>
                </a:moveTo>
                <a:cubicBezTo>
                  <a:pt x="282363" y="60242"/>
                  <a:pt x="205986" y="89247"/>
                  <a:pt x="147738" y="147495"/>
                </a:cubicBezTo>
                <a:cubicBezTo>
                  <a:pt x="31239" y="263993"/>
                  <a:pt x="31239" y="453243"/>
                  <a:pt x="147738" y="569741"/>
                </a:cubicBezTo>
                <a:cubicBezTo>
                  <a:pt x="205745" y="627990"/>
                  <a:pt x="282363" y="656993"/>
                  <a:pt x="358739" y="656993"/>
                </a:cubicBezTo>
                <a:cubicBezTo>
                  <a:pt x="435115" y="656993"/>
                  <a:pt x="511492" y="627990"/>
                  <a:pt x="569741" y="569741"/>
                </a:cubicBezTo>
                <a:cubicBezTo>
                  <a:pt x="686239" y="453243"/>
                  <a:pt x="686239" y="263993"/>
                  <a:pt x="569741" y="147495"/>
                </a:cubicBezTo>
                <a:cubicBezTo>
                  <a:pt x="511733" y="89247"/>
                  <a:pt x="435115" y="60242"/>
                  <a:pt x="358739" y="60242"/>
                </a:cubicBezTo>
                <a:close/>
                <a:moveTo>
                  <a:pt x="358740" y="0"/>
                </a:moveTo>
                <a:cubicBezTo>
                  <a:pt x="450645" y="0"/>
                  <a:pt x="542550" y="34986"/>
                  <a:pt x="612522" y="104957"/>
                </a:cubicBezTo>
                <a:cubicBezTo>
                  <a:pt x="752465" y="244900"/>
                  <a:pt x="752465" y="472578"/>
                  <a:pt x="612522" y="612521"/>
                </a:cubicBezTo>
                <a:cubicBezTo>
                  <a:pt x="542671" y="682372"/>
                  <a:pt x="450584" y="717419"/>
                  <a:pt x="358739" y="717419"/>
                </a:cubicBezTo>
                <a:cubicBezTo>
                  <a:pt x="266894" y="717419"/>
                  <a:pt x="175049" y="682372"/>
                  <a:pt x="104957" y="612521"/>
                </a:cubicBezTo>
                <a:cubicBezTo>
                  <a:pt x="-34986" y="472578"/>
                  <a:pt x="-34986" y="244900"/>
                  <a:pt x="104957" y="104957"/>
                </a:cubicBezTo>
                <a:cubicBezTo>
                  <a:pt x="174929" y="34986"/>
                  <a:pt x="266834" y="0"/>
                  <a:pt x="358740" y="0"/>
                </a:cubicBezTo>
                <a:close/>
              </a:path>
            </a:pathLst>
          </a:custGeom>
          <a:solidFill>
            <a:srgbClr val="32416B"/>
          </a:solidFill>
          <a:ln w="986" cap="flat">
            <a:noFill/>
            <a:prstDash val="solid"/>
            <a:miter/>
          </a:ln>
        </p:spPr>
        <p:txBody>
          <a:bodyPr rtlCol="0" anchor="ctr"/>
          <a:lstStyle/>
          <a:p>
            <a:endParaRPr lang="zh-CN" altLang="en-US">
              <a:ea typeface="思源黑体 CN Regular" panose="020B0500000000000000" pitchFamily="34" charset="-122"/>
            </a:endParaRPr>
          </a:p>
        </p:txBody>
      </p:sp>
      <p:sp>
        <p:nvSpPr>
          <p:cNvPr id="7" name="文本框 6"/>
          <p:cNvSpPr txBox="1"/>
          <p:nvPr/>
        </p:nvSpPr>
        <p:spPr>
          <a:xfrm>
            <a:off x="4860290" y="2596515"/>
            <a:ext cx="2029460" cy="1322070"/>
          </a:xfrm>
          <a:prstGeom prst="rect">
            <a:avLst/>
          </a:prstGeom>
          <a:noFill/>
        </p:spPr>
        <p:txBody>
          <a:bodyPr wrap="square" rtlCol="0" anchor="t">
            <a:spAutoFit/>
          </a:bodyPr>
          <a:lstStyle/>
          <a:p>
            <a:r>
              <a:rPr lang="zh-CN" altLang="en-US" sz="2000" dirty="0"/>
              <a:t>第4行调用𝑃𝑐内部进程来处理调度分区𝑃𝑐中的缓冲操作。</a:t>
            </a:r>
            <a:endParaRPr lang="zh-CN" altLang="en-US" dirty="0"/>
          </a:p>
        </p:txBody>
      </p:sp>
      <p:sp>
        <p:nvSpPr>
          <p:cNvPr id="19" name="文本框 18"/>
          <p:cNvSpPr txBox="1"/>
          <p:nvPr/>
        </p:nvSpPr>
        <p:spPr>
          <a:xfrm>
            <a:off x="625475" y="4226560"/>
            <a:ext cx="3126740" cy="706755"/>
          </a:xfrm>
          <a:prstGeom prst="rect">
            <a:avLst/>
          </a:prstGeom>
          <a:noFill/>
        </p:spPr>
        <p:txBody>
          <a:bodyPr wrap="square" rtlCol="0" anchor="t">
            <a:spAutoFit/>
          </a:bodyPr>
          <a:lstStyle/>
          <a:p>
            <a:r>
              <a:rPr lang="zh-CN" altLang="en-US" sz="2000" dirty="0"/>
              <a:t>第10行</a:t>
            </a:r>
            <a:r>
              <a:rPr lang="zh-CN" altLang="en-US" sz="2000" dirty="0">
                <a:sym typeface="+mn-ea"/>
              </a:rPr>
              <a:t>“并行”执行</a:t>
            </a:r>
            <a:r>
              <a:rPr lang="zh-CN" altLang="en-US" sz="2000" dirty="0"/>
              <a:t>不同的查询。</a:t>
            </a:r>
            <a:endParaRPr lang="zh-CN" altLang="en-US" sz="2000" dirty="0"/>
          </a:p>
        </p:txBody>
      </p:sp>
      <p:sp>
        <p:nvSpPr>
          <p:cNvPr id="23" name="文本框 22"/>
          <p:cNvSpPr txBox="1"/>
          <p:nvPr/>
        </p:nvSpPr>
        <p:spPr>
          <a:xfrm>
            <a:off x="4860290" y="5080000"/>
            <a:ext cx="3729990" cy="1322070"/>
          </a:xfrm>
          <a:prstGeom prst="rect">
            <a:avLst/>
          </a:prstGeom>
          <a:noFill/>
        </p:spPr>
        <p:txBody>
          <a:bodyPr wrap="square" rtlCol="0" anchor="t">
            <a:spAutoFit/>
          </a:bodyPr>
          <a:lstStyle/>
          <a:p>
            <a:r>
              <a:rPr lang="zh-CN" altLang="en-US" sz="2000" dirty="0"/>
              <a:t>第14行ForkGraph监控对查询𝑞的处理，并采用启发式</a:t>
            </a:r>
            <a:r>
              <a:rPr lang="zh-CN" altLang="en-US" sz="2000" dirty="0"/>
              <a:t>函数，提前终止对𝑞的处理，以提高工作效率</a:t>
            </a:r>
            <a:endParaRPr lang="zh-CN" altLang="en-US" sz="2000" dirty="0"/>
          </a:p>
        </p:txBody>
      </p:sp>
      <p:pic>
        <p:nvPicPr>
          <p:cNvPr id="32" name="图片 31"/>
          <p:cNvPicPr>
            <a:picLocks noChangeAspect="1"/>
          </p:cNvPicPr>
          <p:nvPr/>
        </p:nvPicPr>
        <p:blipFill>
          <a:blip r:embed="rId3"/>
          <a:stretch>
            <a:fillRect/>
          </a:stretch>
        </p:blipFill>
        <p:spPr>
          <a:xfrm>
            <a:off x="7065010" y="924560"/>
            <a:ext cx="4601845" cy="3440430"/>
          </a:xfrm>
          <a:prstGeom prst="rect">
            <a:avLst/>
          </a:prstGeom>
        </p:spPr>
      </p:pic>
      <p:grpSp>
        <p:nvGrpSpPr>
          <p:cNvPr id="3" name="组合 2"/>
          <p:cNvGrpSpPr/>
          <p:nvPr/>
        </p:nvGrpSpPr>
        <p:grpSpPr>
          <a:xfrm>
            <a:off x="351155" y="325120"/>
            <a:ext cx="4559300" cy="1015365"/>
            <a:chOff x="1572" y="494"/>
            <a:chExt cx="7180" cy="1599"/>
          </a:xfrm>
        </p:grpSpPr>
        <p:grpSp>
          <p:nvGrpSpPr>
            <p:cNvPr id="4" name="组合 3"/>
            <p:cNvGrpSpPr/>
            <p:nvPr/>
          </p:nvGrpSpPr>
          <p:grpSpPr>
            <a:xfrm>
              <a:off x="1572" y="494"/>
              <a:ext cx="2047" cy="1599"/>
              <a:chOff x="2761095" y="2248418"/>
              <a:chExt cx="1948563" cy="1522661"/>
            </a:xfrm>
          </p:grpSpPr>
          <p:sp>
            <p:nvSpPr>
              <p:cNvPr id="12"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3"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4" name="文本框 13"/>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5" name="矩形 14"/>
            <p:cNvSpPr/>
            <p:nvPr/>
          </p:nvSpPr>
          <p:spPr>
            <a:xfrm>
              <a:off x="3078" y="751"/>
              <a:ext cx="30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结构设计</a:t>
              </a:r>
              <a:endParaRPr lang="zh-CN" altLang="en-US" sz="3200" b="1" spc="300" dirty="0">
                <a:latin typeface="微软雅黑" panose="020B0503020204020204" charset="-122"/>
                <a:ea typeface="微软雅黑" panose="020B0503020204020204" charset="-122"/>
              </a:endParaRPr>
            </a:p>
          </p:txBody>
        </p:sp>
        <p:sp>
          <p:nvSpPr>
            <p:cNvPr id="16" name="文本框 15"/>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System Architecture</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2552699" y="4863371"/>
            <a:ext cx="7527925"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sz="1400">
              <a:solidFill>
                <a:schemeClr val="tx1"/>
              </a:solidFill>
              <a:latin typeface="微软雅黑" panose="020B0503020204020204" charset="-122"/>
              <a:ea typeface="微软雅黑" panose="020B0503020204020204" charset="-122"/>
              <a:sym typeface="+mn-ea"/>
            </a:endParaRPr>
          </a:p>
        </p:txBody>
      </p:sp>
      <p:pic>
        <p:nvPicPr>
          <p:cNvPr id="51" name="图片 50" descr="图书馆"/>
          <p:cNvPicPr>
            <a:picLocks noChangeAspect="1"/>
          </p:cNvPicPr>
          <p:nvPr/>
        </p:nvPicPr>
        <p:blipFill>
          <a:blip r:embed="rId1">
            <a:alphaModFix amt="25000"/>
          </a:blip>
          <a:stretch>
            <a:fillRect/>
          </a:stretch>
        </p:blipFill>
        <p:spPr>
          <a:xfrm>
            <a:off x="8452485" y="5504180"/>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任意多边形: 形状 63"/>
          <p:cNvSpPr/>
          <p:nvPr/>
        </p:nvSpPr>
        <p:spPr>
          <a:xfrm>
            <a:off x="1245498" y="4947054"/>
            <a:ext cx="717479" cy="717419"/>
          </a:xfrm>
          <a:custGeom>
            <a:avLst/>
            <a:gdLst>
              <a:gd name="connsiteX0" fmla="*/ 502066 w 717479"/>
              <a:gd name="connsiteY0" fmla="*/ 229432 h 717419"/>
              <a:gd name="connsiteX1" fmla="*/ 544122 w 717479"/>
              <a:gd name="connsiteY1" fmla="*/ 272696 h 717419"/>
              <a:gd name="connsiteX2" fmla="*/ 298315 w 717479"/>
              <a:gd name="connsiteY2" fmla="*/ 510526 h 717419"/>
              <a:gd name="connsiteX3" fmla="*/ 171182 w 717479"/>
              <a:gd name="connsiteY3" fmla="*/ 357290 h 717419"/>
              <a:gd name="connsiteX4" fmla="*/ 217588 w 717479"/>
              <a:gd name="connsiteY4" fmla="*/ 318860 h 717419"/>
              <a:gd name="connsiteX5" fmla="*/ 303149 w 717479"/>
              <a:gd name="connsiteY5" fmla="*/ 421823 h 717419"/>
              <a:gd name="connsiteX6" fmla="*/ 358739 w 717479"/>
              <a:gd name="connsiteY6" fmla="*/ 60242 h 717419"/>
              <a:gd name="connsiteX7" fmla="*/ 147738 w 717479"/>
              <a:gd name="connsiteY7" fmla="*/ 147495 h 717419"/>
              <a:gd name="connsiteX8" fmla="*/ 147738 w 717479"/>
              <a:gd name="connsiteY8" fmla="*/ 569741 h 717419"/>
              <a:gd name="connsiteX9" fmla="*/ 358739 w 717479"/>
              <a:gd name="connsiteY9" fmla="*/ 656993 h 717419"/>
              <a:gd name="connsiteX10" fmla="*/ 569741 w 717479"/>
              <a:gd name="connsiteY10" fmla="*/ 569741 h 717419"/>
              <a:gd name="connsiteX11" fmla="*/ 569741 w 717479"/>
              <a:gd name="connsiteY11" fmla="*/ 147495 h 717419"/>
              <a:gd name="connsiteX12" fmla="*/ 358739 w 717479"/>
              <a:gd name="connsiteY12" fmla="*/ 60242 h 717419"/>
              <a:gd name="connsiteX13" fmla="*/ 358740 w 717479"/>
              <a:gd name="connsiteY13" fmla="*/ 0 h 717419"/>
              <a:gd name="connsiteX14" fmla="*/ 612522 w 717479"/>
              <a:gd name="connsiteY14" fmla="*/ 104957 h 717419"/>
              <a:gd name="connsiteX15" fmla="*/ 612522 w 717479"/>
              <a:gd name="connsiteY15" fmla="*/ 612521 h 717419"/>
              <a:gd name="connsiteX16" fmla="*/ 358739 w 717479"/>
              <a:gd name="connsiteY16" fmla="*/ 717419 h 717419"/>
              <a:gd name="connsiteX17" fmla="*/ 104957 w 717479"/>
              <a:gd name="connsiteY17" fmla="*/ 612521 h 717419"/>
              <a:gd name="connsiteX18" fmla="*/ 104957 w 717479"/>
              <a:gd name="connsiteY18" fmla="*/ 104957 h 717419"/>
              <a:gd name="connsiteX19" fmla="*/ 358740 w 717479"/>
              <a:gd name="connsiteY19" fmla="*/ 0 h 71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7479" h="717419">
                <a:moveTo>
                  <a:pt x="502066" y="229432"/>
                </a:moveTo>
                <a:lnTo>
                  <a:pt x="544122" y="272696"/>
                </a:lnTo>
                <a:lnTo>
                  <a:pt x="298315" y="510526"/>
                </a:lnTo>
                <a:lnTo>
                  <a:pt x="171182" y="357290"/>
                </a:lnTo>
                <a:lnTo>
                  <a:pt x="217588" y="318860"/>
                </a:lnTo>
                <a:lnTo>
                  <a:pt x="303149" y="421823"/>
                </a:lnTo>
                <a:close/>
                <a:moveTo>
                  <a:pt x="358739" y="60242"/>
                </a:moveTo>
                <a:cubicBezTo>
                  <a:pt x="282363" y="60242"/>
                  <a:pt x="205986" y="89247"/>
                  <a:pt x="147738" y="147495"/>
                </a:cubicBezTo>
                <a:cubicBezTo>
                  <a:pt x="31239" y="263993"/>
                  <a:pt x="31239" y="453243"/>
                  <a:pt x="147738" y="569741"/>
                </a:cubicBezTo>
                <a:cubicBezTo>
                  <a:pt x="205745" y="627990"/>
                  <a:pt x="282363" y="656993"/>
                  <a:pt x="358739" y="656993"/>
                </a:cubicBezTo>
                <a:cubicBezTo>
                  <a:pt x="435115" y="656993"/>
                  <a:pt x="511492" y="627990"/>
                  <a:pt x="569741" y="569741"/>
                </a:cubicBezTo>
                <a:cubicBezTo>
                  <a:pt x="686239" y="453243"/>
                  <a:pt x="686239" y="263993"/>
                  <a:pt x="569741" y="147495"/>
                </a:cubicBezTo>
                <a:cubicBezTo>
                  <a:pt x="511733" y="89247"/>
                  <a:pt x="435115" y="60242"/>
                  <a:pt x="358739" y="60242"/>
                </a:cubicBezTo>
                <a:close/>
                <a:moveTo>
                  <a:pt x="358740" y="0"/>
                </a:moveTo>
                <a:cubicBezTo>
                  <a:pt x="450645" y="0"/>
                  <a:pt x="542550" y="34986"/>
                  <a:pt x="612522" y="104957"/>
                </a:cubicBezTo>
                <a:cubicBezTo>
                  <a:pt x="752465" y="244900"/>
                  <a:pt x="752465" y="472578"/>
                  <a:pt x="612522" y="612521"/>
                </a:cubicBezTo>
                <a:cubicBezTo>
                  <a:pt x="542671" y="682372"/>
                  <a:pt x="450584" y="717419"/>
                  <a:pt x="358739" y="717419"/>
                </a:cubicBezTo>
                <a:cubicBezTo>
                  <a:pt x="266894" y="717419"/>
                  <a:pt x="175049" y="682372"/>
                  <a:pt x="104957" y="612521"/>
                </a:cubicBezTo>
                <a:cubicBezTo>
                  <a:pt x="-34986" y="472578"/>
                  <a:pt x="-34986" y="244900"/>
                  <a:pt x="104957" y="104957"/>
                </a:cubicBezTo>
                <a:cubicBezTo>
                  <a:pt x="174929" y="34986"/>
                  <a:pt x="266834" y="0"/>
                  <a:pt x="358740" y="0"/>
                </a:cubicBezTo>
                <a:close/>
              </a:path>
            </a:pathLst>
          </a:custGeom>
          <a:solidFill>
            <a:srgbClr val="32416B"/>
          </a:solidFill>
          <a:ln w="986" cap="flat">
            <a:noFill/>
            <a:prstDash val="solid"/>
            <a:miter/>
          </a:ln>
        </p:spPr>
        <p:txBody>
          <a:bodyPr rtlCol="0" anchor="ctr"/>
          <a:lstStyle/>
          <a:p>
            <a:endParaRPr lang="zh-CN" altLang="en-US">
              <a:ea typeface="思源黑体 CN Regular" panose="020B0500000000000000" pitchFamily="34" charset="-122"/>
            </a:endParaRPr>
          </a:p>
        </p:txBody>
      </p:sp>
      <p:sp>
        <p:nvSpPr>
          <p:cNvPr id="4" name="文本框 3"/>
          <p:cNvSpPr txBox="1"/>
          <p:nvPr/>
        </p:nvSpPr>
        <p:spPr>
          <a:xfrm>
            <a:off x="2845434" y="5003438"/>
            <a:ext cx="7235190" cy="1322070"/>
          </a:xfrm>
          <a:prstGeom prst="rect">
            <a:avLst/>
          </a:prstGeom>
          <a:noFill/>
        </p:spPr>
        <p:txBody>
          <a:bodyPr wrap="square" rtlCol="0" anchor="t">
            <a:spAutoFit/>
          </a:bodyPr>
          <a:lstStyle/>
          <a:p>
            <a:r>
              <a:rPr lang="zh-CN" altLang="en-US" sz="2000" b="1" dirty="0"/>
              <a:t>图4b显示了处理𝑃3后的状态。ForkGraph将操作发送给邻居分区𝑃1和𝑃4，如它们的缓冲区𝐵1和𝐵4所示。</a:t>
            </a:r>
            <a:endParaRPr lang="zh-CN" altLang="en-US" sz="2000" b="1" dirty="0"/>
          </a:p>
          <a:p>
            <a:endParaRPr lang="zh-CN" altLang="en-US" sz="2000" b="1" dirty="0"/>
          </a:p>
          <a:p>
            <a:r>
              <a:rPr lang="zh-CN" altLang="en-US" sz="2000" b="1" dirty="0"/>
              <a:t>重复此过程，直到所有缓冲区都为空为止。</a:t>
            </a:r>
            <a:endParaRPr lang="zh-CN" altLang="en-US" sz="2000" b="1" dirty="0"/>
          </a:p>
        </p:txBody>
      </p:sp>
      <p:grpSp>
        <p:nvGrpSpPr>
          <p:cNvPr id="2" name="组合 1"/>
          <p:cNvGrpSpPr/>
          <p:nvPr/>
        </p:nvGrpSpPr>
        <p:grpSpPr>
          <a:xfrm>
            <a:off x="351155" y="325120"/>
            <a:ext cx="4559300" cy="1015365"/>
            <a:chOff x="1572" y="494"/>
            <a:chExt cx="7180" cy="1599"/>
          </a:xfrm>
        </p:grpSpPr>
        <p:grpSp>
          <p:nvGrpSpPr>
            <p:cNvPr id="5" name="组合 4"/>
            <p:cNvGrpSpPr/>
            <p:nvPr/>
          </p:nvGrpSpPr>
          <p:grpSpPr>
            <a:xfrm>
              <a:off x="1572" y="494"/>
              <a:ext cx="2047" cy="1599"/>
              <a:chOff x="2761095" y="2248418"/>
              <a:chExt cx="1948563" cy="1522661"/>
            </a:xfrm>
          </p:grpSpPr>
          <p:sp>
            <p:nvSpPr>
              <p:cNvPr id="7"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2"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3" name="文本框 12"/>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4" name="矩形 13"/>
            <p:cNvSpPr/>
            <p:nvPr/>
          </p:nvSpPr>
          <p:spPr>
            <a:xfrm>
              <a:off x="3078" y="751"/>
              <a:ext cx="3825"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缓冲区设计</a:t>
              </a:r>
              <a:endParaRPr lang="zh-CN" altLang="en-US" sz="3200" b="1" spc="300" dirty="0">
                <a:latin typeface="微软雅黑" panose="020B0503020204020204" charset="-122"/>
                <a:ea typeface="微软雅黑" panose="020B0503020204020204" charset="-122"/>
              </a:endParaRPr>
            </a:p>
          </p:txBody>
        </p:sp>
        <p:sp>
          <p:nvSpPr>
            <p:cNvPr id="15" name="文本框 14"/>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System Architecture</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8" name="图片 7"/>
          <p:cNvPicPr>
            <a:picLocks noChangeAspect="1"/>
          </p:cNvPicPr>
          <p:nvPr/>
        </p:nvPicPr>
        <p:blipFill>
          <a:blip r:embed="rId2"/>
          <a:stretch>
            <a:fillRect/>
          </a:stretch>
        </p:blipFill>
        <p:spPr>
          <a:xfrm>
            <a:off x="1800860" y="1377639"/>
            <a:ext cx="8590280" cy="3354598"/>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分区内处理</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Intra-Partition Processing</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sp>
        <p:nvSpPr>
          <p:cNvPr id="57" name="矩形 56"/>
          <p:cNvSpPr/>
          <p:nvPr/>
        </p:nvSpPr>
        <p:spPr>
          <a:xfrm>
            <a:off x="458470" y="1416685"/>
            <a:ext cx="1740535" cy="5708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sz="1400">
              <a:solidFill>
                <a:schemeClr val="tx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356171" y="1528673"/>
            <a:ext cx="5775960" cy="5850344"/>
            <a:chOff x="6605135" y="1463644"/>
            <a:chExt cx="5775960" cy="5850344"/>
          </a:xfrm>
        </p:grpSpPr>
        <p:sp>
          <p:nvSpPr>
            <p:cNvPr id="37" name="文本框 36"/>
            <p:cNvSpPr txBox="1"/>
            <p:nvPr/>
          </p:nvSpPr>
          <p:spPr>
            <a:xfrm>
              <a:off x="6605135" y="3592253"/>
              <a:ext cx="5775960" cy="3721735"/>
            </a:xfrm>
            <a:prstGeom prst="rect">
              <a:avLst/>
            </a:prstGeom>
            <a:noFill/>
          </p:spPr>
          <p:txBody>
            <a:bodyPr wrap="square">
              <a:noAutofit/>
            </a:bodyPr>
            <a:lstStyle/>
            <a:p>
              <a:pPr fontAlgn="auto">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rPr>
                <a:t>假设有三个线程。在不整合的情况下，线程会在缓冲区中获取操作并同时处理它们。当两个线程处理来自同一个查询</a:t>
              </a:r>
              <a:r>
                <a:rPr lang="en-US" altLang="zh-CN" sz="2000" dirty="0">
                  <a:solidFill>
                    <a:schemeClr val="tx1">
                      <a:lumMod val="75000"/>
                      <a:lumOff val="25000"/>
                    </a:schemeClr>
                  </a:solidFill>
                  <a:latin typeface="微软雅黑" panose="020B0503020204020204" charset="-122"/>
                  <a:ea typeface="微软雅黑" panose="020B0503020204020204" charset="-122"/>
                </a:rPr>
                <a:t>q</a:t>
              </a:r>
              <a:r>
                <a:rPr lang="zh-CN" altLang="en-US" sz="2000" dirty="0">
                  <a:solidFill>
                    <a:schemeClr val="tx1">
                      <a:lumMod val="75000"/>
                      <a:lumOff val="25000"/>
                    </a:schemeClr>
                  </a:solidFill>
                  <a:latin typeface="微软雅黑" panose="020B0503020204020204" charset="-122"/>
                  <a:ea typeface="微软雅黑" panose="020B0503020204020204" charset="-122"/>
                </a:rPr>
                <a:t>2的操作时，我们需要应用原子操作来解决潜在的读写冲突。</a:t>
              </a:r>
              <a:endParaRPr lang="en-US" altLang="zh-CN" sz="2000"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rPr>
                <a:t>通过合并缓冲的操作来执行操作并将属于同一个查询的那些操作分配给一个线程，从而以</a:t>
              </a:r>
              <a:r>
                <a:rPr lang="zh-CN" altLang="en-US" sz="2000" dirty="0">
                  <a:solidFill>
                    <a:srgbClr val="FF0000"/>
                  </a:solidFill>
                  <a:latin typeface="微软雅黑" panose="020B0503020204020204" charset="-122"/>
                  <a:ea typeface="微软雅黑" panose="020B0503020204020204" charset="-122"/>
                </a:rPr>
                <a:t>无原子</a:t>
              </a:r>
              <a:r>
                <a:rPr lang="zh-CN" altLang="en-US" sz="2000" dirty="0">
                  <a:solidFill>
                    <a:schemeClr val="tx1">
                      <a:lumMod val="75000"/>
                      <a:lumOff val="25000"/>
                    </a:schemeClr>
                  </a:solidFill>
                  <a:latin typeface="微软雅黑" panose="020B0503020204020204" charset="-122"/>
                  <a:ea typeface="微软雅黑" panose="020B0503020204020204" charset="-122"/>
                </a:rPr>
                <a:t>的方式执行操作处理。</a:t>
              </a:r>
              <a:endParaRPr lang="zh-CN" altLang="en-US" sz="2000" dirty="0">
                <a:solidFill>
                  <a:schemeClr val="tx1">
                    <a:lumMod val="75000"/>
                    <a:lumOff val="25000"/>
                  </a:schemeClr>
                </a:solidFill>
                <a:latin typeface="微软雅黑" panose="020B0503020204020204" charset="-122"/>
                <a:ea typeface="微软雅黑" panose="020B0503020204020204" charset="-122"/>
              </a:endParaRPr>
            </a:p>
          </p:txBody>
        </p:sp>
        <p:sp>
          <p:nvSpPr>
            <p:cNvPr id="35" name="矩形 34"/>
            <p:cNvSpPr/>
            <p:nvPr/>
          </p:nvSpPr>
          <p:spPr>
            <a:xfrm>
              <a:off x="7053350" y="1463644"/>
              <a:ext cx="2240242" cy="398780"/>
            </a:xfrm>
            <a:prstGeom prst="rect">
              <a:avLst/>
            </a:prstGeom>
          </p:spPr>
          <p:txBody>
            <a:bodyPr wrap="square">
              <a:spAutoFit/>
            </a:bodyPr>
            <a:lstStyle/>
            <a:p>
              <a:r>
                <a:rPr lang="zh-CN" altLang="en-US" sz="2000" b="1" dirty="0">
                  <a:solidFill>
                    <a:srgbClr val="25557A"/>
                  </a:solidFill>
                  <a:cs typeface="+mn-ea"/>
                  <a:sym typeface="+mn-lt"/>
                </a:rPr>
                <a:t>分区内处理</a:t>
              </a:r>
              <a:endParaRPr lang="zh-CN" altLang="en-US" sz="2000" b="1" dirty="0">
                <a:solidFill>
                  <a:srgbClr val="25557A"/>
                </a:solidFill>
                <a:cs typeface="+mn-ea"/>
                <a:sym typeface="+mn-lt"/>
              </a:endParaRP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2"/>
          <a:stretch>
            <a:fillRect/>
          </a:stretch>
        </p:blipFill>
        <p:spPr>
          <a:xfrm>
            <a:off x="153035" y="1339850"/>
            <a:ext cx="5901690" cy="1998980"/>
          </a:xfrm>
          <a:prstGeom prst="rect">
            <a:avLst/>
          </a:prstGeom>
        </p:spPr>
      </p:pic>
      <p:sp>
        <p:nvSpPr>
          <p:cNvPr id="7" name="矩形 6"/>
          <p:cNvSpPr/>
          <p:nvPr/>
        </p:nvSpPr>
        <p:spPr>
          <a:xfrm>
            <a:off x="641985" y="3362960"/>
            <a:ext cx="5775960" cy="306705"/>
          </a:xfrm>
          <a:prstGeom prst="rect">
            <a:avLst/>
          </a:prstGeom>
        </p:spPr>
        <p:txBody>
          <a:bodyPr wrap="square">
            <a:spAutoFit/>
          </a:bodyPr>
          <a:lstStyle/>
          <a:p>
            <a:pPr indent="457200"/>
            <a:r>
              <a:rPr lang="zh-CN" altLang="en-US" sz="1400" dirty="0">
                <a:solidFill>
                  <a:schemeClr val="tx1"/>
                </a:solidFill>
                <a:cs typeface="+mn-ea"/>
                <a:sym typeface="+mn-lt"/>
              </a:rPr>
              <a:t>合并前</a:t>
            </a:r>
            <a:r>
              <a:rPr lang="en-US" altLang="zh-CN" sz="1400" dirty="0">
                <a:solidFill>
                  <a:schemeClr val="tx1"/>
                </a:solidFill>
                <a:cs typeface="+mn-ea"/>
                <a:sym typeface="+mn-lt"/>
              </a:rPr>
              <a:t>			</a:t>
            </a:r>
            <a:r>
              <a:rPr lang="zh-CN" altLang="en-US" sz="1400" dirty="0">
                <a:solidFill>
                  <a:schemeClr val="tx1"/>
                </a:solidFill>
                <a:cs typeface="+mn-ea"/>
                <a:sym typeface="+mn-lt"/>
              </a:rPr>
              <a:t>合并后</a:t>
            </a:r>
            <a:endParaRPr lang="zh-CN" altLang="en-US" sz="1400" dirty="0">
              <a:solidFill>
                <a:schemeClr val="tx1"/>
              </a:solidFill>
              <a:cs typeface="+mn-ea"/>
              <a:sym typeface="+mn-lt"/>
            </a:endParaRPr>
          </a:p>
        </p:txBody>
      </p:sp>
      <p:pic>
        <p:nvPicPr>
          <p:cNvPr id="14" name="图片 13"/>
          <p:cNvPicPr>
            <a:picLocks noChangeAspect="1"/>
          </p:cNvPicPr>
          <p:nvPr/>
        </p:nvPicPr>
        <p:blipFill>
          <a:blip r:embed="rId3"/>
          <a:srcRect b="15479"/>
          <a:stretch>
            <a:fillRect/>
          </a:stretch>
        </p:blipFill>
        <p:spPr>
          <a:xfrm>
            <a:off x="6417945" y="1732280"/>
            <a:ext cx="5483225" cy="1529080"/>
          </a:xfrm>
          <a:prstGeom prst="rect">
            <a:avLst/>
          </a:prstGeom>
        </p:spPr>
      </p:pic>
      <p:sp>
        <p:nvSpPr>
          <p:cNvPr id="17" name="文本框 16"/>
          <p:cNvSpPr txBox="1"/>
          <p:nvPr/>
        </p:nvSpPr>
        <p:spPr>
          <a:xfrm>
            <a:off x="6463030" y="3921760"/>
            <a:ext cx="5438140" cy="1476375"/>
          </a:xfrm>
          <a:prstGeom prst="rect">
            <a:avLst/>
          </a:prstGeom>
          <a:noFill/>
        </p:spPr>
        <p:txBody>
          <a:bodyPr wrap="square" rtlCol="0" anchor="t">
            <a:spAutoFit/>
          </a:bodyPr>
          <a:lstStyle/>
          <a:p>
            <a:pPr fontAlgn="auto">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sym typeface="+mn-ea"/>
              </a:rPr>
              <a:t>在SSSP中不使用和使用优先级函子的处理操作中的冗余度的比较。我们使用</a:t>
            </a:r>
            <a:r>
              <a:rPr lang="en-US" altLang="zh-CN" sz="2000" dirty="0">
                <a:solidFill>
                  <a:schemeClr val="tx1">
                    <a:lumMod val="75000"/>
                    <a:lumOff val="25000"/>
                  </a:schemeClr>
                </a:solidFill>
                <a:latin typeface="微软雅黑" panose="020B0503020204020204" charset="-122"/>
                <a:ea typeface="微软雅黑" panose="020B0503020204020204" charset="-122"/>
                <a:sym typeface="+mn-ea"/>
              </a:rPr>
              <a:t>  </a:t>
            </a:r>
            <a:r>
              <a:rPr lang="zh-CN" altLang="en-US" sz="2000" dirty="0">
                <a:solidFill>
                  <a:schemeClr val="tx1">
                    <a:lumMod val="75000"/>
                    <a:lumOff val="25000"/>
                  </a:schemeClr>
                </a:solidFill>
                <a:latin typeface="微软雅黑" panose="020B0503020204020204" charset="-122"/>
                <a:ea typeface="微软雅黑" panose="020B0503020204020204" charset="-122"/>
                <a:sym typeface="+mn-ea"/>
              </a:rPr>
              <a:t>∗突出显示具有最优值的操作。</a:t>
            </a:r>
            <a:endParaRPr lang="zh-CN" altLang="en-US" sz="200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3" name="矩形 22"/>
          <p:cNvSpPr/>
          <p:nvPr/>
        </p:nvSpPr>
        <p:spPr>
          <a:xfrm>
            <a:off x="6054725" y="3476625"/>
            <a:ext cx="5775960" cy="306705"/>
          </a:xfrm>
          <a:prstGeom prst="rect">
            <a:avLst/>
          </a:prstGeom>
        </p:spPr>
        <p:txBody>
          <a:bodyPr wrap="square">
            <a:spAutoFit/>
          </a:bodyPr>
          <a:lstStyle/>
          <a:p>
            <a:pPr marL="457200" lvl="1" indent="457200"/>
            <a:r>
              <a:rPr lang="zh-CN" altLang="en-US" sz="1400" dirty="0">
                <a:solidFill>
                  <a:schemeClr val="tx1"/>
                </a:solidFill>
                <a:cs typeface="+mn-ea"/>
                <a:sym typeface="+mn-lt"/>
              </a:rPr>
              <a:t>不用优先级函子</a:t>
            </a:r>
            <a:r>
              <a:rPr lang="en-US" altLang="zh-CN" sz="1400" dirty="0">
                <a:solidFill>
                  <a:schemeClr val="tx1"/>
                </a:solidFill>
                <a:cs typeface="+mn-ea"/>
                <a:sym typeface="+mn-lt"/>
              </a:rPr>
              <a:t>		</a:t>
            </a:r>
            <a:r>
              <a:rPr lang="zh-CN" altLang="en-US" sz="1400" dirty="0">
                <a:solidFill>
                  <a:schemeClr val="tx1"/>
                </a:solidFill>
                <a:cs typeface="+mn-ea"/>
                <a:sym typeface="+mn-lt"/>
              </a:rPr>
              <a:t>使用优先级函子</a:t>
            </a:r>
            <a:endParaRPr lang="zh-CN" altLang="en-US" sz="1400" dirty="0">
              <a:solidFill>
                <a:schemeClr val="tx1"/>
              </a:solidFill>
              <a:cs typeface="+mn-ea"/>
              <a:sym typeface="+mn-lt"/>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3361690" cy="1015365"/>
            <a:chOff x="1572" y="494"/>
            <a:chExt cx="52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分区间处理</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841860" y="1730375"/>
            <a:ext cx="9689875" cy="4524315"/>
          </a:xfrm>
          <a:prstGeom prst="rect">
            <a:avLst/>
          </a:prstGeom>
        </p:spPr>
        <p:txBody>
          <a:bodyPr wrap="square">
            <a:spAutoFit/>
          </a:bodyPr>
          <a:lstStyle/>
          <a:p>
            <a:pPr marL="457200" indent="-457200">
              <a:buFont typeface="+mj-lt"/>
              <a:buAutoNum type="arabicPeriod"/>
            </a:pPr>
            <a:r>
              <a:rPr lang="zh-CN" altLang="en-US" sz="2800" b="1" dirty="0">
                <a:solidFill>
                  <a:schemeClr val="accent4">
                    <a:lumMod val="75000"/>
                  </a:schemeClr>
                </a:solidFill>
                <a:cs typeface="+mn-ea"/>
                <a:sym typeface="+mn-lt"/>
              </a:rPr>
              <a:t>什么时候终止当前分区的操作并转移到下一分区</a:t>
            </a:r>
            <a:r>
              <a:rPr lang="en-US" altLang="zh-CN" sz="2800" b="1" dirty="0">
                <a:solidFill>
                  <a:schemeClr val="accent4">
                    <a:lumMod val="75000"/>
                  </a:schemeClr>
                </a:solidFill>
                <a:cs typeface="+mn-ea"/>
                <a:sym typeface="+mn-lt"/>
              </a:rPr>
              <a:t>?</a:t>
            </a:r>
            <a:endParaRPr lang="en-US" altLang="zh-CN" sz="2800" b="1" dirty="0">
              <a:solidFill>
                <a:schemeClr val="accent4">
                  <a:lumMod val="75000"/>
                </a:schemeClr>
              </a:solidFill>
              <a:cs typeface="+mn-ea"/>
              <a:sym typeface="+mn-lt"/>
            </a:endParaRPr>
          </a:p>
          <a:p>
            <a:pPr marL="457200" indent="-457200">
              <a:buFont typeface="+mj-lt"/>
              <a:buAutoNum type="arabicPeriod"/>
            </a:pPr>
            <a:endParaRPr lang="en-US" altLang="zh-CN" sz="3200" b="1" dirty="0">
              <a:solidFill>
                <a:schemeClr val="accent4">
                  <a:lumMod val="75000"/>
                </a:schemeClr>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r>
              <a:rPr lang="zh-CN" altLang="en-US" sz="2800" b="1" dirty="0">
                <a:solidFill>
                  <a:schemeClr val="accent4">
                    <a:lumMod val="75000"/>
                  </a:schemeClr>
                </a:solidFill>
                <a:cs typeface="+mn-ea"/>
                <a:sym typeface="+mn-lt"/>
              </a:rPr>
              <a:t>如何选择下一个分区？</a:t>
            </a:r>
            <a:endParaRPr lang="en-US" altLang="zh-CN" sz="2800" b="1" dirty="0">
              <a:solidFill>
                <a:schemeClr val="accent4">
                  <a:lumMod val="75000"/>
                </a:schemeClr>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zh-CN" altLang="en-US" sz="3200" b="1" dirty="0">
              <a:solidFill>
                <a:srgbClr val="FFC000"/>
              </a:solidFill>
              <a:cs typeface="+mn-ea"/>
              <a:sym typeface="+mn-lt"/>
            </a:endParaRPr>
          </a:p>
        </p:txBody>
      </p:sp>
      <p:sp>
        <p:nvSpPr>
          <p:cNvPr id="18" name="矩形 17"/>
          <p:cNvSpPr/>
          <p:nvPr/>
        </p:nvSpPr>
        <p:spPr>
          <a:xfrm>
            <a:off x="1325880" y="2504985"/>
            <a:ext cx="5718847" cy="400110"/>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25557A"/>
                </a:solidFill>
                <a:cs typeface="+mn-ea"/>
                <a:sym typeface="+mn-lt"/>
              </a:rPr>
              <a:t>启发式轮转制度（</a:t>
            </a:r>
            <a:r>
              <a:rPr lang="en-US" altLang="zh-CN" sz="2000" b="1" dirty="0">
                <a:solidFill>
                  <a:srgbClr val="25557A"/>
                </a:solidFill>
                <a:cs typeface="+mn-ea"/>
                <a:sym typeface="+mn-lt"/>
              </a:rPr>
              <a:t>Heuristic-Based Yielding</a:t>
            </a:r>
            <a:r>
              <a:rPr lang="zh-CN" altLang="en-US" sz="2000" b="1" dirty="0">
                <a:solidFill>
                  <a:srgbClr val="25557A"/>
                </a:solidFill>
                <a:cs typeface="+mn-ea"/>
                <a:sym typeface="+mn-lt"/>
              </a:rPr>
              <a:t>）</a:t>
            </a:r>
            <a:endParaRPr lang="zh-CN" altLang="en-US" sz="2000" b="1" dirty="0">
              <a:solidFill>
                <a:srgbClr val="25557A"/>
              </a:solidFill>
              <a:cs typeface="+mn-ea"/>
              <a:sym typeface="+mn-lt"/>
            </a:endParaRPr>
          </a:p>
        </p:txBody>
      </p:sp>
      <p:sp>
        <p:nvSpPr>
          <p:cNvPr id="25" name="矩形 24"/>
          <p:cNvSpPr/>
          <p:nvPr/>
        </p:nvSpPr>
        <p:spPr>
          <a:xfrm>
            <a:off x="1307465" y="3925483"/>
            <a:ext cx="7656755" cy="400110"/>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25557A"/>
                </a:solidFill>
                <a:cs typeface="+mn-ea"/>
                <a:sym typeface="+mn-lt"/>
              </a:rPr>
              <a:t>基于优先级的调度（</a:t>
            </a:r>
            <a:r>
              <a:rPr lang="en-US" altLang="zh-CN" sz="2000" b="1" dirty="0">
                <a:solidFill>
                  <a:srgbClr val="25557A"/>
                </a:solidFill>
                <a:cs typeface="+mn-ea"/>
                <a:sym typeface="+mn-lt"/>
              </a:rPr>
              <a:t>Priority-Based Scheduling</a:t>
            </a:r>
            <a:r>
              <a:rPr lang="zh-CN" altLang="en-US" sz="2000" b="1" dirty="0">
                <a:solidFill>
                  <a:srgbClr val="25557A"/>
                </a:solidFill>
                <a:cs typeface="+mn-ea"/>
                <a:sym typeface="+mn-lt"/>
              </a:rPr>
              <a:t>）</a:t>
            </a:r>
            <a:endParaRPr lang="zh-CN" altLang="en-US" sz="2000" b="1" dirty="0">
              <a:solidFill>
                <a:srgbClr val="25557A"/>
              </a:solidFill>
              <a:cs typeface="+mn-ea"/>
              <a:sym typeface="+mn-lt"/>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013835" cy="1015365"/>
            <a:chOff x="1572" y="494"/>
            <a:chExt cx="6321"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4815" cy="921"/>
            </a:xfrm>
            <a:prstGeom prst="rect">
              <a:avLst/>
            </a:prstGeom>
          </p:spPr>
          <p:txBody>
            <a:bodyPr wrap="none">
              <a:spAutoFit/>
            </a:bodyPr>
            <a:lstStyle/>
            <a:p>
              <a:r>
                <a:rPr lang="zh-CN" altLang="en-US" sz="3200" b="1" dirty="0">
                  <a:solidFill>
                    <a:srgbClr val="25557A"/>
                  </a:solidFill>
                  <a:cs typeface="+mn-ea"/>
                  <a:sym typeface="+mn-lt"/>
                </a:rPr>
                <a:t>启发式轮转制度</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736979" y="1479644"/>
            <a:ext cx="9689875" cy="5693866"/>
          </a:xfrm>
          <a:prstGeom prst="rect">
            <a:avLst/>
          </a:prstGeom>
        </p:spPr>
        <p:txBody>
          <a:bodyPr wrap="square">
            <a:spAutoFit/>
          </a:bodyPr>
          <a:lstStyle/>
          <a:p>
            <a:pPr marL="457200" indent="-457200">
              <a:buFont typeface="Arial" panose="020B0604020202020204" pitchFamily="34" charset="0"/>
              <a:buChar char="•"/>
            </a:pPr>
            <a:r>
              <a:rPr lang="zh-CN" altLang="en-US" sz="2800" b="1" dirty="0">
                <a:solidFill>
                  <a:schemeClr val="accent4">
                    <a:lumMod val="75000"/>
                  </a:schemeClr>
                </a:solidFill>
                <a:cs typeface="+mn-ea"/>
                <a:sym typeface="+mn-lt"/>
              </a:rPr>
              <a:t>终止当前分区的操作以此来减少冗余操作</a:t>
            </a:r>
            <a:endParaRPr lang="en-US" altLang="zh-CN" sz="2800" b="1" dirty="0">
              <a:solidFill>
                <a:schemeClr val="accent4">
                  <a:lumMod val="75000"/>
                </a:schemeClr>
              </a:solidFill>
              <a:cs typeface="+mn-ea"/>
              <a:sym typeface="+mn-lt"/>
            </a:endParaRPr>
          </a:p>
          <a:p>
            <a:pPr marL="457200" indent="-457200">
              <a:buFont typeface="Arial" panose="020B0604020202020204" pitchFamily="34" charset="0"/>
              <a:buChar char="•"/>
            </a:pPr>
            <a:endParaRPr lang="en-US" altLang="zh-CN" sz="2800" b="1" dirty="0">
              <a:solidFill>
                <a:schemeClr val="accent4">
                  <a:lumMod val="75000"/>
                </a:schemeClr>
              </a:solidFill>
              <a:cs typeface="+mn-ea"/>
              <a:sym typeface="+mn-lt"/>
            </a:endParaRPr>
          </a:p>
          <a:p>
            <a:pPr marL="457200" indent="-457200">
              <a:buFont typeface="Arial" panose="020B0604020202020204" pitchFamily="34" charset="0"/>
              <a:buChar char="•"/>
            </a:pPr>
            <a:endParaRPr lang="en-US" altLang="zh-CN" sz="2800" b="1" dirty="0">
              <a:solidFill>
                <a:schemeClr val="accent4">
                  <a:lumMod val="75000"/>
                </a:schemeClr>
              </a:solidFill>
              <a:cs typeface="+mn-ea"/>
              <a:sym typeface="+mn-lt"/>
            </a:endParaRPr>
          </a:p>
          <a:p>
            <a:pPr marL="457200" indent="-457200">
              <a:buFont typeface="Arial" panose="020B0604020202020204" pitchFamily="34" charset="0"/>
              <a:buChar char="•"/>
            </a:pPr>
            <a:r>
              <a:rPr lang="zh-CN" altLang="en-US" sz="2800" b="1" dirty="0">
                <a:solidFill>
                  <a:schemeClr val="accent4">
                    <a:lumMod val="75000"/>
                  </a:schemeClr>
                </a:solidFill>
                <a:cs typeface="+mn-ea"/>
                <a:sym typeface="+mn-lt"/>
              </a:rPr>
              <a:t>终止当前分区操作时，未完成的工作暂存缓冲区中</a:t>
            </a:r>
            <a:endParaRPr lang="en-US" altLang="zh-CN" sz="2800" b="1" dirty="0">
              <a:solidFill>
                <a:schemeClr val="accent4">
                  <a:lumMod val="75000"/>
                </a:schemeClr>
              </a:solidFill>
              <a:cs typeface="+mn-ea"/>
              <a:sym typeface="+mn-lt"/>
            </a:endParaRPr>
          </a:p>
          <a:p>
            <a:pPr marL="457200" indent="-457200">
              <a:buFont typeface="Arial" panose="020B0604020202020204" pitchFamily="34" charset="0"/>
              <a:buChar char="•"/>
            </a:pPr>
            <a:endParaRPr lang="en-US" altLang="zh-CN" sz="2800" b="1" dirty="0">
              <a:solidFill>
                <a:schemeClr val="accent4">
                  <a:lumMod val="75000"/>
                </a:schemeClr>
              </a:solidFill>
              <a:cs typeface="+mn-ea"/>
              <a:sym typeface="+mn-lt"/>
            </a:endParaRPr>
          </a:p>
          <a:p>
            <a:pPr marL="457200" indent="-457200">
              <a:buFont typeface="Arial" panose="020B0604020202020204" pitchFamily="34" charset="0"/>
              <a:buChar char="•"/>
            </a:pPr>
            <a:endParaRPr lang="en-US" altLang="zh-CN" sz="3200" b="1" dirty="0">
              <a:solidFill>
                <a:schemeClr val="accent4">
                  <a:lumMod val="75000"/>
                </a:schemeClr>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zh-CN" altLang="en-US" sz="3200" b="1" dirty="0">
              <a:solidFill>
                <a:srgbClr val="FFC000"/>
              </a:solidFill>
              <a:cs typeface="+mn-ea"/>
              <a:sym typeface="+mn-lt"/>
            </a:endParaRPr>
          </a:p>
        </p:txBody>
      </p:sp>
      <p:sp>
        <p:nvSpPr>
          <p:cNvPr id="30" name="矩形 29"/>
          <p:cNvSpPr/>
          <p:nvPr/>
        </p:nvSpPr>
        <p:spPr>
          <a:xfrm>
            <a:off x="1325880" y="2063922"/>
            <a:ext cx="5718847" cy="707886"/>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25557A"/>
                </a:solidFill>
                <a:cs typeface="+mn-ea"/>
                <a:sym typeface="+mn-lt"/>
              </a:rPr>
              <a:t>启发式规则</a:t>
            </a:r>
            <a:r>
              <a:rPr lang="en-US" altLang="zh-CN" sz="2000" b="1" dirty="0">
                <a:solidFill>
                  <a:srgbClr val="25557A"/>
                </a:solidFill>
                <a:cs typeface="+mn-ea"/>
                <a:sym typeface="+mn-lt"/>
              </a:rPr>
              <a:t>1</a:t>
            </a:r>
            <a:r>
              <a:rPr lang="zh-CN" altLang="en-US" sz="2000" b="1" dirty="0">
                <a:solidFill>
                  <a:srgbClr val="25557A"/>
                </a:solidFill>
                <a:cs typeface="+mn-ea"/>
                <a:sym typeface="+mn-lt"/>
              </a:rPr>
              <a:t>：基于已经处理的边数</a:t>
            </a:r>
            <a:endParaRPr lang="en-US" altLang="zh-CN" sz="2000" b="1" dirty="0">
              <a:solidFill>
                <a:srgbClr val="25557A"/>
              </a:solidFill>
              <a:cs typeface="+mn-ea"/>
              <a:sym typeface="+mn-lt"/>
            </a:endParaRPr>
          </a:p>
          <a:p>
            <a:pPr marL="342900" indent="-342900">
              <a:buFont typeface="Arial" panose="020B0604020202020204" pitchFamily="34" charset="0"/>
              <a:buChar char="•"/>
            </a:pPr>
            <a:r>
              <a:rPr lang="zh-CN" altLang="en-US" sz="2000" b="1" dirty="0">
                <a:solidFill>
                  <a:srgbClr val="25557A"/>
                </a:solidFill>
                <a:cs typeface="+mn-ea"/>
                <a:sym typeface="+mn-lt"/>
              </a:rPr>
              <a:t>启发式规则</a:t>
            </a:r>
            <a:r>
              <a:rPr lang="en-US" altLang="zh-CN" sz="2000" b="1" dirty="0">
                <a:solidFill>
                  <a:srgbClr val="25557A"/>
                </a:solidFill>
                <a:cs typeface="+mn-ea"/>
                <a:sym typeface="+mn-lt"/>
              </a:rPr>
              <a:t>2</a:t>
            </a:r>
            <a:r>
              <a:rPr lang="zh-CN" altLang="en-US" sz="2000" b="1" dirty="0">
                <a:solidFill>
                  <a:srgbClr val="25557A"/>
                </a:solidFill>
                <a:cs typeface="+mn-ea"/>
                <a:sym typeface="+mn-lt"/>
              </a:rPr>
              <a:t>：基于当前操作的更新值</a:t>
            </a:r>
            <a:endParaRPr lang="zh-CN" altLang="en-US" sz="2000" b="1" dirty="0">
              <a:solidFill>
                <a:srgbClr val="25557A"/>
              </a:solidFill>
              <a:cs typeface="+mn-ea"/>
              <a:sym typeface="+mn-lt"/>
            </a:endParaRPr>
          </a:p>
        </p:txBody>
      </p:sp>
      <p:pic>
        <p:nvPicPr>
          <p:cNvPr id="32" name="图片 31"/>
          <p:cNvPicPr>
            <a:picLocks noChangeAspect="1"/>
          </p:cNvPicPr>
          <p:nvPr/>
        </p:nvPicPr>
        <p:blipFill>
          <a:blip r:embed="rId2"/>
          <a:stretch>
            <a:fillRect/>
          </a:stretch>
        </p:blipFill>
        <p:spPr>
          <a:xfrm>
            <a:off x="1050966" y="3429000"/>
            <a:ext cx="7795627" cy="2803532"/>
          </a:xfrm>
          <a:prstGeom prst="rect">
            <a:avLst/>
          </a:prstGeom>
        </p:spPr>
      </p:pic>
      <p:sp>
        <p:nvSpPr>
          <p:cNvPr id="33" name="文本框 32"/>
          <p:cNvSpPr txBox="1"/>
          <p:nvPr/>
        </p:nvSpPr>
        <p:spPr>
          <a:xfrm>
            <a:off x="8256619" y="4184435"/>
            <a:ext cx="3739585" cy="984885"/>
          </a:xfrm>
          <a:prstGeom prst="rect">
            <a:avLst/>
          </a:prstGeom>
          <a:noFill/>
        </p:spPr>
        <p:txBody>
          <a:bodyPr wrap="square" rtlCol="0">
            <a:spAutoFit/>
          </a:bodyPr>
          <a:lstStyle/>
          <a:p>
            <a:endParaRPr lang="en-US" altLang="zh-CN" b="1" dirty="0"/>
          </a:p>
          <a:p>
            <a:r>
              <a:rPr lang="zh-CN" altLang="en-US" sz="2000" b="1" dirty="0"/>
              <a:t>在</a:t>
            </a:r>
            <a:r>
              <a:rPr lang="en-US" altLang="zh-CN" sz="2000" b="1" dirty="0"/>
              <a:t>H</a:t>
            </a:r>
            <a:r>
              <a:rPr lang="zh-CN" altLang="en-US" sz="2000" b="1" dirty="0"/>
              <a:t>点终止当前分区，可以</a:t>
            </a:r>
            <a:r>
              <a:rPr lang="zh-CN" altLang="en-US" sz="2000" b="1" dirty="0">
                <a:solidFill>
                  <a:schemeClr val="accent5">
                    <a:lumMod val="75000"/>
                  </a:schemeClr>
                </a:solidFill>
              </a:rPr>
              <a:t>去除冗余操作</a:t>
            </a:r>
            <a:r>
              <a:rPr lang="en-US" altLang="zh-CN" sz="2000" b="1" dirty="0"/>
              <a:t> ⟨</a:t>
            </a:r>
            <a:r>
              <a:rPr lang="zh-CN" altLang="en-US" sz="2000" b="1" dirty="0"/>
              <a:t>𝑞</a:t>
            </a:r>
            <a:r>
              <a:rPr lang="en-US" altLang="zh-CN" sz="2000" b="1" dirty="0"/>
              <a:t>1, D, 5⟩ </a:t>
            </a:r>
            <a:r>
              <a:rPr lang="zh-CN" altLang="en-US" sz="2000" b="1" dirty="0"/>
              <a:t>和</a:t>
            </a:r>
            <a:r>
              <a:rPr lang="en-US" altLang="zh-CN" sz="2000" b="1" dirty="0"/>
              <a:t> ⟨</a:t>
            </a:r>
            <a:r>
              <a:rPr lang="zh-CN" altLang="en-US" sz="2000" b="1" dirty="0"/>
              <a:t>𝑞</a:t>
            </a:r>
            <a:r>
              <a:rPr lang="en-US" altLang="zh-CN" sz="2000" b="1" dirty="0"/>
              <a:t>1, F, 5⟩</a:t>
            </a:r>
            <a:endParaRPr lang="zh-CN" altLang="en-US" sz="2000" b="1" dirty="0"/>
          </a:p>
        </p:txBody>
      </p:sp>
      <p:sp>
        <p:nvSpPr>
          <p:cNvPr id="38" name="文本框 37"/>
          <p:cNvSpPr txBox="1"/>
          <p:nvPr/>
        </p:nvSpPr>
        <p:spPr>
          <a:xfrm>
            <a:off x="3197711" y="6133199"/>
            <a:ext cx="6094206" cy="369332"/>
          </a:xfrm>
          <a:prstGeom prst="rect">
            <a:avLst/>
          </a:prstGeom>
          <a:noFill/>
        </p:spPr>
        <p:txBody>
          <a:bodyPr wrap="square">
            <a:spAutoFit/>
          </a:bodyPr>
          <a:lstStyle/>
          <a:p>
            <a:r>
              <a:rPr lang="zh-CN" altLang="en-US" b="1" dirty="0">
                <a:solidFill>
                  <a:schemeClr val="accent5">
                    <a:lumMod val="75000"/>
                  </a:schemeClr>
                </a:solidFill>
              </a:rPr>
              <a:t>一个单源最短路径的例子</a:t>
            </a:r>
            <a:endParaRPr lang="en-US" altLang="zh-CN" b="1" dirty="0">
              <a:solidFill>
                <a:schemeClr val="accent5">
                  <a:lumMod val="75000"/>
                </a:schemeClr>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5244465" cy="1015365"/>
            <a:chOff x="1572" y="494"/>
            <a:chExt cx="8259"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6753" cy="921"/>
            </a:xfrm>
            <a:prstGeom prst="rect">
              <a:avLst/>
            </a:prstGeom>
          </p:spPr>
          <p:txBody>
            <a:bodyPr wrap="none">
              <a:spAutoFit/>
            </a:bodyPr>
            <a:lstStyle/>
            <a:p>
              <a:r>
                <a:rPr lang="zh-CN" altLang="en-US" sz="3200" b="1" dirty="0">
                  <a:solidFill>
                    <a:srgbClr val="25557A"/>
                  </a:solidFill>
                  <a:cs typeface="+mn-ea"/>
                  <a:sym typeface="+mn-lt"/>
                </a:rPr>
                <a:t>基于分区优先级的调度</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736979" y="1479644"/>
            <a:ext cx="9689875" cy="9049721"/>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800" b="1" dirty="0">
                <a:solidFill>
                  <a:schemeClr val="accent4">
                    <a:lumMod val="75000"/>
                  </a:schemeClr>
                </a:solidFill>
                <a:cs typeface="+mn-ea"/>
                <a:sym typeface="+mn-lt"/>
              </a:rPr>
              <a:t>不合理的分区执行顺序带来大量的重复访问</a:t>
            </a:r>
            <a:endParaRPr lang="en-US" altLang="zh-CN" sz="2800" b="1" dirty="0">
              <a:solidFill>
                <a:schemeClr val="accent4">
                  <a:lumMod val="75000"/>
                </a:schemeClr>
              </a:solidFill>
              <a:cs typeface="+mn-ea"/>
              <a:sym typeface="+mn-lt"/>
            </a:endParaRPr>
          </a:p>
          <a:p>
            <a:pPr>
              <a:lnSpc>
                <a:spcPct val="150000"/>
              </a:lnSpc>
            </a:pPr>
            <a:endParaRPr lang="en-US" altLang="zh-CN" sz="2800" b="1" dirty="0">
              <a:solidFill>
                <a:schemeClr val="accent4">
                  <a:lumMod val="75000"/>
                </a:schemeClr>
              </a:solidFill>
              <a:cs typeface="+mn-ea"/>
              <a:sym typeface="+mn-lt"/>
            </a:endParaRPr>
          </a:p>
          <a:p>
            <a:pPr marL="457200" indent="-457200">
              <a:lnSpc>
                <a:spcPct val="150000"/>
              </a:lnSpc>
              <a:buFont typeface="Arial" panose="020B0604020202020204" pitchFamily="34" charset="0"/>
              <a:buChar char="•"/>
            </a:pPr>
            <a:r>
              <a:rPr lang="zh-CN" altLang="en-US" sz="2800" b="1" dirty="0">
                <a:solidFill>
                  <a:schemeClr val="accent4">
                    <a:lumMod val="75000"/>
                  </a:schemeClr>
                </a:solidFill>
                <a:cs typeface="+mn-ea"/>
                <a:sym typeface="+mn-lt"/>
              </a:rPr>
              <a:t>我们应该选择有利于全局信息快速收敛的分区</a:t>
            </a:r>
            <a:endParaRPr lang="en-US" altLang="zh-CN" sz="2800" b="1" dirty="0">
              <a:solidFill>
                <a:schemeClr val="accent4">
                  <a:lumMod val="75000"/>
                </a:schemeClr>
              </a:solidFill>
              <a:cs typeface="+mn-ea"/>
              <a:sym typeface="+mn-lt"/>
            </a:endParaRPr>
          </a:p>
          <a:p>
            <a:pPr marL="457200" indent="-457200">
              <a:lnSpc>
                <a:spcPct val="150000"/>
              </a:lnSpc>
              <a:buFont typeface="Arial" panose="020B0604020202020204" pitchFamily="34" charset="0"/>
              <a:buChar char="•"/>
            </a:pPr>
            <a:r>
              <a:rPr lang="zh-CN" altLang="en-US" sz="2800" b="1" dirty="0">
                <a:solidFill>
                  <a:schemeClr val="accent4">
                    <a:lumMod val="75000"/>
                  </a:schemeClr>
                </a:solidFill>
                <a:cs typeface="+mn-ea"/>
                <a:sym typeface="+mn-lt"/>
              </a:rPr>
              <a:t>每个分区定义一个优先级，许多经典的图算法提供了大量的优先级函子（</a:t>
            </a:r>
            <a:r>
              <a:rPr lang="en-US" altLang="zh-CN" sz="2800" b="1" dirty="0">
                <a:solidFill>
                  <a:schemeClr val="accent4">
                    <a:lumMod val="75000"/>
                  </a:schemeClr>
                </a:solidFill>
                <a:cs typeface="+mn-ea"/>
                <a:sym typeface="+mn-lt"/>
              </a:rPr>
              <a:t>priority functor</a:t>
            </a:r>
            <a:r>
              <a:rPr lang="zh-CN" altLang="en-US" sz="2800" b="1" dirty="0">
                <a:solidFill>
                  <a:schemeClr val="accent4">
                    <a:lumMod val="75000"/>
                  </a:schemeClr>
                </a:solidFill>
                <a:cs typeface="+mn-ea"/>
                <a:sym typeface="+mn-lt"/>
              </a:rPr>
              <a:t>）设计，可以直接重用</a:t>
            </a:r>
            <a:endParaRPr lang="en-US" altLang="zh-CN" sz="2800" b="1" dirty="0">
              <a:solidFill>
                <a:schemeClr val="accent4">
                  <a:lumMod val="75000"/>
                </a:schemeClr>
              </a:solidFill>
              <a:cs typeface="+mn-ea"/>
              <a:sym typeface="+mn-lt"/>
            </a:endParaRPr>
          </a:p>
          <a:p>
            <a:pPr marL="457200" indent="-457200">
              <a:lnSpc>
                <a:spcPct val="150000"/>
              </a:lnSpc>
              <a:buFont typeface="Arial" panose="020B0604020202020204" pitchFamily="34" charset="0"/>
              <a:buChar char="•"/>
            </a:pPr>
            <a:endParaRPr lang="en-US" altLang="zh-CN" sz="2800" b="1" dirty="0">
              <a:solidFill>
                <a:schemeClr val="accent4">
                  <a:lumMod val="75000"/>
                </a:schemeClr>
              </a:solidFill>
              <a:cs typeface="+mn-ea"/>
              <a:sym typeface="+mn-lt"/>
            </a:endParaRPr>
          </a:p>
          <a:p>
            <a:pPr marL="457200" indent="-457200">
              <a:lnSpc>
                <a:spcPct val="150000"/>
              </a:lnSpc>
              <a:buFont typeface="Arial" panose="020B0604020202020204" pitchFamily="34" charset="0"/>
              <a:buChar char="•"/>
            </a:pPr>
            <a:endParaRPr lang="en-US" altLang="zh-CN" sz="3200" b="1" dirty="0">
              <a:solidFill>
                <a:schemeClr val="accent4">
                  <a:lumMod val="75000"/>
                </a:schemeClr>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a:lnSpc>
                <a:spcPct val="150000"/>
              </a:lnSpc>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zh-CN" altLang="en-US" sz="3200" b="1" dirty="0">
              <a:solidFill>
                <a:srgbClr val="FFC000"/>
              </a:solidFill>
              <a:cs typeface="+mn-ea"/>
              <a:sym typeface="+mn-lt"/>
            </a:endParaRPr>
          </a:p>
        </p:txBody>
      </p:sp>
      <p:sp>
        <p:nvSpPr>
          <p:cNvPr id="30" name="矩形 29"/>
          <p:cNvSpPr/>
          <p:nvPr/>
        </p:nvSpPr>
        <p:spPr>
          <a:xfrm>
            <a:off x="1325880" y="2063922"/>
            <a:ext cx="5718847" cy="707886"/>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25557A"/>
                </a:solidFill>
                <a:cs typeface="+mn-ea"/>
                <a:sym typeface="+mn-lt"/>
              </a:rPr>
              <a:t>大量冗余操作</a:t>
            </a:r>
            <a:endParaRPr lang="en-US" altLang="zh-CN" sz="2000" b="1" dirty="0">
              <a:solidFill>
                <a:srgbClr val="25557A"/>
              </a:solidFill>
              <a:cs typeface="+mn-ea"/>
              <a:sym typeface="+mn-lt"/>
            </a:endParaRPr>
          </a:p>
          <a:p>
            <a:pPr marL="342900" indent="-342900">
              <a:buFont typeface="Arial" panose="020B0604020202020204" pitchFamily="34" charset="0"/>
              <a:buChar char="•"/>
            </a:pPr>
            <a:r>
              <a:rPr lang="zh-CN" altLang="en-US" sz="2000" b="1" dirty="0">
                <a:solidFill>
                  <a:srgbClr val="25557A"/>
                </a:solidFill>
                <a:cs typeface="+mn-ea"/>
                <a:sym typeface="+mn-lt"/>
              </a:rPr>
              <a:t>较高的缓存抖动（</a:t>
            </a:r>
            <a:r>
              <a:rPr lang="en-US" altLang="zh-CN" sz="2000" b="1" dirty="0">
                <a:solidFill>
                  <a:srgbClr val="25557A"/>
                </a:solidFill>
                <a:cs typeface="+mn-ea"/>
                <a:sym typeface="+mn-lt"/>
              </a:rPr>
              <a:t>cache thrashing </a:t>
            </a:r>
            <a:r>
              <a:rPr lang="zh-CN" altLang="en-US" sz="2000" b="1" dirty="0">
                <a:solidFill>
                  <a:srgbClr val="25557A"/>
                </a:solidFill>
                <a:cs typeface="+mn-ea"/>
                <a:sym typeface="+mn-lt"/>
              </a:rPr>
              <a:t>）</a:t>
            </a:r>
            <a:endParaRPr lang="zh-CN" altLang="en-US" sz="2000" b="1" dirty="0">
              <a:solidFill>
                <a:srgbClr val="25557A"/>
              </a:solidFill>
              <a:cs typeface="+mn-ea"/>
              <a:sym typeface="+mn-lt"/>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3361690" cy="1015365"/>
            <a:chOff x="1572" y="494"/>
            <a:chExt cx="52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分区间处理</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sp>
        <p:nvSpPr>
          <p:cNvPr id="37" name="文本框 36"/>
          <p:cNvSpPr txBox="1"/>
          <p:nvPr/>
        </p:nvSpPr>
        <p:spPr>
          <a:xfrm>
            <a:off x="6972030" y="1206464"/>
            <a:ext cx="5095679" cy="3420110"/>
          </a:xfrm>
          <a:prstGeom prst="rect">
            <a:avLst/>
          </a:prstGeom>
          <a:noFill/>
        </p:spPr>
        <p:txBody>
          <a:bodyPr wrap="square">
            <a:noAutofit/>
          </a:bodyPr>
          <a:lstStyle/>
          <a:p>
            <a:pPr marL="285750" indent="-285750" fontAlgn="auto">
              <a:lnSpc>
                <a:spcPct val="150000"/>
              </a:lnSpc>
              <a:buFont typeface="Arial" panose="020B0604020202020204" pitchFamily="34" charset="0"/>
              <a:buChar char="•"/>
            </a:pPr>
            <a:r>
              <a:rPr lang="zh-CN" altLang="en-US" b="1" dirty="0">
                <a:solidFill>
                  <a:schemeClr val="accent5">
                    <a:lumMod val="75000"/>
                  </a:schemeClr>
                </a:solidFill>
                <a:latin typeface="微软雅黑" panose="020B0503020204020204" charset="-122"/>
                <a:ea typeface="微软雅黑" panose="020B0503020204020204" charset="-122"/>
              </a:rPr>
              <a:t>随机调度</a:t>
            </a:r>
            <a:r>
              <a:rPr lang="zh-CN" altLang="en-US" b="1" dirty="0">
                <a:solidFill>
                  <a:schemeClr val="tx1">
                    <a:lumMod val="75000"/>
                    <a:lumOff val="25000"/>
                  </a:schemeClr>
                </a:solidFill>
                <a:latin typeface="微软雅黑" panose="020B0503020204020204" charset="-122"/>
                <a:ea typeface="微软雅黑" panose="020B0503020204020204" charset="-122"/>
              </a:rPr>
              <a:t>选择任意的分区，这可能比其他方法采取更多的步骤，导致收敛速度。</a:t>
            </a:r>
            <a:endParaRPr lang="en-US" altLang="zh-CN" b="1" dirty="0">
              <a:solidFill>
                <a:schemeClr val="tx1">
                  <a:lumMod val="75000"/>
                  <a:lumOff val="2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endParaRPr lang="en-US" altLang="zh-CN" b="1" dirty="0">
              <a:solidFill>
                <a:schemeClr val="tx1">
                  <a:lumMod val="75000"/>
                  <a:lumOff val="2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en-US" altLang="zh-CN" b="1" dirty="0">
                <a:solidFill>
                  <a:schemeClr val="accent5">
                    <a:lumMod val="75000"/>
                  </a:schemeClr>
                </a:solidFill>
                <a:latin typeface="微软雅黑" panose="020B0503020204020204" charset="-122"/>
                <a:ea typeface="微软雅黑" panose="020B0503020204020204" charset="-122"/>
              </a:rPr>
              <a:t>Max</a:t>
            </a:r>
            <a:r>
              <a:rPr lang="zh-CN" altLang="en-US" b="1" dirty="0">
                <a:solidFill>
                  <a:schemeClr val="tx1">
                    <a:lumMod val="75000"/>
                    <a:lumOff val="25000"/>
                  </a:schemeClr>
                </a:solidFill>
                <a:latin typeface="微软雅黑" panose="020B0503020204020204" charset="-122"/>
                <a:ea typeface="微软雅黑" panose="020B0503020204020204" charset="-122"/>
              </a:rPr>
              <a:t>的操作选择操作数最多的分区，最大限度地重用缓存内容。但由于涉及更多的冗余工作，它比其他方法要慢。</a:t>
            </a:r>
            <a:endParaRPr lang="en-US" altLang="zh-CN" b="1" dirty="0">
              <a:solidFill>
                <a:schemeClr val="tx1">
                  <a:lumMod val="75000"/>
                  <a:lumOff val="2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endParaRPr lang="en-US" altLang="zh-CN" b="1" dirty="0">
              <a:solidFill>
                <a:schemeClr val="tx1">
                  <a:lumMod val="75000"/>
                  <a:lumOff val="2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b="1" dirty="0">
                <a:solidFill>
                  <a:schemeClr val="tx1">
                    <a:lumMod val="75000"/>
                    <a:lumOff val="25000"/>
                  </a:schemeClr>
                </a:solidFill>
                <a:latin typeface="微软雅黑" panose="020B0503020204020204" charset="-122"/>
                <a:ea typeface="微软雅黑" panose="020B0503020204020204" charset="-122"/>
              </a:rPr>
              <a:t>基于</a:t>
            </a:r>
            <a:r>
              <a:rPr lang="zh-CN" altLang="en-US" b="1" dirty="0">
                <a:solidFill>
                  <a:schemeClr val="accent5">
                    <a:lumMod val="75000"/>
                  </a:schemeClr>
                </a:solidFill>
                <a:latin typeface="微软雅黑" panose="020B0503020204020204" charset="-122"/>
                <a:ea typeface="微软雅黑" panose="020B0503020204020204" charset="-122"/>
              </a:rPr>
              <a:t>fifo</a:t>
            </a:r>
            <a:r>
              <a:rPr lang="zh-CN" altLang="en-US" b="1" dirty="0">
                <a:solidFill>
                  <a:schemeClr val="tx1">
                    <a:lumMod val="75000"/>
                    <a:lumOff val="25000"/>
                  </a:schemeClr>
                </a:solidFill>
                <a:latin typeface="微软雅黑" panose="020B0503020204020204" charset="-122"/>
                <a:ea typeface="微软雅黑" panose="020B0503020204020204" charset="-122"/>
              </a:rPr>
              <a:t>的调度基于生成的操作顺序访问分区。</a:t>
            </a:r>
            <a:endParaRPr lang="en-US" altLang="zh-CN" b="1" dirty="0">
              <a:solidFill>
                <a:schemeClr val="tx1">
                  <a:lumMod val="75000"/>
                  <a:lumOff val="2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endParaRPr lang="en-US" altLang="zh-CN" b="1" dirty="0">
              <a:solidFill>
                <a:schemeClr val="tx1">
                  <a:lumMod val="75000"/>
                  <a:lumOff val="2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b="1" dirty="0">
                <a:solidFill>
                  <a:schemeClr val="tx1">
                    <a:lumMod val="75000"/>
                    <a:lumOff val="25000"/>
                  </a:schemeClr>
                </a:solidFill>
                <a:latin typeface="微软雅黑" panose="020B0503020204020204" charset="-122"/>
                <a:ea typeface="微软雅黑" panose="020B0503020204020204" charset="-122"/>
              </a:rPr>
              <a:t>与这些方法相比，利用Dijkstra算法中的优先级函子的</a:t>
            </a:r>
            <a:r>
              <a:rPr lang="zh-CN" altLang="en-US" b="1" dirty="0">
                <a:solidFill>
                  <a:schemeClr val="accent5">
                    <a:lumMod val="75000"/>
                  </a:schemeClr>
                </a:solidFill>
                <a:latin typeface="微软雅黑" panose="020B0503020204020204" charset="-122"/>
                <a:ea typeface="微软雅黑" panose="020B0503020204020204" charset="-122"/>
              </a:rPr>
              <a:t>优先级调度</a:t>
            </a:r>
            <a:r>
              <a:rPr lang="zh-CN" altLang="en-US" b="1" dirty="0">
                <a:solidFill>
                  <a:schemeClr val="tx1">
                    <a:lumMod val="75000"/>
                    <a:lumOff val="25000"/>
                  </a:schemeClr>
                </a:solidFill>
                <a:latin typeface="微软雅黑" panose="020B0503020204020204" charset="-122"/>
                <a:ea typeface="微软雅黑" panose="020B0503020204020204" charset="-122"/>
              </a:rPr>
              <a:t>可以最大限度地利用最短路径，减少冗余工作。</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2"/>
          <a:stretch>
            <a:fillRect/>
          </a:stretch>
        </p:blipFill>
        <p:spPr>
          <a:xfrm>
            <a:off x="0" y="1461770"/>
            <a:ext cx="6992471" cy="3892177"/>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8000">
                <a:srgbClr val="25557A"/>
              </a:gs>
              <a:gs pos="35000">
                <a:srgbClr val="4FA1E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IMG_2579(20220922-170622)"/>
          <p:cNvPicPr/>
          <p:nvPr/>
        </p:nvPicPr>
        <p:blipFill>
          <a:blip r:embed="rId1"/>
          <a:srcRect l="-110" t="24800" r="27205"/>
          <a:stretch>
            <a:fillRect/>
          </a:stretch>
        </p:blipFill>
        <p:spPr>
          <a:xfrm>
            <a:off x="7152005" y="2797810"/>
            <a:ext cx="5039995" cy="4060825"/>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981200" y="1901190"/>
            <a:ext cx="6291580" cy="2896235"/>
            <a:chOff x="1932" y="2994"/>
            <a:chExt cx="9908" cy="4561"/>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0" name="矩形 9"/>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03</a:t>
              </a:r>
              <a:endParaRPr lang="en-US" altLang="zh-CN" sz="8000" b="1" dirty="0">
                <a:latin typeface="微软雅黑" panose="020B0503020204020204" charset="-122"/>
                <a:ea typeface="微软雅黑" panose="020B0503020204020204" charset="-122"/>
              </a:endParaRPr>
            </a:p>
          </p:txBody>
        </p:sp>
        <p:sp>
          <p:nvSpPr>
            <p:cNvPr id="11" name="矩形 10"/>
            <p:cNvSpPr/>
            <p:nvPr/>
          </p:nvSpPr>
          <p:spPr>
            <a:xfrm>
              <a:off x="2118" y="5546"/>
              <a:ext cx="5865"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实验结果</a:t>
              </a:r>
              <a:endParaRPr lang="zh-CN" altLang="en-US" sz="6600" b="1" spc="300" dirty="0">
                <a:latin typeface="微软雅黑" panose="020B0503020204020204" charset="-122"/>
                <a:ea typeface="微软雅黑" panose="020B0503020204020204" charset="-122"/>
              </a:endParaRPr>
            </a:p>
          </p:txBody>
        </p:sp>
        <p:sp>
          <p:nvSpPr>
            <p:cNvPr id="12" name="文本框 11"/>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System Architecture</a:t>
              </a:r>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3361690" cy="1015365"/>
            <a:chOff x="1572" y="494"/>
            <a:chExt cx="529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分区间处理</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841860" y="1730375"/>
            <a:ext cx="9689875" cy="5016758"/>
          </a:xfrm>
          <a:prstGeom prst="rect">
            <a:avLst/>
          </a:prstGeom>
        </p:spPr>
        <p:txBody>
          <a:bodyPr wrap="square">
            <a:spAutoFit/>
          </a:bodyPr>
          <a:lstStyle/>
          <a:p>
            <a:r>
              <a:rPr lang="zh-CN" altLang="en-US" sz="3200" b="1" dirty="0">
                <a:solidFill>
                  <a:schemeClr val="accent4">
                    <a:lumMod val="75000"/>
                  </a:schemeClr>
                </a:solidFill>
                <a:cs typeface="+mn-ea"/>
                <a:sym typeface="+mn-lt"/>
              </a:rPr>
              <a:t>实验设置</a:t>
            </a:r>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r>
              <a:rPr lang="zh-CN" altLang="en-US" sz="3200" b="1" dirty="0">
                <a:solidFill>
                  <a:schemeClr val="accent4">
                    <a:lumMod val="75000"/>
                  </a:schemeClr>
                </a:solidFill>
                <a:cs typeface="+mn-ea"/>
                <a:sym typeface="+mn-lt"/>
              </a:rPr>
              <a:t>对比设置</a:t>
            </a:r>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zh-CN" altLang="en-US" sz="3200" b="1" dirty="0">
              <a:solidFill>
                <a:srgbClr val="FFC000"/>
              </a:solidFill>
              <a:cs typeface="+mn-ea"/>
              <a:sym typeface="+mn-lt"/>
            </a:endParaRPr>
          </a:p>
        </p:txBody>
      </p:sp>
      <p:sp>
        <p:nvSpPr>
          <p:cNvPr id="18" name="矩形 17"/>
          <p:cNvSpPr/>
          <p:nvPr/>
        </p:nvSpPr>
        <p:spPr>
          <a:xfrm>
            <a:off x="1325880" y="2504985"/>
            <a:ext cx="5718847" cy="1015663"/>
          </a:xfrm>
          <a:prstGeom prst="rect">
            <a:avLst/>
          </a:prstGeom>
        </p:spPr>
        <p:txBody>
          <a:bodyPr wrap="square">
            <a:spAutoFit/>
          </a:bodyPr>
          <a:lstStyle/>
          <a:p>
            <a:pPr marL="342900" indent="-342900">
              <a:buFont typeface="Arial" panose="020B0604020202020204" pitchFamily="34" charset="0"/>
              <a:buChar char="•"/>
            </a:pPr>
            <a:r>
              <a:rPr lang="en-US" altLang="zh-CN" sz="2000" b="1" dirty="0">
                <a:solidFill>
                  <a:srgbClr val="25557A"/>
                </a:solidFill>
                <a:cs typeface="+mn-ea"/>
                <a:sym typeface="+mn-lt"/>
              </a:rPr>
              <a:t>10-core CPU,13.75 MB LLC</a:t>
            </a:r>
            <a:endParaRPr lang="en-US" altLang="zh-CN" sz="2000" b="1" dirty="0">
              <a:solidFill>
                <a:srgbClr val="25557A"/>
              </a:solidFill>
              <a:cs typeface="+mn-ea"/>
              <a:sym typeface="+mn-lt"/>
            </a:endParaRPr>
          </a:p>
          <a:p>
            <a:pPr marL="342900" indent="-342900">
              <a:buFont typeface="Arial" panose="020B0604020202020204" pitchFamily="34" charset="0"/>
              <a:buChar char="•"/>
            </a:pPr>
            <a:r>
              <a:rPr lang="en-US" altLang="zh-CN" sz="2000" b="1" dirty="0">
                <a:solidFill>
                  <a:srgbClr val="25557A"/>
                </a:solidFill>
                <a:cs typeface="+mn-ea"/>
                <a:sym typeface="+mn-lt"/>
              </a:rPr>
              <a:t>8</a:t>
            </a:r>
            <a:r>
              <a:rPr lang="zh-CN" altLang="en-US" sz="2000" b="1" dirty="0">
                <a:solidFill>
                  <a:srgbClr val="25557A"/>
                </a:solidFill>
                <a:cs typeface="+mn-ea"/>
                <a:sym typeface="+mn-lt"/>
              </a:rPr>
              <a:t>个经典的图数据集，如</a:t>
            </a:r>
            <a:r>
              <a:rPr lang="en-US" altLang="zh-CN" sz="2000" b="1" dirty="0">
                <a:solidFill>
                  <a:srgbClr val="25557A"/>
                </a:solidFill>
                <a:cs typeface="+mn-ea"/>
                <a:sym typeface="+mn-lt"/>
              </a:rPr>
              <a:t>twitter,</a:t>
            </a:r>
            <a:r>
              <a:rPr lang="en-US" altLang="zh-CN" sz="2000" b="1" dirty="0">
                <a:solidFill>
                  <a:srgbClr val="25557A"/>
                </a:solidFill>
                <a:cs typeface="+mn-ea"/>
              </a:rPr>
              <a:t> LiveJournal</a:t>
            </a:r>
            <a:endParaRPr lang="en-US" altLang="zh-CN" sz="2000" b="1" dirty="0">
              <a:solidFill>
                <a:srgbClr val="25557A"/>
              </a:solidFill>
              <a:cs typeface="+mn-ea"/>
            </a:endParaRPr>
          </a:p>
          <a:p>
            <a:pPr marL="342900" indent="-342900">
              <a:buFont typeface="Arial" panose="020B0604020202020204" pitchFamily="34" charset="0"/>
              <a:buChar char="•"/>
            </a:pPr>
            <a:r>
              <a:rPr lang="zh-CN" altLang="en-US" sz="2000" b="1" dirty="0">
                <a:solidFill>
                  <a:srgbClr val="25557A"/>
                </a:solidFill>
                <a:cs typeface="+mn-ea"/>
                <a:sym typeface="+mn-lt"/>
              </a:rPr>
              <a:t>用</a:t>
            </a:r>
            <a:r>
              <a:rPr lang="en-US" altLang="zh-CN" sz="2000" b="1" dirty="0">
                <a:solidFill>
                  <a:srgbClr val="25557A"/>
                </a:solidFill>
                <a:cs typeface="+mn-ea"/>
                <a:sym typeface="+mn-lt"/>
              </a:rPr>
              <a:t>METIS</a:t>
            </a:r>
            <a:r>
              <a:rPr lang="zh-CN" altLang="en-US" sz="2000" b="1" dirty="0">
                <a:solidFill>
                  <a:srgbClr val="25557A"/>
                </a:solidFill>
                <a:cs typeface="+mn-ea"/>
                <a:sym typeface="+mn-lt"/>
              </a:rPr>
              <a:t>进行图划分</a:t>
            </a:r>
            <a:endParaRPr lang="zh-CN" altLang="en-US" sz="2000" b="1" dirty="0">
              <a:solidFill>
                <a:srgbClr val="25557A"/>
              </a:solidFill>
              <a:cs typeface="+mn-ea"/>
              <a:sym typeface="+mn-lt"/>
            </a:endParaRPr>
          </a:p>
        </p:txBody>
      </p:sp>
      <p:sp>
        <p:nvSpPr>
          <p:cNvPr id="2" name="矩形 1"/>
          <p:cNvSpPr/>
          <p:nvPr/>
        </p:nvSpPr>
        <p:spPr>
          <a:xfrm>
            <a:off x="1307465" y="4432397"/>
            <a:ext cx="5718847" cy="707886"/>
          </a:xfrm>
          <a:prstGeom prst="rect">
            <a:avLst/>
          </a:prstGeom>
        </p:spPr>
        <p:txBody>
          <a:bodyPr wrap="square">
            <a:spAutoFit/>
          </a:bodyPr>
          <a:lstStyle/>
          <a:p>
            <a:pPr marL="342900" indent="-342900">
              <a:buFont typeface="Arial" panose="020B0604020202020204" pitchFamily="34" charset="0"/>
              <a:buChar char="•"/>
            </a:pPr>
            <a:r>
              <a:rPr lang="en-US" altLang="zh-CN" sz="2000" b="1" dirty="0">
                <a:solidFill>
                  <a:srgbClr val="25557A"/>
                </a:solidFill>
                <a:cs typeface="+mn-ea"/>
                <a:sym typeface="+mn-lt"/>
              </a:rPr>
              <a:t>3</a:t>
            </a:r>
            <a:r>
              <a:rPr lang="zh-CN" altLang="en-US" sz="2000" b="1" dirty="0">
                <a:solidFill>
                  <a:srgbClr val="25557A"/>
                </a:solidFill>
                <a:cs typeface="+mn-ea"/>
                <a:sym typeface="+mn-lt"/>
              </a:rPr>
              <a:t>个图处理系统（</a:t>
            </a:r>
            <a:r>
              <a:rPr lang="en-US" altLang="zh-CN" sz="2000" b="1" dirty="0" err="1">
                <a:solidFill>
                  <a:srgbClr val="25557A"/>
                </a:solidFill>
                <a:cs typeface="+mn-ea"/>
                <a:sym typeface="+mn-lt"/>
              </a:rPr>
              <a:t>Ligar,Gemini,GraphIT</a:t>
            </a:r>
            <a:r>
              <a:rPr lang="zh-CN" altLang="en-US" sz="2000" b="1" dirty="0">
                <a:solidFill>
                  <a:srgbClr val="25557A"/>
                </a:solidFill>
                <a:cs typeface="+mn-ea"/>
                <a:sym typeface="+mn-lt"/>
              </a:rPr>
              <a:t>）</a:t>
            </a:r>
            <a:endParaRPr lang="en-US" altLang="zh-CN" sz="2000" b="1" dirty="0">
              <a:solidFill>
                <a:srgbClr val="25557A"/>
              </a:solidFill>
              <a:cs typeface="+mn-ea"/>
              <a:sym typeface="+mn-lt"/>
            </a:endParaRPr>
          </a:p>
          <a:p>
            <a:pPr marL="342900" indent="-342900">
              <a:buFont typeface="Arial" panose="020B0604020202020204" pitchFamily="34" charset="0"/>
              <a:buChar char="•"/>
            </a:pPr>
            <a:r>
              <a:rPr lang="zh-CN" altLang="en-US" sz="2000" b="1" dirty="0">
                <a:solidFill>
                  <a:srgbClr val="25557A"/>
                </a:solidFill>
                <a:cs typeface="+mn-ea"/>
                <a:sym typeface="+mn-lt"/>
              </a:rPr>
              <a:t>图处理应用选择</a:t>
            </a:r>
            <a:r>
              <a:rPr lang="en-US" altLang="zh-CN" sz="2000" b="1" dirty="0">
                <a:solidFill>
                  <a:srgbClr val="25557A"/>
                </a:solidFill>
                <a:cs typeface="+mn-ea"/>
                <a:sym typeface="+mn-lt"/>
              </a:rPr>
              <a:t>NCP,BC</a:t>
            </a:r>
            <a:r>
              <a:rPr lang="zh-CN" altLang="en-US" sz="2000" b="1" dirty="0">
                <a:solidFill>
                  <a:srgbClr val="25557A"/>
                </a:solidFill>
                <a:cs typeface="+mn-ea"/>
                <a:sym typeface="+mn-lt"/>
              </a:rPr>
              <a:t>和</a:t>
            </a:r>
            <a:r>
              <a:rPr lang="en-US" altLang="zh-CN" sz="2000" b="1" dirty="0">
                <a:solidFill>
                  <a:srgbClr val="25557A"/>
                </a:solidFill>
                <a:cs typeface="+mn-ea"/>
                <a:sym typeface="+mn-lt"/>
              </a:rPr>
              <a:t>LL</a:t>
            </a:r>
            <a:endParaRPr lang="zh-CN" altLang="en-US" sz="2000" b="1" dirty="0">
              <a:solidFill>
                <a:srgbClr val="25557A"/>
              </a:solidFill>
              <a:cs typeface="+mn-ea"/>
              <a:sym typeface="+mn-l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4679950" cy="3831590"/>
          </a:xfrm>
          <a:prstGeom prst="rect">
            <a:avLst/>
          </a:prstGeom>
          <a:gradFill>
            <a:gsLst>
              <a:gs pos="52000">
                <a:srgbClr val="25557A"/>
              </a:gs>
              <a:gs pos="100000">
                <a:srgbClr val="2D84B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870" y="535305"/>
            <a:ext cx="3458210" cy="187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8000" b="1"/>
              <a:t>目录</a:t>
            </a:r>
            <a:endParaRPr lang="zh-CN" altLang="en-US" sz="8000"/>
          </a:p>
          <a:p>
            <a:pPr algn="ctr" fontAlgn="auto">
              <a:lnSpc>
                <a:spcPct val="150000"/>
              </a:lnSpc>
            </a:pPr>
            <a:r>
              <a:rPr lang="en-US" altLang="zh-CN" sz="3200"/>
              <a:t>CONTENTS</a:t>
            </a:r>
            <a:endParaRPr lang="en-US" altLang="zh-CN" sz="3200"/>
          </a:p>
        </p:txBody>
      </p:sp>
      <p:grpSp>
        <p:nvGrpSpPr>
          <p:cNvPr id="16" name="组合 15"/>
          <p:cNvGrpSpPr/>
          <p:nvPr/>
        </p:nvGrpSpPr>
        <p:grpSpPr>
          <a:xfrm>
            <a:off x="5471795" y="1267460"/>
            <a:ext cx="3579495" cy="4323715"/>
            <a:chOff x="8183" y="1320"/>
            <a:chExt cx="5637" cy="6809"/>
          </a:xfrm>
        </p:grpSpPr>
        <p:sp>
          <p:nvSpPr>
            <p:cNvPr id="34" name="椭圆 33"/>
            <p:cNvSpPr/>
            <p:nvPr/>
          </p:nvSpPr>
          <p:spPr>
            <a:xfrm>
              <a:off x="8183" y="1320"/>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1</a:t>
              </a:r>
              <a:endParaRPr lang="en-US" altLang="zh-CN" sz="3200" b="1" dirty="0">
                <a:solidFill>
                  <a:srgbClr val="25557A"/>
                </a:solidFill>
                <a:latin typeface="微软雅黑" panose="020B0503020204020204" charset="-122"/>
                <a:ea typeface="微软雅黑" panose="020B0503020204020204" charset="-122"/>
              </a:endParaRPr>
            </a:p>
          </p:txBody>
        </p:sp>
        <p:sp>
          <p:nvSpPr>
            <p:cNvPr id="35" name="矩形 34"/>
            <p:cNvSpPr/>
            <p:nvPr/>
          </p:nvSpPr>
          <p:spPr>
            <a:xfrm>
              <a:off x="10046" y="1521"/>
              <a:ext cx="3775" cy="822"/>
            </a:xfrm>
            <a:prstGeom prst="rect">
              <a:avLst/>
            </a:prstGeom>
          </p:spPr>
          <p:txBody>
            <a:bodyPr wrap="square">
              <a:spAutoFit/>
            </a:bodyPr>
            <a:lstStyle/>
            <a:p>
              <a:r>
                <a:rPr lang="zh-CN" altLang="en-US" sz="2800" spc="300" dirty="0">
                  <a:latin typeface="+mn-ea"/>
                </a:rPr>
                <a:t>研究背景</a:t>
              </a:r>
              <a:endParaRPr lang="zh-CN" altLang="en-US" sz="2800" spc="300" dirty="0">
                <a:latin typeface="+mn-ea"/>
              </a:endParaRPr>
            </a:p>
          </p:txBody>
        </p:sp>
        <p:cxnSp>
          <p:nvCxnSpPr>
            <p:cNvPr id="36" name="直接连接符 35"/>
            <p:cNvCxnSpPr/>
            <p:nvPr/>
          </p:nvCxnSpPr>
          <p:spPr>
            <a:xfrm>
              <a:off x="9782" y="1651"/>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183" y="3175"/>
              <a:ext cx="5635" cy="1244"/>
              <a:chOff x="8183" y="3571"/>
              <a:chExt cx="5635" cy="1244"/>
            </a:xfrm>
          </p:grpSpPr>
          <p:sp>
            <p:nvSpPr>
              <p:cNvPr id="39" name="椭圆 38"/>
              <p:cNvSpPr/>
              <p:nvPr/>
            </p:nvSpPr>
            <p:spPr>
              <a:xfrm>
                <a:off x="8183" y="3571"/>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2</a:t>
                </a:r>
                <a:endParaRPr lang="en-US" altLang="zh-CN" sz="3200" b="1" dirty="0">
                  <a:solidFill>
                    <a:srgbClr val="25557A"/>
                  </a:solidFill>
                  <a:latin typeface="微软雅黑" panose="020B0503020204020204" charset="-122"/>
                  <a:ea typeface="微软雅黑" panose="020B0503020204020204" charset="-122"/>
                </a:endParaRPr>
              </a:p>
            </p:txBody>
          </p:sp>
          <p:sp>
            <p:nvSpPr>
              <p:cNvPr id="40" name="矩形 39"/>
              <p:cNvSpPr/>
              <p:nvPr/>
            </p:nvSpPr>
            <p:spPr>
              <a:xfrm>
                <a:off x="10044" y="3785"/>
                <a:ext cx="3775" cy="822"/>
              </a:xfrm>
              <a:prstGeom prst="rect">
                <a:avLst/>
              </a:prstGeom>
            </p:spPr>
            <p:txBody>
              <a:bodyPr wrap="square">
                <a:spAutoFit/>
              </a:bodyPr>
              <a:lstStyle/>
              <a:p>
                <a:r>
                  <a:rPr lang="zh-CN" altLang="en-US" sz="2800" spc="300" dirty="0">
                    <a:latin typeface="+mn-ea"/>
                  </a:rPr>
                  <a:t>系统设计</a:t>
                </a:r>
                <a:endParaRPr lang="zh-CN" altLang="en-US" sz="2800" spc="300" dirty="0">
                  <a:latin typeface="+mn-ea"/>
                </a:endParaRPr>
              </a:p>
            </p:txBody>
          </p:sp>
          <p:cxnSp>
            <p:nvCxnSpPr>
              <p:cNvPr id="41" name="直接连接符 40"/>
              <p:cNvCxnSpPr/>
              <p:nvPr/>
            </p:nvCxnSpPr>
            <p:spPr>
              <a:xfrm>
                <a:off x="9782" y="3902"/>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183" y="5030"/>
              <a:ext cx="5635" cy="1244"/>
              <a:chOff x="8183" y="5822"/>
              <a:chExt cx="5635" cy="1244"/>
            </a:xfrm>
          </p:grpSpPr>
          <p:sp>
            <p:nvSpPr>
              <p:cNvPr id="43" name="椭圆 42"/>
              <p:cNvSpPr/>
              <p:nvPr/>
            </p:nvSpPr>
            <p:spPr>
              <a:xfrm>
                <a:off x="8183" y="5822"/>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3</a:t>
                </a:r>
                <a:endParaRPr lang="en-US" altLang="zh-CN" sz="3200" b="1" dirty="0">
                  <a:solidFill>
                    <a:srgbClr val="25557A"/>
                  </a:solidFill>
                  <a:latin typeface="微软雅黑" panose="020B0503020204020204" charset="-122"/>
                  <a:ea typeface="微软雅黑" panose="020B0503020204020204" charset="-122"/>
                </a:endParaRPr>
              </a:p>
            </p:txBody>
          </p:sp>
          <p:sp>
            <p:nvSpPr>
              <p:cNvPr id="44" name="矩形 43"/>
              <p:cNvSpPr/>
              <p:nvPr/>
            </p:nvSpPr>
            <p:spPr>
              <a:xfrm>
                <a:off x="10044" y="6022"/>
                <a:ext cx="3775" cy="822"/>
              </a:xfrm>
              <a:prstGeom prst="rect">
                <a:avLst/>
              </a:prstGeom>
            </p:spPr>
            <p:txBody>
              <a:bodyPr wrap="square">
                <a:spAutoFit/>
              </a:bodyPr>
              <a:lstStyle/>
              <a:p>
                <a:r>
                  <a:rPr lang="zh-CN" altLang="en-US" sz="2800" spc="300" dirty="0">
                    <a:latin typeface="+mn-ea"/>
                  </a:rPr>
                  <a:t>实验结果</a:t>
                </a:r>
                <a:endParaRPr lang="zh-CN" altLang="en-US" sz="2800" spc="300" dirty="0">
                  <a:latin typeface="+mn-ea"/>
                </a:endParaRPr>
              </a:p>
            </p:txBody>
          </p:sp>
          <p:cxnSp>
            <p:nvCxnSpPr>
              <p:cNvPr id="45" name="直接连接符 44"/>
              <p:cNvCxnSpPr/>
              <p:nvPr/>
            </p:nvCxnSpPr>
            <p:spPr>
              <a:xfrm>
                <a:off x="9782" y="6153"/>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185" y="6885"/>
              <a:ext cx="5634" cy="1244"/>
              <a:chOff x="8186" y="8236"/>
              <a:chExt cx="5634" cy="1244"/>
            </a:xfrm>
          </p:grpSpPr>
          <p:sp>
            <p:nvSpPr>
              <p:cNvPr id="47" name="椭圆 46"/>
              <p:cNvSpPr/>
              <p:nvPr/>
            </p:nvSpPr>
            <p:spPr>
              <a:xfrm>
                <a:off x="8186" y="8236"/>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4</a:t>
                </a:r>
                <a:endParaRPr lang="en-US" altLang="zh-CN" sz="3200" b="1" dirty="0">
                  <a:solidFill>
                    <a:srgbClr val="25557A"/>
                  </a:solidFill>
                  <a:latin typeface="微软雅黑" panose="020B0503020204020204" charset="-122"/>
                  <a:ea typeface="微软雅黑" panose="020B0503020204020204" charset="-122"/>
                </a:endParaRPr>
              </a:p>
            </p:txBody>
          </p:sp>
          <p:sp>
            <p:nvSpPr>
              <p:cNvPr id="48" name="矩形 47"/>
              <p:cNvSpPr/>
              <p:nvPr/>
            </p:nvSpPr>
            <p:spPr>
              <a:xfrm>
                <a:off x="10046" y="8447"/>
                <a:ext cx="3775" cy="822"/>
              </a:xfrm>
              <a:prstGeom prst="rect">
                <a:avLst/>
              </a:prstGeom>
            </p:spPr>
            <p:txBody>
              <a:bodyPr wrap="square">
                <a:spAutoFit/>
              </a:bodyPr>
              <a:lstStyle/>
              <a:p>
                <a:r>
                  <a:rPr lang="zh-CN" altLang="en-US" sz="2800" spc="300" dirty="0">
                    <a:latin typeface="+mn-ea"/>
                  </a:rPr>
                  <a:t>总结和展望</a:t>
                </a:r>
                <a:endParaRPr lang="zh-CN" altLang="en-US" sz="2800" spc="300" dirty="0">
                  <a:latin typeface="+mn-ea"/>
                </a:endParaRPr>
              </a:p>
            </p:txBody>
          </p:sp>
          <p:cxnSp>
            <p:nvCxnSpPr>
              <p:cNvPr id="49" name="直接连接符 48"/>
              <p:cNvCxnSpPr/>
              <p:nvPr/>
            </p:nvCxnSpPr>
            <p:spPr>
              <a:xfrm>
                <a:off x="9785" y="8567"/>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pic>
        <p:nvPicPr>
          <p:cNvPr id="26" name="图片 25" descr="校史馆"/>
          <p:cNvPicPr>
            <a:picLocks noChangeAspect="1"/>
          </p:cNvPicPr>
          <p:nvPr/>
        </p:nvPicPr>
        <p:blipFill>
          <a:blip r:embed="rId1">
            <a:alphaModFix amt="25000"/>
          </a:blip>
          <a:stretch>
            <a:fillRect/>
          </a:stretch>
        </p:blipFill>
        <p:spPr>
          <a:xfrm>
            <a:off x="9255760" y="5777865"/>
            <a:ext cx="2905830" cy="1080000"/>
          </a:xfrm>
          <a:prstGeom prst="rect">
            <a:avLst/>
          </a:prstGeom>
        </p:spPr>
      </p:pic>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校徽"/>
            <p:cNvPicPr>
              <a:picLocks noChangeAspect="1"/>
            </p:cNvPicPr>
            <p:nvPr/>
          </p:nvPicPr>
          <p:blipFill>
            <a:blip r:embed="rId2"/>
            <a:stretch>
              <a:fillRect/>
            </a:stretch>
          </p:blipFill>
          <p:spPr>
            <a:xfrm>
              <a:off x="16399" y="293"/>
              <a:ext cx="2240" cy="1701"/>
            </a:xfrm>
            <a:prstGeom prst="rect">
              <a:avLst/>
            </a:prstGeom>
          </p:spPr>
        </p:pic>
      </p:grpSp>
      <p:grpSp>
        <p:nvGrpSpPr>
          <p:cNvPr id="20" name="组合 19"/>
          <p:cNvGrpSpPr/>
          <p:nvPr/>
        </p:nvGrpSpPr>
        <p:grpSpPr>
          <a:xfrm>
            <a:off x="0" y="3738245"/>
            <a:ext cx="4679950" cy="3119755"/>
            <a:chOff x="0" y="5887"/>
            <a:chExt cx="7370" cy="4913"/>
          </a:xfrm>
        </p:grpSpPr>
        <p:pic>
          <p:nvPicPr>
            <p:cNvPr id="13" name="图片 12" descr="IMG_2578(20220922-170619)"/>
            <p:cNvPicPr>
              <a:picLocks noChangeAspect="1"/>
            </p:cNvPicPr>
            <p:nvPr/>
          </p:nvPicPr>
          <p:blipFill>
            <a:blip r:embed="rId3"/>
            <a:stretch>
              <a:fillRect/>
            </a:stretch>
          </p:blipFill>
          <p:spPr>
            <a:xfrm>
              <a:off x="0" y="5887"/>
              <a:ext cx="7370" cy="4913"/>
            </a:xfrm>
            <a:prstGeom prst="rect">
              <a:avLst/>
            </a:prstGeom>
          </p:spPr>
        </p:pic>
        <p:pic>
          <p:nvPicPr>
            <p:cNvPr id="19" name="图片 18" descr="小招logo"/>
            <p:cNvPicPr>
              <a:picLocks noChangeAspect="1"/>
            </p:cNvPicPr>
            <p:nvPr/>
          </p:nvPicPr>
          <p:blipFill>
            <a:blip r:embed="rId4"/>
            <a:stretch>
              <a:fillRect/>
            </a:stretch>
          </p:blipFill>
          <p:spPr>
            <a:xfrm>
              <a:off x="2834" y="9474"/>
              <a:ext cx="1701" cy="952"/>
            </a:xfrm>
            <a:prstGeom prst="rect">
              <a:avLst/>
            </a:prstGeom>
          </p:spPr>
        </p:pic>
      </p:gr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3834130" cy="1015365"/>
            <a:chOff x="1572" y="494"/>
            <a:chExt cx="6038"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4532"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执行时间对比</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5927696" y="4891680"/>
            <a:ext cx="5991777" cy="1323439"/>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25557A"/>
                </a:solidFill>
                <a:cs typeface="+mn-ea"/>
                <a:sym typeface="+mn-lt"/>
              </a:rPr>
              <a:t>相较于其他三个</a:t>
            </a:r>
            <a:r>
              <a:rPr lang="en-US" altLang="zh-CN" sz="2000" b="1" dirty="0">
                <a:solidFill>
                  <a:srgbClr val="25557A"/>
                </a:solidFill>
                <a:cs typeface="+mn-ea"/>
                <a:sym typeface="+mn-lt"/>
              </a:rPr>
              <a:t>GPS</a:t>
            </a:r>
            <a:r>
              <a:rPr lang="zh-CN" altLang="en-US" sz="2000" b="1" dirty="0">
                <a:solidFill>
                  <a:srgbClr val="25557A"/>
                </a:solidFill>
                <a:cs typeface="+mn-ea"/>
                <a:sym typeface="+mn-lt"/>
              </a:rPr>
              <a:t>，分别提升了</a:t>
            </a:r>
            <a:r>
              <a:rPr lang="en-US" altLang="zh-CN" sz="2000" b="1" dirty="0">
                <a:solidFill>
                  <a:schemeClr val="accent5">
                    <a:lumMod val="75000"/>
                  </a:schemeClr>
                </a:solidFill>
                <a:cs typeface="+mn-ea"/>
                <a:sym typeface="+mn-lt"/>
              </a:rPr>
              <a:t>32x,307x,38x</a:t>
            </a:r>
            <a:r>
              <a:rPr lang="zh-CN" altLang="en-US" sz="2000" b="1" dirty="0">
                <a:solidFill>
                  <a:schemeClr val="accent5">
                    <a:lumMod val="75000"/>
                  </a:schemeClr>
                </a:solidFill>
                <a:cs typeface="+mn-ea"/>
                <a:sym typeface="+mn-lt"/>
              </a:rPr>
              <a:t>，</a:t>
            </a:r>
            <a:r>
              <a:rPr lang="zh-CN" altLang="en-US" sz="2000" b="1" dirty="0">
                <a:solidFill>
                  <a:srgbClr val="25557A"/>
                </a:solidFill>
                <a:cs typeface="+mn-ea"/>
                <a:sym typeface="+mn-lt"/>
              </a:rPr>
              <a:t>相当高效</a:t>
            </a:r>
            <a:endParaRPr lang="en-US" altLang="zh-CN" sz="2000" b="1" dirty="0">
              <a:solidFill>
                <a:srgbClr val="25557A"/>
              </a:solidFill>
              <a:cs typeface="+mn-ea"/>
              <a:sym typeface="+mn-lt"/>
            </a:endParaRPr>
          </a:p>
          <a:p>
            <a:pPr marL="342900" indent="-342900">
              <a:buFont typeface="Arial" panose="020B0604020202020204" pitchFamily="34" charset="0"/>
              <a:buChar char="•"/>
            </a:pPr>
            <a:endParaRPr lang="en-US" altLang="zh-CN" sz="2000" b="1" dirty="0">
              <a:solidFill>
                <a:srgbClr val="25557A"/>
              </a:solidFill>
              <a:cs typeface="+mn-ea"/>
              <a:sym typeface="+mn-lt"/>
            </a:endParaRPr>
          </a:p>
          <a:p>
            <a:pPr marL="342900" indent="-342900">
              <a:buFont typeface="Arial" panose="020B0604020202020204" pitchFamily="34" charset="0"/>
              <a:buChar char="•"/>
            </a:pPr>
            <a:endParaRPr lang="zh-CN" altLang="en-US" sz="2000" b="1" dirty="0">
              <a:solidFill>
                <a:srgbClr val="25557A"/>
              </a:solidFill>
              <a:cs typeface="+mn-ea"/>
              <a:sym typeface="+mn-lt"/>
            </a:endParaRPr>
          </a:p>
        </p:txBody>
      </p:sp>
      <p:pic>
        <p:nvPicPr>
          <p:cNvPr id="13" name="图片 12"/>
          <p:cNvPicPr>
            <a:picLocks noChangeAspect="1"/>
          </p:cNvPicPr>
          <p:nvPr/>
        </p:nvPicPr>
        <p:blipFill>
          <a:blip r:embed="rId2"/>
          <a:stretch>
            <a:fillRect/>
          </a:stretch>
        </p:blipFill>
        <p:spPr>
          <a:xfrm>
            <a:off x="562751" y="1759614"/>
            <a:ext cx="5364945" cy="2126164"/>
          </a:xfrm>
          <a:prstGeom prst="rect">
            <a:avLst/>
          </a:prstGeom>
        </p:spPr>
      </p:pic>
      <p:pic>
        <p:nvPicPr>
          <p:cNvPr id="15" name="图片 14"/>
          <p:cNvPicPr>
            <a:picLocks noChangeAspect="1"/>
          </p:cNvPicPr>
          <p:nvPr/>
        </p:nvPicPr>
        <p:blipFill>
          <a:blip r:embed="rId3"/>
          <a:stretch>
            <a:fillRect/>
          </a:stretch>
        </p:blipFill>
        <p:spPr>
          <a:xfrm>
            <a:off x="5956718" y="1817595"/>
            <a:ext cx="4991533" cy="2088061"/>
          </a:xfrm>
          <a:prstGeom prst="rect">
            <a:avLst/>
          </a:prstGeom>
        </p:spPr>
      </p:pic>
      <p:pic>
        <p:nvPicPr>
          <p:cNvPr id="19" name="图片 18"/>
          <p:cNvPicPr>
            <a:picLocks noChangeAspect="1"/>
          </p:cNvPicPr>
          <p:nvPr/>
        </p:nvPicPr>
        <p:blipFill>
          <a:blip r:embed="rId4"/>
          <a:stretch>
            <a:fillRect/>
          </a:stretch>
        </p:blipFill>
        <p:spPr>
          <a:xfrm>
            <a:off x="736979" y="4085866"/>
            <a:ext cx="5060118" cy="2110923"/>
          </a:xfrm>
          <a:prstGeom prst="rect">
            <a:avLst/>
          </a:prstGeom>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2936240" cy="1015365"/>
            <a:chOff x="1572" y="494"/>
            <a:chExt cx="462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118"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效率对比</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841860" y="1730375"/>
            <a:ext cx="9689875" cy="5509200"/>
          </a:xfrm>
          <a:prstGeom prst="rect">
            <a:avLst/>
          </a:prstGeom>
        </p:spPr>
        <p:txBody>
          <a:bodyPr wrap="square">
            <a:spAutoFit/>
          </a:bodyPr>
          <a:lstStyle/>
          <a:p>
            <a:r>
              <a:rPr lang="en-US" altLang="zh-CN" sz="3200" b="1" dirty="0">
                <a:solidFill>
                  <a:schemeClr val="accent4">
                    <a:lumMod val="75000"/>
                  </a:schemeClr>
                </a:solidFill>
                <a:cs typeface="+mn-ea"/>
                <a:sym typeface="+mn-lt"/>
              </a:rPr>
              <a:t>Cache efficiency</a:t>
            </a:r>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r>
              <a:rPr lang="en-US" altLang="zh-CN" sz="3200" b="1" dirty="0">
                <a:solidFill>
                  <a:schemeClr val="accent4">
                    <a:lumMod val="75000"/>
                  </a:schemeClr>
                </a:solidFill>
                <a:cs typeface="+mn-ea"/>
                <a:sym typeface="+mn-lt"/>
              </a:rPr>
              <a:t>Work efficiency</a:t>
            </a:r>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zh-CN" altLang="en-US" sz="3200" b="1" dirty="0">
              <a:solidFill>
                <a:srgbClr val="FFC000"/>
              </a:solidFill>
              <a:cs typeface="+mn-ea"/>
              <a:sym typeface="+mn-lt"/>
            </a:endParaRPr>
          </a:p>
        </p:txBody>
      </p:sp>
      <p:sp>
        <p:nvSpPr>
          <p:cNvPr id="3" name="矩形 2"/>
          <p:cNvSpPr/>
          <p:nvPr/>
        </p:nvSpPr>
        <p:spPr>
          <a:xfrm>
            <a:off x="1050966" y="2295364"/>
            <a:ext cx="5718847" cy="400110"/>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25557A"/>
                </a:solidFill>
                <a:cs typeface="+mn-ea"/>
                <a:sym typeface="+mn-lt"/>
              </a:rPr>
              <a:t>减少了</a:t>
            </a:r>
            <a:r>
              <a:rPr lang="en-US" altLang="zh-CN" sz="2000" b="1" dirty="0">
                <a:solidFill>
                  <a:schemeClr val="accent5">
                    <a:lumMod val="75000"/>
                  </a:schemeClr>
                </a:solidFill>
                <a:cs typeface="+mn-ea"/>
                <a:sym typeface="+mn-lt"/>
              </a:rPr>
              <a:t>100x</a:t>
            </a:r>
            <a:r>
              <a:rPr lang="zh-CN" altLang="en-US" sz="2000" b="1" dirty="0">
                <a:solidFill>
                  <a:srgbClr val="25557A"/>
                </a:solidFill>
                <a:cs typeface="+mn-ea"/>
                <a:sym typeface="+mn-lt"/>
              </a:rPr>
              <a:t>的</a:t>
            </a:r>
            <a:r>
              <a:rPr lang="en-US" altLang="zh-CN" sz="2000" b="1" dirty="0">
                <a:solidFill>
                  <a:srgbClr val="25557A"/>
                </a:solidFill>
                <a:cs typeface="+mn-ea"/>
                <a:sym typeface="+mn-lt"/>
              </a:rPr>
              <a:t>LLC miss</a:t>
            </a:r>
            <a:endParaRPr lang="zh-CN" altLang="en-US" sz="2000" b="1" dirty="0">
              <a:solidFill>
                <a:srgbClr val="25557A"/>
              </a:solidFill>
              <a:cs typeface="+mn-ea"/>
              <a:sym typeface="+mn-lt"/>
            </a:endParaRPr>
          </a:p>
        </p:txBody>
      </p:sp>
      <p:sp>
        <p:nvSpPr>
          <p:cNvPr id="4" name="矩形 3"/>
          <p:cNvSpPr/>
          <p:nvPr/>
        </p:nvSpPr>
        <p:spPr>
          <a:xfrm>
            <a:off x="981715" y="4438321"/>
            <a:ext cx="4085138" cy="1015663"/>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25557A"/>
                </a:solidFill>
                <a:cs typeface="+mn-ea"/>
                <a:sym typeface="+mn-lt"/>
              </a:rPr>
              <a:t>相比于顺序执行模型，处理的边数远远少于其他三种</a:t>
            </a:r>
            <a:r>
              <a:rPr lang="en-US" altLang="zh-CN" sz="2000" b="1" dirty="0">
                <a:solidFill>
                  <a:srgbClr val="25557A"/>
                </a:solidFill>
                <a:cs typeface="+mn-ea"/>
                <a:sym typeface="+mn-lt"/>
              </a:rPr>
              <a:t>GPS</a:t>
            </a:r>
            <a:r>
              <a:rPr lang="zh-CN" altLang="en-US" sz="2000" b="1" dirty="0">
                <a:solidFill>
                  <a:srgbClr val="25557A"/>
                </a:solidFill>
                <a:cs typeface="+mn-ea"/>
                <a:sym typeface="+mn-lt"/>
              </a:rPr>
              <a:t>，因此</a:t>
            </a:r>
            <a:r>
              <a:rPr lang="en-US" altLang="zh-CN" sz="2000" b="1" dirty="0">
                <a:solidFill>
                  <a:srgbClr val="25557A"/>
                </a:solidFill>
                <a:cs typeface="+mn-ea"/>
                <a:sym typeface="+mn-lt"/>
              </a:rPr>
              <a:t>I/O</a:t>
            </a:r>
            <a:r>
              <a:rPr lang="zh-CN" altLang="en-US" sz="2000" b="1" dirty="0">
                <a:solidFill>
                  <a:srgbClr val="25557A"/>
                </a:solidFill>
                <a:cs typeface="+mn-ea"/>
                <a:sym typeface="+mn-lt"/>
              </a:rPr>
              <a:t>效果较好</a:t>
            </a:r>
            <a:endParaRPr lang="zh-CN" altLang="en-US" sz="2000" b="1" dirty="0">
              <a:solidFill>
                <a:srgbClr val="25557A"/>
              </a:solidFill>
              <a:cs typeface="+mn-ea"/>
              <a:sym typeface="+mn-lt"/>
            </a:endParaRPr>
          </a:p>
        </p:txBody>
      </p:sp>
      <p:pic>
        <p:nvPicPr>
          <p:cNvPr id="12" name="图片 11"/>
          <p:cNvPicPr>
            <a:picLocks noChangeAspect="1"/>
          </p:cNvPicPr>
          <p:nvPr/>
        </p:nvPicPr>
        <p:blipFill>
          <a:blip r:embed="rId2"/>
          <a:stretch>
            <a:fillRect/>
          </a:stretch>
        </p:blipFill>
        <p:spPr>
          <a:xfrm>
            <a:off x="5298038" y="1017464"/>
            <a:ext cx="6416325" cy="5254748"/>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3834130" cy="1015365"/>
            <a:chOff x="1572" y="494"/>
            <a:chExt cx="6038"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4532"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其余实验发现</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50966" y="1630214"/>
            <a:ext cx="9689875" cy="9880718"/>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800" b="1" dirty="0">
                <a:solidFill>
                  <a:schemeClr val="tx2">
                    <a:lumMod val="90000"/>
                    <a:lumOff val="10000"/>
                  </a:schemeClr>
                </a:solidFill>
                <a:cs typeface="+mn-ea"/>
              </a:rPr>
              <a:t>等待内存访问（</a:t>
            </a:r>
            <a:r>
              <a:rPr lang="en-US" altLang="zh-CN" sz="2800" b="1" dirty="0">
                <a:solidFill>
                  <a:schemeClr val="tx2">
                    <a:lumMod val="90000"/>
                    <a:lumOff val="10000"/>
                  </a:schemeClr>
                </a:solidFill>
                <a:cs typeface="+mn-ea"/>
              </a:rPr>
              <a:t>memory stalls</a:t>
            </a:r>
            <a:r>
              <a:rPr lang="zh-CN" altLang="en-US" sz="2800" b="1" dirty="0">
                <a:solidFill>
                  <a:schemeClr val="tx2">
                    <a:lumMod val="90000"/>
                    <a:lumOff val="10000"/>
                  </a:schemeClr>
                </a:solidFill>
                <a:cs typeface="+mn-ea"/>
              </a:rPr>
              <a:t>）时间减少了</a:t>
            </a:r>
            <a:r>
              <a:rPr lang="en-US" altLang="zh-CN" sz="2800" b="1" dirty="0">
                <a:solidFill>
                  <a:schemeClr val="tx2">
                    <a:lumMod val="90000"/>
                    <a:lumOff val="10000"/>
                  </a:schemeClr>
                </a:solidFill>
                <a:cs typeface="+mn-ea"/>
              </a:rPr>
              <a:t>20%</a:t>
            </a:r>
            <a:r>
              <a:rPr lang="zh-CN" altLang="en-US" sz="2800" b="1" dirty="0">
                <a:solidFill>
                  <a:schemeClr val="tx2">
                    <a:lumMod val="90000"/>
                    <a:lumOff val="10000"/>
                  </a:schemeClr>
                </a:solidFill>
                <a:cs typeface="+mn-ea"/>
              </a:rPr>
              <a:t>到</a:t>
            </a:r>
            <a:r>
              <a:rPr lang="en-US" altLang="zh-CN" sz="2800" b="1" dirty="0">
                <a:solidFill>
                  <a:schemeClr val="tx2">
                    <a:lumMod val="90000"/>
                    <a:lumOff val="10000"/>
                  </a:schemeClr>
                </a:solidFill>
                <a:cs typeface="+mn-ea"/>
              </a:rPr>
              <a:t>34%</a:t>
            </a:r>
            <a:endParaRPr lang="en-US" altLang="zh-CN" sz="2800" b="1" dirty="0">
              <a:solidFill>
                <a:schemeClr val="tx2">
                  <a:lumMod val="90000"/>
                  <a:lumOff val="10000"/>
                </a:schemeClr>
              </a:solidFill>
              <a:cs typeface="+mn-ea"/>
            </a:endParaRPr>
          </a:p>
          <a:p>
            <a:pPr marL="457200" indent="-457200">
              <a:lnSpc>
                <a:spcPct val="150000"/>
              </a:lnSpc>
              <a:buFont typeface="Arial" panose="020B0604020202020204" pitchFamily="34" charset="0"/>
              <a:buChar char="•"/>
            </a:pPr>
            <a:r>
              <a:rPr lang="zh-CN" altLang="en-US" sz="2800" b="1" dirty="0">
                <a:solidFill>
                  <a:schemeClr val="tx2">
                    <a:lumMod val="90000"/>
                    <a:lumOff val="10000"/>
                  </a:schemeClr>
                </a:solidFill>
                <a:cs typeface="+mn-ea"/>
              </a:rPr>
              <a:t>当核数从</a:t>
            </a:r>
            <a:r>
              <a:rPr lang="en-US" altLang="zh-CN" sz="2800" b="1" dirty="0">
                <a:solidFill>
                  <a:schemeClr val="tx2">
                    <a:lumMod val="90000"/>
                    <a:lumOff val="10000"/>
                  </a:schemeClr>
                </a:solidFill>
                <a:cs typeface="+mn-ea"/>
              </a:rPr>
              <a:t>1</a:t>
            </a:r>
            <a:r>
              <a:rPr lang="zh-CN" altLang="en-US" sz="2800" b="1" dirty="0">
                <a:solidFill>
                  <a:schemeClr val="tx2">
                    <a:lumMod val="90000"/>
                    <a:lumOff val="10000"/>
                  </a:schemeClr>
                </a:solidFill>
                <a:cs typeface="+mn-ea"/>
              </a:rPr>
              <a:t>增加到</a:t>
            </a:r>
            <a:r>
              <a:rPr lang="en-US" altLang="zh-CN" sz="2800" b="1" dirty="0">
                <a:solidFill>
                  <a:schemeClr val="tx2">
                    <a:lumMod val="90000"/>
                    <a:lumOff val="10000"/>
                  </a:schemeClr>
                </a:solidFill>
                <a:cs typeface="+mn-ea"/>
              </a:rPr>
              <a:t>10</a:t>
            </a:r>
            <a:r>
              <a:rPr lang="zh-CN" altLang="en-US" sz="2800" b="1" dirty="0">
                <a:solidFill>
                  <a:schemeClr val="tx2">
                    <a:lumMod val="90000"/>
                    <a:lumOff val="10000"/>
                  </a:schemeClr>
                </a:solidFill>
                <a:cs typeface="+mn-ea"/>
              </a:rPr>
              <a:t>时，能实现</a:t>
            </a:r>
            <a:r>
              <a:rPr lang="en-US" altLang="zh-CN" sz="2800" b="1" dirty="0">
                <a:solidFill>
                  <a:schemeClr val="tx2">
                    <a:lumMod val="90000"/>
                    <a:lumOff val="10000"/>
                  </a:schemeClr>
                </a:solidFill>
                <a:cs typeface="+mn-ea"/>
              </a:rPr>
              <a:t>7-8x</a:t>
            </a:r>
            <a:r>
              <a:rPr lang="zh-CN" altLang="en-US" sz="2800" b="1" dirty="0">
                <a:solidFill>
                  <a:schemeClr val="tx2">
                    <a:lumMod val="90000"/>
                    <a:lumOff val="10000"/>
                  </a:schemeClr>
                </a:solidFill>
                <a:cs typeface="+mn-ea"/>
              </a:rPr>
              <a:t>的加速比</a:t>
            </a:r>
            <a:endParaRPr lang="en-US" altLang="zh-CN" sz="2800" b="1" dirty="0">
              <a:solidFill>
                <a:schemeClr val="tx2">
                  <a:lumMod val="90000"/>
                  <a:lumOff val="10000"/>
                </a:schemeClr>
              </a:solidFill>
              <a:cs typeface="+mn-ea"/>
            </a:endParaRPr>
          </a:p>
          <a:p>
            <a:pPr marL="457200" indent="-457200">
              <a:lnSpc>
                <a:spcPct val="150000"/>
              </a:lnSpc>
              <a:buFont typeface="Arial" panose="020B0604020202020204" pitchFamily="34" charset="0"/>
              <a:buChar char="•"/>
            </a:pPr>
            <a:r>
              <a:rPr lang="zh-CN" altLang="en-US" sz="2800" b="1" dirty="0">
                <a:solidFill>
                  <a:schemeClr val="tx2">
                    <a:lumMod val="90000"/>
                    <a:lumOff val="10000"/>
                  </a:schemeClr>
                </a:solidFill>
                <a:cs typeface="+mn-ea"/>
              </a:rPr>
              <a:t>当图节点查询数目增加时，保持较高的吞吐率</a:t>
            </a:r>
            <a:endParaRPr lang="en-US" altLang="zh-CN" sz="2800" b="1" dirty="0">
              <a:solidFill>
                <a:schemeClr val="tx2">
                  <a:lumMod val="90000"/>
                  <a:lumOff val="10000"/>
                </a:schemeClr>
              </a:solidFill>
              <a:cs typeface="+mn-ea"/>
            </a:endParaRPr>
          </a:p>
          <a:p>
            <a:pPr marL="457200" indent="-457200">
              <a:lnSpc>
                <a:spcPct val="150000"/>
              </a:lnSpc>
              <a:buFont typeface="Arial" panose="020B0604020202020204" pitchFamily="34" charset="0"/>
              <a:buChar char="•"/>
            </a:pPr>
            <a:r>
              <a:rPr lang="zh-CN" altLang="en-US" sz="2800" b="1" dirty="0">
                <a:solidFill>
                  <a:schemeClr val="tx2">
                    <a:lumMod val="90000"/>
                    <a:lumOff val="10000"/>
                  </a:schemeClr>
                </a:solidFill>
                <a:cs typeface="+mn-ea"/>
              </a:rPr>
              <a:t>对绝大多数的测试案例，将图划分为</a:t>
            </a:r>
            <a:r>
              <a:rPr lang="en-US" altLang="zh-CN" sz="2800" b="1" dirty="0">
                <a:solidFill>
                  <a:schemeClr val="tx2">
                    <a:lumMod val="90000"/>
                    <a:lumOff val="10000"/>
                  </a:schemeClr>
                </a:solidFill>
                <a:cs typeface="+mn-ea"/>
              </a:rPr>
              <a:t>LLC</a:t>
            </a:r>
            <a:r>
              <a:rPr lang="zh-CN" altLang="en-US" sz="2800" b="1" dirty="0">
                <a:solidFill>
                  <a:schemeClr val="tx2">
                    <a:lumMod val="90000"/>
                    <a:lumOff val="10000"/>
                  </a:schemeClr>
                </a:solidFill>
                <a:cs typeface="+mn-ea"/>
              </a:rPr>
              <a:t>大小的块具有最好的效果</a:t>
            </a:r>
            <a:endParaRPr lang="en-US" altLang="zh-CN" sz="2800" b="1" dirty="0">
              <a:solidFill>
                <a:schemeClr val="tx2">
                  <a:lumMod val="90000"/>
                  <a:lumOff val="10000"/>
                </a:schemeClr>
              </a:solidFill>
              <a:cs typeface="+mn-ea"/>
            </a:endParaRPr>
          </a:p>
          <a:p>
            <a:pPr marL="457200" indent="-457200">
              <a:lnSpc>
                <a:spcPct val="150000"/>
              </a:lnSpc>
              <a:buFont typeface="Arial" panose="020B0604020202020204" pitchFamily="34" charset="0"/>
              <a:buChar char="•"/>
            </a:pPr>
            <a:endParaRPr lang="en-US" altLang="zh-CN" sz="3200" b="1" dirty="0">
              <a:solidFill>
                <a:schemeClr val="accent4">
                  <a:lumMod val="75000"/>
                </a:schemeClr>
              </a:solidFill>
              <a:cs typeface="+mn-ea"/>
              <a:sym typeface="+mn-lt"/>
            </a:endParaRPr>
          </a:p>
          <a:p>
            <a:pPr>
              <a:lnSpc>
                <a:spcPct val="150000"/>
              </a:lnSpc>
            </a:pPr>
            <a:endParaRPr lang="en-US" altLang="zh-CN" sz="3200" b="1" dirty="0">
              <a:solidFill>
                <a:schemeClr val="accent4">
                  <a:lumMod val="75000"/>
                </a:schemeClr>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a:lnSpc>
                <a:spcPct val="150000"/>
              </a:lnSpc>
            </a:pPr>
            <a:endParaRPr lang="en-US" altLang="zh-CN" sz="3200" b="1" dirty="0">
              <a:solidFill>
                <a:schemeClr val="accent4">
                  <a:lumMod val="75000"/>
                </a:schemeClr>
              </a:solidFill>
              <a:cs typeface="+mn-ea"/>
              <a:sym typeface="+mn-lt"/>
            </a:endParaRPr>
          </a:p>
          <a:p>
            <a:pPr>
              <a:lnSpc>
                <a:spcPct val="150000"/>
              </a:lnSpc>
            </a:pPr>
            <a:endParaRPr lang="en-US" altLang="zh-CN" sz="3200" b="1" dirty="0">
              <a:solidFill>
                <a:schemeClr val="accent4">
                  <a:lumMod val="75000"/>
                </a:schemeClr>
              </a:solidFill>
              <a:cs typeface="+mn-ea"/>
              <a:sym typeface="+mn-lt"/>
            </a:endParaRPr>
          </a:p>
          <a:p>
            <a:pPr>
              <a:lnSpc>
                <a:spcPct val="150000"/>
              </a:lnSpc>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zh-CN" altLang="en-US" sz="3200" b="1" dirty="0">
              <a:solidFill>
                <a:srgbClr val="FFC000"/>
              </a:solidFill>
              <a:cs typeface="+mn-ea"/>
              <a:sym typeface="+mn-lt"/>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3000">
                <a:schemeClr val="accent1">
                  <a:lumMod val="20000"/>
                  <a:lumOff val="80000"/>
                </a:schemeClr>
              </a:gs>
              <a:gs pos="32000">
                <a:srgbClr val="E8F5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8ef560575b6fda9a338d8e32ac984ce"/>
          <p:cNvPicPr>
            <a:picLocks noChangeAspect="1"/>
          </p:cNvPicPr>
          <p:nvPr/>
        </p:nvPicPr>
        <p:blipFill>
          <a:blip r:embed="rId1"/>
          <a:srcRect l="22944" t="31121" r="23046"/>
          <a:stretch>
            <a:fillRect/>
          </a:stretch>
        </p:blipFill>
        <p:spPr>
          <a:xfrm>
            <a:off x="7357745" y="2891155"/>
            <a:ext cx="4834255" cy="3967480"/>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981200" y="1901190"/>
            <a:ext cx="6291580" cy="2896235"/>
            <a:chOff x="1932" y="2994"/>
            <a:chExt cx="9908" cy="4561"/>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0" name="矩形 9"/>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04</a:t>
              </a:r>
              <a:endParaRPr lang="en-US" altLang="zh-CN" sz="8000" b="1" dirty="0">
                <a:latin typeface="微软雅黑" panose="020B0503020204020204" charset="-122"/>
                <a:ea typeface="微软雅黑" panose="020B0503020204020204" charset="-122"/>
              </a:endParaRPr>
            </a:p>
          </p:txBody>
        </p:sp>
        <p:sp>
          <p:nvSpPr>
            <p:cNvPr id="11" name="矩形 10"/>
            <p:cNvSpPr/>
            <p:nvPr/>
          </p:nvSpPr>
          <p:spPr>
            <a:xfrm>
              <a:off x="2118" y="5546"/>
              <a:ext cx="7258"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总结和展望</a:t>
              </a:r>
              <a:endParaRPr lang="zh-CN" altLang="en-US" sz="6600" b="1" spc="300" dirty="0">
                <a:latin typeface="微软雅黑" panose="020B0503020204020204" charset="-122"/>
                <a:ea typeface="微软雅黑" panose="020B0503020204020204" charset="-122"/>
              </a:endParaRPr>
            </a:p>
          </p:txBody>
        </p:sp>
        <p:sp>
          <p:nvSpPr>
            <p:cNvPr id="12" name="文本框 11"/>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Partition Processing</a:t>
              </a:r>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2038350" cy="1015365"/>
            <a:chOff x="1572" y="494"/>
            <a:chExt cx="321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1704"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总结</a:t>
              </a:r>
              <a:endParaRPr lang="zh-CN" altLang="en-US" sz="3200" b="1" spc="300" dirty="0">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117788" y="1340485"/>
            <a:ext cx="9689875" cy="9142054"/>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800" b="1" dirty="0">
                <a:solidFill>
                  <a:schemeClr val="tx2">
                    <a:lumMod val="90000"/>
                    <a:lumOff val="10000"/>
                  </a:schemeClr>
                </a:solidFill>
                <a:cs typeface="+mn-ea"/>
              </a:rPr>
              <a:t>FPP</a:t>
            </a:r>
            <a:r>
              <a:rPr lang="zh-CN" altLang="en-US" sz="2800" b="1" dirty="0">
                <a:solidFill>
                  <a:schemeClr val="tx2">
                    <a:lumMod val="90000"/>
                    <a:lumOff val="10000"/>
                  </a:schemeClr>
                </a:solidFill>
                <a:cs typeface="+mn-ea"/>
              </a:rPr>
              <a:t>查询是一种常见且耗时的图操作</a:t>
            </a:r>
            <a:endParaRPr lang="en-US" altLang="zh-CN" sz="2800" b="1" dirty="0">
              <a:solidFill>
                <a:schemeClr val="tx2">
                  <a:lumMod val="90000"/>
                  <a:lumOff val="10000"/>
                </a:schemeClr>
              </a:solidFill>
              <a:cs typeface="+mn-ea"/>
            </a:endParaRPr>
          </a:p>
          <a:p>
            <a:pPr marL="457200" indent="-457200">
              <a:lnSpc>
                <a:spcPct val="150000"/>
              </a:lnSpc>
              <a:buFont typeface="Arial" panose="020B0604020202020204" pitchFamily="34" charset="0"/>
              <a:buChar char="•"/>
            </a:pPr>
            <a:r>
              <a:rPr lang="zh-CN" altLang="en-US" sz="2800" b="1" dirty="0">
                <a:solidFill>
                  <a:schemeClr val="tx2">
                    <a:lumMod val="90000"/>
                    <a:lumOff val="10000"/>
                  </a:schemeClr>
                </a:solidFill>
                <a:cs typeface="+mn-ea"/>
              </a:rPr>
              <a:t>现有的图处理系统（</a:t>
            </a:r>
            <a:r>
              <a:rPr lang="en-US" altLang="zh-CN" sz="2800" b="1" dirty="0">
                <a:solidFill>
                  <a:schemeClr val="tx2">
                    <a:lumMod val="90000"/>
                    <a:lumOff val="10000"/>
                  </a:schemeClr>
                </a:solidFill>
                <a:cs typeface="+mn-ea"/>
              </a:rPr>
              <a:t>GPS</a:t>
            </a:r>
            <a:r>
              <a:rPr lang="zh-CN" altLang="en-US" sz="2800" b="1" dirty="0">
                <a:solidFill>
                  <a:schemeClr val="tx2">
                    <a:lumMod val="90000"/>
                    <a:lumOff val="10000"/>
                  </a:schemeClr>
                </a:solidFill>
                <a:cs typeface="+mn-ea"/>
              </a:rPr>
              <a:t>）存在较高的</a:t>
            </a:r>
            <a:r>
              <a:rPr lang="en-US" altLang="zh-CN" sz="2800" b="1" dirty="0">
                <a:solidFill>
                  <a:schemeClr val="tx2">
                    <a:lumMod val="90000"/>
                    <a:lumOff val="10000"/>
                  </a:schemeClr>
                </a:solidFill>
                <a:cs typeface="+mn-ea"/>
              </a:rPr>
              <a:t>cache</a:t>
            </a:r>
            <a:r>
              <a:rPr lang="zh-CN" altLang="en-US" sz="2800" b="1" dirty="0">
                <a:solidFill>
                  <a:schemeClr val="tx2">
                    <a:lumMod val="90000"/>
                    <a:lumOff val="10000"/>
                  </a:schemeClr>
                </a:solidFill>
                <a:cs typeface="+mn-ea"/>
              </a:rPr>
              <a:t>缺失率</a:t>
            </a:r>
            <a:endParaRPr lang="en-US" altLang="zh-CN" sz="2800" b="1" dirty="0">
              <a:solidFill>
                <a:schemeClr val="tx2">
                  <a:lumMod val="90000"/>
                  <a:lumOff val="10000"/>
                </a:schemeClr>
              </a:solidFill>
              <a:cs typeface="+mn-ea"/>
            </a:endParaRPr>
          </a:p>
          <a:p>
            <a:pPr marL="457200" indent="-457200">
              <a:lnSpc>
                <a:spcPct val="150000"/>
              </a:lnSpc>
              <a:buFont typeface="Arial" panose="020B0604020202020204" pitchFamily="34" charset="0"/>
              <a:buChar char="•"/>
            </a:pPr>
            <a:r>
              <a:rPr lang="zh-CN" altLang="en-US" sz="2800" b="1" dirty="0">
                <a:solidFill>
                  <a:schemeClr val="tx2">
                    <a:lumMod val="90000"/>
                    <a:lumOff val="10000"/>
                  </a:schemeClr>
                </a:solidFill>
                <a:cs typeface="+mn-ea"/>
              </a:rPr>
              <a:t>论文提出一种缓存执行模型来协调各个分区的操作</a:t>
            </a:r>
            <a:endParaRPr lang="en-US" altLang="zh-CN" sz="2800" b="1" dirty="0">
              <a:solidFill>
                <a:schemeClr val="tx2">
                  <a:lumMod val="90000"/>
                  <a:lumOff val="10000"/>
                </a:schemeClr>
              </a:solidFill>
              <a:cs typeface="+mn-ea"/>
            </a:endParaRPr>
          </a:p>
          <a:p>
            <a:pPr marL="457200" indent="-457200">
              <a:lnSpc>
                <a:spcPct val="150000"/>
              </a:lnSpc>
              <a:buFont typeface="Arial" panose="020B0604020202020204" pitchFamily="34" charset="0"/>
              <a:buChar char="•"/>
            </a:pPr>
            <a:r>
              <a:rPr lang="zh-CN" altLang="en-US" sz="2800" b="1" dirty="0">
                <a:solidFill>
                  <a:schemeClr val="tx2">
                    <a:lumMod val="90000"/>
                    <a:lumOff val="10000"/>
                  </a:schemeClr>
                </a:solidFill>
                <a:cs typeface="+mn-ea"/>
              </a:rPr>
              <a:t>对分区内部和分区之间的执行效果，</a:t>
            </a:r>
            <a:r>
              <a:rPr lang="en-US" altLang="zh-CN" sz="2800" b="1" dirty="0" err="1">
                <a:solidFill>
                  <a:schemeClr val="tx2">
                    <a:lumMod val="90000"/>
                    <a:lumOff val="10000"/>
                  </a:schemeClr>
                </a:solidFill>
                <a:cs typeface="+mn-ea"/>
              </a:rPr>
              <a:t>ForkGraph</a:t>
            </a:r>
            <a:r>
              <a:rPr lang="zh-CN" altLang="en-US" sz="2800" b="1" dirty="0">
                <a:solidFill>
                  <a:schemeClr val="tx2">
                    <a:lumMod val="90000"/>
                    <a:lumOff val="10000"/>
                  </a:schemeClr>
                </a:solidFill>
                <a:cs typeface="+mn-ea"/>
              </a:rPr>
              <a:t>都是</a:t>
            </a:r>
            <a:r>
              <a:rPr lang="en-US" altLang="zh-CN" sz="2800" b="1" dirty="0">
                <a:solidFill>
                  <a:schemeClr val="tx2">
                    <a:lumMod val="90000"/>
                    <a:lumOff val="10000"/>
                  </a:schemeClr>
                </a:solidFill>
                <a:cs typeface="+mn-ea"/>
              </a:rPr>
              <a:t>cache</a:t>
            </a:r>
            <a:r>
              <a:rPr lang="zh-CN" altLang="en-US" sz="2800" b="1" dirty="0">
                <a:solidFill>
                  <a:schemeClr val="tx2">
                    <a:lumMod val="90000"/>
                    <a:lumOff val="10000"/>
                  </a:schemeClr>
                </a:solidFill>
                <a:cs typeface="+mn-ea"/>
              </a:rPr>
              <a:t>高效和</a:t>
            </a:r>
            <a:r>
              <a:rPr lang="en-US" altLang="zh-CN" sz="2800" b="1" dirty="0">
                <a:solidFill>
                  <a:schemeClr val="tx2">
                    <a:lumMod val="90000"/>
                    <a:lumOff val="10000"/>
                  </a:schemeClr>
                </a:solidFill>
                <a:cs typeface="+mn-ea"/>
              </a:rPr>
              <a:t>work</a:t>
            </a:r>
            <a:r>
              <a:rPr lang="zh-CN" altLang="en-US" sz="2800" b="1" dirty="0">
                <a:solidFill>
                  <a:schemeClr val="tx2">
                    <a:lumMod val="90000"/>
                    <a:lumOff val="10000"/>
                  </a:schemeClr>
                </a:solidFill>
                <a:cs typeface="+mn-ea"/>
              </a:rPr>
              <a:t>高效的</a:t>
            </a:r>
            <a:endParaRPr lang="en-US" altLang="zh-CN" sz="3200" b="1" dirty="0">
              <a:solidFill>
                <a:schemeClr val="accent4">
                  <a:lumMod val="75000"/>
                </a:schemeClr>
              </a:solidFill>
              <a:cs typeface="+mn-ea"/>
              <a:sym typeface="+mn-lt"/>
            </a:endParaRPr>
          </a:p>
          <a:p>
            <a:pPr>
              <a:lnSpc>
                <a:spcPct val="150000"/>
              </a:lnSpc>
            </a:pPr>
            <a:endParaRPr lang="en-US" altLang="zh-CN" sz="3200" b="1" dirty="0">
              <a:solidFill>
                <a:schemeClr val="accent4">
                  <a:lumMod val="75000"/>
                </a:schemeClr>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a:lnSpc>
                <a:spcPct val="150000"/>
              </a:lnSpc>
            </a:pPr>
            <a:endParaRPr lang="en-US" altLang="zh-CN" sz="3200" b="1" dirty="0">
              <a:solidFill>
                <a:schemeClr val="accent4">
                  <a:lumMod val="75000"/>
                </a:schemeClr>
              </a:solidFill>
              <a:cs typeface="+mn-ea"/>
              <a:sym typeface="+mn-lt"/>
            </a:endParaRPr>
          </a:p>
          <a:p>
            <a:pPr>
              <a:lnSpc>
                <a:spcPct val="150000"/>
              </a:lnSpc>
            </a:pPr>
            <a:endParaRPr lang="en-US" altLang="zh-CN" sz="3200" b="1" dirty="0">
              <a:solidFill>
                <a:schemeClr val="accent4">
                  <a:lumMod val="75000"/>
                </a:schemeClr>
              </a:solidFill>
              <a:cs typeface="+mn-ea"/>
              <a:sym typeface="+mn-lt"/>
            </a:endParaRPr>
          </a:p>
          <a:p>
            <a:pPr>
              <a:lnSpc>
                <a:spcPct val="150000"/>
              </a:lnSpc>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en-US" altLang="zh-CN" sz="3200" b="1" dirty="0">
              <a:solidFill>
                <a:srgbClr val="FFC000"/>
              </a:solidFill>
              <a:cs typeface="+mn-ea"/>
              <a:sym typeface="+mn-lt"/>
            </a:endParaRPr>
          </a:p>
          <a:p>
            <a:pPr marL="457200" indent="-457200">
              <a:lnSpc>
                <a:spcPct val="150000"/>
              </a:lnSpc>
              <a:buFont typeface="+mj-lt"/>
              <a:buAutoNum type="arabicPeriod"/>
            </a:pPr>
            <a:endParaRPr lang="zh-CN" altLang="en-US" sz="3200" b="1" dirty="0">
              <a:solidFill>
                <a:srgbClr val="FFC000"/>
              </a:solidFill>
              <a:cs typeface="+mn-ea"/>
              <a:sym typeface="+mn-lt"/>
            </a:endParaRPr>
          </a:p>
        </p:txBody>
      </p:sp>
      <p:sp>
        <p:nvSpPr>
          <p:cNvPr id="3" name="矩形 2"/>
          <p:cNvSpPr/>
          <p:nvPr/>
        </p:nvSpPr>
        <p:spPr>
          <a:xfrm>
            <a:off x="938679" y="4839335"/>
            <a:ext cx="9689875" cy="5016758"/>
          </a:xfrm>
          <a:prstGeom prst="rect">
            <a:avLst/>
          </a:prstGeom>
        </p:spPr>
        <p:txBody>
          <a:bodyPr wrap="square">
            <a:spAutoFit/>
          </a:bodyPr>
          <a:lstStyle/>
          <a:p>
            <a:r>
              <a:rPr lang="zh-CN" altLang="en-US" sz="3200" b="1" dirty="0">
                <a:solidFill>
                  <a:schemeClr val="accent4">
                    <a:lumMod val="75000"/>
                  </a:schemeClr>
                </a:solidFill>
                <a:cs typeface="+mn-ea"/>
                <a:sym typeface="+mn-lt"/>
              </a:rPr>
              <a:t>作者的未来工作：</a:t>
            </a:r>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endParaRPr lang="en-US" altLang="zh-CN" sz="3200" b="1" dirty="0">
              <a:solidFill>
                <a:schemeClr val="accent4">
                  <a:lumMod val="75000"/>
                </a:schemeClr>
              </a:solidFill>
              <a:cs typeface="+mn-ea"/>
              <a:sym typeface="+mn-lt"/>
            </a:endParaRPr>
          </a:p>
          <a:p>
            <a:endParaRPr lang="en-US" altLang="zh-CN" sz="3200" b="1" dirty="0">
              <a:solidFill>
                <a:schemeClr val="accent4">
                  <a:lumMod val="75000"/>
                </a:schemeClr>
              </a:solidFill>
              <a:cs typeface="+mn-ea"/>
              <a:sym typeface="+mn-lt"/>
            </a:endParaRPr>
          </a:p>
          <a:p>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en-US" altLang="zh-CN" sz="3200" b="1" dirty="0">
              <a:solidFill>
                <a:srgbClr val="FFC000"/>
              </a:solidFill>
              <a:cs typeface="+mn-ea"/>
              <a:sym typeface="+mn-lt"/>
            </a:endParaRPr>
          </a:p>
          <a:p>
            <a:pPr marL="457200" indent="-457200">
              <a:buFont typeface="+mj-lt"/>
              <a:buAutoNum type="arabicPeriod"/>
            </a:pPr>
            <a:endParaRPr lang="zh-CN" altLang="en-US" sz="3200" b="1" dirty="0">
              <a:solidFill>
                <a:srgbClr val="FFC000"/>
              </a:solidFill>
              <a:cs typeface="+mn-ea"/>
              <a:sym typeface="+mn-lt"/>
            </a:endParaRPr>
          </a:p>
        </p:txBody>
      </p:sp>
      <p:sp>
        <p:nvSpPr>
          <p:cNvPr id="4" name="矩形 3"/>
          <p:cNvSpPr/>
          <p:nvPr/>
        </p:nvSpPr>
        <p:spPr>
          <a:xfrm>
            <a:off x="1346631" y="5461228"/>
            <a:ext cx="9689875" cy="5021311"/>
          </a:xfrm>
          <a:prstGeom prst="rect">
            <a:avLst/>
          </a:prstGeom>
        </p:spPr>
        <p:txBody>
          <a:bodyPr wrap="square">
            <a:spAutoFit/>
          </a:bodyPr>
          <a:lstStyle/>
          <a:p>
            <a:pPr marL="514350" indent="-514350">
              <a:lnSpc>
                <a:spcPct val="150000"/>
              </a:lnSpc>
              <a:buFont typeface="+mj-lt"/>
              <a:buAutoNum type="arabicPeriod"/>
            </a:pPr>
            <a:r>
              <a:rPr lang="en-US" altLang="zh-CN" b="1" dirty="0">
                <a:solidFill>
                  <a:schemeClr val="tx2">
                    <a:lumMod val="90000"/>
                    <a:lumOff val="10000"/>
                  </a:schemeClr>
                </a:solidFill>
                <a:cs typeface="+mn-ea"/>
              </a:rPr>
              <a:t>Extend to support heterogenous queries</a:t>
            </a:r>
            <a:endParaRPr lang="en-US" altLang="zh-CN" b="1" dirty="0">
              <a:solidFill>
                <a:schemeClr val="tx2">
                  <a:lumMod val="90000"/>
                  <a:lumOff val="10000"/>
                </a:schemeClr>
              </a:solidFill>
              <a:cs typeface="+mn-ea"/>
            </a:endParaRPr>
          </a:p>
          <a:p>
            <a:pPr marL="514350" indent="-514350">
              <a:lnSpc>
                <a:spcPct val="150000"/>
              </a:lnSpc>
              <a:buFont typeface="+mj-lt"/>
              <a:buAutoNum type="arabicPeriod"/>
            </a:pPr>
            <a:r>
              <a:rPr lang="en-US" altLang="zh-CN" b="1" dirty="0">
                <a:solidFill>
                  <a:schemeClr val="tx2">
                    <a:lumMod val="90000"/>
                    <a:lumOff val="10000"/>
                  </a:schemeClr>
                </a:solidFill>
                <a:cs typeface="+mn-ea"/>
              </a:rPr>
              <a:t>Extend to out-of-core processing</a:t>
            </a:r>
            <a:endParaRPr lang="en-US" altLang="zh-CN" b="1" dirty="0">
              <a:solidFill>
                <a:schemeClr val="tx2">
                  <a:lumMod val="90000"/>
                  <a:lumOff val="10000"/>
                </a:schemeClr>
              </a:solidFill>
              <a:cs typeface="+mn-ea"/>
            </a:endParaRPr>
          </a:p>
          <a:p>
            <a:pPr>
              <a:lnSpc>
                <a:spcPct val="150000"/>
              </a:lnSpc>
            </a:pPr>
            <a:endParaRPr lang="en-US" altLang="zh-CN" sz="2000" b="1" dirty="0">
              <a:solidFill>
                <a:schemeClr val="accent4">
                  <a:lumMod val="75000"/>
                </a:schemeClr>
              </a:solidFill>
              <a:cs typeface="+mn-ea"/>
              <a:sym typeface="+mn-lt"/>
            </a:endParaRPr>
          </a:p>
          <a:p>
            <a:pPr marL="514350" indent="-514350">
              <a:lnSpc>
                <a:spcPct val="150000"/>
              </a:lnSpc>
              <a:buFont typeface="+mj-lt"/>
              <a:buAutoNum type="arabicPeriod"/>
            </a:pPr>
            <a:endParaRPr lang="en-US" altLang="zh-CN" sz="2000" b="1" dirty="0">
              <a:solidFill>
                <a:schemeClr val="accent4">
                  <a:lumMod val="75000"/>
                </a:schemeClr>
              </a:solidFill>
              <a:cs typeface="+mn-ea"/>
              <a:sym typeface="+mn-lt"/>
            </a:endParaRPr>
          </a:p>
          <a:p>
            <a:pPr marL="457200" indent="-457200">
              <a:lnSpc>
                <a:spcPct val="150000"/>
              </a:lnSpc>
              <a:buFont typeface="+mj-lt"/>
              <a:buAutoNum type="arabicPeriod"/>
            </a:pPr>
            <a:endParaRPr lang="en-US" altLang="zh-CN" sz="2000" b="1" dirty="0">
              <a:solidFill>
                <a:srgbClr val="FFC000"/>
              </a:solidFill>
              <a:cs typeface="+mn-ea"/>
              <a:sym typeface="+mn-lt"/>
            </a:endParaRPr>
          </a:p>
          <a:p>
            <a:pPr marL="514350" indent="-514350">
              <a:lnSpc>
                <a:spcPct val="150000"/>
              </a:lnSpc>
              <a:buFont typeface="+mj-lt"/>
              <a:buAutoNum type="arabicPeriod"/>
            </a:pPr>
            <a:endParaRPr lang="en-US" altLang="zh-CN" sz="2000" b="1" dirty="0">
              <a:solidFill>
                <a:schemeClr val="accent4">
                  <a:lumMod val="75000"/>
                </a:schemeClr>
              </a:solidFill>
              <a:cs typeface="+mn-ea"/>
              <a:sym typeface="+mn-lt"/>
            </a:endParaRPr>
          </a:p>
          <a:p>
            <a:pPr marL="514350" indent="-514350">
              <a:lnSpc>
                <a:spcPct val="150000"/>
              </a:lnSpc>
              <a:buFont typeface="+mj-lt"/>
              <a:buAutoNum type="arabicPeriod"/>
            </a:pPr>
            <a:endParaRPr lang="en-US" altLang="zh-CN" sz="2000" b="1" dirty="0">
              <a:solidFill>
                <a:schemeClr val="accent4">
                  <a:lumMod val="75000"/>
                </a:schemeClr>
              </a:solidFill>
              <a:cs typeface="+mn-ea"/>
              <a:sym typeface="+mn-lt"/>
            </a:endParaRPr>
          </a:p>
          <a:p>
            <a:pPr marL="514350" indent="-514350">
              <a:lnSpc>
                <a:spcPct val="150000"/>
              </a:lnSpc>
              <a:buFont typeface="+mj-lt"/>
              <a:buAutoNum type="arabicPeriod"/>
            </a:pPr>
            <a:endParaRPr lang="en-US" altLang="zh-CN" sz="2000" b="1" dirty="0">
              <a:solidFill>
                <a:srgbClr val="FFC000"/>
              </a:solidFill>
              <a:cs typeface="+mn-ea"/>
              <a:sym typeface="+mn-lt"/>
            </a:endParaRPr>
          </a:p>
          <a:p>
            <a:pPr marL="457200" indent="-457200">
              <a:lnSpc>
                <a:spcPct val="150000"/>
              </a:lnSpc>
              <a:buFont typeface="+mj-lt"/>
              <a:buAutoNum type="arabicPeriod"/>
            </a:pPr>
            <a:endParaRPr lang="en-US" altLang="zh-CN" sz="2000" b="1" dirty="0">
              <a:solidFill>
                <a:srgbClr val="FFC000"/>
              </a:solidFill>
              <a:cs typeface="+mn-ea"/>
              <a:sym typeface="+mn-lt"/>
            </a:endParaRPr>
          </a:p>
          <a:p>
            <a:pPr marL="457200" indent="-457200">
              <a:lnSpc>
                <a:spcPct val="150000"/>
              </a:lnSpc>
              <a:buFont typeface="+mj-lt"/>
              <a:buAutoNum type="arabicPeriod"/>
            </a:pPr>
            <a:endParaRPr lang="en-US" altLang="zh-CN" sz="2000" b="1" dirty="0">
              <a:solidFill>
                <a:srgbClr val="FFC000"/>
              </a:solidFill>
              <a:cs typeface="+mn-ea"/>
              <a:sym typeface="+mn-lt"/>
            </a:endParaRPr>
          </a:p>
          <a:p>
            <a:pPr marL="457200" indent="-457200">
              <a:lnSpc>
                <a:spcPct val="150000"/>
              </a:lnSpc>
              <a:buFont typeface="+mj-lt"/>
              <a:buAutoNum type="arabicPeriod"/>
            </a:pPr>
            <a:endParaRPr lang="zh-CN" altLang="en-US" sz="2000" b="1" dirty="0">
              <a:solidFill>
                <a:srgbClr val="FFC000"/>
              </a:solidFill>
              <a:cs typeface="+mn-ea"/>
              <a:sym typeface="+mn-lt"/>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1037"/>
          <p:cNvPicPr>
            <a:picLocks noChangeAspect="1"/>
          </p:cNvPicPr>
          <p:nvPr/>
        </p:nvPicPr>
        <p:blipFill>
          <a:blip r:embed="rId1">
            <a:alphaModFix amt="30000"/>
          </a:blip>
          <a:stretch>
            <a:fillRect/>
          </a:stretch>
        </p:blipFill>
        <p:spPr>
          <a:xfrm>
            <a:off x="9106535" y="5777865"/>
            <a:ext cx="3085714" cy="1080000"/>
          </a:xfrm>
          <a:prstGeom prst="rect">
            <a:avLst/>
          </a:prstGeom>
        </p:spPr>
      </p:pic>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校徽"/>
            <p:cNvPicPr>
              <a:picLocks noChangeAspect="1"/>
            </p:cNvPicPr>
            <p:nvPr/>
          </p:nvPicPr>
          <p:blipFill>
            <a:blip r:embed="rId2"/>
            <a:stretch>
              <a:fillRect/>
            </a:stretch>
          </p:blipFill>
          <p:spPr>
            <a:xfrm>
              <a:off x="16399" y="293"/>
              <a:ext cx="2240" cy="1701"/>
            </a:xfrm>
            <a:prstGeom prst="rect">
              <a:avLst/>
            </a:prstGeom>
          </p:spPr>
        </p:pic>
      </p:grpSp>
      <p:grpSp>
        <p:nvGrpSpPr>
          <p:cNvPr id="13" name="组合 12"/>
          <p:cNvGrpSpPr/>
          <p:nvPr/>
        </p:nvGrpSpPr>
        <p:grpSpPr>
          <a:xfrm rot="10800000">
            <a:off x="-28575" y="3766688"/>
            <a:ext cx="4737100" cy="5091168"/>
            <a:chOff x="8135783" y="-1669981"/>
            <a:chExt cx="4056217" cy="4359393"/>
          </a:xfrm>
        </p:grpSpPr>
        <p:sp>
          <p:nvSpPr>
            <p:cNvPr id="14"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1"/>
          <p:cNvSpPr txBox="1"/>
          <p:nvPr/>
        </p:nvSpPr>
        <p:spPr>
          <a:xfrm>
            <a:off x="1270635" y="2591435"/>
            <a:ext cx="9853930" cy="646430"/>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rtl="0" eaLnBrk="1" fontAlgn="auto" latinLnBrk="0" hangingPunct="1"/>
            <a:r>
              <a:rPr lang="zh-CN" altLang="en-US" sz="36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谢谢观看</a:t>
            </a:r>
            <a:endParaRPr sz="36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5000">
                <a:srgbClr val="25557A"/>
              </a:gs>
              <a:gs pos="32000">
                <a:srgbClr val="2483D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4896485" y="635"/>
            <a:ext cx="7295515" cy="6858000"/>
            <a:chOff x="7711" y="1"/>
            <a:chExt cx="11489" cy="10800"/>
          </a:xfrm>
        </p:grpSpPr>
        <p:pic>
          <p:nvPicPr>
            <p:cNvPr id="17" name="图片 16" descr="IMG_2580"/>
            <p:cNvPicPr>
              <a:picLocks noChangeAspect="1"/>
            </p:cNvPicPr>
            <p:nvPr/>
          </p:nvPicPr>
          <p:blipFill>
            <a:blip r:embed="rId1">
              <a:clrChange>
                <a:clrFrom>
                  <a:srgbClr val="006DBF">
                    <a:alpha val="100000"/>
                  </a:srgbClr>
                </a:clrFrom>
                <a:clrTo>
                  <a:srgbClr val="006DBF">
                    <a:alpha val="100000"/>
                    <a:alpha val="0"/>
                  </a:srgbClr>
                </a:clrTo>
              </a:clrChange>
            </a:blip>
            <a:stretch>
              <a:fillRect/>
            </a:stretch>
          </p:blipFill>
          <p:spPr>
            <a:xfrm>
              <a:off x="11840" y="2371"/>
              <a:ext cx="7360" cy="8429"/>
            </a:xfrm>
            <a:prstGeom prst="rect">
              <a:avLst/>
            </a:prstGeom>
          </p:spPr>
        </p:pic>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28" name="组合 27"/>
          <p:cNvGrpSpPr/>
          <p:nvPr/>
        </p:nvGrpSpPr>
        <p:grpSpPr>
          <a:xfrm>
            <a:off x="1981200" y="1901190"/>
            <a:ext cx="6291580" cy="2896235"/>
            <a:chOff x="1932" y="2994"/>
            <a:chExt cx="9908" cy="4561"/>
          </a:xfrm>
        </p:grpSpPr>
        <p:grpSp>
          <p:nvGrpSpPr>
            <p:cNvPr id="30" name="组合 29"/>
            <p:cNvGrpSpPr/>
            <p:nvPr/>
          </p:nvGrpSpPr>
          <p:grpSpPr>
            <a:xfrm>
              <a:off x="1932" y="2994"/>
              <a:ext cx="3242" cy="2179"/>
              <a:chOff x="2761095" y="2292169"/>
              <a:chExt cx="2058736" cy="1383665"/>
            </a:xfrm>
          </p:grpSpPr>
          <p:sp>
            <p:nvSpPr>
              <p:cNvPr id="2"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66"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 name="文本框 2"/>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68" name="矩形 67"/>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01</a:t>
              </a:r>
              <a:endParaRPr lang="en-US" altLang="zh-CN" sz="8000" b="1" dirty="0">
                <a:latin typeface="微软雅黑" panose="020B0503020204020204" charset="-122"/>
                <a:ea typeface="微软雅黑" panose="020B0503020204020204" charset="-122"/>
              </a:endParaRPr>
            </a:p>
          </p:txBody>
        </p:sp>
        <p:sp>
          <p:nvSpPr>
            <p:cNvPr id="69" name="矩形 68"/>
            <p:cNvSpPr/>
            <p:nvPr/>
          </p:nvSpPr>
          <p:spPr>
            <a:xfrm>
              <a:off x="2118" y="5546"/>
              <a:ext cx="5808" cy="1743"/>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研究背景</a:t>
              </a:r>
              <a:endParaRPr lang="zh-CN" altLang="en-US" sz="6600" b="1" spc="300" dirty="0">
                <a:latin typeface="微软雅黑" panose="020B0503020204020204" charset="-122"/>
                <a:ea typeface="微软雅黑" panose="020B0503020204020204" charset="-122"/>
              </a:endParaRPr>
            </a:p>
          </p:txBody>
        </p:sp>
        <p:sp>
          <p:nvSpPr>
            <p:cNvPr id="70" name="文本框 69"/>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Preliminaries</a:t>
              </a:r>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b="1">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b="1">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预备知识</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b="1" spc="300" dirty="0">
                <a:solidFill>
                  <a:schemeClr val="bg1">
                    <a:lumMod val="50000"/>
                  </a:schemeClr>
                </a:solidFill>
                <a:latin typeface="微软雅黑" panose="020B0503020204020204" charset="-122"/>
                <a:ea typeface="微软雅黑" panose="020B0503020204020204" charset="-122"/>
              </a:endParaRPr>
            </a:p>
            <a:p>
              <a:r>
                <a:rPr lang="en-US" altLang="zh-CN" sz="900" b="1" spc="300" dirty="0">
                  <a:solidFill>
                    <a:schemeClr val="bg1">
                      <a:lumMod val="50000"/>
                    </a:schemeClr>
                  </a:solidFill>
                  <a:latin typeface="微软雅黑" panose="020B0503020204020204" charset="-122"/>
                  <a:ea typeface="微软雅黑" panose="020B0503020204020204" charset="-122"/>
                </a:rPr>
                <a:t>Preliminaries</a:t>
              </a:r>
              <a:endParaRPr lang="en-US" altLang="zh-CN" sz="900" b="1"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27" name="组合 26"/>
          <p:cNvGrpSpPr/>
          <p:nvPr/>
        </p:nvGrpSpPr>
        <p:grpSpPr>
          <a:xfrm>
            <a:off x="660400" y="1443990"/>
            <a:ext cx="10858500" cy="4865370"/>
            <a:chOff x="1040" y="2274"/>
            <a:chExt cx="17100" cy="7662"/>
          </a:xfrm>
        </p:grpSpPr>
        <p:sp>
          <p:nvSpPr>
            <p:cNvPr id="2" name="矩形 1"/>
            <p:cNvSpPr/>
            <p:nvPr/>
          </p:nvSpPr>
          <p:spPr>
            <a:xfrm>
              <a:off x="1040" y="2274"/>
              <a:ext cx="17100" cy="3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3" name="组合 2"/>
            <p:cNvGrpSpPr/>
            <p:nvPr/>
          </p:nvGrpSpPr>
          <p:grpSpPr>
            <a:xfrm>
              <a:off x="1346" y="2586"/>
              <a:ext cx="11773" cy="3005"/>
              <a:chOff x="1188085" y="4304453"/>
              <a:chExt cx="4283710" cy="1908037"/>
            </a:xfrm>
          </p:grpSpPr>
          <p:sp>
            <p:nvSpPr>
              <p:cNvPr id="19" name="文本框 18"/>
              <p:cNvSpPr txBox="1"/>
              <p:nvPr/>
            </p:nvSpPr>
            <p:spPr>
              <a:xfrm>
                <a:off x="1188085" y="4304453"/>
                <a:ext cx="2730844" cy="460342"/>
              </a:xfrm>
              <a:prstGeom prst="rect">
                <a:avLst/>
              </a:prstGeom>
              <a:noFill/>
            </p:spPr>
            <p:txBody>
              <a:bodyPr wrap="square" rtlCol="0">
                <a:spAutoFit/>
              </a:bodyPr>
              <a:lstStyle/>
              <a:p>
                <a:r>
                  <a:rPr lang="zh-CN" altLang="en-US" sz="2400" b="1" dirty="0">
                    <a:solidFill>
                      <a:srgbClr val="25557A"/>
                    </a:solidFill>
                  </a:rPr>
                  <a:t>图划分</a:t>
                </a:r>
                <a:endParaRPr lang="zh-CN" altLang="en-US" sz="2400" b="1" dirty="0">
                  <a:solidFill>
                    <a:srgbClr val="25557A"/>
                  </a:solidFill>
                </a:endParaRPr>
              </a:p>
            </p:txBody>
          </p:sp>
          <p:cxnSp>
            <p:nvCxnSpPr>
              <p:cNvPr id="20" name="直接连接符 19"/>
              <p:cNvCxnSpPr/>
              <p:nvPr/>
            </p:nvCxnSpPr>
            <p:spPr>
              <a:xfrm>
                <a:off x="1248911"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88085" y="4896230"/>
                <a:ext cx="4283710" cy="1316260"/>
              </a:xfrm>
              <a:prstGeom prst="rect">
                <a:avLst/>
              </a:prstGeom>
              <a:noFill/>
            </p:spPr>
            <p:txBody>
              <a:bodyPr wrap="square">
                <a:noAutofit/>
              </a:bodyPr>
              <a:lstStyle/>
              <a:p>
                <a:pPr algn="just">
                  <a:lnSpc>
                    <a:spcPct val="130000"/>
                  </a:lnSpc>
                </a:pPr>
                <a:r>
                  <a:rPr b="1" dirty="0"/>
                  <a:t>图</a:t>
                </a:r>
                <a:r>
                  <a:rPr lang="en-US" b="1" dirty="0"/>
                  <a:t>G</a:t>
                </a:r>
                <a:r>
                  <a:rPr b="1" dirty="0"/>
                  <a:t>的划分规划是将</a:t>
                </a:r>
                <a:r>
                  <a:rPr lang="en-US" b="1" dirty="0"/>
                  <a:t>V</a:t>
                </a:r>
                <a:r>
                  <a:rPr b="1" dirty="0"/>
                  <a:t>划分为|</a:t>
                </a:r>
                <a:r>
                  <a:rPr lang="en-US" b="1" dirty="0"/>
                  <a:t>P</a:t>
                </a:r>
                <a:r>
                  <a:rPr b="1" dirty="0"/>
                  <a:t>|不相交的顶点集。图</a:t>
                </a:r>
                <a:r>
                  <a:rPr lang="en-US" b="1" dirty="0"/>
                  <a:t>G</a:t>
                </a:r>
                <a:r>
                  <a:rPr b="1" dirty="0"/>
                  <a:t>的分区</a:t>
                </a:r>
                <a:r>
                  <a:rPr lang="en-US" b="1" dirty="0"/>
                  <a:t>P</a:t>
                </a:r>
                <a:r>
                  <a:rPr lang="en-US" b="1" baseline="-25000" dirty="0"/>
                  <a:t>i</a:t>
                </a:r>
                <a:r>
                  <a:rPr b="1" dirty="0"/>
                  <a:t>是</a:t>
                </a:r>
                <a:r>
                  <a:rPr lang="en-US" b="1" dirty="0"/>
                  <a:t>G</a:t>
                </a:r>
                <a:r>
                  <a:rPr b="1" dirty="0"/>
                  <a:t>在具有1个≤</a:t>
                </a:r>
                <a:r>
                  <a:rPr lang="en-US" b="1" dirty="0"/>
                  <a:t>i</a:t>
                </a:r>
                <a:r>
                  <a:rPr b="1" dirty="0"/>
                  <a:t>≤|</a:t>
                </a:r>
                <a:r>
                  <a:rPr lang="en-US" b="1" dirty="0"/>
                  <a:t>P</a:t>
                </a:r>
                <a:r>
                  <a:rPr b="1" dirty="0"/>
                  <a:t>|的第</a:t>
                </a:r>
                <a:r>
                  <a:rPr lang="en-US" b="1" dirty="0"/>
                  <a:t>i</a:t>
                </a:r>
                <a:r>
                  <a:rPr b="1" dirty="0"/>
                  <a:t>个顶点集上的子图。</a:t>
                </a:r>
                <a:r>
                  <a:rPr lang="en-US" b="1" dirty="0"/>
                  <a:t>VP</a:t>
                </a:r>
                <a:r>
                  <a:rPr lang="en-US" b="1" baseline="-25000" dirty="0"/>
                  <a:t>i</a:t>
                </a:r>
                <a:r>
                  <a:rPr b="1" dirty="0"/>
                  <a:t>和</a:t>
                </a:r>
                <a:r>
                  <a:rPr lang="en-US" b="1" dirty="0"/>
                  <a:t>EP</a:t>
                </a:r>
                <a:r>
                  <a:rPr lang="en-US" b="1" baseline="-25000" dirty="0"/>
                  <a:t>i</a:t>
                </a:r>
                <a:r>
                  <a:rPr b="1" dirty="0"/>
                  <a:t>分别表示</a:t>
                </a:r>
                <a:r>
                  <a:rPr lang="en-US" b="1" dirty="0"/>
                  <a:t>P</a:t>
                </a:r>
                <a:r>
                  <a:rPr lang="en-US" b="1" baseline="-25000" dirty="0"/>
                  <a:t>i</a:t>
                </a:r>
                <a:r>
                  <a:rPr b="1" dirty="0"/>
                  <a:t>的顶点集和边集。特别是</a:t>
                </a:r>
                <a:r>
                  <a:rPr lang="en-US" b="1" dirty="0"/>
                  <a:t>EP</a:t>
                </a:r>
                <a:r>
                  <a:rPr lang="en-US" b="1" baseline="-25000" dirty="0"/>
                  <a:t>i</a:t>
                </a:r>
                <a:r>
                  <a:rPr b="1" dirty="0"/>
                  <a:t>={</a:t>
                </a:r>
                <a:r>
                  <a:rPr lang="en-US" b="1" dirty="0"/>
                  <a:t>e(u,v)</a:t>
                </a:r>
                <a:r>
                  <a:rPr b="1" dirty="0"/>
                  <a:t>∈</a:t>
                </a:r>
                <a:r>
                  <a:rPr lang="en-US" b="1" dirty="0"/>
                  <a:t>E</a:t>
                </a:r>
                <a:r>
                  <a:rPr b="1" dirty="0"/>
                  <a:t>|</a:t>
                </a:r>
                <a:r>
                  <a:rPr lang="en-US" b="1" dirty="0"/>
                  <a:t>u</a:t>
                </a:r>
                <a:r>
                  <a:rPr b="1" dirty="0"/>
                  <a:t>∈</a:t>
                </a:r>
                <a:r>
                  <a:rPr lang="en-US" b="1" dirty="0"/>
                  <a:t>VP</a:t>
                </a:r>
                <a:r>
                  <a:rPr lang="en-US" b="1" baseline="-25000" dirty="0"/>
                  <a:t>i</a:t>
                </a:r>
                <a:r>
                  <a:rPr b="1" dirty="0"/>
                  <a:t>}。</a:t>
                </a:r>
                <a:endParaRPr b="1" dirty="0"/>
              </a:p>
            </p:txBody>
          </p:sp>
        </p:grpSp>
        <p:sp>
          <p:nvSpPr>
            <p:cNvPr id="23" name="矩形 22"/>
            <p:cNvSpPr/>
            <p:nvPr/>
          </p:nvSpPr>
          <p:spPr>
            <a:xfrm>
              <a:off x="1040" y="6324"/>
              <a:ext cx="17100" cy="3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35" name="组合 34"/>
            <p:cNvGrpSpPr/>
            <p:nvPr/>
          </p:nvGrpSpPr>
          <p:grpSpPr>
            <a:xfrm>
              <a:off x="5870" y="6635"/>
              <a:ext cx="11773" cy="3301"/>
              <a:chOff x="1188085" y="4304453"/>
              <a:chExt cx="4283710" cy="2096279"/>
            </a:xfrm>
          </p:grpSpPr>
          <p:sp>
            <p:nvSpPr>
              <p:cNvPr id="37" name="文本框 36"/>
              <p:cNvSpPr txBox="1"/>
              <p:nvPr/>
            </p:nvSpPr>
            <p:spPr>
              <a:xfrm>
                <a:off x="1188085" y="4304453"/>
                <a:ext cx="2730844" cy="460407"/>
              </a:xfrm>
              <a:prstGeom prst="rect">
                <a:avLst/>
              </a:prstGeom>
              <a:noFill/>
            </p:spPr>
            <p:txBody>
              <a:bodyPr wrap="square" rtlCol="0">
                <a:spAutoFit/>
              </a:bodyPr>
              <a:lstStyle/>
              <a:p>
                <a:r>
                  <a:rPr lang="zh-CN" altLang="en-US" sz="2400" b="1" dirty="0">
                    <a:solidFill>
                      <a:srgbClr val="25557A"/>
                    </a:solidFill>
                  </a:rPr>
                  <a:t>分叉处理模式查询</a:t>
                </a:r>
                <a:r>
                  <a:rPr lang="zh-CN" altLang="en-US" sz="2400" b="1" dirty="0">
                    <a:solidFill>
                      <a:srgbClr val="25557A"/>
                    </a:solidFill>
                    <a:sym typeface="+mn-ea"/>
                  </a:rPr>
                  <a:t>（</a:t>
                </a:r>
                <a:r>
                  <a:rPr lang="en-US" altLang="zh-CN" sz="2400" b="1" dirty="0">
                    <a:solidFill>
                      <a:srgbClr val="25557A"/>
                    </a:solidFill>
                    <a:sym typeface="+mn-ea"/>
                  </a:rPr>
                  <a:t>FPP</a:t>
                </a:r>
                <a:r>
                  <a:rPr lang="zh-CN" altLang="en-US" sz="2400" b="1" dirty="0">
                    <a:solidFill>
                      <a:srgbClr val="25557A"/>
                    </a:solidFill>
                    <a:sym typeface="+mn-ea"/>
                  </a:rPr>
                  <a:t>）</a:t>
                </a:r>
                <a:endParaRPr lang="zh-CN" altLang="en-US" sz="2400" b="1" dirty="0">
                  <a:solidFill>
                    <a:srgbClr val="25557A"/>
                  </a:solidFill>
                </a:endParaRPr>
              </a:p>
            </p:txBody>
          </p:sp>
          <p:cxnSp>
            <p:nvCxnSpPr>
              <p:cNvPr id="38" name="直接连接符 37"/>
              <p:cNvCxnSpPr/>
              <p:nvPr/>
            </p:nvCxnSpPr>
            <p:spPr>
              <a:xfrm>
                <a:off x="1232903" y="4863908"/>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188085" y="4903442"/>
                <a:ext cx="4283710" cy="1497290"/>
              </a:xfrm>
              <a:prstGeom prst="rect">
                <a:avLst/>
              </a:prstGeom>
              <a:noFill/>
            </p:spPr>
            <p:txBody>
              <a:bodyPr wrap="square">
                <a:spAutoFit/>
              </a:bodyPr>
              <a:lstStyle/>
              <a:p>
                <a:pPr algn="just">
                  <a:lnSpc>
                    <a:spcPct val="130000"/>
                  </a:lnSpc>
                </a:pPr>
                <a:r>
                  <a:rPr b="1" dirty="0"/>
                  <a:t>给定一个图</a:t>
                </a:r>
                <a:r>
                  <a:rPr lang="en-US" b="1" dirty="0"/>
                  <a:t>G=(V,E)</a:t>
                </a:r>
                <a:r>
                  <a:rPr lang="zh-CN" altLang="en-US" b="1" dirty="0"/>
                  <a:t>，</a:t>
                </a:r>
                <a:r>
                  <a:rPr b="1" dirty="0"/>
                  <a:t>由</a:t>
                </a:r>
                <a:r>
                  <a:rPr lang="en-US" b="1" dirty="0"/>
                  <a:t>Q</a:t>
                </a:r>
                <a:r>
                  <a:rPr b="1" dirty="0"/>
                  <a:t>={</a:t>
                </a:r>
                <a:r>
                  <a:rPr lang="en-US" b="1" dirty="0"/>
                  <a:t>q</a:t>
                </a:r>
                <a:r>
                  <a:rPr b="1" dirty="0"/>
                  <a:t>1，</a:t>
                </a:r>
                <a:r>
                  <a:rPr lang="en-US" b="1" dirty="0"/>
                  <a:t>q</a:t>
                </a:r>
                <a:r>
                  <a:rPr b="1" dirty="0"/>
                  <a:t>2，...，</a:t>
                </a:r>
                <a:r>
                  <a:rPr lang="en-US" b="1" dirty="0"/>
                  <a:t>q</a:t>
                </a:r>
                <a:r>
                  <a:rPr b="1" dirty="0"/>
                  <a:t>|</a:t>
                </a:r>
                <a:r>
                  <a:rPr lang="en-US" b="1" dirty="0"/>
                  <a:t>Q</a:t>
                </a:r>
                <a:r>
                  <a:rPr b="1" dirty="0"/>
                  <a:t>|}表示的FPP查询是一组图查询，它们是从图</a:t>
                </a:r>
                <a:r>
                  <a:rPr lang="en-US" b="1" dirty="0"/>
                  <a:t>G</a:t>
                </a:r>
                <a:r>
                  <a:rPr b="1" dirty="0"/>
                  <a:t>上的源顶点</a:t>
                </a:r>
                <a:r>
                  <a:rPr lang="en-US" b="1" dirty="0"/>
                  <a:t>src</a:t>
                </a:r>
                <a:r>
                  <a:rPr b="1" dirty="0"/>
                  <a:t>1，</a:t>
                </a:r>
                <a:r>
                  <a:rPr lang="en-US" b="1" dirty="0"/>
                  <a:t>src</a:t>
                </a:r>
                <a:r>
                  <a:rPr b="1" dirty="0"/>
                  <a:t>2，...，</a:t>
                </a:r>
                <a:r>
                  <a:rPr lang="en-US" b="1" dirty="0"/>
                  <a:t>src</a:t>
                </a:r>
                <a:r>
                  <a:rPr b="1" dirty="0"/>
                  <a:t>|</a:t>
                </a:r>
                <a:r>
                  <a:rPr lang="en-US" b="1" dirty="0"/>
                  <a:t>Q</a:t>
                </a:r>
                <a:r>
                  <a:rPr b="1" dirty="0"/>
                  <a:t>|∈</a:t>
                </a:r>
                <a:r>
                  <a:rPr lang="en-US" b="1" dirty="0"/>
                  <a:t>V</a:t>
                </a:r>
                <a:r>
                  <a:rPr b="1" dirty="0"/>
                  <a:t>同时启动的同构图查询（</a:t>
                </a:r>
                <a:r>
                  <a:rPr lang="zh-CN" b="1" dirty="0"/>
                  <a:t>查询中心性，个性化页面排名等</a:t>
                </a:r>
                <a:r>
                  <a:rPr b="1" dirty="0"/>
                  <a:t>）</a:t>
                </a:r>
                <a:r>
                  <a:rPr lang="zh-CN" b="1" dirty="0"/>
                  <a:t>。</a:t>
                </a:r>
                <a:r>
                  <a:rPr b="1" dirty="0"/>
                  <a:t>其中|</a:t>
                </a:r>
                <a:r>
                  <a:rPr lang="en-US" b="1" dirty="0"/>
                  <a:t>Q</a:t>
                </a:r>
                <a:r>
                  <a:rPr b="1" dirty="0"/>
                  <a:t>|表示查询数量。</a:t>
                </a:r>
                <a:endParaRPr b="1" dirty="0"/>
              </a:p>
            </p:txBody>
          </p:sp>
        </p:grpSp>
      </p:grpSp>
      <p:pic>
        <p:nvPicPr>
          <p:cNvPr id="100" name="图片 99"/>
          <p:cNvPicPr/>
          <p:nvPr/>
        </p:nvPicPr>
        <p:blipFill>
          <a:blip r:embed="rId2"/>
          <a:srcRect l="5108" t="30000" r="58494" b="7957"/>
          <a:stretch>
            <a:fillRect/>
          </a:stretch>
        </p:blipFill>
        <p:spPr>
          <a:xfrm>
            <a:off x="8666480" y="1613535"/>
            <a:ext cx="2654300" cy="1802765"/>
          </a:xfrm>
          <a:prstGeom prst="rect">
            <a:avLst/>
          </a:prstGeom>
          <a:noFill/>
          <a:ln w="9525">
            <a:noFill/>
          </a:ln>
        </p:spPr>
      </p:pic>
      <p:pic>
        <p:nvPicPr>
          <p:cNvPr id="101" name="图片 100"/>
          <p:cNvPicPr/>
          <p:nvPr/>
        </p:nvPicPr>
        <p:blipFill>
          <a:blip r:embed="rId3"/>
          <a:stretch>
            <a:fillRect/>
          </a:stretch>
        </p:blipFill>
        <p:spPr>
          <a:xfrm>
            <a:off x="854710" y="4173220"/>
            <a:ext cx="2654300" cy="1802765"/>
          </a:xfrm>
          <a:prstGeom prst="rect">
            <a:avLst/>
          </a:prstGeom>
          <a:noFill/>
          <a:ln w="9525">
            <a:noFill/>
          </a:ln>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圆角 18"/>
          <p:cNvSpPr/>
          <p:nvPr/>
        </p:nvSpPr>
        <p:spPr>
          <a:xfrm>
            <a:off x="977900" y="1648460"/>
            <a:ext cx="10832465"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charset="-122"/>
              <a:ea typeface="微软雅黑" panose="020B0503020204020204" charset="-122"/>
              <a:sym typeface="+mn-lt"/>
            </a:endParaRPr>
          </a:p>
        </p:txBody>
      </p:sp>
      <p:sp>
        <p:nvSpPr>
          <p:cNvPr id="13" name="任意多边形: 形状 21"/>
          <p:cNvSpPr/>
          <p:nvPr/>
        </p:nvSpPr>
        <p:spPr>
          <a:xfrm>
            <a:off x="977900" y="2289810"/>
            <a:ext cx="2302510"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latin typeface="微软雅黑" panose="020B0503020204020204" charset="-122"/>
              <a:ea typeface="微软雅黑" panose="020B0503020204020204" charset="-122"/>
              <a:cs typeface="+mn-ea"/>
              <a:sym typeface="+mn-lt"/>
            </a:endParaRPr>
          </a:p>
        </p:txBody>
      </p:sp>
      <p:sp>
        <p:nvSpPr>
          <p:cNvPr id="30" name="矩形 29"/>
          <p:cNvSpPr/>
          <p:nvPr/>
        </p:nvSpPr>
        <p:spPr>
          <a:xfrm>
            <a:off x="1169035" y="3143250"/>
            <a:ext cx="1960880" cy="1076325"/>
          </a:xfrm>
          <a:prstGeom prst="rect">
            <a:avLst/>
          </a:prstGeom>
        </p:spPr>
        <p:txBody>
          <a:bodyPr wrap="none">
            <a:spAutoFit/>
          </a:bodyPr>
          <a:lstStyle/>
          <a:p>
            <a:r>
              <a:rPr lang="en-US" alt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FPP</a:t>
            </a:r>
            <a:r>
              <a:rPr lang="zh-CN" altLang="en-US"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查询</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图的操作</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5" name="组合 14"/>
          <p:cNvGrpSpPr/>
          <p:nvPr/>
        </p:nvGrpSpPr>
        <p:grpSpPr>
          <a:xfrm>
            <a:off x="2890520" y="1862594"/>
            <a:ext cx="8263651" cy="1337945"/>
            <a:chOff x="3134969" y="2029569"/>
            <a:chExt cx="8263383" cy="1338140"/>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000" b="1" dirty="0">
                <a:latin typeface="微软雅黑" panose="020B0503020204020204" charset="-122"/>
                <a:ea typeface="微软雅黑" panose="020B0503020204020204" charset="-122"/>
                <a:cs typeface="+mn-ea"/>
                <a:sym typeface="+mn-lt"/>
              </a:endParaRPr>
            </a:p>
          </p:txBody>
        </p:sp>
        <p:grpSp>
          <p:nvGrpSpPr>
            <p:cNvPr id="31" name="组合 30"/>
            <p:cNvGrpSpPr/>
            <p:nvPr/>
          </p:nvGrpSpPr>
          <p:grpSpPr>
            <a:xfrm>
              <a:off x="3765265" y="2029569"/>
              <a:ext cx="7633087" cy="1338140"/>
              <a:chOff x="7893455" y="3912771"/>
              <a:chExt cx="7633087" cy="1338140"/>
            </a:xfrm>
          </p:grpSpPr>
          <p:sp>
            <p:nvSpPr>
              <p:cNvPr id="32" name="矩形 31"/>
              <p:cNvSpPr/>
              <p:nvPr/>
            </p:nvSpPr>
            <p:spPr>
              <a:xfrm>
                <a:off x="7893455" y="4126834"/>
                <a:ext cx="2240242" cy="460442"/>
              </a:xfrm>
              <a:prstGeom prst="rect">
                <a:avLst/>
              </a:prstGeom>
            </p:spPr>
            <p:txBody>
              <a:bodyPr wrap="square">
                <a:spAutoFit/>
              </a:bodyPr>
              <a:lstStyle/>
              <a:p>
                <a:endParaRPr lang="zh-CN" altLang="en-US" sz="2400" b="1" dirty="0">
                  <a:solidFill>
                    <a:srgbClr val="25557A"/>
                  </a:solidFill>
                  <a:latin typeface="微软雅黑" panose="020B0503020204020204" charset="-122"/>
                  <a:ea typeface="微软雅黑" panose="020B0503020204020204" charset="-122"/>
                  <a:cs typeface="+mn-ea"/>
                  <a:sym typeface="+mn-lt"/>
                </a:endParaRPr>
              </a:p>
            </p:txBody>
          </p:sp>
          <p:sp>
            <p:nvSpPr>
              <p:cNvPr id="34" name="文本框 33"/>
              <p:cNvSpPr txBox="1"/>
              <p:nvPr/>
            </p:nvSpPr>
            <p:spPr>
              <a:xfrm>
                <a:off x="7893455" y="3912771"/>
                <a:ext cx="7633087" cy="1338140"/>
              </a:xfrm>
              <a:prstGeom prst="rect">
                <a:avLst/>
              </a:prstGeom>
              <a:noFill/>
            </p:spPr>
            <p:txBody>
              <a:bodyPr wrap="square">
                <a:spAutoFit/>
              </a:bodyPr>
              <a:lstStyle/>
              <a:p>
                <a:pPr fontAlgn="auto">
                  <a:lnSpc>
                    <a:spcPct val="150000"/>
                  </a:lnSpc>
                </a:pPr>
                <a:r>
                  <a:rPr lang="zh-CN" altLang="en-US" b="1" dirty="0">
                    <a:solidFill>
                      <a:schemeClr val="tx1">
                        <a:lumMod val="75000"/>
                        <a:lumOff val="25000"/>
                      </a:schemeClr>
                    </a:solidFill>
                    <a:latin typeface="微软雅黑" panose="020B0503020204020204" charset="-122"/>
                    <a:ea typeface="微软雅黑" panose="020B0503020204020204" charset="-122"/>
                  </a:rPr>
                  <a:t>一个FPP查询可以有许多在图中随机传播的操作，如多阶扩散，近邻分布，关联画像与特定邻居搜索等。FPP查询操作表示为</a:t>
                </a:r>
                <a:r>
                  <a:rPr lang="en-US" altLang="zh-CN" b="1" dirty="0">
                    <a:solidFill>
                      <a:schemeClr val="tx1">
                        <a:lumMod val="75000"/>
                        <a:lumOff val="25000"/>
                      </a:schemeClr>
                    </a:solidFill>
                    <a:latin typeface="微软雅黑" panose="020B0503020204020204" charset="-122"/>
                    <a:ea typeface="微软雅黑" panose="020B0503020204020204" charset="-122"/>
                  </a:rPr>
                  <a:t>(q</a:t>
                </a:r>
                <a:r>
                  <a:rPr lang="en-US" altLang="zh-CN" b="1" baseline="-25000" dirty="0">
                    <a:solidFill>
                      <a:schemeClr val="tx1">
                        <a:lumMod val="75000"/>
                        <a:lumOff val="25000"/>
                      </a:schemeClr>
                    </a:solidFill>
                    <a:latin typeface="微软雅黑" panose="020B0503020204020204" charset="-122"/>
                    <a:ea typeface="微软雅黑" panose="020B0503020204020204" charset="-122"/>
                  </a:rPr>
                  <a:t>i</a:t>
                </a:r>
                <a:r>
                  <a:rPr lang="en-US" altLang="zh-CN" b="1" dirty="0">
                    <a:solidFill>
                      <a:schemeClr val="tx1">
                        <a:lumMod val="75000"/>
                        <a:lumOff val="25000"/>
                      </a:schemeClr>
                    </a:solidFill>
                    <a:latin typeface="微软雅黑" panose="020B0503020204020204" charset="-122"/>
                    <a:ea typeface="微软雅黑" panose="020B0503020204020204" charset="-122"/>
                  </a:rPr>
                  <a:t>,</a:t>
                </a:r>
                <a:r>
                  <a:rPr lang="en-US" altLang="zh-CN" b="1" dirty="0">
                    <a:solidFill>
                      <a:schemeClr val="tx1">
                        <a:lumMod val="75000"/>
                        <a:lumOff val="25000"/>
                      </a:schemeClr>
                    </a:solidFill>
                    <a:latin typeface="微软雅黑" panose="020B0503020204020204" charset="-122"/>
                    <a:ea typeface="微软雅黑" panose="020B0503020204020204" charset="-122"/>
                    <a:sym typeface="+mn-ea"/>
                  </a:rPr>
                  <a:t>v</a:t>
                </a:r>
                <a:r>
                  <a:rPr lang="en-US" altLang="zh-CN" b="1" dirty="0">
                    <a:solidFill>
                      <a:schemeClr val="tx1">
                        <a:lumMod val="75000"/>
                        <a:lumOff val="25000"/>
                      </a:schemeClr>
                    </a:solidFill>
                    <a:latin typeface="微软雅黑" panose="020B0503020204020204" charset="-122"/>
                    <a:ea typeface="微软雅黑" panose="020B0503020204020204" charset="-122"/>
                  </a:rPr>
                  <a:t>,val)</a:t>
                </a:r>
                <a:r>
                  <a:rPr lang="zh-CN" altLang="en-US" b="1" dirty="0">
                    <a:solidFill>
                      <a:schemeClr val="tx1">
                        <a:lumMod val="75000"/>
                        <a:lumOff val="25000"/>
                      </a:schemeClr>
                    </a:solidFill>
                    <a:latin typeface="微软雅黑" panose="020B0503020204020204" charset="-122"/>
                    <a:ea typeface="微软雅黑" panose="020B0503020204020204" charset="-122"/>
                  </a:rPr>
                  <a:t>，以定义在顶点</a:t>
                </a:r>
                <a:r>
                  <a:rPr lang="en-US" altLang="zh-CN" b="1" dirty="0">
                    <a:solidFill>
                      <a:schemeClr val="tx1">
                        <a:lumMod val="75000"/>
                        <a:lumOff val="25000"/>
                      </a:schemeClr>
                    </a:solidFill>
                    <a:latin typeface="微软雅黑" panose="020B0503020204020204" charset="-122"/>
                    <a:ea typeface="微软雅黑" panose="020B0503020204020204" charset="-122"/>
                  </a:rPr>
                  <a:t>v</a:t>
                </a:r>
                <a:r>
                  <a:rPr lang="zh-CN" altLang="en-US" b="1" dirty="0">
                    <a:solidFill>
                      <a:schemeClr val="tx1">
                        <a:lumMod val="75000"/>
                        <a:lumOff val="25000"/>
                      </a:schemeClr>
                    </a:solidFill>
                    <a:latin typeface="微软雅黑" panose="020B0503020204020204" charset="-122"/>
                    <a:ea typeface="微软雅黑" panose="020B0503020204020204" charset="-122"/>
                  </a:rPr>
                  <a:t>处属于</a:t>
                </a:r>
                <a:r>
                  <a:rPr lang="en-US" altLang="zh-CN" b="1" dirty="0">
                    <a:solidFill>
                      <a:schemeClr val="tx1">
                        <a:lumMod val="75000"/>
                        <a:lumOff val="25000"/>
                      </a:schemeClr>
                    </a:solidFill>
                    <a:latin typeface="微软雅黑" panose="020B0503020204020204" charset="-122"/>
                    <a:ea typeface="微软雅黑" panose="020B0503020204020204" charset="-122"/>
                  </a:rPr>
                  <a:t>q</a:t>
                </a:r>
                <a:r>
                  <a:rPr lang="en-US" altLang="zh-CN" b="1" baseline="-25000" dirty="0">
                    <a:solidFill>
                      <a:schemeClr val="tx1">
                        <a:lumMod val="75000"/>
                        <a:lumOff val="25000"/>
                      </a:schemeClr>
                    </a:solidFill>
                    <a:latin typeface="微软雅黑" panose="020B0503020204020204" charset="-122"/>
                    <a:ea typeface="微软雅黑" panose="020B0503020204020204" charset="-122"/>
                  </a:rPr>
                  <a:t>i</a:t>
                </a:r>
                <a:r>
                  <a:rPr lang="zh-CN" altLang="en-US" b="1" dirty="0">
                    <a:solidFill>
                      <a:schemeClr val="tx1">
                        <a:lumMod val="75000"/>
                        <a:lumOff val="25000"/>
                      </a:schemeClr>
                    </a:solidFill>
                    <a:latin typeface="微软雅黑" panose="020B0503020204020204" charset="-122"/>
                    <a:ea typeface="微软雅黑" panose="020B0503020204020204" charset="-122"/>
                  </a:rPr>
                  <a:t>的操作，其值为(s)</a:t>
                </a:r>
                <a:r>
                  <a:rPr lang="en-US" altLang="zh-CN" b="1" dirty="0">
                    <a:solidFill>
                      <a:schemeClr val="tx1">
                        <a:lumMod val="75000"/>
                        <a:lumOff val="25000"/>
                      </a:schemeClr>
                    </a:solidFill>
                    <a:latin typeface="微软雅黑" panose="020B0503020204020204" charset="-122"/>
                    <a:ea typeface="微软雅黑" panose="020B0503020204020204" charset="-122"/>
                  </a:rPr>
                  <a:t>val</a:t>
                </a:r>
                <a:r>
                  <a:rPr lang="zh-CN" altLang="en-US" b="1" dirty="0">
                    <a:solidFill>
                      <a:schemeClr val="tx1">
                        <a:lumMod val="75000"/>
                        <a:lumOff val="25000"/>
                      </a:schemeClr>
                    </a:solidFill>
                    <a:latin typeface="微软雅黑" panose="020B0503020204020204" charset="-122"/>
                    <a:ea typeface="微软雅黑" panose="020B0503020204020204" charset="-122"/>
                  </a:rPr>
                  <a:t>。</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35" name="组合 34"/>
          <p:cNvGrpSpPr/>
          <p:nvPr/>
        </p:nvGrpSpPr>
        <p:grpSpPr>
          <a:xfrm>
            <a:off x="3521075" y="3213873"/>
            <a:ext cx="7978139" cy="1753235"/>
            <a:chOff x="3134969" y="1897469"/>
            <a:chExt cx="7977858" cy="1753491"/>
          </a:xfrm>
        </p:grpSpPr>
        <p:sp>
          <p:nvSpPr>
            <p:cNvPr id="36" name="椭圆 35"/>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2000" b="1" dirty="0">
                <a:latin typeface="微软雅黑" panose="020B0503020204020204" charset="-122"/>
                <a:ea typeface="微软雅黑" panose="020B0503020204020204" charset="-122"/>
                <a:cs typeface="+mn-ea"/>
                <a:sym typeface="+mn-lt"/>
              </a:endParaRPr>
            </a:p>
          </p:txBody>
        </p:sp>
        <p:sp>
          <p:nvSpPr>
            <p:cNvPr id="40" name="文本框 39"/>
            <p:cNvSpPr txBox="1"/>
            <p:nvPr/>
          </p:nvSpPr>
          <p:spPr>
            <a:xfrm>
              <a:off x="3811220" y="1897469"/>
              <a:ext cx="7301607" cy="1753491"/>
            </a:xfrm>
            <a:prstGeom prst="rect">
              <a:avLst/>
            </a:prstGeom>
            <a:noFill/>
          </p:spPr>
          <p:txBody>
            <a:bodyPr wrap="square">
              <a:spAutoFit/>
            </a:bodyPr>
            <a:lstStyle/>
            <a:p>
              <a:pPr fontAlgn="auto">
                <a:lnSpc>
                  <a:spcPct val="150000"/>
                </a:lnSpc>
              </a:pPr>
              <a:r>
                <a:rPr lang="zh-CN" altLang="en-US" b="1" dirty="0">
                  <a:solidFill>
                    <a:schemeClr val="tx1">
                      <a:lumMod val="75000"/>
                      <a:lumOff val="25000"/>
                    </a:schemeClr>
                  </a:solidFill>
                  <a:latin typeface="微软雅黑" panose="020B0503020204020204" charset="-122"/>
                  <a:ea typeface="微软雅黑" panose="020B0503020204020204" charset="-122"/>
                </a:rPr>
                <a:t>例如，在SSSP查询</a:t>
              </a:r>
              <a:r>
                <a:rPr lang="en-US" altLang="zh-CN" b="1" dirty="0">
                  <a:solidFill>
                    <a:schemeClr val="tx1">
                      <a:lumMod val="75000"/>
                      <a:lumOff val="25000"/>
                    </a:schemeClr>
                  </a:solidFill>
                  <a:latin typeface="微软雅黑" panose="020B0503020204020204" charset="-122"/>
                  <a:ea typeface="微软雅黑" panose="020B0503020204020204" charset="-122"/>
                </a:rPr>
                <a:t>q</a:t>
              </a:r>
              <a:r>
                <a:rPr lang="zh-CN" altLang="en-US" b="1" baseline="-25000" dirty="0">
                  <a:solidFill>
                    <a:schemeClr val="tx1">
                      <a:lumMod val="75000"/>
                      <a:lumOff val="25000"/>
                    </a:schemeClr>
                  </a:solidFill>
                  <a:latin typeface="微软雅黑" panose="020B0503020204020204" charset="-122"/>
                  <a:ea typeface="微软雅黑" panose="020B0503020204020204" charset="-122"/>
                </a:rPr>
                <a:t>1</a:t>
              </a:r>
              <a:r>
                <a:rPr lang="zh-CN" altLang="en-US" b="1" dirty="0">
                  <a:solidFill>
                    <a:schemeClr val="tx1">
                      <a:lumMod val="75000"/>
                      <a:lumOff val="25000"/>
                    </a:schemeClr>
                  </a:solidFill>
                  <a:latin typeface="微软雅黑" panose="020B0503020204020204" charset="-122"/>
                  <a:ea typeface="微软雅黑" panose="020B0503020204020204" charset="-122"/>
                </a:rPr>
                <a:t>中，每个顶点</a:t>
              </a:r>
              <a:r>
                <a:rPr lang="en-US" altLang="zh-CN" b="1" dirty="0">
                  <a:solidFill>
                    <a:schemeClr val="tx1">
                      <a:lumMod val="75000"/>
                      <a:lumOff val="25000"/>
                    </a:schemeClr>
                  </a:solidFill>
                  <a:latin typeface="微软雅黑" panose="020B0503020204020204" charset="-122"/>
                  <a:ea typeface="微软雅黑" panose="020B0503020204020204" charset="-122"/>
                </a:rPr>
                <a:t>v</a:t>
              </a:r>
              <a:r>
                <a:rPr lang="zh-CN" altLang="en-US" b="1" dirty="0">
                  <a:solidFill>
                    <a:schemeClr val="tx1">
                      <a:lumMod val="75000"/>
                      <a:lumOff val="25000"/>
                    </a:schemeClr>
                  </a:solidFill>
                  <a:latin typeface="微软雅黑" panose="020B0503020204020204" charset="-122"/>
                  <a:ea typeface="微软雅黑" panose="020B0503020204020204" charset="-122"/>
                </a:rPr>
                <a:t>都赋有一个属性，该属性表示从源顶点</a:t>
              </a:r>
              <a:r>
                <a:rPr lang="en-US" altLang="zh-CN" b="1" dirty="0">
                  <a:solidFill>
                    <a:schemeClr val="tx1">
                      <a:lumMod val="75000"/>
                      <a:lumOff val="25000"/>
                    </a:schemeClr>
                  </a:solidFill>
                  <a:latin typeface="微软雅黑" panose="020B0503020204020204" charset="-122"/>
                  <a:ea typeface="微软雅黑" panose="020B0503020204020204" charset="-122"/>
                </a:rPr>
                <a:t>src</a:t>
              </a:r>
              <a:r>
                <a:rPr lang="zh-CN" altLang="en-US" b="1" baseline="-25000" dirty="0">
                  <a:solidFill>
                    <a:schemeClr val="tx1">
                      <a:lumMod val="75000"/>
                      <a:lumOff val="25000"/>
                    </a:schemeClr>
                  </a:solidFill>
                  <a:latin typeface="微软雅黑" panose="020B0503020204020204" charset="-122"/>
                  <a:ea typeface="微软雅黑" panose="020B0503020204020204" charset="-122"/>
                </a:rPr>
                <a:t>1</a:t>
              </a:r>
              <a:r>
                <a:rPr lang="zh-CN" altLang="en-US" b="1" dirty="0">
                  <a:solidFill>
                    <a:schemeClr val="tx1">
                      <a:lumMod val="75000"/>
                      <a:lumOff val="25000"/>
                    </a:schemeClr>
                  </a:solidFill>
                  <a:latin typeface="微软雅黑" panose="020B0503020204020204" charset="-122"/>
                  <a:ea typeface="微软雅黑" panose="020B0503020204020204" charset="-122"/>
                </a:rPr>
                <a:t>到</a:t>
              </a:r>
              <a:r>
                <a:rPr lang="en-US" altLang="zh-CN" b="1" dirty="0">
                  <a:solidFill>
                    <a:schemeClr val="tx1">
                      <a:lumMod val="75000"/>
                      <a:lumOff val="25000"/>
                    </a:schemeClr>
                  </a:solidFill>
                  <a:latin typeface="微软雅黑" panose="020B0503020204020204" charset="-122"/>
                  <a:ea typeface="微软雅黑" panose="020B0503020204020204" charset="-122"/>
                </a:rPr>
                <a:t>v</a:t>
              </a:r>
              <a:r>
                <a:rPr lang="zh-CN" altLang="en-US" b="1" dirty="0">
                  <a:solidFill>
                    <a:schemeClr val="tx1">
                      <a:lumMod val="75000"/>
                      <a:lumOff val="25000"/>
                    </a:schemeClr>
                  </a:solidFill>
                  <a:latin typeface="微软雅黑" panose="020B0503020204020204" charset="-122"/>
                  <a:ea typeface="微软雅黑" panose="020B0503020204020204" charset="-122"/>
                </a:rPr>
                <a:t>的最短路径的长度；到顶点</a:t>
              </a:r>
              <a:r>
                <a:rPr lang="en-US" altLang="zh-CN" b="1" dirty="0">
                  <a:solidFill>
                    <a:schemeClr val="tx1">
                      <a:lumMod val="75000"/>
                      <a:lumOff val="25000"/>
                    </a:schemeClr>
                  </a:solidFill>
                  <a:latin typeface="微软雅黑" panose="020B0503020204020204" charset="-122"/>
                  <a:ea typeface="微软雅黑" panose="020B0503020204020204" charset="-122"/>
                </a:rPr>
                <a:t>v</a:t>
              </a:r>
              <a:r>
                <a:rPr lang="zh-CN" altLang="en-US" b="1" dirty="0">
                  <a:solidFill>
                    <a:schemeClr val="tx1">
                      <a:lumMod val="75000"/>
                      <a:lumOff val="25000"/>
                    </a:schemeClr>
                  </a:solidFill>
                  <a:latin typeface="微软雅黑" panose="020B0503020204020204" charset="-122"/>
                  <a:ea typeface="微软雅黑" panose="020B0503020204020204" charset="-122"/>
                </a:rPr>
                <a:t>的操作包含从</a:t>
              </a:r>
              <a:r>
                <a:rPr lang="en-US" altLang="zh-CN" b="1" dirty="0">
                  <a:solidFill>
                    <a:schemeClr val="tx1">
                      <a:lumMod val="75000"/>
                      <a:lumOff val="25000"/>
                    </a:schemeClr>
                  </a:solidFill>
                  <a:latin typeface="微软雅黑" panose="020B0503020204020204" charset="-122"/>
                  <a:ea typeface="微软雅黑" panose="020B0503020204020204" charset="-122"/>
                </a:rPr>
                <a:t>src</a:t>
              </a:r>
              <a:r>
                <a:rPr lang="zh-CN" altLang="en-US" b="1" dirty="0">
                  <a:solidFill>
                    <a:schemeClr val="tx1">
                      <a:lumMod val="75000"/>
                      <a:lumOff val="25000"/>
                    </a:schemeClr>
                  </a:solidFill>
                  <a:latin typeface="微软雅黑" panose="020B0503020204020204" charset="-122"/>
                  <a:ea typeface="微软雅黑" panose="020B0503020204020204" charset="-122"/>
                </a:rPr>
                <a:t>到</a:t>
              </a:r>
              <a:r>
                <a:rPr lang="en-US" altLang="zh-CN" b="1" dirty="0">
                  <a:solidFill>
                    <a:schemeClr val="tx1">
                      <a:lumMod val="75000"/>
                      <a:lumOff val="25000"/>
                    </a:schemeClr>
                  </a:solidFill>
                  <a:latin typeface="微软雅黑" panose="020B0503020204020204" charset="-122"/>
                  <a:ea typeface="微软雅黑" panose="020B0503020204020204" charset="-122"/>
                </a:rPr>
                <a:t>v</a:t>
              </a:r>
              <a:r>
                <a:rPr lang="zh-CN" altLang="en-US" b="1" dirty="0">
                  <a:solidFill>
                    <a:schemeClr val="tx1">
                      <a:lumMod val="75000"/>
                      <a:lumOff val="25000"/>
                    </a:schemeClr>
                  </a:solidFill>
                  <a:latin typeface="微软雅黑" panose="020B0503020204020204" charset="-122"/>
                  <a:ea typeface="微软雅黑" panose="020B0503020204020204" charset="-122"/>
                </a:rPr>
                <a:t>的路径的长度</a:t>
              </a:r>
              <a:r>
                <a:rPr lang="en-US" altLang="zh-CN" b="1" dirty="0">
                  <a:solidFill>
                    <a:schemeClr val="tx1">
                      <a:lumMod val="75000"/>
                      <a:lumOff val="25000"/>
                    </a:schemeClr>
                  </a:solidFill>
                  <a:latin typeface="微软雅黑" panose="020B0503020204020204" charset="-122"/>
                  <a:ea typeface="微软雅黑" panose="020B0503020204020204" charset="-122"/>
                </a:rPr>
                <a:t>l</a:t>
              </a:r>
              <a:r>
                <a:rPr lang="zh-CN" altLang="en-US" b="1" dirty="0">
                  <a:solidFill>
                    <a:schemeClr val="tx1">
                      <a:lumMod val="75000"/>
                      <a:lumOff val="25000"/>
                    </a:schemeClr>
                  </a:solidFill>
                  <a:latin typeface="微软雅黑" panose="020B0503020204020204" charset="-122"/>
                  <a:ea typeface="微软雅黑" panose="020B0503020204020204" charset="-122"/>
                </a:rPr>
                <a:t>，记为</a:t>
              </a:r>
              <a:r>
                <a:rPr lang="en-US" altLang="zh-CN" b="1" dirty="0">
                  <a:solidFill>
                    <a:schemeClr val="tx1">
                      <a:lumMod val="75000"/>
                      <a:lumOff val="25000"/>
                    </a:schemeClr>
                  </a:solidFill>
                  <a:latin typeface="微软雅黑" panose="020B0503020204020204" charset="-122"/>
                  <a:ea typeface="微软雅黑" panose="020B0503020204020204" charset="-122"/>
                </a:rPr>
                <a:t>(q</a:t>
              </a:r>
              <a:r>
                <a:rPr lang="zh-CN" altLang="en-US" b="1" baseline="-25000" dirty="0">
                  <a:solidFill>
                    <a:schemeClr val="tx1">
                      <a:lumMod val="75000"/>
                      <a:lumOff val="25000"/>
                    </a:schemeClr>
                  </a:solidFill>
                  <a:latin typeface="微软雅黑" panose="020B0503020204020204" charset="-122"/>
                  <a:ea typeface="微软雅黑" panose="020B0503020204020204" charset="-122"/>
                </a:rPr>
                <a:t>1</a:t>
              </a:r>
              <a:r>
                <a:rPr lang="zh-CN" altLang="en-US" b="1" dirty="0">
                  <a:solidFill>
                    <a:schemeClr val="tx1">
                      <a:lumMod val="75000"/>
                      <a:lumOff val="25000"/>
                    </a:schemeClr>
                  </a:solidFill>
                  <a:latin typeface="微软雅黑" panose="020B0503020204020204" charset="-122"/>
                  <a:ea typeface="微软雅黑" panose="020B0503020204020204" charset="-122"/>
                </a:rPr>
                <a:t>，</a:t>
              </a:r>
              <a:r>
                <a:rPr lang="en-US" altLang="zh-CN" b="1" dirty="0">
                  <a:solidFill>
                    <a:schemeClr val="tx1">
                      <a:lumMod val="75000"/>
                      <a:lumOff val="25000"/>
                    </a:schemeClr>
                  </a:solidFill>
                  <a:latin typeface="微软雅黑" panose="020B0503020204020204" charset="-122"/>
                  <a:ea typeface="微软雅黑" panose="020B0503020204020204" charset="-122"/>
                </a:rPr>
                <a:t>v</a:t>
              </a:r>
              <a:r>
                <a:rPr lang="zh-CN" altLang="en-US" b="1" dirty="0">
                  <a:solidFill>
                    <a:schemeClr val="tx1">
                      <a:lumMod val="75000"/>
                      <a:lumOff val="25000"/>
                    </a:schemeClr>
                  </a:solidFill>
                  <a:latin typeface="微软雅黑" panose="020B0503020204020204" charset="-122"/>
                  <a:ea typeface="微软雅黑" panose="020B0503020204020204" charset="-122"/>
                </a:rPr>
                <a:t>，</a:t>
              </a:r>
              <a:r>
                <a:rPr lang="en-US" altLang="zh-CN" b="1" dirty="0">
                  <a:solidFill>
                    <a:schemeClr val="tx1">
                      <a:lumMod val="75000"/>
                      <a:lumOff val="25000"/>
                    </a:schemeClr>
                  </a:solidFill>
                  <a:latin typeface="微软雅黑" panose="020B0503020204020204" charset="-122"/>
                  <a:ea typeface="微软雅黑" panose="020B0503020204020204" charset="-122"/>
                </a:rPr>
                <a:t>l)</a:t>
              </a:r>
              <a:r>
                <a:rPr lang="zh-CN" altLang="en-US" b="1" dirty="0">
                  <a:solidFill>
                    <a:schemeClr val="tx1">
                      <a:lumMod val="75000"/>
                      <a:lumOff val="25000"/>
                    </a:schemeClr>
                  </a:solidFill>
                  <a:latin typeface="微软雅黑" panose="020B0503020204020204" charset="-122"/>
                  <a:ea typeface="微软雅黑" panose="020B0503020204020204" charset="-122"/>
                </a:rPr>
                <a:t>。</a:t>
              </a: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如果</a:t>
              </a:r>
              <a:r>
                <a:rPr lang="en-US" altLang="zh-CN" b="1" dirty="0">
                  <a:solidFill>
                    <a:schemeClr val="tx1">
                      <a:lumMod val="75000"/>
                      <a:lumOff val="25000"/>
                    </a:schemeClr>
                  </a:solidFill>
                  <a:latin typeface="微软雅黑" panose="020B0503020204020204" charset="-122"/>
                  <a:ea typeface="微软雅黑" panose="020B0503020204020204" charset="-122"/>
                  <a:sym typeface="+mn-ea"/>
                </a:rPr>
                <a:t>l</a:t>
              </a: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比现有最短路径更短，我们将使用该操作更新顶点的属性，并对该顶点的邻居生成新的操作。</a:t>
              </a:r>
              <a:endParaRPr lang="zh-CN" altLang="en-US" b="1" dirty="0">
                <a:solidFill>
                  <a:schemeClr val="tx1">
                    <a:lumMod val="75000"/>
                    <a:lumOff val="25000"/>
                  </a:schemeClr>
                </a:solidFill>
                <a:latin typeface="微软雅黑" panose="020B0503020204020204" charset="-122"/>
                <a:ea typeface="微软雅黑" panose="020B0503020204020204" charset="-122"/>
                <a:sym typeface="+mn-ea"/>
              </a:endParaRPr>
            </a:p>
          </p:txBody>
        </p:sp>
      </p:grpSp>
      <p:grpSp>
        <p:nvGrpSpPr>
          <p:cNvPr id="41" name="组合 40"/>
          <p:cNvGrpSpPr/>
          <p:nvPr/>
        </p:nvGrpSpPr>
        <p:grpSpPr>
          <a:xfrm>
            <a:off x="2890520" y="4707395"/>
            <a:ext cx="7985125" cy="528803"/>
            <a:chOff x="3134969" y="2135630"/>
            <a:chExt cx="7984866" cy="528880"/>
          </a:xfrm>
        </p:grpSpPr>
        <p:sp>
          <p:nvSpPr>
            <p:cNvPr id="28" name="椭圆 2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sz="1600" b="1" dirty="0">
                <a:latin typeface="微软雅黑" panose="020B0503020204020204" charset="-122"/>
                <a:ea typeface="微软雅黑" panose="020B0503020204020204" charset="-122"/>
                <a:cs typeface="+mn-ea"/>
                <a:sym typeface="+mn-lt"/>
              </a:endParaRPr>
            </a:p>
          </p:txBody>
        </p:sp>
        <p:sp>
          <p:nvSpPr>
            <p:cNvPr id="47" name="文本框 46"/>
            <p:cNvSpPr txBox="1"/>
            <p:nvPr/>
          </p:nvSpPr>
          <p:spPr>
            <a:xfrm>
              <a:off x="3765265" y="2135630"/>
              <a:ext cx="7354570" cy="458269"/>
            </a:xfrm>
            <a:prstGeom prst="rect">
              <a:avLst/>
            </a:prstGeom>
            <a:noFill/>
          </p:spPr>
          <p:txBody>
            <a:bodyPr wrap="square">
              <a:spAutoFit/>
            </a:bodyPr>
            <a:lstStyle/>
            <a:p>
              <a:pPr>
                <a:lnSpc>
                  <a:spcPct val="200000"/>
                </a:lnSpc>
              </a:pPr>
              <a:endParaRPr lang="zh-CN" altLang="en-US" sz="1400" b="1" dirty="0">
                <a:solidFill>
                  <a:schemeClr val="tx1">
                    <a:lumMod val="75000"/>
                    <a:lumOff val="25000"/>
                  </a:schemeClr>
                </a:solidFill>
                <a:latin typeface="微软雅黑" panose="020B0503020204020204" charset="-122"/>
                <a:ea typeface="微软雅黑" panose="020B0503020204020204" charset="-122"/>
              </a:endParaRPr>
            </a:p>
          </p:txBody>
        </p:sp>
      </p:grpSp>
      <p:pic>
        <p:nvPicPr>
          <p:cNvPr id="12" name="图片 11"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
        <p:nvSpPr>
          <p:cNvPr id="2" name="文本框 1"/>
          <p:cNvSpPr txBox="1"/>
          <p:nvPr/>
        </p:nvSpPr>
        <p:spPr>
          <a:xfrm>
            <a:off x="3521075" y="5001260"/>
            <a:ext cx="7594996" cy="458459"/>
          </a:xfrm>
          <a:prstGeom prst="rect">
            <a:avLst/>
          </a:prstGeom>
          <a:noFill/>
        </p:spPr>
        <p:txBody>
          <a:bodyPr wrap="square" rtlCol="0" anchor="t">
            <a:spAutoFit/>
          </a:bodyPr>
          <a:lstStyle/>
          <a:p>
            <a:pPr fontAlgn="auto">
              <a:lnSpc>
                <a:spcPct val="150000"/>
              </a:lnSpc>
            </a:pP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一般式表示为</a:t>
            </a:r>
            <a:r>
              <a:rPr lang="en-US" altLang="zh-CN" b="1" dirty="0">
                <a:solidFill>
                  <a:schemeClr val="tx1">
                    <a:lumMod val="75000"/>
                    <a:lumOff val="25000"/>
                  </a:schemeClr>
                </a:solidFill>
                <a:latin typeface="微软雅黑" panose="020B0503020204020204" charset="-122"/>
                <a:ea typeface="微软雅黑" panose="020B0503020204020204" charset="-122"/>
                <a:sym typeface="+mn-ea"/>
              </a:rPr>
              <a:t>(q</a:t>
            </a:r>
            <a:r>
              <a:rPr lang="en-US" altLang="zh-CN" b="1" baseline="-25000" dirty="0">
                <a:solidFill>
                  <a:schemeClr val="tx1">
                    <a:lumMod val="75000"/>
                    <a:lumOff val="25000"/>
                  </a:schemeClr>
                </a:solidFill>
                <a:latin typeface="微软雅黑" panose="020B0503020204020204" charset="-122"/>
                <a:ea typeface="微软雅黑" panose="020B0503020204020204" charset="-122"/>
                <a:sym typeface="+mn-ea"/>
              </a:rPr>
              <a:t>i</a:t>
            </a:r>
            <a:r>
              <a:rPr lang="en-US" altLang="zh-CN" b="1" dirty="0">
                <a:solidFill>
                  <a:schemeClr val="tx1">
                    <a:lumMod val="75000"/>
                    <a:lumOff val="25000"/>
                  </a:schemeClr>
                </a:solidFill>
                <a:latin typeface="微软雅黑" panose="020B0503020204020204" charset="-122"/>
                <a:ea typeface="微软雅黑" panose="020B0503020204020204" charset="-122"/>
                <a:sym typeface="+mn-ea"/>
              </a:rPr>
              <a:t>, v, l)=min(q</a:t>
            </a:r>
            <a:r>
              <a:rPr lang="en-US" altLang="zh-CN" b="1" baseline="-25000" dirty="0">
                <a:solidFill>
                  <a:schemeClr val="tx1">
                    <a:lumMod val="75000"/>
                    <a:lumOff val="25000"/>
                  </a:schemeClr>
                </a:solidFill>
                <a:latin typeface="微软雅黑" panose="020B0503020204020204" charset="-122"/>
                <a:ea typeface="微软雅黑" panose="020B0503020204020204" charset="-122"/>
                <a:sym typeface="+mn-ea"/>
              </a:rPr>
              <a:t>k</a:t>
            </a:r>
            <a:r>
              <a:rPr lang="en-US" altLang="zh-CN" b="1" dirty="0">
                <a:solidFill>
                  <a:schemeClr val="tx1">
                    <a:lumMod val="75000"/>
                    <a:lumOff val="25000"/>
                  </a:schemeClr>
                </a:solidFill>
                <a:latin typeface="微软雅黑" panose="020B0503020204020204" charset="-122"/>
                <a:ea typeface="微软雅黑" panose="020B0503020204020204" charset="-122"/>
                <a:sym typeface="+mn-ea"/>
              </a:rPr>
              <a:t>, v, l)</a:t>
            </a:r>
            <a:r>
              <a:rPr lang="zh-CN" altLang="en-US" b="1" dirty="0">
                <a:solidFill>
                  <a:schemeClr val="tx1">
                    <a:lumMod val="75000"/>
                    <a:lumOff val="25000"/>
                  </a:schemeClr>
                </a:solidFill>
                <a:latin typeface="微软雅黑" panose="020B0503020204020204" charset="-122"/>
                <a:ea typeface="微软雅黑" panose="020B0503020204020204" charset="-122"/>
                <a:sym typeface="+mn-ea"/>
              </a:rPr>
              <a:t>，其中</a:t>
            </a:r>
            <a:r>
              <a:rPr lang="en-US" altLang="zh-CN" b="1" dirty="0">
                <a:solidFill>
                  <a:schemeClr val="tx1">
                    <a:lumMod val="75000"/>
                    <a:lumOff val="25000"/>
                  </a:schemeClr>
                </a:solidFill>
                <a:latin typeface="微软雅黑" panose="020B0503020204020204" charset="-122"/>
                <a:ea typeface="微软雅黑" panose="020B0503020204020204" charset="-122"/>
                <a:sym typeface="+mn-ea"/>
              </a:rPr>
              <a:t>k</a:t>
            </a:r>
            <a:r>
              <a:rPr b="1" dirty="0">
                <a:sym typeface="+mn-ea"/>
              </a:rPr>
              <a:t>∈</a:t>
            </a:r>
            <a:r>
              <a:rPr lang="en-US" b="1" dirty="0">
                <a:sym typeface="+mn-ea"/>
              </a:rPr>
              <a:t>[1,i]</a:t>
            </a:r>
            <a:r>
              <a:rPr lang="zh-CN" altLang="en-US" b="1" dirty="0">
                <a:sym typeface="+mn-ea"/>
              </a:rPr>
              <a:t>，且</a:t>
            </a:r>
            <a:r>
              <a:rPr lang="en-US" altLang="zh-CN" b="1" dirty="0">
                <a:sym typeface="+mn-ea"/>
              </a:rPr>
              <a:t>k</a:t>
            </a:r>
            <a:r>
              <a:rPr b="1" dirty="0">
                <a:sym typeface="+mn-ea"/>
              </a:rPr>
              <a:t>∈</a:t>
            </a:r>
            <a:r>
              <a:rPr lang="en-US" b="1" dirty="0">
                <a:sym typeface="+mn-ea"/>
              </a:rPr>
              <a:t>N</a:t>
            </a:r>
            <a:r>
              <a:rPr lang="en-US" b="1" baseline="-25000" dirty="0">
                <a:sym typeface="+mn-ea"/>
              </a:rPr>
              <a:t>+</a:t>
            </a:r>
            <a:r>
              <a:rPr lang="en-US" b="1" dirty="0">
                <a:sym typeface="+mn-ea"/>
              </a:rPr>
              <a:t>.</a:t>
            </a:r>
            <a:endParaRPr lang="en-US" altLang="en-US" b="1" dirty="0">
              <a:sym typeface="+mn-ea"/>
            </a:endParaRPr>
          </a:p>
        </p:txBody>
      </p:sp>
      <p:grpSp>
        <p:nvGrpSpPr>
          <p:cNvPr id="3" name="组合 2"/>
          <p:cNvGrpSpPr/>
          <p:nvPr/>
        </p:nvGrpSpPr>
        <p:grpSpPr>
          <a:xfrm>
            <a:off x="351155" y="325120"/>
            <a:ext cx="4559300" cy="1015365"/>
            <a:chOff x="1572" y="494"/>
            <a:chExt cx="7180" cy="1599"/>
          </a:xfrm>
        </p:grpSpPr>
        <p:grpSp>
          <p:nvGrpSpPr>
            <p:cNvPr id="4" name="组合 3"/>
            <p:cNvGrpSpPr/>
            <p:nvPr/>
          </p:nvGrpSpPr>
          <p:grpSpPr>
            <a:xfrm>
              <a:off x="1572" y="494"/>
              <a:ext cx="2047" cy="1599"/>
              <a:chOff x="2761095" y="2248418"/>
              <a:chExt cx="1948563" cy="1522661"/>
            </a:xfrm>
          </p:grpSpPr>
          <p:sp>
            <p:nvSpPr>
              <p:cNvPr id="5"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b="1">
                  <a:latin typeface="微软雅黑" panose="020B0503020204020204" charset="-122"/>
                  <a:ea typeface="微软雅黑" panose="020B0503020204020204" charset="-122"/>
                  <a:cs typeface="+mn-ea"/>
                  <a:sym typeface="+mn-lt"/>
                </a:endParaRPr>
              </a:p>
            </p:txBody>
          </p:sp>
          <p:sp>
            <p:nvSpPr>
              <p:cNvPr id="7"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b="1">
                  <a:latin typeface="微软雅黑" panose="020B0503020204020204" charset="-122"/>
                  <a:ea typeface="微软雅黑" panose="020B0503020204020204" charset="-122"/>
                  <a:cs typeface="+mn-ea"/>
                  <a:sym typeface="+mn-lt"/>
                </a:endParaRPr>
              </a:p>
            </p:txBody>
          </p:sp>
          <p:sp>
            <p:nvSpPr>
              <p:cNvPr id="14" name="文本框 13"/>
              <p:cNvSpPr txBox="1"/>
              <p:nvPr/>
            </p:nvSpPr>
            <p:spPr>
              <a:xfrm>
                <a:off x="2910670" y="2248418"/>
                <a:ext cx="1798988" cy="1522661"/>
              </a:xfrm>
              <a:prstGeom prst="rect">
                <a:avLst/>
              </a:prstGeom>
              <a:noFill/>
            </p:spPr>
            <p:txBody>
              <a:bodyPr wrap="square" rtlCol="0">
                <a:spAutoFit/>
              </a:bodyPr>
              <a:lstStyle/>
              <a:p>
                <a:r>
                  <a:rPr lang="en-US" altLang="zh-CN" sz="6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21" name="矩形 20"/>
            <p:cNvSpPr/>
            <p:nvPr/>
          </p:nvSpPr>
          <p:spPr>
            <a:xfrm>
              <a:off x="3078" y="751"/>
              <a:ext cx="30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预备知识</a:t>
              </a:r>
              <a:endParaRPr lang="zh-CN" altLang="en-US" sz="3200" b="1" spc="300" dirty="0">
                <a:latin typeface="微软雅黑" panose="020B0503020204020204" charset="-122"/>
                <a:ea typeface="微软雅黑" panose="020B0503020204020204" charset="-122"/>
              </a:endParaRPr>
            </a:p>
          </p:txBody>
        </p:sp>
        <p:sp>
          <p:nvSpPr>
            <p:cNvPr id="22" name="文本框 21"/>
            <p:cNvSpPr txBox="1"/>
            <p:nvPr/>
          </p:nvSpPr>
          <p:spPr>
            <a:xfrm>
              <a:off x="3107" y="1365"/>
              <a:ext cx="5645" cy="580"/>
            </a:xfrm>
            <a:prstGeom prst="rect">
              <a:avLst/>
            </a:prstGeom>
            <a:noFill/>
          </p:spPr>
          <p:txBody>
            <a:bodyPr wrap="square">
              <a:spAutoFit/>
            </a:bodyPr>
            <a:lstStyle/>
            <a:p>
              <a:endParaRPr lang="en-US" altLang="zh-CN" sz="900" b="1" spc="300" dirty="0">
                <a:solidFill>
                  <a:schemeClr val="bg1">
                    <a:lumMod val="50000"/>
                  </a:schemeClr>
                </a:solidFill>
                <a:latin typeface="微软雅黑" panose="020B0503020204020204" charset="-122"/>
                <a:ea typeface="微软雅黑" panose="020B0503020204020204" charset="-122"/>
              </a:endParaRPr>
            </a:p>
            <a:p>
              <a:r>
                <a:rPr lang="en-US" altLang="zh-CN" sz="900" b="1" spc="300" dirty="0">
                  <a:solidFill>
                    <a:schemeClr val="bg1">
                      <a:lumMod val="50000"/>
                    </a:schemeClr>
                  </a:solidFill>
                  <a:latin typeface="微软雅黑" panose="020B0503020204020204" charset="-122"/>
                  <a:ea typeface="微软雅黑" panose="020B0503020204020204" charset="-122"/>
                </a:rPr>
                <a:t>Preliminaries</a:t>
              </a:r>
              <a:endParaRPr lang="en-US" altLang="zh-CN" sz="900" b="1" spc="300" dirty="0">
                <a:solidFill>
                  <a:schemeClr val="bg1">
                    <a:lumMod val="50000"/>
                  </a:schemeClr>
                </a:solidFill>
                <a:latin typeface="微软雅黑" panose="020B0503020204020204" charset="-122"/>
                <a:ea typeface="微软雅黑" panose="020B0503020204020204" charset="-122"/>
              </a:endParaRPr>
            </a:p>
          </p:txBody>
        </p:sp>
      </p:gr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0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开发动机</a:t>
              </a:r>
              <a:endParaRPr lang="en-US" altLang="zh-CN"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Motivations</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sp>
        <p:nvSpPr>
          <p:cNvPr id="2" name="矩形 1"/>
          <p:cNvSpPr/>
          <p:nvPr/>
        </p:nvSpPr>
        <p:spPr>
          <a:xfrm>
            <a:off x="736979" y="1340485"/>
            <a:ext cx="2299970" cy="2136775"/>
          </a:xfrm>
          <a:prstGeom prst="rect">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文本框 2"/>
          <p:cNvSpPr txBox="1"/>
          <p:nvPr/>
        </p:nvSpPr>
        <p:spPr>
          <a:xfrm>
            <a:off x="1024254" y="1720670"/>
            <a:ext cx="1509772" cy="461665"/>
          </a:xfrm>
          <a:prstGeom prst="rect">
            <a:avLst/>
          </a:prstGeom>
          <a:noFill/>
        </p:spPr>
        <p:txBody>
          <a:bodyPr wrap="none" rtlCol="0">
            <a:spAutoFit/>
          </a:bodyPr>
          <a:lstStyle/>
          <a:p>
            <a:pPr algn="ctr"/>
            <a:r>
              <a:rPr lang="en-US" altLang="zh-CN" sz="2400" b="1" dirty="0">
                <a:solidFill>
                  <a:srgbClr val="FF0000"/>
                </a:solidFill>
                <a:latin typeface="微软雅黑" panose="020B0503020204020204" charset="-122"/>
                <a:ea typeface="微软雅黑" panose="020B0503020204020204" charset="-122"/>
              </a:rPr>
              <a:t>LLC</a:t>
            </a:r>
            <a:r>
              <a:rPr lang="zh-CN" altLang="en-US" sz="2400" b="1" dirty="0">
                <a:solidFill>
                  <a:srgbClr val="FF0000"/>
                </a:solidFill>
                <a:latin typeface="微软雅黑" panose="020B0503020204020204" charset="-122"/>
                <a:ea typeface="微软雅黑" panose="020B0503020204020204" charset="-122"/>
              </a:rPr>
              <a:t> </a:t>
            </a:r>
            <a:r>
              <a:rPr lang="en-US" altLang="zh-CN" sz="2400" b="1" dirty="0">
                <a:solidFill>
                  <a:srgbClr val="FF0000"/>
                </a:solidFill>
                <a:latin typeface="微软雅黑" panose="020B0503020204020204" charset="-122"/>
                <a:ea typeface="微软雅黑" panose="020B0503020204020204" charset="-122"/>
              </a:rPr>
              <a:t>miss</a:t>
            </a:r>
            <a:endParaRPr lang="zh-CN" altLang="en-US" sz="2400" b="1" dirty="0">
              <a:solidFill>
                <a:srgbClr val="FF0000"/>
              </a:solidFill>
              <a:latin typeface="微软雅黑" panose="020B0503020204020204" charset="-122"/>
              <a:ea typeface="微软雅黑" panose="020B0503020204020204" charset="-122"/>
            </a:endParaRPr>
          </a:p>
        </p:txBody>
      </p:sp>
      <p:sp>
        <p:nvSpPr>
          <p:cNvPr id="17" name="文本框 16"/>
          <p:cNvSpPr txBox="1"/>
          <p:nvPr/>
        </p:nvSpPr>
        <p:spPr>
          <a:xfrm>
            <a:off x="842010" y="2437130"/>
            <a:ext cx="2016760" cy="829945"/>
          </a:xfrm>
          <a:prstGeom prst="rect">
            <a:avLst/>
          </a:prstGeom>
          <a:noFill/>
        </p:spPr>
        <p:txBody>
          <a:bodyPr wrap="square" rtlCol="0">
            <a:spAutoFit/>
          </a:bodyPr>
          <a:lstStyle/>
          <a:p>
            <a:pPr algn="just">
              <a:lnSpc>
                <a:spcPct val="150000"/>
              </a:lnSpc>
            </a:pPr>
            <a:r>
              <a:rPr lang="zh-CN" altLang="en-US" sz="1600" dirty="0">
                <a:solidFill>
                  <a:schemeClr val="bg1"/>
                </a:solidFill>
                <a:latin typeface="微软雅黑" panose="020B0503020204020204" charset="-122"/>
                <a:ea typeface="微软雅黑" panose="020B0503020204020204" charset="-122"/>
              </a:rPr>
              <a:t>大量LLC缺失是现有图处理系统性能瓶颈。</a:t>
            </a:r>
            <a:endParaRPr lang="zh-CN" altLang="en-US" sz="1600" dirty="0">
              <a:solidFill>
                <a:schemeClr val="bg1"/>
              </a:solidFill>
              <a:latin typeface="微软雅黑" panose="020B0503020204020204" charset="-122"/>
              <a:ea typeface="微软雅黑" panose="020B0503020204020204" charset="-122"/>
            </a:endParaRPr>
          </a:p>
        </p:txBody>
      </p:sp>
      <p:cxnSp>
        <p:nvCxnSpPr>
          <p:cNvPr id="14" name="直接连接符 13"/>
          <p:cNvCxnSpPr/>
          <p:nvPr/>
        </p:nvCxnSpPr>
        <p:spPr>
          <a:xfrm>
            <a:off x="1066580" y="2287724"/>
            <a:ext cx="1551069" cy="0"/>
          </a:xfrm>
          <a:prstGeom prst="line">
            <a:avLst/>
          </a:prstGeom>
          <a:ln w="19050">
            <a:gradFill flip="none" rotWithShape="1">
              <a:gsLst>
                <a:gs pos="0">
                  <a:srgbClr val="32416B">
                    <a:alpha val="0"/>
                  </a:srgbClr>
                </a:gs>
                <a:gs pos="50000">
                  <a:schemeClr val="bg1"/>
                </a:gs>
                <a:gs pos="100000">
                  <a:srgbClr val="32416B">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3357880" y="1495425"/>
            <a:ext cx="8533765" cy="1607820"/>
          </a:xfrm>
          <a:prstGeom prst="rect">
            <a:avLst/>
          </a:prstGeom>
        </p:spPr>
      </p:pic>
      <p:sp>
        <p:nvSpPr>
          <p:cNvPr id="18" name="矩形 17"/>
          <p:cNvSpPr/>
          <p:nvPr/>
        </p:nvSpPr>
        <p:spPr>
          <a:xfrm>
            <a:off x="692150" y="3819525"/>
            <a:ext cx="10858500" cy="23539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307465" y="4050484"/>
            <a:ext cx="10505440" cy="2608580"/>
          </a:xfrm>
          <a:prstGeom prst="rect">
            <a:avLst/>
          </a:prstGeom>
          <a:noFill/>
        </p:spPr>
        <p:txBody>
          <a:bodyPr wrap="square">
            <a:noAutofit/>
          </a:bodyPr>
          <a:lstStyle/>
          <a:p>
            <a:pPr algn="just">
              <a:lnSpc>
                <a:spcPct val="130000"/>
              </a:lnSpc>
            </a:pPr>
            <a:r>
              <a:rPr sz="2000" dirty="0"/>
              <a:t>对不同的</a:t>
            </a:r>
            <a:r>
              <a:rPr lang="zh-CN" sz="2000" dirty="0"/>
              <a:t>图处理系统</a:t>
            </a:r>
            <a:r>
              <a:rPr sz="2000" dirty="0"/>
              <a:t>进行观察</a:t>
            </a:r>
            <a:r>
              <a:rPr lang="zh-CN" sz="2000" dirty="0"/>
              <a:t>发现，</a:t>
            </a:r>
            <a:r>
              <a:rPr sz="2000" dirty="0"/>
              <a:t>尽管使用</a:t>
            </a:r>
            <a:r>
              <a:rPr lang="en-US" sz="2000" dirty="0"/>
              <a:t>t</a:t>
            </a:r>
            <a:r>
              <a:rPr sz="2000" dirty="0"/>
              <a:t>=1配置的执行通过利用查询间并行性获得了</a:t>
            </a:r>
            <a:endParaRPr lang="en-US" sz="2000" dirty="0"/>
          </a:p>
          <a:p>
            <a:pPr algn="just">
              <a:lnSpc>
                <a:spcPct val="130000"/>
              </a:lnSpc>
            </a:pPr>
            <a:r>
              <a:rPr sz="2000" dirty="0" err="1"/>
              <a:t>最佳的性能，但它们存在</a:t>
            </a:r>
            <a:r>
              <a:rPr lang="zh-CN" altLang="en-US" sz="2000" dirty="0"/>
              <a:t>很高的</a:t>
            </a:r>
            <a:r>
              <a:rPr sz="2000" dirty="0" err="1"/>
              <a:t>LLC（末级缓存</a:t>
            </a:r>
            <a:r>
              <a:rPr lang="en-US" sz="2000" dirty="0"/>
              <a:t>)</a:t>
            </a:r>
            <a:r>
              <a:rPr lang="zh-CN" altLang="en-US" sz="2000" dirty="0"/>
              <a:t>缺失</a:t>
            </a:r>
            <a:r>
              <a:rPr sz="2000" dirty="0"/>
              <a:t>比。</a:t>
            </a:r>
            <a:endParaRPr lang="en-US" sz="2000" dirty="0"/>
          </a:p>
          <a:p>
            <a:pPr algn="just">
              <a:lnSpc>
                <a:spcPct val="130000"/>
              </a:lnSpc>
            </a:pPr>
            <a:endParaRPr lang="en-US" sz="2000" dirty="0"/>
          </a:p>
          <a:p>
            <a:pPr algn="just">
              <a:lnSpc>
                <a:spcPct val="130000"/>
              </a:lnSpc>
            </a:pPr>
            <a:r>
              <a:rPr sz="2000" dirty="0" err="1"/>
              <a:t>FPP查询之间的这种不协调的内存访问会导致严重的LLC缓存</a:t>
            </a:r>
            <a:r>
              <a:rPr lang="zh-CN" altLang="en-US" sz="2000" dirty="0"/>
              <a:t>缺失</a:t>
            </a:r>
            <a:r>
              <a:rPr sz="2000" dirty="0"/>
              <a:t>。</a:t>
            </a:r>
            <a:endParaRPr sz="20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2"/>
          <a:srcRect b="15344"/>
          <a:stretch>
            <a:fillRect/>
          </a:stretch>
        </p:blipFill>
        <p:spPr>
          <a:xfrm>
            <a:off x="843915" y="3716020"/>
            <a:ext cx="4462780" cy="1429385"/>
          </a:xfrm>
          <a:prstGeom prst="rect">
            <a:avLst/>
          </a:prstGeom>
        </p:spPr>
      </p:pic>
      <p:grpSp>
        <p:nvGrpSpPr>
          <p:cNvPr id="27" name="组合 26"/>
          <p:cNvGrpSpPr/>
          <p:nvPr/>
        </p:nvGrpSpPr>
        <p:grpSpPr>
          <a:xfrm>
            <a:off x="666750" y="3089910"/>
            <a:ext cx="12134215" cy="3569970"/>
            <a:chOff x="1050" y="4866"/>
            <a:chExt cx="19109" cy="5622"/>
          </a:xfrm>
        </p:grpSpPr>
        <p:sp>
          <p:nvSpPr>
            <p:cNvPr id="19" name="文本框 18"/>
            <p:cNvSpPr txBox="1"/>
            <p:nvPr/>
          </p:nvSpPr>
          <p:spPr>
            <a:xfrm>
              <a:off x="12654" y="4866"/>
              <a:ext cx="7505" cy="727"/>
            </a:xfrm>
            <a:prstGeom prst="rect">
              <a:avLst/>
            </a:prstGeom>
            <a:noFill/>
          </p:spPr>
          <p:txBody>
            <a:bodyPr wrap="square" rtlCol="0">
              <a:spAutoFit/>
            </a:bodyPr>
            <a:lstStyle/>
            <a:p>
              <a:r>
                <a:rPr lang="zh-CN" altLang="en-US" sz="2400" b="1" dirty="0">
                  <a:solidFill>
                    <a:srgbClr val="25557A"/>
                  </a:solidFill>
                </a:rPr>
                <a:t>您的标题</a:t>
              </a:r>
              <a:endParaRPr lang="zh-CN" altLang="en-US" sz="2400" b="1" dirty="0">
                <a:solidFill>
                  <a:srgbClr val="25557A"/>
                </a:solidFill>
              </a:endParaRPr>
            </a:p>
          </p:txBody>
        </p:sp>
        <p:pic>
          <p:nvPicPr>
            <p:cNvPr id="24" name="图片 23" descr="小招logo"/>
            <p:cNvPicPr>
              <a:picLocks noChangeAspect="1"/>
            </p:cNvPicPr>
            <p:nvPr/>
          </p:nvPicPr>
          <p:blipFill>
            <a:blip r:embed="rId3"/>
            <a:stretch>
              <a:fillRect/>
            </a:stretch>
          </p:blipFill>
          <p:spPr>
            <a:xfrm>
              <a:off x="2541" y="8427"/>
              <a:ext cx="1701" cy="952"/>
            </a:xfrm>
            <a:prstGeom prst="rect">
              <a:avLst/>
            </a:prstGeom>
          </p:spPr>
        </p:pic>
        <p:sp>
          <p:nvSpPr>
            <p:cNvPr id="2" name="矩形 1"/>
            <p:cNvSpPr/>
            <p:nvPr/>
          </p:nvSpPr>
          <p:spPr>
            <a:xfrm>
              <a:off x="1050" y="8314"/>
              <a:ext cx="17100" cy="21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329" y="8277"/>
              <a:ext cx="16470" cy="2034"/>
            </a:xfrm>
            <a:prstGeom prst="rect">
              <a:avLst/>
            </a:prstGeom>
            <a:noFill/>
          </p:spPr>
          <p:txBody>
            <a:bodyPr wrap="square">
              <a:spAutoFit/>
            </a:bodyPr>
            <a:lstStyle/>
            <a:p>
              <a:pPr algn="just">
                <a:lnSpc>
                  <a:spcPct val="130000"/>
                </a:lnSpc>
              </a:pPr>
              <a:r>
                <a:rPr lang="zh-CN" altLang="en-US" sz="2000" dirty="0">
                  <a:sym typeface="+mn-ea"/>
                </a:rPr>
                <a:t>FPP查询对图的不协调操作的场景如图所示。在本例中，一个GPS同时处理三个FPP查询，每个查询都有一个线程共享LLC。由于线程是独立处理FPP查询的，因此它们相互竞争于存储图的不同部分的有限缓存。这将导致严重的缓存抖动，并降低处理</a:t>
              </a:r>
              <a:r>
                <a:rPr lang="en-US" altLang="zh-CN" sz="2000" dirty="0">
                  <a:sym typeface="+mn-ea"/>
                </a:rPr>
                <a:t>FPP</a:t>
              </a:r>
              <a:r>
                <a:rPr lang="zh-CN" altLang="en-US" sz="2000" dirty="0">
                  <a:sym typeface="+mn-ea"/>
                </a:rPr>
                <a:t>的性能。</a:t>
              </a:r>
              <a:endParaRPr lang="zh-CN" altLang="en-US" sz="2000" dirty="0">
                <a:sym typeface="+mn-ea"/>
              </a:endParaRPr>
            </a:p>
          </p:txBody>
        </p:sp>
      </p:grpSp>
      <p:sp>
        <p:nvSpPr>
          <p:cNvPr id="4" name="矩形 3"/>
          <p:cNvSpPr/>
          <p:nvPr/>
        </p:nvSpPr>
        <p:spPr>
          <a:xfrm>
            <a:off x="672465" y="1490345"/>
            <a:ext cx="4953635" cy="2179955"/>
          </a:xfrm>
          <a:prstGeom prst="rect">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2" name="文本框 51"/>
          <p:cNvSpPr txBox="1"/>
          <p:nvPr/>
        </p:nvSpPr>
        <p:spPr>
          <a:xfrm>
            <a:off x="692150" y="1591945"/>
            <a:ext cx="2665730" cy="460375"/>
          </a:xfrm>
          <a:prstGeom prst="rect">
            <a:avLst/>
          </a:prstGeom>
          <a:solidFill>
            <a:srgbClr val="25557A"/>
          </a:solidFill>
        </p:spPr>
        <p:txBody>
          <a:bodyPr wrap="square" rtlCol="0">
            <a:spAutoFit/>
          </a:bodyPr>
          <a:lstStyle/>
          <a:p>
            <a:pPr algn="ctr"/>
            <a:r>
              <a:rPr lang="zh-CN" altLang="en-US" sz="2400" b="1">
                <a:solidFill>
                  <a:srgbClr val="FFFFFF"/>
                </a:solidFill>
                <a:latin typeface="微软雅黑" panose="020B0503020204020204" charset="-122"/>
                <a:ea typeface="微软雅黑" panose="020B0503020204020204" charset="-122"/>
              </a:rPr>
              <a:t>内存访问不协调</a:t>
            </a:r>
            <a:endParaRPr lang="zh-CN" altLang="en-US" sz="2400" b="1">
              <a:solidFill>
                <a:srgbClr val="FFFFFF"/>
              </a:solidFill>
              <a:latin typeface="微软雅黑" panose="020B0503020204020204" charset="-122"/>
              <a:ea typeface="微软雅黑" panose="020B0503020204020204" charset="-122"/>
            </a:endParaRPr>
          </a:p>
        </p:txBody>
      </p:sp>
      <p:sp>
        <p:nvSpPr>
          <p:cNvPr id="53" name="文本框 52"/>
          <p:cNvSpPr txBox="1"/>
          <p:nvPr/>
        </p:nvSpPr>
        <p:spPr>
          <a:xfrm>
            <a:off x="843915" y="2350770"/>
            <a:ext cx="4552315" cy="1198880"/>
          </a:xfrm>
          <a:prstGeom prst="rect">
            <a:avLst/>
          </a:prstGeom>
          <a:noFill/>
        </p:spPr>
        <p:txBody>
          <a:bodyPr wrap="square" rtlCol="0">
            <a:spAutoFit/>
          </a:bodyPr>
          <a:lstStyle/>
          <a:p>
            <a:pPr algn="just">
              <a:lnSpc>
                <a:spcPct val="150000"/>
              </a:lnSpc>
            </a:pPr>
            <a:r>
              <a:rPr lang="zh-CN" altLang="en-US" sz="1600">
                <a:solidFill>
                  <a:srgbClr val="FFFFFF"/>
                </a:solidFill>
                <a:latin typeface="微软雅黑" panose="020B0503020204020204" charset="-122"/>
                <a:ea typeface="微软雅黑" panose="020B0503020204020204" charset="-122"/>
              </a:rPr>
              <a:t>在现有的图处理系统中利用查询间并行性会带来不协调的内存访问，从而导致更多的LLC丢失，这限制了查询间并行性的性能。</a:t>
            </a:r>
            <a:endParaRPr lang="zh-CN" altLang="en-US" sz="1600">
              <a:solidFill>
                <a:srgbClr val="FFFFFF"/>
              </a:solidFill>
              <a:latin typeface="微软雅黑" panose="020B0503020204020204" charset="-122"/>
              <a:ea typeface="微软雅黑" panose="020B0503020204020204" charset="-122"/>
            </a:endParaRPr>
          </a:p>
        </p:txBody>
      </p:sp>
      <p:cxnSp>
        <p:nvCxnSpPr>
          <p:cNvPr id="54" name="直接连接符 53"/>
          <p:cNvCxnSpPr/>
          <p:nvPr/>
        </p:nvCxnSpPr>
        <p:spPr>
          <a:xfrm>
            <a:off x="1046936" y="2201364"/>
            <a:ext cx="1551069" cy="0"/>
          </a:xfrm>
          <a:prstGeom prst="line">
            <a:avLst/>
          </a:prstGeom>
          <a:ln w="19050">
            <a:gradFill flip="none" rotWithShape="1">
              <a:gsLst>
                <a:gs pos="0">
                  <a:srgbClr val="32416B">
                    <a:alpha val="0"/>
                  </a:srgbClr>
                </a:gs>
                <a:gs pos="50000">
                  <a:srgbClr val="32416B"/>
                </a:gs>
                <a:gs pos="100000">
                  <a:srgbClr val="32416B">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
          <a:stretch>
            <a:fillRect/>
          </a:stretch>
        </p:blipFill>
        <p:spPr>
          <a:xfrm>
            <a:off x="6032500" y="1377950"/>
            <a:ext cx="5492750" cy="3354070"/>
          </a:xfrm>
          <a:prstGeom prst="rect">
            <a:avLst/>
          </a:prstGeom>
        </p:spPr>
      </p:pic>
      <p:cxnSp>
        <p:nvCxnSpPr>
          <p:cNvPr id="31" name="直接连接符 30"/>
          <p:cNvCxnSpPr/>
          <p:nvPr/>
        </p:nvCxnSpPr>
        <p:spPr>
          <a:xfrm>
            <a:off x="1066580" y="2193744"/>
            <a:ext cx="1551069" cy="0"/>
          </a:xfrm>
          <a:prstGeom prst="line">
            <a:avLst/>
          </a:prstGeom>
          <a:ln w="19050">
            <a:gradFill flip="none" rotWithShape="1">
              <a:gsLst>
                <a:gs pos="0">
                  <a:srgbClr val="32416B">
                    <a:alpha val="0"/>
                  </a:srgbClr>
                </a:gs>
                <a:gs pos="50000">
                  <a:schemeClr val="bg1"/>
                </a:gs>
                <a:gs pos="100000">
                  <a:srgbClr val="32416B">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51155" y="325120"/>
            <a:ext cx="4559300" cy="1015365"/>
            <a:chOff x="1572" y="494"/>
            <a:chExt cx="7180" cy="1599"/>
          </a:xfrm>
        </p:grpSpPr>
        <p:grpSp>
          <p:nvGrpSpPr>
            <p:cNvPr id="5" name="组合 4"/>
            <p:cNvGrpSpPr/>
            <p:nvPr/>
          </p:nvGrpSpPr>
          <p:grpSpPr>
            <a:xfrm>
              <a:off x="1572" y="494"/>
              <a:ext cx="2047" cy="1599"/>
              <a:chOff x="2761095" y="2248418"/>
              <a:chExt cx="1948563" cy="1522661"/>
            </a:xfrm>
          </p:grpSpPr>
          <p:sp>
            <p:nvSpPr>
              <p:cNvPr id="12"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4"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8" name="文本框 17"/>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20" name="矩形 19"/>
            <p:cNvSpPr/>
            <p:nvPr/>
          </p:nvSpPr>
          <p:spPr>
            <a:xfrm>
              <a:off x="3078" y="751"/>
              <a:ext cx="30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开发动机</a:t>
              </a:r>
              <a:endParaRPr lang="en-US" altLang="zh-CN" sz="3200" b="1" spc="300" dirty="0">
                <a:latin typeface="微软雅黑" panose="020B0503020204020204" charset="-122"/>
                <a:ea typeface="微软雅黑" panose="020B0503020204020204" charset="-122"/>
              </a:endParaRPr>
            </a:p>
          </p:txBody>
        </p:sp>
        <p:sp>
          <p:nvSpPr>
            <p:cNvPr id="21" name="文本框 20"/>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Motivations</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1" name="组合 20"/>
          <p:cNvGrpSpPr/>
          <p:nvPr userDrawn="1"/>
        </p:nvGrpSpPr>
        <p:grpSpPr>
          <a:xfrm>
            <a:off x="10289667" y="-801077"/>
            <a:ext cx="1902333" cy="2044520"/>
            <a:chOff x="8135783" y="-1669981"/>
            <a:chExt cx="4056217" cy="4359393"/>
          </a:xfrm>
        </p:grpSpPr>
        <p:sp>
          <p:nvSpPr>
            <p:cNvPr id="22"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749935" y="1419860"/>
            <a:ext cx="10692130" cy="4385264"/>
            <a:chOff x="1181" y="2236"/>
            <a:chExt cx="16838" cy="6906"/>
          </a:xfrm>
        </p:grpSpPr>
        <p:grpSp>
          <p:nvGrpSpPr>
            <p:cNvPr id="33" name="组合 32"/>
            <p:cNvGrpSpPr/>
            <p:nvPr/>
          </p:nvGrpSpPr>
          <p:grpSpPr>
            <a:xfrm>
              <a:off x="5662" y="2733"/>
              <a:ext cx="3586" cy="5877"/>
              <a:chOff x="871675" y="1735596"/>
              <a:chExt cx="2276930" cy="3731763"/>
            </a:xfrm>
            <a:solidFill>
              <a:schemeClr val="accent1">
                <a:lumMod val="20000"/>
                <a:lumOff val="80000"/>
              </a:schemeClr>
            </a:solidFill>
          </p:grpSpPr>
          <p:sp>
            <p:nvSpPr>
              <p:cNvPr id="34" name="矩形 33"/>
              <p:cNvSpPr/>
              <p:nvPr/>
            </p:nvSpPr>
            <p:spPr>
              <a:xfrm>
                <a:off x="871675" y="1735596"/>
                <a:ext cx="2276930" cy="2703053"/>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12" name="文本框 11"/>
              <p:cNvSpPr txBox="1"/>
              <p:nvPr/>
            </p:nvSpPr>
            <p:spPr>
              <a:xfrm>
                <a:off x="956268" y="2054948"/>
                <a:ext cx="2107745" cy="3412411"/>
              </a:xfrm>
              <a:prstGeom prst="rect">
                <a:avLst/>
              </a:prstGeom>
              <a:grpFill/>
            </p:spPr>
            <p:txBody>
              <a:bodyPr wrap="square">
                <a:spAutoFit/>
              </a:bodyPr>
              <a:lstStyle/>
              <a:p>
                <a:pPr algn="just">
                  <a:lnSpc>
                    <a:spcPct val="120000"/>
                  </a:lnSpc>
                </a:pPr>
                <a:r>
                  <a:rPr lang="zh-CN" altLang="en-US" dirty="0">
                    <a:latin typeface="微软雅黑" panose="020B0503020204020204" charset="-122"/>
                    <a:ea typeface="微软雅黑" panose="020B0503020204020204" charset="-122"/>
                    <a:sym typeface="+mn-ea"/>
                  </a:rPr>
                  <a:t>具体来说，将图数据划分为</a:t>
                </a:r>
                <a:r>
                  <a:rPr lang="en-US" altLang="zh-CN" dirty="0">
                    <a:latin typeface="微软雅黑" panose="020B0503020204020204" charset="-122"/>
                    <a:ea typeface="微软雅黑" panose="020B0503020204020204" charset="-122"/>
                    <a:sym typeface="+mn-ea"/>
                  </a:rPr>
                  <a:t>LLC</a:t>
                </a:r>
                <a:r>
                  <a:rPr lang="zh-CN" altLang="en-US" dirty="0">
                    <a:latin typeface="微软雅黑" panose="020B0503020204020204" charset="-122"/>
                    <a:ea typeface="微软雅黑" panose="020B0503020204020204" charset="-122"/>
                    <a:sym typeface="+mn-ea"/>
                  </a:rPr>
                  <a:t>大小的分区，并将每个分区与缓冲区关联，以将查询的操作存储到分区。我们动态地调度一个分区来处理，缓冲操作在缓存常驻图分区上批量执行。</a:t>
                </a:r>
                <a:endParaRPr lang="zh-CN" altLang="en-US" kern="0" dirty="0">
                  <a:solidFill>
                    <a:srgbClr val="779B5E"/>
                  </a:solidFill>
                  <a:latin typeface="微软雅黑" panose="020B0503020204020204" charset="-122"/>
                  <a:ea typeface="微软雅黑" panose="020B0503020204020204" charset="-122"/>
                  <a:sym typeface="+mn-ea"/>
                </a:endParaRPr>
              </a:p>
            </p:txBody>
          </p:sp>
        </p:grpSp>
        <p:grpSp>
          <p:nvGrpSpPr>
            <p:cNvPr id="36" name="组合 35"/>
            <p:cNvGrpSpPr/>
            <p:nvPr/>
          </p:nvGrpSpPr>
          <p:grpSpPr>
            <a:xfrm>
              <a:off x="9952" y="2733"/>
              <a:ext cx="3586" cy="6400"/>
              <a:chOff x="871675" y="1735596"/>
              <a:chExt cx="2276930" cy="4063756"/>
            </a:xfrm>
            <a:solidFill>
              <a:schemeClr val="accent1">
                <a:lumMod val="20000"/>
                <a:lumOff val="80000"/>
              </a:schemeClr>
            </a:solidFill>
          </p:grpSpPr>
          <p:sp>
            <p:nvSpPr>
              <p:cNvPr id="13" name="矩形 12"/>
              <p:cNvSpPr/>
              <p:nvPr/>
            </p:nvSpPr>
            <p:spPr>
              <a:xfrm>
                <a:off x="871675" y="1735596"/>
                <a:ext cx="2276930" cy="2703053"/>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14" name="文本框 13"/>
              <p:cNvSpPr txBox="1"/>
              <p:nvPr/>
            </p:nvSpPr>
            <p:spPr>
              <a:xfrm>
                <a:off x="956268" y="2054948"/>
                <a:ext cx="2107745" cy="3744404"/>
              </a:xfrm>
              <a:prstGeom prst="rect">
                <a:avLst/>
              </a:prstGeom>
              <a:grpFill/>
            </p:spPr>
            <p:txBody>
              <a:bodyPr wrap="square">
                <a:spAutoFit/>
              </a:bodyPr>
              <a:lstStyle/>
              <a:p>
                <a:pPr algn="just" fontAlgn="auto">
                  <a:lnSpc>
                    <a:spcPct val="120000"/>
                  </a:lnSpc>
                </a:pPr>
                <a:r>
                  <a:rPr lang="zh-CN" altLang="en-US" dirty="0">
                    <a:latin typeface="微软雅黑" panose="020B0503020204020204" charset="-122"/>
                    <a:ea typeface="微软雅黑" panose="020B0503020204020204" charset="-122"/>
                    <a:sym typeface="+mn-ea"/>
                  </a:rPr>
                  <a:t>进一步</a:t>
                </a:r>
                <a:r>
                  <a:rPr lang="zh-CN" altLang="en-US" dirty="0">
                    <a:latin typeface="微软雅黑" panose="020B0503020204020204" charset="-122"/>
                    <a:ea typeface="微软雅黑" panose="020B0503020204020204" charset="-122"/>
                    <a:sym typeface="+mn-ea"/>
                  </a:rPr>
                  <a:t>需要开发更高效的分区内与分区间的优化处理策略。第一个是基于优先级的调度，以选择可以导致快速收敛的分区。第二种是产生优化，提前终止查询的分区内处理，以减少冗余工作。</a:t>
                </a:r>
                <a:endParaRPr lang="zh-CN" altLang="en-US" dirty="0">
                  <a:latin typeface="微软雅黑" panose="020B0503020204020204" charset="-122"/>
                  <a:ea typeface="微软雅黑" panose="020B0503020204020204" charset="-122"/>
                  <a:sym typeface="+mn-ea"/>
                </a:endParaRPr>
              </a:p>
            </p:txBody>
          </p:sp>
        </p:grpSp>
        <p:grpSp>
          <p:nvGrpSpPr>
            <p:cNvPr id="15" name="组合 14"/>
            <p:cNvGrpSpPr/>
            <p:nvPr/>
          </p:nvGrpSpPr>
          <p:grpSpPr>
            <a:xfrm>
              <a:off x="14242" y="2733"/>
              <a:ext cx="3586" cy="5912"/>
              <a:chOff x="871675" y="1735596"/>
              <a:chExt cx="2276930" cy="3753720"/>
            </a:xfrm>
            <a:solidFill>
              <a:schemeClr val="accent1">
                <a:lumMod val="20000"/>
                <a:lumOff val="80000"/>
              </a:schemeClr>
            </a:solidFill>
          </p:grpSpPr>
          <p:sp>
            <p:nvSpPr>
              <p:cNvPr id="16" name="矩形 15"/>
              <p:cNvSpPr/>
              <p:nvPr/>
            </p:nvSpPr>
            <p:spPr>
              <a:xfrm>
                <a:off x="871675" y="1735596"/>
                <a:ext cx="2276930" cy="2703053"/>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41" name="文本框 40"/>
              <p:cNvSpPr txBox="1"/>
              <p:nvPr/>
            </p:nvSpPr>
            <p:spPr>
              <a:xfrm>
                <a:off x="956268" y="2054948"/>
                <a:ext cx="2107745" cy="3434368"/>
              </a:xfrm>
              <a:prstGeom prst="rect">
                <a:avLst/>
              </a:prstGeom>
              <a:grpFill/>
            </p:spPr>
            <p:txBody>
              <a:bodyPr wrap="square">
                <a:spAutoFit/>
              </a:bodyPr>
              <a:lstStyle/>
              <a:p>
                <a:pPr algn="just" fontAlgn="auto">
                  <a:lnSpc>
                    <a:spcPct val="120000"/>
                  </a:lnSpc>
                </a:pPr>
                <a:r>
                  <a:rPr lang="zh-CN" altLang="en-US" dirty="0">
                    <a:latin typeface="微软雅黑" panose="020B0503020204020204" charset="-122"/>
                    <a:ea typeface="微软雅黑" panose="020B0503020204020204" charset="-122"/>
                    <a:sym typeface="+mn-ea"/>
                  </a:rPr>
                  <a:t>目前，ForkGraph支持FPPs中常用的查询列表，包括BFS、DFS、SSSP、PPR和RW等算法。还可以轻松地自定义实现更基本的查询类型，以支持其他基于FPP的图形应用程序。</a:t>
                </a:r>
                <a:endParaRPr lang="zh-CN" altLang="en-US" dirty="0">
                  <a:latin typeface="微软雅黑" panose="020B0503020204020204" charset="-122"/>
                  <a:ea typeface="微软雅黑" panose="020B0503020204020204" charset="-122"/>
                  <a:sym typeface="+mn-ea"/>
                </a:endParaRPr>
              </a:p>
            </p:txBody>
          </p:sp>
        </p:grpSp>
        <p:grpSp>
          <p:nvGrpSpPr>
            <p:cNvPr id="17" name="组合 16"/>
            <p:cNvGrpSpPr/>
            <p:nvPr/>
          </p:nvGrpSpPr>
          <p:grpSpPr>
            <a:xfrm>
              <a:off x="1373" y="2733"/>
              <a:ext cx="3586" cy="6409"/>
              <a:chOff x="871675" y="1735596"/>
              <a:chExt cx="2276930" cy="4069590"/>
            </a:xfrm>
            <a:solidFill>
              <a:schemeClr val="accent1">
                <a:lumMod val="20000"/>
                <a:lumOff val="80000"/>
              </a:schemeClr>
            </a:solidFill>
          </p:grpSpPr>
          <p:sp>
            <p:nvSpPr>
              <p:cNvPr id="25" name="矩形 24"/>
              <p:cNvSpPr/>
              <p:nvPr/>
            </p:nvSpPr>
            <p:spPr>
              <a:xfrm>
                <a:off x="871675" y="1735596"/>
                <a:ext cx="2276930" cy="2703053"/>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27" name="文本框 26"/>
              <p:cNvSpPr txBox="1"/>
              <p:nvPr/>
            </p:nvSpPr>
            <p:spPr>
              <a:xfrm>
                <a:off x="956268" y="2060663"/>
                <a:ext cx="2107745" cy="3744523"/>
              </a:xfrm>
              <a:prstGeom prst="rect">
                <a:avLst/>
              </a:prstGeom>
              <a:grpFill/>
            </p:spPr>
            <p:txBody>
              <a:bodyPr wrap="square">
                <a:spAutoFit/>
              </a:bodyPr>
              <a:lstStyle/>
              <a:p>
                <a:pPr algn="just">
                  <a:lnSpc>
                    <a:spcPct val="120000"/>
                  </a:lnSpc>
                </a:pPr>
                <a:r>
                  <a:rPr lang="zh-CN" altLang="en-US" dirty="0">
                    <a:latin typeface="微软雅黑" panose="020B0503020204020204" charset="-122"/>
                    <a:ea typeface="微软雅黑" panose="020B0503020204020204" charset="-122"/>
                    <a:sym typeface="+mn-ea"/>
                  </a:rPr>
                  <a:t>本文所介绍的系统ForkGraph用于处理多核机器上内存图</a:t>
                </a:r>
                <a:r>
                  <a:rPr lang="en-US" altLang="zh-CN" dirty="0">
                    <a:latin typeface="微软雅黑" panose="020B0503020204020204" charset="-122"/>
                    <a:ea typeface="微软雅黑" panose="020B0503020204020204" charset="-122"/>
                    <a:sym typeface="+mn-ea"/>
                  </a:rPr>
                  <a:t>FPP</a:t>
                </a:r>
                <a:r>
                  <a:rPr lang="zh-CN" altLang="en-US" dirty="0">
                    <a:latin typeface="微软雅黑" panose="020B0503020204020204" charset="-122"/>
                    <a:ea typeface="微软雅黑" panose="020B0503020204020204" charset="-122"/>
                    <a:sym typeface="+mn-ea"/>
                  </a:rPr>
                  <a:t>。其核心设计是基于一种新的在图上的缓冲执行模型，通过协调FPP查询对图的操作，从而利用FPP查询之间的局部性和共享机会。</a:t>
                </a:r>
                <a:endParaRPr lang="zh-CN" altLang="en-US" dirty="0">
                  <a:latin typeface="微软雅黑" panose="020B0503020204020204" charset="-122"/>
                  <a:ea typeface="微软雅黑" panose="020B0503020204020204" charset="-122"/>
                  <a:sym typeface="+mn-ea"/>
                </a:endParaRPr>
              </a:p>
            </p:txBody>
          </p:sp>
        </p:grpSp>
        <p:sp>
          <p:nvSpPr>
            <p:cNvPr id="31" name="矩形: 圆角 17"/>
            <p:cNvSpPr/>
            <p:nvPr/>
          </p:nvSpPr>
          <p:spPr>
            <a:xfrm>
              <a:off x="1181"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en-US" altLang="zh-CN" sz="2000" b="1" kern="0" dirty="0">
                  <a:solidFill>
                    <a:schemeClr val="bg1"/>
                  </a:solidFill>
                  <a:effectLst/>
                  <a:latin typeface="微软雅黑" panose="020B0503020204020204" charset="-122"/>
                  <a:ea typeface="微软雅黑" panose="020B0503020204020204" charset="-122"/>
                </a:rPr>
                <a:t>ForkGraph</a:t>
              </a:r>
              <a:r>
                <a:rPr lang="zh-CN" altLang="en-US" sz="2000" b="1" kern="0" dirty="0">
                  <a:solidFill>
                    <a:schemeClr val="bg1"/>
                  </a:solidFill>
                  <a:effectLst/>
                  <a:latin typeface="微软雅黑" panose="020B0503020204020204" charset="-122"/>
                  <a:ea typeface="微软雅黑" panose="020B0503020204020204" charset="-122"/>
                </a:rPr>
                <a:t>设计</a:t>
              </a:r>
              <a:endParaRPr lang="zh-CN" altLang="en-US" sz="2000" b="1" kern="0" dirty="0">
                <a:solidFill>
                  <a:schemeClr val="bg1"/>
                </a:solidFill>
                <a:effectLst/>
                <a:latin typeface="微软雅黑" panose="020B0503020204020204" charset="-122"/>
                <a:ea typeface="微软雅黑" panose="020B0503020204020204" charset="-122"/>
              </a:endParaRPr>
            </a:p>
          </p:txBody>
        </p:sp>
        <p:sp>
          <p:nvSpPr>
            <p:cNvPr id="42" name="矩形: 圆角 18"/>
            <p:cNvSpPr/>
            <p:nvPr/>
          </p:nvSpPr>
          <p:spPr>
            <a:xfrm>
              <a:off x="5471"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sym typeface="+mn-ea"/>
                </a:rPr>
                <a:t>图划分</a:t>
              </a:r>
              <a:endParaRPr lang="zh-CN" altLang="en-US" sz="2000" b="1" kern="0" dirty="0">
                <a:solidFill>
                  <a:schemeClr val="bg1"/>
                </a:solidFill>
                <a:effectLst/>
                <a:latin typeface="微软雅黑" panose="020B0503020204020204" charset="-122"/>
                <a:ea typeface="微软雅黑" panose="020B0503020204020204" charset="-122"/>
                <a:sym typeface="+mn-ea"/>
              </a:endParaRPr>
            </a:p>
          </p:txBody>
        </p:sp>
        <p:sp>
          <p:nvSpPr>
            <p:cNvPr id="43" name="矩形: 圆角 19"/>
            <p:cNvSpPr/>
            <p:nvPr/>
          </p:nvSpPr>
          <p:spPr>
            <a:xfrm>
              <a:off x="9760"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rPr>
                <a:t>分区优化</a:t>
              </a:r>
              <a:endParaRPr lang="zh-CN" altLang="en-US" sz="2000" b="1" kern="0" dirty="0">
                <a:solidFill>
                  <a:schemeClr val="bg1"/>
                </a:solidFill>
                <a:effectLst/>
                <a:latin typeface="微软雅黑" panose="020B0503020204020204" charset="-122"/>
                <a:ea typeface="微软雅黑" panose="020B0503020204020204" charset="-122"/>
              </a:endParaRPr>
            </a:p>
          </p:txBody>
        </p:sp>
        <p:sp>
          <p:nvSpPr>
            <p:cNvPr id="44" name="矩形: 圆角 20"/>
            <p:cNvSpPr/>
            <p:nvPr/>
          </p:nvSpPr>
          <p:spPr>
            <a:xfrm>
              <a:off x="14050"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rPr>
                <a:t>适用领域</a:t>
              </a:r>
              <a:endParaRPr lang="zh-CN" altLang="en-US" sz="2000" b="1" kern="0" dirty="0">
                <a:solidFill>
                  <a:schemeClr val="bg1"/>
                </a:solidFill>
                <a:effectLst/>
                <a:latin typeface="微软雅黑" panose="020B0503020204020204" charset="-122"/>
                <a:ea typeface="微软雅黑" panose="020B0503020204020204" charset="-122"/>
              </a:endParaRPr>
            </a:p>
          </p:txBody>
        </p:sp>
      </p:grpSp>
      <p:grpSp>
        <p:nvGrpSpPr>
          <p:cNvPr id="2" name="组合 1"/>
          <p:cNvGrpSpPr/>
          <p:nvPr/>
        </p:nvGrpSpPr>
        <p:grpSpPr>
          <a:xfrm>
            <a:off x="351155" y="325120"/>
            <a:ext cx="4559300" cy="1015365"/>
            <a:chOff x="1572" y="494"/>
            <a:chExt cx="7180" cy="1599"/>
          </a:xfrm>
        </p:grpSpPr>
        <p:grpSp>
          <p:nvGrpSpPr>
            <p:cNvPr id="3" name="组合 2"/>
            <p:cNvGrpSpPr/>
            <p:nvPr/>
          </p:nvGrpSpPr>
          <p:grpSpPr>
            <a:xfrm>
              <a:off x="1572" y="494"/>
              <a:ext cx="2047" cy="1599"/>
              <a:chOff x="2761095" y="2248418"/>
              <a:chExt cx="1948563" cy="1522661"/>
            </a:xfrm>
          </p:grpSpPr>
          <p:sp>
            <p:nvSpPr>
              <p:cNvPr id="4"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5"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7" name="文本框 6"/>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8" name="矩形 17"/>
            <p:cNvSpPr/>
            <p:nvPr/>
          </p:nvSpPr>
          <p:spPr>
            <a:xfrm>
              <a:off x="3078" y="751"/>
              <a:ext cx="30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开发动机</a:t>
              </a:r>
              <a:endParaRPr lang="en-US" altLang="zh-CN" sz="3200" b="1" spc="300" dirty="0">
                <a:latin typeface="微软雅黑" panose="020B0503020204020204" charset="-122"/>
                <a:ea typeface="微软雅黑" panose="020B0503020204020204" charset="-122"/>
              </a:endParaRPr>
            </a:p>
          </p:txBody>
        </p:sp>
        <p:sp>
          <p:nvSpPr>
            <p:cNvPr id="19" name="文本框 1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Motivations</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5145"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0">
                <a:schemeClr val="accent1">
                  <a:lumMod val="20000"/>
                  <a:lumOff val="80000"/>
                </a:schemeClr>
              </a:gs>
              <a:gs pos="26000">
                <a:srgbClr val="D9EB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1.5"/>
          <p:cNvPicPr/>
          <p:nvPr>
            <p:custDataLst>
              <p:tags r:id="rId1"/>
            </p:custDataLst>
          </p:nvPr>
        </p:nvPicPr>
        <p:blipFill>
          <a:blip r:embed="rId2"/>
          <a:srcRect l="22403" t="1475" r="22481" b="58056"/>
          <a:stretch>
            <a:fillRect/>
          </a:stretch>
        </p:blipFill>
        <p:spPr>
          <a:xfrm flipH="1">
            <a:off x="7152005" y="2223135"/>
            <a:ext cx="5039995" cy="4634865"/>
          </a:xfrm>
          <a:prstGeom prst="rect">
            <a:avLst/>
          </a:prstGeom>
        </p:spPr>
      </p:pic>
      <p:pic>
        <p:nvPicPr>
          <p:cNvPr id="5" name="图片 4" descr="校徽"/>
          <p:cNvPicPr>
            <a:picLocks noChangeAspect="1"/>
          </p:cNvPicPr>
          <p:nvPr/>
        </p:nvPicPr>
        <p:blipFill>
          <a:blip r:embed="rId3"/>
          <a:stretch>
            <a:fillRect/>
          </a:stretch>
        </p:blipFill>
        <p:spPr>
          <a:xfrm>
            <a:off x="10413365" y="186055"/>
            <a:ext cx="1422400" cy="1080135"/>
          </a:xfrm>
          <a:prstGeom prst="rect">
            <a:avLst/>
          </a:prstGeom>
        </p:spPr>
      </p:pic>
      <p:sp>
        <p:nvSpPr>
          <p:cNvPr id="21" name="任意多边形: 形状 52"/>
          <p:cNvSpPr/>
          <p:nvPr/>
        </p:nvSpPr>
        <p:spPr>
          <a:xfrm flipV="1">
            <a:off x="4925060" y="0"/>
            <a:ext cx="407416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4"/>
          <a:stretch>
            <a:fillRect/>
          </a:stretch>
        </p:blipFill>
        <p:spPr>
          <a:xfrm>
            <a:off x="10913745" y="6055995"/>
            <a:ext cx="1080000" cy="604432"/>
          </a:xfrm>
          <a:prstGeom prst="rect">
            <a:avLst/>
          </a:prstGeom>
        </p:spPr>
      </p:pic>
      <p:grpSp>
        <p:nvGrpSpPr>
          <p:cNvPr id="6" name="组合 5"/>
          <p:cNvGrpSpPr/>
          <p:nvPr/>
        </p:nvGrpSpPr>
        <p:grpSpPr>
          <a:xfrm>
            <a:off x="1981200" y="1901190"/>
            <a:ext cx="6291580" cy="2896235"/>
            <a:chOff x="1932" y="2994"/>
            <a:chExt cx="9908" cy="4561"/>
          </a:xfrm>
        </p:grpSpPr>
        <p:grpSp>
          <p:nvGrpSpPr>
            <p:cNvPr id="7" name="组合 6"/>
            <p:cNvGrpSpPr/>
            <p:nvPr/>
          </p:nvGrpSpPr>
          <p:grpSpPr>
            <a:xfrm>
              <a:off x="1932" y="2994"/>
              <a:ext cx="3242" cy="2179"/>
              <a:chOff x="2761095" y="2292169"/>
              <a:chExt cx="2058736" cy="1383665"/>
            </a:xfrm>
          </p:grpSpPr>
          <p:sp>
            <p:nvSpPr>
              <p:cNvPr id="8"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02</a:t>
              </a:r>
              <a:endParaRPr lang="en-US" altLang="zh-CN" sz="8000" b="1" dirty="0">
                <a:latin typeface="微软雅黑" panose="020B0503020204020204" charset="-122"/>
                <a:ea typeface="微软雅黑" panose="020B0503020204020204" charset="-122"/>
              </a:endParaRPr>
            </a:p>
          </p:txBody>
        </p:sp>
        <p:sp>
          <p:nvSpPr>
            <p:cNvPr id="12" name="矩形 11"/>
            <p:cNvSpPr/>
            <p:nvPr/>
          </p:nvSpPr>
          <p:spPr>
            <a:xfrm>
              <a:off x="2118" y="5546"/>
              <a:ext cx="5808" cy="1743"/>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系统设计</a:t>
              </a:r>
              <a:endParaRPr lang="zh-CN" altLang="en-US" sz="6600" b="1" spc="300" dirty="0">
                <a:latin typeface="微软雅黑" panose="020B0503020204020204" charset="-122"/>
                <a:ea typeface="微软雅黑" panose="020B0503020204020204" charset="-122"/>
              </a:endParaRPr>
            </a:p>
          </p:txBody>
        </p:sp>
        <p:sp>
          <p:nvSpPr>
            <p:cNvPr id="13" name="文本框 12"/>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Motivations</a:t>
              </a:r>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UNIT_PLACING_PICTURE_USER_VIEWPORT" val="{&quot;height&quot;:10800,&quot;width&quot;:8100}"/>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COMMONDATA" val="eyJoZGlkIjoiMjNmMzg4NWU2MGU0MjdhN2JhMjQ5NzRmOTlhMmY2ZjQifQ=="/>
  <p:tag name="KSO_WPP_MARK_KEY" val="dfd9a8fe-c6f1-4270-b5d2-3f24112c1f8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3335</Words>
  <Application>WPS 演示</Application>
  <PresentationFormat>宽屏</PresentationFormat>
  <Paragraphs>382</Paragraphs>
  <Slides>25</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Wingdings</vt:lpstr>
      <vt:lpstr>微软雅黑</vt:lpstr>
      <vt:lpstr>Times New Roman</vt:lpstr>
      <vt:lpstr>Arial Unicode MS</vt:lpstr>
      <vt:lpstr>Calibri</vt:lpstr>
      <vt:lpstr>思源黑体 CN Regular</vt:lpstr>
      <vt:lpstr>黑体</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tzp</dc:creator>
  <cp:lastModifiedBy>为何不泡椒</cp:lastModifiedBy>
  <cp:revision>206</cp:revision>
  <dcterms:created xsi:type="dcterms:W3CDTF">2019-06-19T02:08:00Z</dcterms:created>
  <dcterms:modified xsi:type="dcterms:W3CDTF">2022-12-07T17:16:45Z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0FA7266D02E942AAAA912ABFFAAB6B71</vt:lpwstr>
  </property>
</Properties>
</file>