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92608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1254" y="-162"/>
      </p:cViewPr>
      <p:guideLst>
        <p:guide orient="horz" pos="9216"/>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9089818"/>
            <a:ext cx="27980640" cy="6272106"/>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6581120"/>
            <a:ext cx="23042880" cy="747776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6EC8FF-9D45-4F2D-95B7-32301616490E}"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257174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EC8FF-9D45-4F2D-95B7-32301616490E}"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343403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93" y="5621867"/>
            <a:ext cx="31106743" cy="11984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0" y="5621867"/>
            <a:ext cx="92771597" cy="11984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EC8FF-9D45-4F2D-95B7-32301616490E}"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36861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EC8FF-9D45-4F2D-95B7-32301616490E}"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398146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8802777"/>
            <a:ext cx="27980640" cy="581152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2401981"/>
            <a:ext cx="27980640" cy="6400799"/>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6EC8FF-9D45-4F2D-95B7-32301616490E}"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415545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2" y="32769387"/>
            <a:ext cx="61939170" cy="92693068"/>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2" y="32769387"/>
            <a:ext cx="61939170" cy="92693068"/>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6EC8FF-9D45-4F2D-95B7-32301616490E}"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112883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171788"/>
            <a:ext cx="2962656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6549815"/>
            <a:ext cx="14544677" cy="2729652"/>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645921" y="9279467"/>
            <a:ext cx="14544677" cy="16858828"/>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549815"/>
            <a:ext cx="14550390" cy="2729652"/>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6722092" y="9279467"/>
            <a:ext cx="14550390" cy="16858828"/>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6EC8FF-9D45-4F2D-95B7-32301616490E}" type="datetimeFigureOut">
              <a:rPr lang="en-US" smtClean="0"/>
              <a:t>6/19/2014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210876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6EC8FF-9D45-4F2D-95B7-32301616490E}" type="datetimeFigureOut">
              <a:rPr lang="en-US" smtClean="0"/>
              <a:t>6/19/2014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196591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EC8FF-9D45-4F2D-95B7-32301616490E}" type="datetimeFigureOut">
              <a:rPr lang="en-US" smtClean="0"/>
              <a:t>6/19/2014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256771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165014"/>
            <a:ext cx="10829927" cy="495808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2870180" y="1165020"/>
            <a:ext cx="18402300" cy="24973281"/>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6123100"/>
            <a:ext cx="10829927" cy="20015201"/>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EC8FF-9D45-4F2D-95B7-32301616490E}"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335856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0482562"/>
            <a:ext cx="19751040" cy="2418081"/>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6452237" y="2614506"/>
            <a:ext cx="19751040" cy="1755648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6452237" y="22900643"/>
            <a:ext cx="19751040" cy="3434079"/>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EC8FF-9D45-4F2D-95B7-32301616490E}"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69FD-70EB-460C-9F45-57BA0475E55F}" type="slidenum">
              <a:rPr lang="en-US" smtClean="0"/>
              <a:t>‹#›</a:t>
            </a:fld>
            <a:endParaRPr lang="en-US"/>
          </a:p>
        </p:txBody>
      </p:sp>
    </p:spTree>
    <p:extLst>
      <p:ext uri="{BB962C8B-B14F-4D97-AF65-F5344CB8AC3E}">
        <p14:creationId xmlns:p14="http://schemas.microsoft.com/office/powerpoint/2010/main" val="83442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171788"/>
            <a:ext cx="29626560" cy="48768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827524"/>
            <a:ext cx="29626560" cy="19310777"/>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7120429"/>
            <a:ext cx="7680960" cy="1557866"/>
          </a:xfrm>
          <a:prstGeom prst="rect">
            <a:avLst/>
          </a:prstGeom>
        </p:spPr>
        <p:txBody>
          <a:bodyPr vert="horz" lIns="407557" tIns="203779" rIns="407557" bIns="203779" rtlCol="0" anchor="ctr"/>
          <a:lstStyle>
            <a:lvl1pPr algn="l">
              <a:defRPr sz="5300">
                <a:solidFill>
                  <a:schemeClr val="tx1">
                    <a:tint val="75000"/>
                  </a:schemeClr>
                </a:solidFill>
              </a:defRPr>
            </a:lvl1pPr>
          </a:lstStyle>
          <a:p>
            <a:fld id="{506EC8FF-9D45-4F2D-95B7-32301616490E}" type="datetimeFigureOut">
              <a:rPr lang="en-US" smtClean="0"/>
              <a:t>6/19/2014</a:t>
            </a:fld>
            <a:endParaRPr lang="en-US"/>
          </a:p>
        </p:txBody>
      </p:sp>
      <p:sp>
        <p:nvSpPr>
          <p:cNvPr id="5" name="Footer Placeholder 4"/>
          <p:cNvSpPr>
            <a:spLocks noGrp="1"/>
          </p:cNvSpPr>
          <p:nvPr>
            <p:ph type="ftr" sz="quarter" idx="3"/>
          </p:nvPr>
        </p:nvSpPr>
        <p:spPr>
          <a:xfrm>
            <a:off x="11247120" y="27120429"/>
            <a:ext cx="10424160" cy="1557866"/>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7120429"/>
            <a:ext cx="7680960" cy="1557866"/>
          </a:xfrm>
          <a:prstGeom prst="rect">
            <a:avLst/>
          </a:prstGeom>
        </p:spPr>
        <p:txBody>
          <a:bodyPr vert="horz" lIns="407557" tIns="203779" rIns="407557" bIns="203779" rtlCol="0" anchor="ctr"/>
          <a:lstStyle>
            <a:lvl1pPr algn="r">
              <a:defRPr sz="5300">
                <a:solidFill>
                  <a:schemeClr val="tx1">
                    <a:tint val="75000"/>
                  </a:schemeClr>
                </a:solidFill>
              </a:defRPr>
            </a:lvl1pPr>
          </a:lstStyle>
          <a:p>
            <a:fld id="{34C269FD-70EB-460C-9F45-57BA0475E55F}" type="slidenum">
              <a:rPr lang="en-US" smtClean="0"/>
              <a:t>‹#›</a:t>
            </a:fld>
            <a:endParaRPr lang="en-US"/>
          </a:p>
        </p:txBody>
      </p:sp>
    </p:spTree>
    <p:extLst>
      <p:ext uri="{BB962C8B-B14F-4D97-AF65-F5344CB8AC3E}">
        <p14:creationId xmlns:p14="http://schemas.microsoft.com/office/powerpoint/2010/main" val="3321222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4" descr="http://www.robotshop.com/media/files/images/makey-makey-standard-kit-1-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301" y="15047441"/>
            <a:ext cx="5534025" cy="38481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upload.wikimedia.org/wikipedia/commons/3/3b/Raspberry_Pi_Model_B_Rev.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38722" y="14374675"/>
            <a:ext cx="8727488" cy="5818325"/>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4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3159" y="3312142"/>
            <a:ext cx="2115306" cy="2115306"/>
          </a:xfrm>
          <a:prstGeom prst="rect">
            <a:avLst/>
          </a:prstGeom>
        </p:spPr>
      </p:pic>
      <p:grpSp>
        <p:nvGrpSpPr>
          <p:cNvPr id="448" name="Group 447"/>
          <p:cNvGrpSpPr/>
          <p:nvPr/>
        </p:nvGrpSpPr>
        <p:grpSpPr>
          <a:xfrm>
            <a:off x="1279592" y="5412701"/>
            <a:ext cx="771141" cy="13332499"/>
            <a:chOff x="2129783" y="6858000"/>
            <a:chExt cx="771141" cy="5863733"/>
          </a:xfrm>
        </p:grpSpPr>
        <p:cxnSp>
          <p:nvCxnSpPr>
            <p:cNvPr id="449" name="Straight Connector 448"/>
            <p:cNvCxnSpPr/>
            <p:nvPr/>
          </p:nvCxnSpPr>
          <p:spPr bwMode="auto">
            <a:xfrm flipH="1">
              <a:off x="2514876" y="6858000"/>
              <a:ext cx="478" cy="4887686"/>
            </a:xfrm>
            <a:prstGeom prst="line">
              <a:avLst/>
            </a:prstGeom>
            <a:noFill/>
            <a:ln w="38100" cap="flat" cmpd="sng" algn="ctr">
              <a:solidFill>
                <a:sysClr val="windowText" lastClr="000000"/>
              </a:solidFill>
              <a:prstDash val="solid"/>
              <a:headEnd type="none" w="med" len="med"/>
              <a:tailEnd type="none" w="med" len="med"/>
            </a:ln>
            <a:effectLst/>
          </p:spPr>
        </p:cxnSp>
        <p:pic>
          <p:nvPicPr>
            <p:cNvPr id="450" name="Picture 4" descr="http://www.clker.com/cliparts/4/4/d/4/12236156551925934261rsamurti_RSA_IEC_Ground_Symbol.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9783" y="11715533"/>
              <a:ext cx="771141" cy="10062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51" name="Straight Connector 450"/>
          <p:cNvCxnSpPr/>
          <p:nvPr/>
        </p:nvCxnSpPr>
        <p:spPr bwMode="auto">
          <a:xfrm>
            <a:off x="15433358" y="4963114"/>
            <a:ext cx="0" cy="11570074"/>
          </a:xfrm>
          <a:prstGeom prst="line">
            <a:avLst/>
          </a:prstGeom>
          <a:noFill/>
          <a:ln w="38100" cap="flat" cmpd="sng" algn="ctr">
            <a:solidFill>
              <a:sysClr val="windowText" lastClr="000000"/>
            </a:solidFill>
            <a:prstDash val="solid"/>
            <a:headEnd type="none" w="med" len="med"/>
            <a:tailEnd type="none" w="med" len="med"/>
          </a:ln>
          <a:effectLst/>
        </p:spPr>
      </p:cxnSp>
      <p:cxnSp>
        <p:nvCxnSpPr>
          <p:cNvPr id="452" name="Straight Connector 451"/>
          <p:cNvCxnSpPr/>
          <p:nvPr/>
        </p:nvCxnSpPr>
        <p:spPr bwMode="auto">
          <a:xfrm flipH="1">
            <a:off x="7470458" y="4963114"/>
            <a:ext cx="7962900" cy="0"/>
          </a:xfrm>
          <a:prstGeom prst="line">
            <a:avLst/>
          </a:prstGeom>
          <a:noFill/>
          <a:ln w="38100" cap="flat" cmpd="sng" algn="ctr">
            <a:solidFill>
              <a:sysClr val="windowText" lastClr="000000"/>
            </a:solidFill>
            <a:prstDash val="solid"/>
            <a:headEnd type="none" w="med" len="med"/>
            <a:tailEnd type="none" w="med" len="med"/>
          </a:ln>
          <a:effectLst/>
        </p:spPr>
      </p:cxnSp>
      <p:cxnSp>
        <p:nvCxnSpPr>
          <p:cNvPr id="454" name="Straight Arrow Connector 453"/>
          <p:cNvCxnSpPr/>
          <p:nvPr/>
        </p:nvCxnSpPr>
        <p:spPr bwMode="auto">
          <a:xfrm>
            <a:off x="5889308" y="3890704"/>
            <a:ext cx="285751" cy="342900"/>
          </a:xfrm>
          <a:prstGeom prst="straightConnector1">
            <a:avLst/>
          </a:prstGeom>
          <a:noFill/>
          <a:ln w="38100" cap="flat" cmpd="sng" algn="ctr">
            <a:solidFill>
              <a:sysClr val="windowText" lastClr="000000"/>
            </a:solidFill>
            <a:prstDash val="sysDot"/>
            <a:headEnd type="none" w="med" len="med"/>
            <a:tailEnd type="arrow"/>
          </a:ln>
          <a:effectLst/>
        </p:spPr>
      </p:cxnSp>
      <p:sp>
        <p:nvSpPr>
          <p:cNvPr id="456" name="TextBox 455"/>
          <p:cNvSpPr txBox="1"/>
          <p:nvPr/>
        </p:nvSpPr>
        <p:spPr>
          <a:xfrm>
            <a:off x="2050734" y="6072956"/>
            <a:ext cx="13033161" cy="5447645"/>
          </a:xfrm>
          <a:prstGeom prst="rect">
            <a:avLst/>
          </a:prstGeom>
          <a:noFill/>
        </p:spPr>
        <p:txBody>
          <a:bodyPr wrap="square" rtlCol="0">
            <a:spAutoFit/>
          </a:bodyPr>
          <a:lstStyle/>
          <a:p>
            <a:pPr defTabSz="914400" fontAlgn="base">
              <a:spcBef>
                <a:spcPct val="0"/>
              </a:spcBef>
              <a:spcAft>
                <a:spcPct val="0"/>
              </a:spcAft>
            </a:pPr>
            <a:r>
              <a:rPr lang="en-US" sz="4000" b="1" dirty="0" smtClean="0">
                <a:solidFill>
                  <a:srgbClr val="0033FE"/>
                </a:solidFill>
                <a:latin typeface="Garamond"/>
                <a:cs typeface="Arial" charset="0"/>
              </a:rPr>
              <a:t>How does the hardware work?</a:t>
            </a:r>
            <a:endParaRPr lang="en-US" sz="4000" dirty="0" smtClean="0">
              <a:solidFill>
                <a:prstClr val="black"/>
              </a:solidFill>
              <a:latin typeface="Garamond"/>
              <a:cs typeface="Arial" charset="0"/>
            </a:endParaRPr>
          </a:p>
          <a:p>
            <a:pPr defTabSz="914400" fontAlgn="base">
              <a:spcBef>
                <a:spcPct val="0"/>
              </a:spcBef>
              <a:spcAft>
                <a:spcPct val="0"/>
              </a:spcAft>
            </a:pPr>
            <a:r>
              <a:rPr lang="en-US" sz="2800" dirty="0" smtClean="0">
                <a:solidFill>
                  <a:prstClr val="black"/>
                </a:solidFill>
                <a:latin typeface="Arial" charset="0"/>
                <a:cs typeface="Arial" charset="0"/>
              </a:rPr>
              <a:t>The </a:t>
            </a:r>
            <a:r>
              <a:rPr lang="en-US" sz="2800" dirty="0" err="1" smtClean="0">
                <a:solidFill>
                  <a:prstClr val="black"/>
                </a:solidFill>
                <a:latin typeface="Arial" charset="0"/>
                <a:cs typeface="Arial" charset="0"/>
              </a:rPr>
              <a:t>MaKey</a:t>
            </a:r>
            <a:r>
              <a:rPr lang="en-US" sz="2800" dirty="0" smtClean="0">
                <a:solidFill>
                  <a:prstClr val="black"/>
                </a:solidFill>
                <a:latin typeface="Arial" charset="0"/>
                <a:cs typeface="Arial" charset="0"/>
              </a:rPr>
              <a:t> </a:t>
            </a:r>
            <a:r>
              <a:rPr lang="en-US" sz="2800" dirty="0" err="1" smtClean="0">
                <a:solidFill>
                  <a:prstClr val="black"/>
                </a:solidFill>
                <a:latin typeface="Arial" charset="0"/>
                <a:cs typeface="Arial" charset="0"/>
              </a:rPr>
              <a:t>MaKey</a:t>
            </a:r>
            <a:r>
              <a:rPr lang="en-US" sz="2800" dirty="0" smtClean="0">
                <a:solidFill>
                  <a:prstClr val="black"/>
                </a:solidFill>
                <a:latin typeface="Arial" charset="0"/>
                <a:cs typeface="Arial" charset="0"/>
              </a:rPr>
              <a:t> is a printed circuit board that uses an ATmega32u4 microcontroller running Arduino Leonardo firmware.  The </a:t>
            </a:r>
            <a:r>
              <a:rPr lang="en-US" sz="2800" dirty="0" err="1" smtClean="0">
                <a:solidFill>
                  <a:prstClr val="black"/>
                </a:solidFill>
                <a:latin typeface="Arial" charset="0"/>
                <a:cs typeface="Arial" charset="0"/>
              </a:rPr>
              <a:t>MaKey</a:t>
            </a:r>
            <a:r>
              <a:rPr lang="en-US" sz="2800" dirty="0" smtClean="0">
                <a:solidFill>
                  <a:prstClr val="black"/>
                </a:solidFill>
                <a:latin typeface="Arial" charset="0"/>
                <a:cs typeface="Arial" charset="0"/>
              </a:rPr>
              <a:t> </a:t>
            </a:r>
            <a:r>
              <a:rPr lang="en-US" sz="2800" dirty="0" err="1" smtClean="0">
                <a:solidFill>
                  <a:prstClr val="black"/>
                </a:solidFill>
                <a:latin typeface="Arial" charset="0"/>
                <a:cs typeface="Arial" charset="0"/>
              </a:rPr>
              <a:t>MaKey</a:t>
            </a:r>
            <a:r>
              <a:rPr lang="en-US" sz="2800" dirty="0" smtClean="0">
                <a:solidFill>
                  <a:prstClr val="black"/>
                </a:solidFill>
                <a:latin typeface="Arial" charset="0"/>
                <a:cs typeface="Arial" charset="0"/>
              </a:rPr>
              <a:t> provides convenient ways to hook up inputs, and the microcontroller handles how to react to them. </a:t>
            </a:r>
          </a:p>
          <a:p>
            <a:pPr defTabSz="914400" fontAlgn="base">
              <a:spcBef>
                <a:spcPct val="0"/>
              </a:spcBef>
              <a:spcAft>
                <a:spcPct val="0"/>
              </a:spcAft>
            </a:pPr>
            <a:endParaRPr lang="en-US" sz="2800" dirty="0" smtClean="0">
              <a:solidFill>
                <a:prstClr val="black"/>
              </a:solidFill>
              <a:latin typeface="Arial" charset="0"/>
              <a:cs typeface="Arial" charset="0"/>
            </a:endParaRPr>
          </a:p>
          <a:p>
            <a:pPr defTabSz="914400" fontAlgn="base">
              <a:spcBef>
                <a:spcPct val="0"/>
              </a:spcBef>
              <a:spcAft>
                <a:spcPct val="0"/>
              </a:spcAft>
            </a:pPr>
            <a:r>
              <a:rPr lang="en-US" sz="2800" dirty="0" smtClean="0">
                <a:solidFill>
                  <a:prstClr val="black"/>
                </a:solidFill>
                <a:latin typeface="Arial" charset="0"/>
                <a:cs typeface="Arial" charset="0"/>
              </a:rPr>
              <a:t>By completing a simple circuit, the Arduino can recognize which input was triggered.  Then, it can send key presses, mouse clicks, or mouse movements.  We use high-resistance switching so you can close a circuit even though materials like oranges, coins, and pencil lead. For this project, we simply send key presses like ‘r’, ‘d’, ‘f’, and ‘g’ to our Raspberry Pi whenever you complete a circuit.</a:t>
            </a:r>
            <a:endParaRPr lang="en-US" sz="2800" dirty="0">
              <a:solidFill>
                <a:prstClr val="black"/>
              </a:solidFill>
              <a:latin typeface="Arial" charset="0"/>
              <a:cs typeface="Arial" charset="0"/>
            </a:endParaRPr>
          </a:p>
        </p:txBody>
      </p:sp>
      <p:sp>
        <p:nvSpPr>
          <p:cNvPr id="457" name="TextBox 456"/>
          <p:cNvSpPr txBox="1"/>
          <p:nvPr/>
        </p:nvSpPr>
        <p:spPr>
          <a:xfrm>
            <a:off x="2050733" y="11722816"/>
            <a:ext cx="9706642" cy="3724096"/>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Debouncing:</a:t>
            </a:r>
          </a:p>
          <a:p>
            <a:pPr defTabSz="914400" fontAlgn="base">
              <a:spcBef>
                <a:spcPct val="0"/>
              </a:spcBef>
              <a:spcAft>
                <a:spcPct val="0"/>
              </a:spcAft>
            </a:pPr>
            <a:r>
              <a:rPr lang="en-US" sz="2800" dirty="0">
                <a:solidFill>
                  <a:prstClr val="black"/>
                </a:solidFill>
                <a:latin typeface="Arial"/>
                <a:cs typeface="Arial" charset="0"/>
              </a:rPr>
              <a:t>Pushing a button isn’t as smooth as you’d think!  In reality, the signal “bounces” up and down before it finally makes a good connection.</a:t>
            </a:r>
          </a:p>
          <a:p>
            <a:pPr defTabSz="914400" fontAlgn="base">
              <a:spcBef>
                <a:spcPct val="0"/>
              </a:spcBef>
              <a:spcAft>
                <a:spcPct val="0"/>
              </a:spcAft>
            </a:pPr>
            <a:endParaRPr lang="en-US" sz="2800" dirty="0">
              <a:solidFill>
                <a:prstClr val="black"/>
              </a:solidFill>
              <a:latin typeface="Arial"/>
              <a:cs typeface="Arial" charset="0"/>
            </a:endParaRPr>
          </a:p>
          <a:p>
            <a:pPr defTabSz="914400" fontAlgn="base">
              <a:spcBef>
                <a:spcPct val="0"/>
              </a:spcBef>
              <a:spcAft>
                <a:spcPct val="0"/>
              </a:spcAft>
            </a:pPr>
            <a:r>
              <a:rPr lang="en-US" sz="2800" dirty="0">
                <a:solidFill>
                  <a:prstClr val="black"/>
                </a:solidFill>
                <a:latin typeface="Arial"/>
                <a:cs typeface="Arial" charset="0"/>
              </a:rPr>
              <a:t>The Arduino on the </a:t>
            </a:r>
            <a:r>
              <a:rPr lang="en-US" sz="2800" dirty="0" err="1">
                <a:solidFill>
                  <a:prstClr val="black"/>
                </a:solidFill>
                <a:latin typeface="Arial" charset="0"/>
                <a:cs typeface="Arial" charset="0"/>
              </a:rPr>
              <a:t>MaKey</a:t>
            </a:r>
            <a:r>
              <a:rPr lang="en-US" sz="2800" dirty="0">
                <a:solidFill>
                  <a:prstClr val="black"/>
                </a:solidFill>
                <a:latin typeface="Arial" charset="0"/>
                <a:cs typeface="Arial" charset="0"/>
              </a:rPr>
              <a:t> </a:t>
            </a:r>
            <a:r>
              <a:rPr lang="en-US" sz="2800" dirty="0" err="1">
                <a:solidFill>
                  <a:prstClr val="black"/>
                </a:solidFill>
                <a:latin typeface="Arial" charset="0"/>
                <a:cs typeface="Arial" charset="0"/>
              </a:rPr>
              <a:t>MaKey</a:t>
            </a:r>
            <a:r>
              <a:rPr lang="en-US" sz="2800" dirty="0">
                <a:solidFill>
                  <a:prstClr val="black"/>
                </a:solidFill>
                <a:latin typeface="Arial" charset="0"/>
                <a:cs typeface="Arial" charset="0"/>
              </a:rPr>
              <a:t> </a:t>
            </a:r>
            <a:r>
              <a:rPr lang="en-US" sz="2800" dirty="0">
                <a:solidFill>
                  <a:prstClr val="black"/>
                </a:solidFill>
                <a:latin typeface="Arial"/>
                <a:cs typeface="Arial" charset="0"/>
              </a:rPr>
              <a:t>has been programmed to wait for the input signals to fully settle before registering a new button press</a:t>
            </a:r>
            <a:r>
              <a:rPr lang="en-US" sz="2400" dirty="0">
                <a:solidFill>
                  <a:prstClr val="black"/>
                </a:solidFill>
                <a:latin typeface="Arial"/>
                <a:cs typeface="Arial" charset="0"/>
              </a:rPr>
              <a:t>.</a:t>
            </a:r>
          </a:p>
        </p:txBody>
      </p:sp>
      <p:pic>
        <p:nvPicPr>
          <p:cNvPr id="458" name="Picture 8" descr="http://www.nuvation.com/wp-content/uploads/2013/10/Switch_Debouncing_Circuit_Waveform.jpg"/>
          <p:cNvPicPr>
            <a:picLocks noChangeAspect="1" noChangeArrowheads="1"/>
          </p:cNvPicPr>
          <p:nvPr/>
        </p:nvPicPr>
        <p:blipFill rotWithShape="1">
          <a:blip r:embed="rId6">
            <a:extLst>
              <a:ext uri="{28A0092B-C50C-407E-A947-70E740481C1C}">
                <a14:useLocalDpi xmlns:a14="http://schemas.microsoft.com/office/drawing/2010/main" val="0"/>
              </a:ext>
            </a:extLst>
          </a:blip>
          <a:srcRect l="45086" t="19437" r="7915" b="20763"/>
          <a:stretch/>
        </p:blipFill>
        <p:spPr bwMode="auto">
          <a:xfrm>
            <a:off x="11795475" y="12304704"/>
            <a:ext cx="3219668" cy="25603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59" name="TextBox 458"/>
          <p:cNvSpPr txBox="1"/>
          <p:nvPr/>
        </p:nvSpPr>
        <p:spPr>
          <a:xfrm>
            <a:off x="1664685" y="20193000"/>
            <a:ext cx="13268325" cy="2862322"/>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What else can Arduino do?</a:t>
            </a:r>
          </a:p>
          <a:p>
            <a:pPr defTabSz="914400" fontAlgn="base">
              <a:spcBef>
                <a:spcPct val="0"/>
              </a:spcBef>
              <a:spcAft>
                <a:spcPct val="0"/>
              </a:spcAft>
            </a:pPr>
            <a:r>
              <a:rPr lang="en-US" sz="2800" dirty="0">
                <a:solidFill>
                  <a:prstClr val="black"/>
                </a:solidFill>
                <a:latin typeface="Arial"/>
                <a:cs typeface="Arial" charset="0"/>
              </a:rPr>
              <a:t>Arduino is an open-source prototyping platform intended for anyone interested in creating interactive objects or environments.  The </a:t>
            </a:r>
            <a:r>
              <a:rPr lang="en-US" sz="2800" dirty="0" err="1">
                <a:solidFill>
                  <a:prstClr val="black"/>
                </a:solidFill>
                <a:latin typeface="Arial"/>
                <a:cs typeface="Arial" charset="0"/>
              </a:rPr>
              <a:t>MaKey</a:t>
            </a:r>
            <a:r>
              <a:rPr lang="en-US" sz="2800" dirty="0">
                <a:solidFill>
                  <a:prstClr val="black"/>
                </a:solidFill>
                <a:latin typeface="Arial"/>
                <a:cs typeface="Arial" charset="0"/>
              </a:rPr>
              <a:t> </a:t>
            </a:r>
            <a:r>
              <a:rPr lang="en-US" sz="2800" dirty="0" err="1">
                <a:solidFill>
                  <a:prstClr val="black"/>
                </a:solidFill>
                <a:latin typeface="Arial"/>
                <a:cs typeface="Arial" charset="0"/>
              </a:rPr>
              <a:t>MaKey</a:t>
            </a:r>
            <a:r>
              <a:rPr lang="en-US" sz="2800" dirty="0">
                <a:solidFill>
                  <a:prstClr val="black"/>
                </a:solidFill>
                <a:latin typeface="Arial"/>
                <a:cs typeface="Arial" charset="0"/>
              </a:rPr>
              <a:t> is just one of the projects based on Arduino.  Arduino can receive input from a variety of sensors and can send signals, control lights, motors, and other actuators.  Some other cool projects include:</a:t>
            </a:r>
            <a:endParaRPr lang="en-US" sz="2800" dirty="0">
              <a:solidFill>
                <a:prstClr val="black"/>
              </a:solidFill>
              <a:latin typeface="Arial"/>
              <a:cs typeface="Arial" charset="0"/>
            </a:endParaRPr>
          </a:p>
        </p:txBody>
      </p:sp>
      <p:grpSp>
        <p:nvGrpSpPr>
          <p:cNvPr id="460" name="Group 459"/>
          <p:cNvGrpSpPr/>
          <p:nvPr/>
        </p:nvGrpSpPr>
        <p:grpSpPr>
          <a:xfrm>
            <a:off x="1664685" y="23424118"/>
            <a:ext cx="2745073" cy="2941082"/>
            <a:chOff x="1738027" y="15621000"/>
            <a:chExt cx="2745073" cy="2941082"/>
          </a:xfrm>
        </p:grpSpPr>
        <p:pic>
          <p:nvPicPr>
            <p:cNvPr id="461" name="Picture 460"/>
            <p:cNvPicPr/>
            <p:nvPr/>
          </p:nvPicPr>
          <p:blipFill>
            <a:blip r:embed="rId7"/>
            <a:stretch>
              <a:fillRect/>
            </a:stretch>
          </p:blipFill>
          <p:spPr>
            <a:xfrm>
              <a:off x="1745313" y="15621000"/>
              <a:ext cx="2730500" cy="2571750"/>
            </a:xfrm>
            <a:prstGeom prst="rect">
              <a:avLst/>
            </a:prstGeom>
            <a:ln>
              <a:noFill/>
            </a:ln>
            <a:effectLst>
              <a:outerShdw blurRad="292100" dist="139700" dir="2700000" algn="tl" rotWithShape="0">
                <a:srgbClr val="333333">
                  <a:alpha val="65000"/>
                </a:srgbClr>
              </a:outerShdw>
            </a:effectLst>
          </p:spPr>
        </p:pic>
        <p:sp>
          <p:nvSpPr>
            <p:cNvPr id="462" name="TextBox 461"/>
            <p:cNvSpPr txBox="1"/>
            <p:nvPr/>
          </p:nvSpPr>
          <p:spPr>
            <a:xfrm>
              <a:off x="1738027" y="18192750"/>
              <a:ext cx="2745073"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Arduino Laser Harps</a:t>
              </a:r>
              <a:endParaRPr lang="en-US" sz="1800" b="1" dirty="0">
                <a:solidFill>
                  <a:prstClr val="black"/>
                </a:solidFill>
                <a:latin typeface="Arial" charset="0"/>
                <a:cs typeface="Arial" charset="0"/>
              </a:endParaRPr>
            </a:p>
          </p:txBody>
        </p:sp>
      </p:grpSp>
      <p:grpSp>
        <p:nvGrpSpPr>
          <p:cNvPr id="463" name="Group 462"/>
          <p:cNvGrpSpPr/>
          <p:nvPr/>
        </p:nvGrpSpPr>
        <p:grpSpPr>
          <a:xfrm>
            <a:off x="6630790" y="23405068"/>
            <a:ext cx="2760980" cy="2960132"/>
            <a:chOff x="5489273" y="15621000"/>
            <a:chExt cx="2760980" cy="2960132"/>
          </a:xfrm>
        </p:grpSpPr>
        <p:pic>
          <p:nvPicPr>
            <p:cNvPr id="464" name="Picture 463"/>
            <p:cNvPicPr/>
            <p:nvPr/>
          </p:nvPicPr>
          <p:blipFill>
            <a:blip r:embed="rId8"/>
            <a:stretch>
              <a:fillRect/>
            </a:stretch>
          </p:blipFill>
          <p:spPr>
            <a:xfrm>
              <a:off x="5489273" y="15621000"/>
              <a:ext cx="2760980" cy="2569464"/>
            </a:xfrm>
            <a:prstGeom prst="rect">
              <a:avLst/>
            </a:prstGeom>
            <a:ln>
              <a:noFill/>
            </a:ln>
            <a:effectLst>
              <a:outerShdw blurRad="292100" dist="139700" dir="2700000" algn="tl" rotWithShape="0">
                <a:srgbClr val="333333">
                  <a:alpha val="65000"/>
                </a:srgbClr>
              </a:outerShdw>
            </a:effectLst>
          </p:spPr>
        </p:pic>
        <p:sp>
          <p:nvSpPr>
            <p:cNvPr id="465" name="TextBox 464"/>
            <p:cNvSpPr txBox="1"/>
            <p:nvPr/>
          </p:nvSpPr>
          <p:spPr>
            <a:xfrm>
              <a:off x="5497227" y="18211800"/>
              <a:ext cx="2745072"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Open Source </a:t>
              </a:r>
              <a:r>
                <a:rPr lang="en-US" sz="1800" b="1" dirty="0" err="1">
                  <a:solidFill>
                    <a:prstClr val="black"/>
                  </a:solidFill>
                  <a:latin typeface="Arial" charset="0"/>
                  <a:cs typeface="Arial" charset="0"/>
                </a:rPr>
                <a:t>GameBoy</a:t>
              </a:r>
              <a:endParaRPr lang="en-US" sz="1800" b="1" dirty="0">
                <a:solidFill>
                  <a:prstClr val="black"/>
                </a:solidFill>
                <a:latin typeface="Arial" charset="0"/>
                <a:cs typeface="Arial" charset="0"/>
              </a:endParaRPr>
            </a:p>
          </p:txBody>
        </p:sp>
      </p:grpSp>
      <p:grpSp>
        <p:nvGrpSpPr>
          <p:cNvPr id="466" name="Group 465"/>
          <p:cNvGrpSpPr/>
          <p:nvPr/>
        </p:nvGrpSpPr>
        <p:grpSpPr>
          <a:xfrm>
            <a:off x="11612802" y="23405068"/>
            <a:ext cx="3244008" cy="2960132"/>
            <a:chOff x="9509213" y="15621000"/>
            <a:chExt cx="3244008" cy="2960132"/>
          </a:xfrm>
        </p:grpSpPr>
        <p:pic>
          <p:nvPicPr>
            <p:cNvPr id="467" name="Picture 466"/>
            <p:cNvPicPr/>
            <p:nvPr/>
          </p:nvPicPr>
          <p:blipFill>
            <a:blip r:embed="rId9"/>
            <a:stretch>
              <a:fillRect/>
            </a:stretch>
          </p:blipFill>
          <p:spPr>
            <a:xfrm>
              <a:off x="9668177" y="15621000"/>
              <a:ext cx="2926080" cy="2569464"/>
            </a:xfrm>
            <a:prstGeom prst="rect">
              <a:avLst/>
            </a:prstGeom>
            <a:ln>
              <a:noFill/>
            </a:ln>
            <a:effectLst>
              <a:outerShdw blurRad="292100" dist="139700" dir="2700000" algn="tl" rotWithShape="0">
                <a:srgbClr val="333333">
                  <a:alpha val="65000"/>
                </a:srgbClr>
              </a:outerShdw>
            </a:effectLst>
          </p:spPr>
        </p:pic>
        <p:sp>
          <p:nvSpPr>
            <p:cNvPr id="468" name="TextBox 467"/>
            <p:cNvSpPr txBox="1"/>
            <p:nvPr/>
          </p:nvSpPr>
          <p:spPr>
            <a:xfrm>
              <a:off x="9509213" y="18211800"/>
              <a:ext cx="3244008"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Color Combo Door Lock</a:t>
              </a:r>
              <a:endParaRPr lang="en-US" sz="1800" b="1" dirty="0">
                <a:solidFill>
                  <a:prstClr val="black"/>
                </a:solidFill>
                <a:latin typeface="Arial" charset="0"/>
                <a:cs typeface="Arial" charset="0"/>
              </a:endParaRPr>
            </a:p>
          </p:txBody>
        </p:sp>
      </p:grpSp>
      <p:pic>
        <p:nvPicPr>
          <p:cNvPr id="470" name="Picture 6" descr="http://nycprgirls.com/wp-content/uploads/2012/01/iStock-Young-Girl-Thinking-LARG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4209" y="2971800"/>
            <a:ext cx="2869652" cy="2440901"/>
          </a:xfrm>
          <a:prstGeom prst="rect">
            <a:avLst/>
          </a:prstGeom>
          <a:noFill/>
          <a:extLst>
            <a:ext uri="{909E8E84-426E-40DD-AFC4-6F175D3DCCD1}">
              <a14:hiddenFill xmlns:a14="http://schemas.microsoft.com/office/drawing/2010/main">
                <a:solidFill>
                  <a:srgbClr val="FFFFFF"/>
                </a:solidFill>
              </a14:hiddenFill>
            </a:ext>
          </a:extLst>
        </p:spPr>
      </p:pic>
      <p:grpSp>
        <p:nvGrpSpPr>
          <p:cNvPr id="1024" name="Group 1023"/>
          <p:cNvGrpSpPr/>
          <p:nvPr/>
        </p:nvGrpSpPr>
        <p:grpSpPr>
          <a:xfrm>
            <a:off x="17511011" y="3657600"/>
            <a:ext cx="14301659" cy="2531821"/>
            <a:chOff x="17511011" y="3657600"/>
            <a:chExt cx="14301659" cy="2531821"/>
          </a:xfrm>
        </p:grpSpPr>
        <p:pic>
          <p:nvPicPr>
            <p:cNvPr id="475" name="Picture 2" descr="http://www.banym.de/wp-content/uploads/2013/08/RaspberryPi_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11011" y="3657600"/>
              <a:ext cx="2530207" cy="2531821"/>
            </a:xfrm>
            <a:prstGeom prst="rect">
              <a:avLst/>
            </a:prstGeom>
            <a:noFill/>
            <a:extLst>
              <a:ext uri="{909E8E84-426E-40DD-AFC4-6F175D3DCCD1}">
                <a14:hiddenFill xmlns:a14="http://schemas.microsoft.com/office/drawing/2010/main">
                  <a:solidFill>
                    <a:srgbClr val="FFFFFF"/>
                  </a:solidFill>
                </a14:hiddenFill>
              </a:ext>
            </a:extLst>
          </p:spPr>
        </p:pic>
        <p:sp>
          <p:nvSpPr>
            <p:cNvPr id="476" name="TextBox 475"/>
            <p:cNvSpPr txBox="1"/>
            <p:nvPr/>
          </p:nvSpPr>
          <p:spPr>
            <a:xfrm>
              <a:off x="20322077" y="3707793"/>
              <a:ext cx="11490593" cy="2431435"/>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What is a Raspberry Pi?</a:t>
              </a:r>
            </a:p>
            <a:p>
              <a:pPr defTabSz="914400" fontAlgn="base">
                <a:spcBef>
                  <a:spcPct val="0"/>
                </a:spcBef>
                <a:spcAft>
                  <a:spcPct val="0"/>
                </a:spcAft>
              </a:pPr>
              <a:r>
                <a:rPr lang="en-US" sz="2800" dirty="0">
                  <a:solidFill>
                    <a:prstClr val="black"/>
                  </a:solidFill>
                  <a:latin typeface="Arial" charset="0"/>
                  <a:cs typeface="Arial" charset="0"/>
                </a:rPr>
                <a:t>The Raspberry Pi is a credit-card-sized computer developed in the UK by the Raspberry Pi Foundation to promote learning basic computer science.  It is cheap, robust, and portable.  It’s a perfect machine for making custom projects and products around school, home, or work.</a:t>
              </a:r>
              <a:endParaRPr lang="en-US" sz="2800" dirty="0">
                <a:solidFill>
                  <a:prstClr val="black"/>
                </a:solidFill>
                <a:latin typeface="Arial" charset="0"/>
                <a:cs typeface="Arial" charset="0"/>
              </a:endParaRPr>
            </a:p>
          </p:txBody>
        </p:sp>
      </p:grpSp>
      <p:grpSp>
        <p:nvGrpSpPr>
          <p:cNvPr id="1025" name="Group 1024"/>
          <p:cNvGrpSpPr/>
          <p:nvPr/>
        </p:nvGrpSpPr>
        <p:grpSpPr>
          <a:xfrm>
            <a:off x="17615569" y="6863158"/>
            <a:ext cx="14092542" cy="3724096"/>
            <a:chOff x="17511011" y="7086600"/>
            <a:chExt cx="14092542" cy="3724096"/>
          </a:xfrm>
        </p:grpSpPr>
        <p:pic>
          <p:nvPicPr>
            <p:cNvPr id="478" name="Picture 4" descr="http://cdn.segmentnext.com/wp-content/uploads/2014/03/Linux.jpg"/>
            <p:cNvPicPr>
              <a:picLocks noChangeAspect="1" noChangeArrowheads="1"/>
            </p:cNvPicPr>
            <p:nvPr/>
          </p:nvPicPr>
          <p:blipFill rotWithShape="1">
            <a:blip r:embed="rId12">
              <a:extLst>
                <a:ext uri="{28A0092B-C50C-407E-A947-70E740481C1C}">
                  <a14:useLocalDpi xmlns:a14="http://schemas.microsoft.com/office/drawing/2010/main" val="0"/>
                </a:ext>
              </a:extLst>
            </a:blip>
            <a:srcRect l="16250" r="20414"/>
            <a:stretch/>
          </p:blipFill>
          <p:spPr bwMode="auto">
            <a:xfrm>
              <a:off x="28360413" y="7463241"/>
              <a:ext cx="3243140" cy="2970815"/>
            </a:xfrm>
            <a:prstGeom prst="rect">
              <a:avLst/>
            </a:prstGeom>
            <a:noFill/>
            <a:extLst>
              <a:ext uri="{909E8E84-426E-40DD-AFC4-6F175D3DCCD1}">
                <a14:hiddenFill xmlns:a14="http://schemas.microsoft.com/office/drawing/2010/main">
                  <a:solidFill>
                    <a:srgbClr val="FFFFFF"/>
                  </a:solidFill>
                </a14:hiddenFill>
              </a:ext>
            </a:extLst>
          </p:spPr>
        </p:pic>
        <p:sp>
          <p:nvSpPr>
            <p:cNvPr id="479" name="TextBox 478"/>
            <p:cNvSpPr txBox="1"/>
            <p:nvPr/>
          </p:nvSpPr>
          <p:spPr>
            <a:xfrm>
              <a:off x="17511011" y="7086600"/>
              <a:ext cx="10515601" cy="3724096"/>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How does the software work?</a:t>
              </a:r>
            </a:p>
            <a:p>
              <a:pPr defTabSz="914400" fontAlgn="base">
                <a:spcBef>
                  <a:spcPct val="0"/>
                </a:spcBef>
                <a:spcAft>
                  <a:spcPct val="0"/>
                </a:spcAft>
              </a:pPr>
              <a:r>
                <a:rPr lang="en-US" sz="2800" dirty="0">
                  <a:solidFill>
                    <a:prstClr val="black"/>
                  </a:solidFill>
                  <a:latin typeface="Arial" charset="0"/>
                  <a:cs typeface="Arial" charset="0"/>
                </a:rPr>
                <a:t>We run </a:t>
              </a:r>
              <a:r>
                <a:rPr lang="en-US" sz="2800" dirty="0" err="1">
                  <a:solidFill>
                    <a:prstClr val="black"/>
                  </a:solidFill>
                  <a:latin typeface="Arial" charset="0"/>
                  <a:cs typeface="Arial" charset="0"/>
                </a:rPr>
                <a:t>Raspian</a:t>
              </a:r>
              <a:r>
                <a:rPr lang="en-US" sz="2800" dirty="0">
                  <a:solidFill>
                    <a:prstClr val="black"/>
                  </a:solidFill>
                  <a:latin typeface="Arial" charset="0"/>
                  <a:cs typeface="Arial" charset="0"/>
                </a:rPr>
                <a:t>, a optimized version of Linux, on our Raspberry Pi.  This way, the Raspberry Pi is in charge of the software-side of things.  We’ve compiled this Bomberman game using C++, a common programming language you’ll learn here at BYU!  Then, we’ve configured Bomberman to recognize the keyboard letters sent here by the Arduino so you can compete in Bomberman with play-</a:t>
              </a:r>
              <a:r>
                <a:rPr lang="en-US" sz="2800" dirty="0" err="1">
                  <a:solidFill>
                    <a:prstClr val="black"/>
                  </a:solidFill>
                  <a:latin typeface="Arial" charset="0"/>
                  <a:cs typeface="Arial" charset="0"/>
                </a:rPr>
                <a:t>doh</a:t>
              </a:r>
              <a:r>
                <a:rPr lang="en-US" sz="2800" dirty="0">
                  <a:solidFill>
                    <a:prstClr val="black"/>
                  </a:solidFill>
                  <a:latin typeface="Arial" charset="0"/>
                  <a:cs typeface="Arial" charset="0"/>
                </a:rPr>
                <a:t>, coins, or anything else conductive!</a:t>
              </a:r>
              <a:endParaRPr lang="en-US" sz="2800" dirty="0">
                <a:solidFill>
                  <a:prstClr val="black"/>
                </a:solidFill>
                <a:latin typeface="Arial" charset="0"/>
                <a:cs typeface="Arial" charset="0"/>
              </a:endParaRPr>
            </a:p>
          </p:txBody>
        </p:sp>
      </p:grpSp>
      <p:grpSp>
        <p:nvGrpSpPr>
          <p:cNvPr id="1027" name="Group 1026"/>
          <p:cNvGrpSpPr/>
          <p:nvPr/>
        </p:nvGrpSpPr>
        <p:grpSpPr>
          <a:xfrm>
            <a:off x="17697034" y="11260991"/>
            <a:ext cx="13929613" cy="3293209"/>
            <a:chOff x="17883057" y="11260991"/>
            <a:chExt cx="13929613" cy="3293209"/>
          </a:xfrm>
        </p:grpSpPr>
        <p:sp>
          <p:nvSpPr>
            <p:cNvPr id="481" name="TextBox 480"/>
            <p:cNvSpPr txBox="1"/>
            <p:nvPr/>
          </p:nvSpPr>
          <p:spPr>
            <a:xfrm>
              <a:off x="20641487" y="11260991"/>
              <a:ext cx="11171183" cy="3293209"/>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How powerful is it?</a:t>
              </a:r>
            </a:p>
            <a:p>
              <a:pPr defTabSz="914400" fontAlgn="base">
                <a:spcBef>
                  <a:spcPct val="0"/>
                </a:spcBef>
                <a:spcAft>
                  <a:spcPct val="0"/>
                </a:spcAft>
              </a:pPr>
              <a:r>
                <a:rPr lang="en-US" sz="2800" dirty="0">
                  <a:solidFill>
                    <a:prstClr val="black"/>
                  </a:solidFill>
                  <a:latin typeface="Arial" charset="0"/>
                  <a:cs typeface="Arial" charset="0"/>
                </a:rPr>
                <a:t>The </a:t>
              </a:r>
              <a:r>
                <a:rPr lang="en-US" sz="2800" dirty="0">
                  <a:solidFill>
                    <a:prstClr val="black"/>
                  </a:solidFill>
                  <a:latin typeface="Arial" charset="0"/>
                  <a:cs typeface="Arial" charset="0"/>
                </a:rPr>
                <a:t>GPU is capable of 1Gpixel/s, 1.5Gtexel/s or 24 GFLOPs of general purpose compute and features a bunch of texture filtering and DMA </a:t>
              </a:r>
              <a:r>
                <a:rPr lang="en-US" sz="2800" dirty="0">
                  <a:solidFill>
                    <a:prstClr val="black"/>
                  </a:solidFill>
                  <a:latin typeface="Arial" charset="0"/>
                  <a:cs typeface="Arial" charset="0"/>
                </a:rPr>
                <a:t>infrastructure. This </a:t>
              </a:r>
              <a:r>
                <a:rPr lang="en-US" sz="2800" dirty="0">
                  <a:solidFill>
                    <a:prstClr val="black"/>
                  </a:solidFill>
                  <a:latin typeface="Arial" charset="0"/>
                  <a:cs typeface="Arial" charset="0"/>
                </a:rPr>
                <a:t>means that graphics capabilities are roughly equivalent to the original Xbox’s level of performance. </a:t>
              </a:r>
              <a:r>
                <a:rPr lang="en-US" sz="2800" dirty="0">
                  <a:solidFill>
                    <a:prstClr val="black"/>
                  </a:solidFill>
                  <a:latin typeface="Arial" charset="0"/>
                  <a:cs typeface="Arial" charset="0"/>
                </a:rPr>
                <a:t>Real </a:t>
              </a:r>
              <a:r>
                <a:rPr lang="en-US" sz="2800" dirty="0">
                  <a:solidFill>
                    <a:prstClr val="black"/>
                  </a:solidFill>
                  <a:latin typeface="Arial" charset="0"/>
                  <a:cs typeface="Arial" charset="0"/>
                </a:rPr>
                <a:t>world performance </a:t>
              </a:r>
              <a:r>
                <a:rPr lang="en-US" sz="2800" dirty="0">
                  <a:solidFill>
                    <a:prstClr val="black"/>
                  </a:solidFill>
                  <a:latin typeface="Arial" charset="0"/>
                  <a:cs typeface="Arial" charset="0"/>
                </a:rPr>
                <a:t>is  </a:t>
              </a:r>
              <a:r>
                <a:rPr lang="en-US" sz="2800" dirty="0">
                  <a:solidFill>
                    <a:prstClr val="black"/>
                  </a:solidFill>
                  <a:latin typeface="Arial" charset="0"/>
                  <a:cs typeface="Arial" charset="0"/>
                </a:rPr>
                <a:t>like a 300MHz Pentium 2, only with much, much swankier graphics.</a:t>
              </a:r>
            </a:p>
          </p:txBody>
        </p:sp>
        <p:pic>
          <p:nvPicPr>
            <p:cNvPr id="482" name="Picture 6" descr="http://collectortoys.net/wp-content/uploads/2014/01/xbox-logo-pngxbox-logo---xbox-logo-png---logo-png-xbox---image-xbox-logopng-the-0ib1prq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883057" y="11723417"/>
              <a:ext cx="2471358" cy="2368357"/>
            </a:xfrm>
            <a:prstGeom prst="rect">
              <a:avLst/>
            </a:prstGeom>
            <a:noFill/>
            <a:extLst>
              <a:ext uri="{909E8E84-426E-40DD-AFC4-6F175D3DCCD1}">
                <a14:hiddenFill xmlns:a14="http://schemas.microsoft.com/office/drawing/2010/main">
                  <a:solidFill>
                    <a:srgbClr val="FFFFFF"/>
                  </a:solidFill>
                </a14:hiddenFill>
              </a:ext>
            </a:extLst>
          </p:spPr>
        </p:pic>
      </p:grpSp>
      <p:sp>
        <p:nvSpPr>
          <p:cNvPr id="483" name="TextBox 482"/>
          <p:cNvSpPr txBox="1"/>
          <p:nvPr/>
        </p:nvSpPr>
        <p:spPr>
          <a:xfrm>
            <a:off x="17883057" y="20193000"/>
            <a:ext cx="12877800" cy="2000548"/>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What else can a Raspberry Pi do?</a:t>
            </a:r>
          </a:p>
          <a:p>
            <a:pPr defTabSz="914400" fontAlgn="base">
              <a:spcBef>
                <a:spcPct val="0"/>
              </a:spcBef>
              <a:spcAft>
                <a:spcPct val="0"/>
              </a:spcAft>
            </a:pPr>
            <a:r>
              <a:rPr lang="en-US" sz="2800" dirty="0">
                <a:solidFill>
                  <a:prstClr val="black"/>
                </a:solidFill>
                <a:latin typeface="Arial"/>
                <a:cs typeface="Arial" charset="0"/>
              </a:rPr>
              <a:t>Basically, a Raspberry Pi is a powerful, compact, $30 computer!  Because it can run Linux, you can use it for nearly any software projects like the three (of </a:t>
            </a:r>
            <a:r>
              <a:rPr lang="en-US" sz="2800" i="1" dirty="0">
                <a:solidFill>
                  <a:prstClr val="black"/>
                </a:solidFill>
                <a:latin typeface="Arial"/>
                <a:cs typeface="Arial" charset="0"/>
              </a:rPr>
              <a:t>hundreds</a:t>
            </a:r>
            <a:r>
              <a:rPr lang="en-US" sz="2800" dirty="0">
                <a:solidFill>
                  <a:prstClr val="black"/>
                </a:solidFill>
                <a:latin typeface="Arial"/>
                <a:cs typeface="Arial" charset="0"/>
              </a:rPr>
              <a:t>) shown below!</a:t>
            </a:r>
            <a:endParaRPr lang="en-US" sz="2800" dirty="0">
              <a:solidFill>
                <a:prstClr val="black"/>
              </a:solidFill>
              <a:latin typeface="Arial"/>
              <a:cs typeface="Arial" charset="0"/>
            </a:endParaRPr>
          </a:p>
        </p:txBody>
      </p:sp>
      <p:grpSp>
        <p:nvGrpSpPr>
          <p:cNvPr id="484" name="Group 483"/>
          <p:cNvGrpSpPr/>
          <p:nvPr/>
        </p:nvGrpSpPr>
        <p:grpSpPr>
          <a:xfrm>
            <a:off x="17925688" y="23291172"/>
            <a:ext cx="2659743" cy="3074028"/>
            <a:chOff x="36499800" y="14928222"/>
            <a:chExt cx="2659743" cy="3074028"/>
          </a:xfrm>
        </p:grpSpPr>
        <p:pic>
          <p:nvPicPr>
            <p:cNvPr id="485" name="Picture 8" descr="http://i.kinja-img.com/gawker-media/image/upload/18cjbiyfiaak6jpg.jpg"/>
            <p:cNvPicPr>
              <a:picLocks noChangeAspect="1" noChangeArrowheads="1"/>
            </p:cNvPicPr>
            <p:nvPr/>
          </p:nvPicPr>
          <p:blipFill rotWithShape="1">
            <a:blip r:embed="rId14">
              <a:extLst>
                <a:ext uri="{28A0092B-C50C-407E-A947-70E740481C1C}">
                  <a14:useLocalDpi xmlns:a14="http://schemas.microsoft.com/office/drawing/2010/main" val="0"/>
                </a:ext>
              </a:extLst>
            </a:blip>
            <a:srcRect r="22365"/>
            <a:stretch/>
          </p:blipFill>
          <p:spPr bwMode="auto">
            <a:xfrm>
              <a:off x="36499800" y="14928222"/>
              <a:ext cx="2659743" cy="2569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86" name="TextBox 485"/>
            <p:cNvSpPr txBox="1"/>
            <p:nvPr/>
          </p:nvSpPr>
          <p:spPr>
            <a:xfrm>
              <a:off x="36499800" y="17621250"/>
              <a:ext cx="2659743" cy="381000"/>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Pandora Jukebox</a:t>
              </a:r>
              <a:endParaRPr lang="en-US" sz="1800" b="1" dirty="0">
                <a:solidFill>
                  <a:prstClr val="black"/>
                </a:solidFill>
                <a:latin typeface="Arial" charset="0"/>
                <a:cs typeface="Arial" charset="0"/>
              </a:endParaRPr>
            </a:p>
          </p:txBody>
        </p:sp>
      </p:grpSp>
      <p:grpSp>
        <p:nvGrpSpPr>
          <p:cNvPr id="487" name="Group 486"/>
          <p:cNvGrpSpPr/>
          <p:nvPr/>
        </p:nvGrpSpPr>
        <p:grpSpPr>
          <a:xfrm>
            <a:off x="22323346" y="23347918"/>
            <a:ext cx="3869310" cy="3017282"/>
            <a:chOff x="40131241" y="14954250"/>
            <a:chExt cx="3869310" cy="3017282"/>
          </a:xfrm>
        </p:grpSpPr>
        <p:pic>
          <p:nvPicPr>
            <p:cNvPr id="488" name="Picture 10" descr="http://i.kinja-img.com/gawker-media/image/upload/18cjbovj34tbujpg.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31241" y="14954250"/>
              <a:ext cx="3869310" cy="2569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89" name="TextBox 488"/>
            <p:cNvSpPr txBox="1"/>
            <p:nvPr/>
          </p:nvSpPr>
          <p:spPr>
            <a:xfrm>
              <a:off x="40736025" y="17602200"/>
              <a:ext cx="2659743"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Mountable Web Server</a:t>
              </a:r>
              <a:endParaRPr lang="en-US" sz="1800" b="1" dirty="0">
                <a:solidFill>
                  <a:prstClr val="black"/>
                </a:solidFill>
                <a:latin typeface="Arial" charset="0"/>
                <a:cs typeface="Arial" charset="0"/>
              </a:endParaRPr>
            </a:p>
          </p:txBody>
        </p:sp>
      </p:grpSp>
      <p:grpSp>
        <p:nvGrpSpPr>
          <p:cNvPr id="490" name="Group 489"/>
          <p:cNvGrpSpPr/>
          <p:nvPr/>
        </p:nvGrpSpPr>
        <p:grpSpPr>
          <a:xfrm>
            <a:off x="27930572" y="23253072"/>
            <a:ext cx="2851822" cy="3112128"/>
            <a:chOff x="45872400" y="14890122"/>
            <a:chExt cx="2851822" cy="3112128"/>
          </a:xfrm>
        </p:grpSpPr>
        <p:pic>
          <p:nvPicPr>
            <p:cNvPr id="491" name="Picture 12" descr="http://i.kinja-img.com/gawker-media/image/upload/vsrmh9y1ca5okkwbzsp0.jpg"/>
            <p:cNvPicPr>
              <a:picLocks noChangeAspect="1" noChangeArrowheads="1"/>
            </p:cNvPicPr>
            <p:nvPr/>
          </p:nvPicPr>
          <p:blipFill rotWithShape="1">
            <a:blip r:embed="rId16">
              <a:extLst>
                <a:ext uri="{28A0092B-C50C-407E-A947-70E740481C1C}">
                  <a14:useLocalDpi xmlns:a14="http://schemas.microsoft.com/office/drawing/2010/main" val="0"/>
                </a:ext>
              </a:extLst>
            </a:blip>
            <a:srcRect l="18350" r="19175"/>
            <a:stretch/>
          </p:blipFill>
          <p:spPr bwMode="auto">
            <a:xfrm>
              <a:off x="45872400" y="14890122"/>
              <a:ext cx="2851822" cy="2569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92" name="TextBox 491"/>
            <p:cNvSpPr txBox="1"/>
            <p:nvPr/>
          </p:nvSpPr>
          <p:spPr>
            <a:xfrm>
              <a:off x="45968440" y="17632918"/>
              <a:ext cx="2659743"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Home Media Center</a:t>
              </a:r>
              <a:endParaRPr lang="en-US" sz="1800" b="1" dirty="0">
                <a:solidFill>
                  <a:prstClr val="black"/>
                </a:solidFill>
                <a:latin typeface="Arial" charset="0"/>
                <a:cs typeface="Arial" charset="0"/>
              </a:endParaRPr>
            </a:p>
          </p:txBody>
        </p:sp>
      </p:grpSp>
      <p:sp>
        <p:nvSpPr>
          <p:cNvPr id="496" name="Rectangle 495"/>
          <p:cNvSpPr/>
          <p:nvPr/>
        </p:nvSpPr>
        <p:spPr bwMode="auto">
          <a:xfrm>
            <a:off x="0" y="0"/>
            <a:ext cx="32918400" cy="257302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0058400" lvl="2" indent="0"/>
            <a:endParaRPr kumimoji="0" lang="en-US" sz="15000" b="1" i="0" u="none" strike="noStrike" cap="none" normalizeH="0" baseline="0" dirty="0" smtClean="0">
              <a:ln>
                <a:noFill/>
              </a:ln>
              <a:solidFill>
                <a:schemeClr val="bg1"/>
              </a:solidFill>
              <a:effectLst/>
              <a:latin typeface="+mj-lt"/>
            </a:endParaRPr>
          </a:p>
        </p:txBody>
      </p:sp>
      <p:sp>
        <p:nvSpPr>
          <p:cNvPr id="497" name="Rectangle 496"/>
          <p:cNvSpPr/>
          <p:nvPr/>
        </p:nvSpPr>
        <p:spPr bwMode="auto">
          <a:xfrm>
            <a:off x="4673" y="27584400"/>
            <a:ext cx="32918400" cy="16764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498" name="Picture 100" descr="http://www.ee.byu.edu/templates/template2012/images/logo.png"/>
          <p:cNvPicPr>
            <a:picLocks noChangeAspect="1" noChangeArrowheads="1"/>
          </p:cNvPicPr>
          <p:nvPr/>
        </p:nvPicPr>
        <p:blipFill rotWithShape="1">
          <a:blip r:embed="rId17">
            <a:extLst>
              <a:ext uri="{28A0092B-C50C-407E-A947-70E740481C1C}">
                <a14:useLocalDpi xmlns:a14="http://schemas.microsoft.com/office/drawing/2010/main" val="0"/>
              </a:ext>
            </a:extLst>
          </a:blip>
          <a:srcRect b="50000"/>
          <a:stretch/>
        </p:blipFill>
        <p:spPr bwMode="auto">
          <a:xfrm>
            <a:off x="5824851" y="28151835"/>
            <a:ext cx="21268698" cy="989694"/>
          </a:xfrm>
          <a:prstGeom prst="rect">
            <a:avLst/>
          </a:prstGeom>
          <a:noFill/>
          <a:extLst>
            <a:ext uri="{909E8E84-426E-40DD-AFC4-6F175D3DCCD1}">
              <a14:hiddenFill xmlns:a14="http://schemas.microsoft.com/office/drawing/2010/main">
                <a:solidFill>
                  <a:srgbClr val="FFFFFF"/>
                </a:solidFill>
              </a14:hiddenFill>
            </a:ext>
          </a:extLst>
        </p:spPr>
      </p:pic>
      <p:sp>
        <p:nvSpPr>
          <p:cNvPr id="499" name="TextBox 498"/>
          <p:cNvSpPr txBox="1"/>
          <p:nvPr/>
        </p:nvSpPr>
        <p:spPr>
          <a:xfrm>
            <a:off x="7412683" y="113943"/>
            <a:ext cx="18093034" cy="2400657"/>
          </a:xfrm>
          <a:prstGeom prst="rect">
            <a:avLst/>
          </a:prstGeom>
          <a:noFill/>
        </p:spPr>
        <p:txBody>
          <a:bodyPr wrap="square" rtlCol="0">
            <a:spAutoFit/>
          </a:bodyPr>
          <a:lstStyle/>
          <a:p>
            <a:pPr marL="0" lvl="2" defTabSz="914400" fontAlgn="base">
              <a:spcBef>
                <a:spcPct val="0"/>
              </a:spcBef>
              <a:spcAft>
                <a:spcPct val="0"/>
              </a:spcAft>
            </a:pPr>
            <a:r>
              <a:rPr lang="en-US" sz="15000" b="1" dirty="0" smtClean="0">
                <a:solidFill>
                  <a:prstClr val="white"/>
                </a:solidFill>
                <a:latin typeface="Garamond"/>
                <a:cs typeface="Consolas" panose="020B0609020204030204" pitchFamily="49" charset="0"/>
              </a:rPr>
              <a:t>How Does this Work?</a:t>
            </a:r>
            <a:endParaRPr lang="en-US" sz="1800" b="1" dirty="0">
              <a:solidFill>
                <a:prstClr val="black"/>
              </a:solidFill>
              <a:latin typeface="Garamond"/>
              <a:cs typeface="Consolas" panose="020B0609020204030204" pitchFamily="49" charset="0"/>
            </a:endParaRPr>
          </a:p>
        </p:txBody>
      </p:sp>
      <p:cxnSp>
        <p:nvCxnSpPr>
          <p:cNvPr id="447" name="Straight Connector 446"/>
          <p:cNvCxnSpPr/>
          <p:nvPr/>
        </p:nvCxnSpPr>
        <p:spPr bwMode="auto">
          <a:xfrm>
            <a:off x="1664685" y="16510214"/>
            <a:ext cx="5269515" cy="3134"/>
          </a:xfrm>
          <a:prstGeom prst="line">
            <a:avLst/>
          </a:prstGeom>
          <a:noFill/>
          <a:ln w="38100" cap="flat" cmpd="sng" algn="ctr">
            <a:solidFill>
              <a:sysClr val="windowText" lastClr="000000"/>
            </a:solidFill>
            <a:prstDash val="solid"/>
            <a:headEnd type="none" w="med" len="med"/>
            <a:tailEnd type="none" w="med" len="med"/>
          </a:ln>
          <a:effectLst/>
        </p:spPr>
      </p:cxnSp>
      <p:cxnSp>
        <p:nvCxnSpPr>
          <p:cNvPr id="469" name="Straight Connector 468"/>
          <p:cNvCxnSpPr/>
          <p:nvPr/>
        </p:nvCxnSpPr>
        <p:spPr bwMode="auto">
          <a:xfrm flipV="1">
            <a:off x="11125200" y="16510214"/>
            <a:ext cx="4308157" cy="22974"/>
          </a:xfrm>
          <a:prstGeom prst="line">
            <a:avLst/>
          </a:prstGeom>
          <a:noFill/>
          <a:ln w="38100" cap="flat" cmpd="sng" algn="ctr">
            <a:solidFill>
              <a:sysClr val="windowText" lastClr="000000"/>
            </a:solidFill>
            <a:prstDash val="solid"/>
            <a:headEnd type="none" w="med" len="med"/>
            <a:tailEnd type="none" w="med" len="med"/>
          </a:ln>
          <a:effectLst/>
        </p:spPr>
      </p:cxnSp>
      <p:cxnSp>
        <p:nvCxnSpPr>
          <p:cNvPr id="453" name="Straight Connector 452"/>
          <p:cNvCxnSpPr/>
          <p:nvPr/>
        </p:nvCxnSpPr>
        <p:spPr bwMode="auto">
          <a:xfrm flipV="1">
            <a:off x="3431858" y="3606828"/>
            <a:ext cx="2457450" cy="1269971"/>
          </a:xfrm>
          <a:prstGeom prst="line">
            <a:avLst/>
          </a:prstGeom>
          <a:noFill/>
          <a:ln w="38100" cap="flat" cmpd="sng" algn="ctr">
            <a:solidFill>
              <a:sysClr val="windowText" lastClr="000000"/>
            </a:solidFill>
            <a:prstDash val="solid"/>
            <a:headEnd type="none" w="med" len="med"/>
            <a:tailEnd type="none" w="med" len="med"/>
          </a:ln>
          <a:effectLst/>
        </p:spPr>
      </p:cxnSp>
    </p:spTree>
    <p:extLst>
      <p:ext uri="{BB962C8B-B14F-4D97-AF65-F5344CB8AC3E}">
        <p14:creationId xmlns:p14="http://schemas.microsoft.com/office/powerpoint/2010/main" val="62686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528</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BYU-FPGA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Hsiao</dc:creator>
  <cp:lastModifiedBy>Shaelyn</cp:lastModifiedBy>
  <cp:revision>6</cp:revision>
  <dcterms:created xsi:type="dcterms:W3CDTF">2014-06-19T16:53:59Z</dcterms:created>
  <dcterms:modified xsi:type="dcterms:W3CDTF">2014-06-19T17:12:32Z</dcterms:modified>
</cp:coreProperties>
</file>