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666" y="51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5CD63B-159E-4C54-9564-49342C62AEDA}"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347863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CD63B-159E-4C54-9564-49342C62AEDA}"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105606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CD63B-159E-4C54-9564-49342C62AEDA}"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299378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CD63B-159E-4C54-9564-49342C62AEDA}"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266593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5CD63B-159E-4C54-9564-49342C62AEDA}"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224047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5CD63B-159E-4C54-9564-49342C62AEDA}"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338167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5CD63B-159E-4C54-9564-49342C62AEDA}" type="datetimeFigureOut">
              <a:rPr lang="en-US" smtClean="0"/>
              <a:t>6/19/2014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119425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5CD63B-159E-4C54-9564-49342C62AEDA}" type="datetimeFigureOut">
              <a:rPr lang="en-US" smtClean="0"/>
              <a:t>6/19/2014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65700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CD63B-159E-4C54-9564-49342C62AEDA}" type="datetimeFigureOut">
              <a:rPr lang="en-US" smtClean="0"/>
              <a:t>6/19/2014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415884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CD63B-159E-4C54-9564-49342C62AEDA}"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290455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CD63B-159E-4C54-9564-49342C62AEDA}"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7E68-DBA1-4992-8273-20A5709C4742}" type="slidenum">
              <a:rPr lang="en-US" smtClean="0"/>
              <a:t>‹#›</a:t>
            </a:fld>
            <a:endParaRPr lang="en-US"/>
          </a:p>
        </p:txBody>
      </p:sp>
    </p:spTree>
    <p:extLst>
      <p:ext uri="{BB962C8B-B14F-4D97-AF65-F5344CB8AC3E}">
        <p14:creationId xmlns:p14="http://schemas.microsoft.com/office/powerpoint/2010/main" val="71509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785CD63B-159E-4C54-9564-49342C62AEDA}" type="datetimeFigureOut">
              <a:rPr lang="en-US" smtClean="0"/>
              <a:t>6/19/2014</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FF5D7E68-DBA1-4992-8273-20A5709C4742}" type="slidenum">
              <a:rPr lang="en-US" smtClean="0"/>
              <a:t>‹#›</a:t>
            </a:fld>
            <a:endParaRPr lang="en-US"/>
          </a:p>
        </p:txBody>
      </p:sp>
    </p:spTree>
    <p:extLst>
      <p:ext uri="{BB962C8B-B14F-4D97-AF65-F5344CB8AC3E}">
        <p14:creationId xmlns:p14="http://schemas.microsoft.com/office/powerpoint/2010/main" val="246238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38404800" cy="257302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0058400" lvl="2" indent="0"/>
            <a:endParaRPr kumimoji="0" lang="en-US" sz="15000" b="1" i="0" u="none" strike="noStrike" cap="none" normalizeH="0" baseline="0" dirty="0" smtClean="0">
              <a:ln>
                <a:noFill/>
              </a:ln>
              <a:solidFill>
                <a:schemeClr val="bg1"/>
              </a:solidFill>
              <a:effectLst/>
              <a:latin typeface="+mj-lt"/>
            </a:endParaRPr>
          </a:p>
        </p:txBody>
      </p:sp>
      <p:sp>
        <p:nvSpPr>
          <p:cNvPr id="5" name="Rectangle 4"/>
          <p:cNvSpPr/>
          <p:nvPr/>
        </p:nvSpPr>
        <p:spPr bwMode="auto">
          <a:xfrm>
            <a:off x="0" y="31242000"/>
            <a:ext cx="38404800" cy="1676400"/>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6" name="Picture 100" descr="http://www.ee.byu.edu/templates/template2012/images/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9690027" y="31804523"/>
            <a:ext cx="19024746" cy="8852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98033" y="113943"/>
            <a:ext cx="26408734" cy="2400657"/>
          </a:xfrm>
          <a:prstGeom prst="rect">
            <a:avLst/>
          </a:prstGeom>
          <a:noFill/>
        </p:spPr>
        <p:txBody>
          <a:bodyPr wrap="square" rtlCol="0">
            <a:spAutoFit/>
          </a:bodyPr>
          <a:lstStyle/>
          <a:p>
            <a:pPr marL="0" lvl="2" defTabSz="914400" fontAlgn="base">
              <a:spcBef>
                <a:spcPct val="0"/>
              </a:spcBef>
              <a:spcAft>
                <a:spcPct val="0"/>
              </a:spcAft>
            </a:pPr>
            <a:r>
              <a:rPr lang="en-US" sz="15000" b="1" dirty="0">
                <a:solidFill>
                  <a:prstClr val="white"/>
                </a:solidFill>
                <a:latin typeface="Garamond"/>
                <a:cs typeface="Consolas" panose="020B0609020204030204" pitchFamily="49" charset="0"/>
              </a:rPr>
              <a:t>What is Computer Engineering?</a:t>
            </a:r>
            <a:endParaRPr lang="en-US" sz="1800" b="1" dirty="0">
              <a:solidFill>
                <a:prstClr val="black"/>
              </a:solidFill>
              <a:latin typeface="Garamond"/>
              <a:cs typeface="Consolas" panose="020B0609020204030204" pitchFamily="49" charset="0"/>
            </a:endParaRPr>
          </a:p>
        </p:txBody>
      </p:sp>
      <p:pic>
        <p:nvPicPr>
          <p:cNvPr id="400" name="Picture 2" descr="http://cdn.instructables.com/static/contest/047_micro/microcontroller/microcontroller-contestinf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999" y="7272288"/>
            <a:ext cx="2277438" cy="1577126"/>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401"/>
          <p:cNvPicPr/>
          <p:nvPr/>
        </p:nvPicPr>
        <p:blipFill>
          <a:blip r:embed="rId4">
            <a:extLst>
              <a:ext uri="{28A0092B-C50C-407E-A947-70E740481C1C}">
                <a14:useLocalDpi xmlns:a14="http://schemas.microsoft.com/office/drawing/2010/main" val="0"/>
              </a:ext>
            </a:extLst>
          </a:blip>
          <a:srcRect/>
          <a:stretch>
            <a:fillRect/>
          </a:stretch>
        </p:blipFill>
        <p:spPr bwMode="auto">
          <a:xfrm>
            <a:off x="16247080" y="6964687"/>
            <a:ext cx="2038118" cy="2192328"/>
          </a:xfrm>
          <a:prstGeom prst="rect">
            <a:avLst/>
          </a:prstGeom>
          <a:noFill/>
          <a:ln>
            <a:noFill/>
          </a:ln>
        </p:spPr>
      </p:pic>
      <p:sp>
        <p:nvSpPr>
          <p:cNvPr id="403" name="TextBox 402"/>
          <p:cNvSpPr txBox="1"/>
          <p:nvPr/>
        </p:nvSpPr>
        <p:spPr>
          <a:xfrm>
            <a:off x="3578722" y="6781800"/>
            <a:ext cx="12372892" cy="2558103"/>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Microcontrollers:</a:t>
            </a:r>
          </a:p>
          <a:p>
            <a:pPr defTabSz="914400" fontAlgn="base">
              <a:spcBef>
                <a:spcPct val="0"/>
              </a:spcBef>
              <a:spcAft>
                <a:spcPct val="0"/>
              </a:spcAft>
            </a:pPr>
            <a:r>
              <a:rPr lang="en-US" sz="2400" dirty="0">
                <a:solidFill>
                  <a:prstClr val="black"/>
                </a:solidFill>
                <a:latin typeface="Arial"/>
                <a:cs typeface="Arial" charset="0"/>
              </a:rPr>
              <a:t>Microcontrollers are designed for use in embedded systems.  Generally, they are lower power and more cost-efficient than typical microprocessors, making them ideal for applications such as robotics, automobile control systems, and medical devices. They are usually programmed in assembly or C.  A great example of this is the </a:t>
            </a:r>
            <a:r>
              <a:rPr lang="en-US" sz="2400" dirty="0" err="1">
                <a:solidFill>
                  <a:prstClr val="black"/>
                </a:solidFill>
                <a:latin typeface="Arial"/>
                <a:cs typeface="Arial" charset="0"/>
              </a:rPr>
              <a:t>MaKey</a:t>
            </a:r>
            <a:r>
              <a:rPr lang="en-US" sz="2400" dirty="0">
                <a:solidFill>
                  <a:prstClr val="black"/>
                </a:solidFill>
                <a:latin typeface="Arial"/>
                <a:cs typeface="Arial" charset="0"/>
              </a:rPr>
              <a:t> </a:t>
            </a:r>
            <a:r>
              <a:rPr lang="en-US" sz="2400" dirty="0" err="1">
                <a:solidFill>
                  <a:prstClr val="black"/>
                </a:solidFill>
                <a:latin typeface="Arial"/>
                <a:cs typeface="Arial" charset="0"/>
              </a:rPr>
              <a:t>MaKey</a:t>
            </a:r>
            <a:r>
              <a:rPr lang="en-US" sz="2400" dirty="0">
                <a:solidFill>
                  <a:prstClr val="black"/>
                </a:solidFill>
                <a:latin typeface="Arial"/>
                <a:cs typeface="Arial" charset="0"/>
              </a:rPr>
              <a:t> which using </a:t>
            </a:r>
            <a:r>
              <a:rPr lang="en-US" sz="2400" dirty="0">
                <a:solidFill>
                  <a:prstClr val="black"/>
                </a:solidFill>
                <a:latin typeface="Arial" charset="0"/>
                <a:cs typeface="Arial" charset="0"/>
              </a:rPr>
              <a:t>an ATMega32u4 microcontroller.</a:t>
            </a:r>
            <a:endParaRPr lang="en-US" sz="2400" dirty="0">
              <a:solidFill>
                <a:prstClr val="black"/>
              </a:solidFill>
              <a:latin typeface="Arial"/>
              <a:cs typeface="Arial" charset="0"/>
            </a:endParaRPr>
          </a:p>
        </p:txBody>
      </p:sp>
      <p:grpSp>
        <p:nvGrpSpPr>
          <p:cNvPr id="404" name="Group 403"/>
          <p:cNvGrpSpPr/>
          <p:nvPr/>
        </p:nvGrpSpPr>
        <p:grpSpPr>
          <a:xfrm>
            <a:off x="855417" y="2982685"/>
            <a:ext cx="17737383" cy="13716000"/>
            <a:chOff x="457200" y="4876800"/>
            <a:chExt cx="13896941" cy="11605846"/>
          </a:xfrm>
        </p:grpSpPr>
        <p:sp>
          <p:nvSpPr>
            <p:cNvPr id="405" name="Rectangle 404"/>
            <p:cNvSpPr/>
            <p:nvPr/>
          </p:nvSpPr>
          <p:spPr bwMode="auto">
            <a:xfrm>
              <a:off x="457200" y="6125229"/>
              <a:ext cx="13896941" cy="10357417"/>
            </a:xfrm>
            <a:prstGeom prst="rect">
              <a:avLst/>
            </a:prstGeom>
            <a:noFill/>
            <a:ln w="9525" cap="flat" cmpd="sng" algn="ctr">
              <a:solidFill>
                <a:srgbClr val="4F81BD"/>
              </a:solidFill>
              <a:prstDash val="solid"/>
              <a:round/>
              <a:headEnd type="none" w="med" len="med"/>
              <a:tailEnd type="none" w="med" len="med"/>
            </a:ln>
            <a:effectLst/>
            <a:scene3d>
              <a:camera prst="orthographicFront">
                <a:rot lat="0" lon="0" rev="0"/>
              </a:camera>
              <a:lightRig rig="threePt" dir="t"/>
            </a:scene3d>
            <a:sp3d prstMaterial="flat">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406" name="Round Same Side Corner Rectangle 405"/>
            <p:cNvSpPr/>
            <p:nvPr/>
          </p:nvSpPr>
          <p:spPr bwMode="auto">
            <a:xfrm>
              <a:off x="457200" y="4876800"/>
              <a:ext cx="13896941" cy="1240877"/>
            </a:xfrm>
            <a:prstGeom prst="round2SameRect">
              <a:avLst/>
            </a:prstGeom>
            <a:solidFill>
              <a:srgbClr val="1F497D"/>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algn="ctr" defTabSz="1219170" eaLnBrk="1" fontAlgn="base" latinLnBrk="0" hangingPunct="1">
                <a:lnSpc>
                  <a:spcPct val="100000"/>
                </a:lnSpc>
                <a:spcBef>
                  <a:spcPct val="0"/>
                </a:spcBef>
                <a:spcAft>
                  <a:spcPct val="0"/>
                </a:spcAft>
                <a:buClrTx/>
                <a:buSzTx/>
                <a:buFontTx/>
                <a:buNone/>
                <a:tabLst/>
                <a:defRPr/>
              </a:pPr>
              <a:r>
                <a:rPr kumimoji="0" lang="en-US" sz="6400" b="1" i="0" u="none" strike="noStrike" kern="0" cap="small" spc="0" normalizeH="0" baseline="0" noProof="0" dirty="0" smtClean="0">
                  <a:ln>
                    <a:noFill/>
                  </a:ln>
                  <a:solidFill>
                    <a:prstClr val="white"/>
                  </a:solidFill>
                  <a:effectLst/>
                  <a:uLnTx/>
                  <a:uFillTx/>
                  <a:latin typeface="Arial" charset="0"/>
                  <a:cs typeface="Arial" charset="0"/>
                </a:rPr>
                <a:t>Hardware</a:t>
              </a:r>
            </a:p>
          </p:txBody>
        </p:sp>
      </p:grpSp>
      <p:sp>
        <p:nvSpPr>
          <p:cNvPr id="407" name="TextBox 406"/>
          <p:cNvSpPr txBox="1"/>
          <p:nvPr/>
        </p:nvSpPr>
        <p:spPr>
          <a:xfrm>
            <a:off x="1064227" y="4643497"/>
            <a:ext cx="17275972" cy="2062103"/>
          </a:xfrm>
          <a:prstGeom prst="rect">
            <a:avLst/>
          </a:prstGeom>
          <a:noFill/>
        </p:spPr>
        <p:txBody>
          <a:bodyPr wrap="square" rtlCol="0">
            <a:spAutoFit/>
          </a:bodyPr>
          <a:lstStyle/>
          <a:p>
            <a:pPr defTabSz="914400" fontAlgn="base">
              <a:spcBef>
                <a:spcPct val="0"/>
              </a:spcBef>
              <a:spcAft>
                <a:spcPct val="0"/>
              </a:spcAft>
            </a:pPr>
            <a:r>
              <a:rPr lang="en-US" sz="3200" dirty="0">
                <a:solidFill>
                  <a:prstClr val="black"/>
                </a:solidFill>
                <a:latin typeface="Arial" charset="0"/>
                <a:cs typeface="Arial" charset="0"/>
              </a:rPr>
              <a:t>Computer Engineering is all about interfacing two key components, the first of which is hardware.  Believe it or not, hardware is more than just what is found within computers!  Here at BYU you will learn about several hardware components that are fundamental to computing in a variety of different applications.</a:t>
            </a:r>
            <a:endParaRPr lang="en-US" sz="3200" dirty="0">
              <a:solidFill>
                <a:prstClr val="black"/>
              </a:solidFill>
              <a:latin typeface="Arial" charset="0"/>
              <a:cs typeface="Arial" charset="0"/>
            </a:endParaRPr>
          </a:p>
        </p:txBody>
      </p:sp>
      <p:sp>
        <p:nvSpPr>
          <p:cNvPr id="409" name="TextBox 408"/>
          <p:cNvSpPr txBox="1"/>
          <p:nvPr/>
        </p:nvSpPr>
        <p:spPr>
          <a:xfrm>
            <a:off x="3578722" y="9881015"/>
            <a:ext cx="12648610" cy="2554545"/>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FPGAs:</a:t>
            </a:r>
          </a:p>
          <a:p>
            <a:pPr defTabSz="914400" fontAlgn="base">
              <a:spcBef>
                <a:spcPct val="0"/>
              </a:spcBef>
              <a:spcAft>
                <a:spcPct val="0"/>
              </a:spcAft>
            </a:pPr>
            <a:r>
              <a:rPr lang="en-US" sz="2400" dirty="0">
                <a:solidFill>
                  <a:prstClr val="black"/>
                </a:solidFill>
                <a:latin typeface="Arial"/>
                <a:cs typeface="Arial" charset="0"/>
              </a:rPr>
              <a:t>A Field-Programmable Gate Array is another type of integrated circuit that is most often used to perform complex digital computations very quickly.  They are programmed with the use of Hardware Description Languages (like VHDL or Verilog) which are capable of describing a digital circuit.  Ask us about the cool Space and CERN projects involving FPGAs going on at BYU right now!</a:t>
            </a:r>
            <a:endParaRPr lang="en-US" sz="2400" dirty="0">
              <a:solidFill>
                <a:prstClr val="black"/>
              </a:solidFill>
              <a:latin typeface="Arial"/>
              <a:cs typeface="Arial" charset="0"/>
            </a:endParaRPr>
          </a:p>
        </p:txBody>
      </p:sp>
      <p:pic>
        <p:nvPicPr>
          <p:cNvPr id="410" name="Picture 409"/>
          <p:cNvPicPr/>
          <p:nvPr/>
        </p:nvPicPr>
        <p:blipFill>
          <a:blip r:embed="rId5">
            <a:extLst>
              <a:ext uri="{28A0092B-C50C-407E-A947-70E740481C1C}">
                <a14:useLocalDpi xmlns:a14="http://schemas.microsoft.com/office/drawing/2010/main" val="0"/>
              </a:ext>
            </a:extLst>
          </a:blip>
          <a:srcRect/>
          <a:stretch>
            <a:fillRect/>
          </a:stretch>
        </p:blipFill>
        <p:spPr bwMode="auto">
          <a:xfrm>
            <a:off x="1222351" y="10543925"/>
            <a:ext cx="2070735" cy="1228725"/>
          </a:xfrm>
          <a:prstGeom prst="rect">
            <a:avLst/>
          </a:prstGeom>
          <a:noFill/>
          <a:ln>
            <a:noFill/>
          </a:ln>
        </p:spPr>
      </p:pic>
      <p:pic>
        <p:nvPicPr>
          <p:cNvPr id="411" name="Picture 2" descr="http://www.wayengineer.com/images/boardimage/DIGIASIC-FPGA-Altera-EP2C8Q208-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72332" y="10349289"/>
            <a:ext cx="2187615" cy="16179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3" name="Picture 412"/>
          <p:cNvPicPr/>
          <p:nvPr/>
        </p:nvPicPr>
        <p:blipFill>
          <a:blip r:embed="rId7">
            <a:extLst>
              <a:ext uri="{28A0092B-C50C-407E-A947-70E740481C1C}">
                <a14:useLocalDpi xmlns:a14="http://schemas.microsoft.com/office/drawing/2010/main" val="0"/>
              </a:ext>
            </a:extLst>
          </a:blip>
          <a:srcRect/>
          <a:stretch>
            <a:fillRect/>
          </a:stretch>
        </p:blipFill>
        <p:spPr bwMode="auto">
          <a:xfrm>
            <a:off x="16115879" y="13284448"/>
            <a:ext cx="2300520" cy="1569660"/>
          </a:xfrm>
          <a:prstGeom prst="rect">
            <a:avLst/>
          </a:prstGeom>
          <a:ln>
            <a:noFill/>
          </a:ln>
          <a:effectLst>
            <a:outerShdw blurRad="292100" dist="139700" dir="2700000" algn="tl" rotWithShape="0">
              <a:srgbClr val="333333">
                <a:alpha val="65000"/>
              </a:srgbClr>
            </a:outerShdw>
          </a:effectLst>
        </p:spPr>
      </p:pic>
      <p:sp>
        <p:nvSpPr>
          <p:cNvPr id="414" name="TextBox 413"/>
          <p:cNvSpPr txBox="1"/>
          <p:nvPr/>
        </p:nvSpPr>
        <p:spPr>
          <a:xfrm>
            <a:off x="3578722" y="12976671"/>
            <a:ext cx="12447018" cy="2185214"/>
          </a:xfrm>
          <a:prstGeom prst="rect">
            <a:avLst/>
          </a:prstGeom>
          <a:noFill/>
        </p:spPr>
        <p:txBody>
          <a:bodyPr wrap="square" rtlCol="0">
            <a:spAutoFit/>
          </a:bodyPr>
          <a:lstStyle/>
          <a:p>
            <a:pPr defTabSz="914400" fontAlgn="base">
              <a:spcBef>
                <a:spcPct val="0"/>
              </a:spcBef>
              <a:spcAft>
                <a:spcPct val="0"/>
              </a:spcAft>
            </a:pPr>
            <a:r>
              <a:rPr lang="en-US" sz="4000" b="1" dirty="0">
                <a:solidFill>
                  <a:srgbClr val="0033FE"/>
                </a:solidFill>
                <a:latin typeface="Garamond"/>
                <a:cs typeface="Arial" charset="0"/>
              </a:rPr>
              <a:t>Microprocessors:</a:t>
            </a:r>
          </a:p>
          <a:p>
            <a:pPr defTabSz="914400" fontAlgn="base">
              <a:spcBef>
                <a:spcPct val="0"/>
              </a:spcBef>
              <a:spcAft>
                <a:spcPct val="0"/>
              </a:spcAft>
            </a:pPr>
            <a:r>
              <a:rPr lang="en-US" sz="2400" dirty="0">
                <a:solidFill>
                  <a:prstClr val="black"/>
                </a:solidFill>
                <a:latin typeface="Arial"/>
                <a:cs typeface="Arial" charset="0"/>
              </a:rPr>
              <a:t>All modern CPUs are microprocessors.  </a:t>
            </a:r>
            <a:r>
              <a:rPr lang="en-US" sz="2400" dirty="0" smtClean="0">
                <a:solidFill>
                  <a:prstClr val="black"/>
                </a:solidFill>
                <a:latin typeface="Arial"/>
                <a:cs typeface="Arial" charset="0"/>
              </a:rPr>
              <a:t>These are devices </a:t>
            </a:r>
            <a:r>
              <a:rPr lang="en-US" sz="2400" dirty="0">
                <a:solidFill>
                  <a:prstClr val="black"/>
                </a:solidFill>
                <a:latin typeface="Arial"/>
                <a:cs typeface="Arial" charset="0"/>
              </a:rPr>
              <a:t>that </a:t>
            </a:r>
            <a:r>
              <a:rPr lang="en-US" sz="2400" dirty="0" smtClean="0">
                <a:solidFill>
                  <a:prstClr val="black"/>
                </a:solidFill>
                <a:latin typeface="Arial"/>
                <a:cs typeface="Arial" charset="0"/>
              </a:rPr>
              <a:t>accept </a:t>
            </a:r>
            <a:r>
              <a:rPr lang="en-US" sz="2400" dirty="0">
                <a:solidFill>
                  <a:prstClr val="black"/>
                </a:solidFill>
                <a:latin typeface="Arial"/>
                <a:cs typeface="Arial" charset="0"/>
              </a:rPr>
              <a:t>digital data as input, processes it according to the instructions stored in its memory, and provides results as output.  Here at BYU you will learn how processors operate, design your own </a:t>
            </a:r>
            <a:r>
              <a:rPr lang="en-US" sz="2400" dirty="0" smtClean="0">
                <a:solidFill>
                  <a:prstClr val="black"/>
                </a:solidFill>
                <a:latin typeface="Arial"/>
                <a:cs typeface="Arial" charset="0"/>
              </a:rPr>
              <a:t>LC-3</a:t>
            </a:r>
            <a:r>
              <a:rPr lang="en-US" sz="2400" dirty="0">
                <a:solidFill>
                  <a:prstClr val="black"/>
                </a:solidFill>
                <a:latin typeface="Arial"/>
                <a:cs typeface="Arial" charset="0"/>
              </a:rPr>
              <a:t>, and see how techniques like hyper-threading, caching, and pipelining improve performance.</a:t>
            </a:r>
            <a:endParaRPr lang="en-US" sz="2400" dirty="0">
              <a:solidFill>
                <a:prstClr val="black"/>
              </a:solidFill>
              <a:latin typeface="Arial"/>
              <a:cs typeface="Arial" charset="0"/>
            </a:endParaRPr>
          </a:p>
        </p:txBody>
      </p:sp>
      <p:pic>
        <p:nvPicPr>
          <p:cNvPr id="415" name="Picture 4" descr="http://www.overclock3d.net/gfx/articles/2011/02/27144645820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8510" y="13380063"/>
            <a:ext cx="1938416" cy="13784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16" name="TextBox 415"/>
          <p:cNvSpPr txBox="1"/>
          <p:nvPr/>
        </p:nvSpPr>
        <p:spPr>
          <a:xfrm>
            <a:off x="1777928" y="15988010"/>
            <a:ext cx="15581698" cy="461665"/>
          </a:xfrm>
          <a:prstGeom prst="rect">
            <a:avLst/>
          </a:prstGeom>
          <a:noFill/>
        </p:spPr>
        <p:txBody>
          <a:bodyPr wrap="square" rtlCol="0">
            <a:spAutoFit/>
          </a:bodyPr>
          <a:lstStyle/>
          <a:p>
            <a:pPr defTabSz="914400" fontAlgn="base">
              <a:spcBef>
                <a:spcPct val="0"/>
              </a:spcBef>
              <a:spcAft>
                <a:spcPct val="0"/>
              </a:spcAft>
            </a:pPr>
            <a:r>
              <a:rPr lang="en-US" sz="2400" dirty="0">
                <a:solidFill>
                  <a:prstClr val="black"/>
                </a:solidFill>
                <a:latin typeface="Arial" charset="0"/>
                <a:cs typeface="Arial" charset="0"/>
              </a:rPr>
              <a:t>You’ll also learn about ASICs, DSPs, GPUs, and create your own powerful systems within Computer Engineering!</a:t>
            </a:r>
            <a:endParaRPr lang="en-US" sz="2400" dirty="0">
              <a:solidFill>
                <a:prstClr val="black"/>
              </a:solidFill>
              <a:latin typeface="Arial" charset="0"/>
              <a:cs typeface="Arial" charset="0"/>
            </a:endParaRPr>
          </a:p>
        </p:txBody>
      </p:sp>
      <p:pic>
        <p:nvPicPr>
          <p:cNvPr id="451" name="Picture 12" descr="http://computertechsreno.com/wp-content/uploads/2014/02/computer-tablet-phone_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74800" y="14907909"/>
            <a:ext cx="2432731" cy="1590256"/>
          </a:xfrm>
          <a:prstGeom prst="rect">
            <a:avLst/>
          </a:prstGeom>
          <a:noFill/>
          <a:extLst>
            <a:ext uri="{909E8E84-426E-40DD-AFC4-6F175D3DCCD1}">
              <a14:hiddenFill xmlns:a14="http://schemas.microsoft.com/office/drawing/2010/main">
                <a:solidFill>
                  <a:srgbClr val="FFFFFF"/>
                </a:solidFill>
              </a14:hiddenFill>
            </a:ext>
          </a:extLst>
        </p:spPr>
      </p:pic>
      <p:grpSp>
        <p:nvGrpSpPr>
          <p:cNvPr id="452" name="Group 451"/>
          <p:cNvGrpSpPr/>
          <p:nvPr/>
        </p:nvGrpSpPr>
        <p:grpSpPr>
          <a:xfrm>
            <a:off x="19685947" y="2982685"/>
            <a:ext cx="17737384" cy="13716000"/>
            <a:chOff x="457200" y="4876800"/>
            <a:chExt cx="13896941" cy="11605846"/>
          </a:xfrm>
        </p:grpSpPr>
        <p:sp>
          <p:nvSpPr>
            <p:cNvPr id="453" name="Rectangle 452"/>
            <p:cNvSpPr/>
            <p:nvPr/>
          </p:nvSpPr>
          <p:spPr bwMode="auto">
            <a:xfrm>
              <a:off x="457200" y="6125229"/>
              <a:ext cx="13896941" cy="10357417"/>
            </a:xfrm>
            <a:prstGeom prst="rect">
              <a:avLst/>
            </a:prstGeom>
            <a:noFill/>
            <a:ln w="9525" cap="flat" cmpd="sng" algn="ctr">
              <a:solidFill>
                <a:srgbClr val="4F81BD"/>
              </a:solidFill>
              <a:prstDash val="solid"/>
              <a:round/>
              <a:headEnd type="none" w="med" len="med"/>
              <a:tailEnd type="none" w="med" len="med"/>
            </a:ln>
            <a:effectLst/>
            <a:scene3d>
              <a:camera prst="orthographicFront">
                <a:rot lat="0" lon="0" rev="0"/>
              </a:camera>
              <a:lightRig rig="threePt" dir="t"/>
            </a:scene3d>
            <a:sp3d prstMaterial="flat">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454" name="Round Same Side Corner Rectangle 453"/>
            <p:cNvSpPr/>
            <p:nvPr/>
          </p:nvSpPr>
          <p:spPr bwMode="auto">
            <a:xfrm>
              <a:off x="457200" y="4876800"/>
              <a:ext cx="13896941" cy="1240877"/>
            </a:xfrm>
            <a:prstGeom prst="round2SameRect">
              <a:avLst/>
            </a:prstGeom>
            <a:solidFill>
              <a:srgbClr val="1F497D"/>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algn="ctr" defTabSz="1219170" eaLnBrk="1" fontAlgn="base" latinLnBrk="0" hangingPunct="1">
                <a:lnSpc>
                  <a:spcPct val="100000"/>
                </a:lnSpc>
                <a:spcBef>
                  <a:spcPct val="0"/>
                </a:spcBef>
                <a:spcAft>
                  <a:spcPct val="0"/>
                </a:spcAft>
                <a:buClrTx/>
                <a:buSzTx/>
                <a:buFontTx/>
                <a:buNone/>
                <a:tabLst/>
                <a:defRPr/>
              </a:pPr>
              <a:r>
                <a:rPr kumimoji="0" lang="en-US" sz="6400" b="1" i="0" u="none" strike="noStrike" kern="0" cap="small" spc="0" normalizeH="0" baseline="0" noProof="0" dirty="0" smtClean="0">
                  <a:ln>
                    <a:noFill/>
                  </a:ln>
                  <a:solidFill>
                    <a:prstClr val="white"/>
                  </a:solidFill>
                  <a:effectLst/>
                  <a:uLnTx/>
                  <a:uFillTx/>
                  <a:latin typeface="Arial" charset="0"/>
                  <a:cs typeface="Arial" charset="0"/>
                </a:rPr>
                <a:t>Software</a:t>
              </a:r>
            </a:p>
          </p:txBody>
        </p:sp>
      </p:grpSp>
      <p:sp>
        <p:nvSpPr>
          <p:cNvPr id="455" name="TextBox 454"/>
          <p:cNvSpPr txBox="1"/>
          <p:nvPr/>
        </p:nvSpPr>
        <p:spPr>
          <a:xfrm>
            <a:off x="19894757" y="4689484"/>
            <a:ext cx="17275972" cy="2554545"/>
          </a:xfrm>
          <a:prstGeom prst="rect">
            <a:avLst/>
          </a:prstGeom>
          <a:noFill/>
        </p:spPr>
        <p:txBody>
          <a:bodyPr wrap="square" rtlCol="0">
            <a:spAutoFit/>
          </a:bodyPr>
          <a:lstStyle/>
          <a:p>
            <a:pPr defTabSz="914400" fontAlgn="base">
              <a:spcBef>
                <a:spcPct val="0"/>
              </a:spcBef>
              <a:spcAft>
                <a:spcPct val="0"/>
              </a:spcAft>
            </a:pPr>
            <a:r>
              <a:rPr lang="en-US" sz="3200" dirty="0">
                <a:solidFill>
                  <a:prstClr val="black"/>
                </a:solidFill>
                <a:latin typeface="Arial" charset="0"/>
                <a:cs typeface="Arial" charset="0"/>
              </a:rPr>
              <a:t>The second key component to Computer Engineering is software.  </a:t>
            </a:r>
            <a:r>
              <a:rPr lang="en-US" sz="3200" dirty="0">
                <a:solidFill>
                  <a:prstClr val="black"/>
                </a:solidFill>
                <a:latin typeface="Arial" charset="0"/>
                <a:cs typeface="Arial" charset="0"/>
              </a:rPr>
              <a:t>Although hardware is where the rubber meets the </a:t>
            </a:r>
            <a:r>
              <a:rPr lang="en-US" sz="3200" dirty="0" smtClean="0">
                <a:solidFill>
                  <a:prstClr val="black"/>
                </a:solidFill>
                <a:latin typeface="Arial" charset="0"/>
                <a:cs typeface="Arial" charset="0"/>
              </a:rPr>
              <a:t>road, </a:t>
            </a:r>
            <a:r>
              <a:rPr lang="en-US" sz="3200" dirty="0">
                <a:solidFill>
                  <a:prstClr val="black"/>
                </a:solidFill>
                <a:latin typeface="Arial" charset="0"/>
                <a:cs typeface="Arial" charset="0"/>
              </a:rPr>
              <a:t>it would not be very useful if there was no software for it to run.  </a:t>
            </a:r>
            <a:r>
              <a:rPr lang="en-US" sz="3200" dirty="0">
                <a:solidFill>
                  <a:prstClr val="black"/>
                </a:solidFill>
                <a:latin typeface="Arial" charset="0"/>
                <a:cs typeface="Arial" charset="0"/>
              </a:rPr>
              <a:t>Computer Engineers get to learn a variety of different programming languages that run on hardware at different levels of abstraction.  They also understand how programs go from code to execution.  In other words, you get to develop some really sweet stuff!</a:t>
            </a:r>
            <a:endParaRPr lang="en-US" sz="3200" dirty="0">
              <a:solidFill>
                <a:prstClr val="black"/>
              </a:solidFill>
              <a:latin typeface="Arial" charset="0"/>
              <a:cs typeface="Arial" charset="0"/>
            </a:endParaRPr>
          </a:p>
        </p:txBody>
      </p:sp>
      <p:grpSp>
        <p:nvGrpSpPr>
          <p:cNvPr id="456" name="Group 455"/>
          <p:cNvGrpSpPr/>
          <p:nvPr/>
        </p:nvGrpSpPr>
        <p:grpSpPr>
          <a:xfrm>
            <a:off x="20023141" y="7745109"/>
            <a:ext cx="2693590" cy="6961862"/>
            <a:chOff x="16601944" y="23288416"/>
            <a:chExt cx="3122337" cy="6273202"/>
          </a:xfrm>
        </p:grpSpPr>
        <p:sp>
          <p:nvSpPr>
            <p:cNvPr id="457" name="Up Arrow 456"/>
            <p:cNvSpPr/>
            <p:nvPr/>
          </p:nvSpPr>
          <p:spPr bwMode="auto">
            <a:xfrm>
              <a:off x="16601944" y="23288416"/>
              <a:ext cx="3122337" cy="6273202"/>
            </a:xfrm>
            <a:prstGeom prst="upArrow">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charset="0"/>
                <a:cs typeface="Arial" charset="0"/>
              </a:endParaRPr>
            </a:p>
          </p:txBody>
        </p:sp>
        <p:cxnSp>
          <p:nvCxnSpPr>
            <p:cNvPr id="458" name="Straight Connector 457"/>
            <p:cNvCxnSpPr/>
            <p:nvPr/>
          </p:nvCxnSpPr>
          <p:spPr bwMode="auto">
            <a:xfrm>
              <a:off x="17379840" y="28422600"/>
              <a:ext cx="1568669" cy="0"/>
            </a:xfrm>
            <a:prstGeom prst="line">
              <a:avLst/>
            </a:prstGeom>
            <a:noFill/>
            <a:ln w="9525" cap="flat" cmpd="sng" algn="ctr">
              <a:solidFill>
                <a:sysClr val="windowText" lastClr="000000"/>
              </a:solidFill>
              <a:prstDash val="solid"/>
              <a:round/>
              <a:headEnd type="none" w="med" len="med"/>
              <a:tailEnd type="none" w="med" len="med"/>
            </a:ln>
            <a:effectLst/>
          </p:spPr>
        </p:cxnSp>
        <p:cxnSp>
          <p:nvCxnSpPr>
            <p:cNvPr id="459" name="Straight Connector 458"/>
            <p:cNvCxnSpPr/>
            <p:nvPr/>
          </p:nvCxnSpPr>
          <p:spPr bwMode="auto">
            <a:xfrm>
              <a:off x="17379840" y="27127200"/>
              <a:ext cx="1568669" cy="0"/>
            </a:xfrm>
            <a:prstGeom prst="line">
              <a:avLst/>
            </a:prstGeom>
            <a:noFill/>
            <a:ln w="9525" cap="flat" cmpd="sng" algn="ctr">
              <a:solidFill>
                <a:sysClr val="windowText" lastClr="000000"/>
              </a:solidFill>
              <a:prstDash val="solid"/>
              <a:round/>
              <a:headEnd type="none" w="med" len="med"/>
              <a:tailEnd type="none" w="med" len="med"/>
            </a:ln>
            <a:effectLst/>
          </p:spPr>
        </p:cxnSp>
        <p:cxnSp>
          <p:nvCxnSpPr>
            <p:cNvPr id="460" name="Straight Connector 459"/>
            <p:cNvCxnSpPr/>
            <p:nvPr/>
          </p:nvCxnSpPr>
          <p:spPr bwMode="auto">
            <a:xfrm>
              <a:off x="17379840" y="25831800"/>
              <a:ext cx="1568669" cy="0"/>
            </a:xfrm>
            <a:prstGeom prst="line">
              <a:avLst/>
            </a:prstGeom>
            <a:noFill/>
            <a:ln w="9525" cap="flat" cmpd="sng" algn="ctr">
              <a:solidFill>
                <a:sysClr val="windowText" lastClr="000000"/>
              </a:solidFill>
              <a:prstDash val="solid"/>
              <a:round/>
              <a:headEnd type="none" w="med" len="med"/>
              <a:tailEnd type="none" w="med" len="med"/>
            </a:ln>
            <a:effectLst/>
          </p:spPr>
        </p:cxnSp>
        <p:sp>
          <p:nvSpPr>
            <p:cNvPr id="461" name="TextBox 460"/>
            <p:cNvSpPr txBox="1"/>
            <p:nvPr/>
          </p:nvSpPr>
          <p:spPr>
            <a:xfrm>
              <a:off x="17457526" y="28817504"/>
              <a:ext cx="1473256" cy="332798"/>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Assembly</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62" name="TextBox 461"/>
            <p:cNvSpPr txBox="1"/>
            <p:nvPr/>
          </p:nvSpPr>
          <p:spPr>
            <a:xfrm>
              <a:off x="17500545" y="27568236"/>
              <a:ext cx="1295400"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C</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63" name="TextBox 462"/>
            <p:cNvSpPr txBox="1"/>
            <p:nvPr/>
          </p:nvSpPr>
          <p:spPr>
            <a:xfrm>
              <a:off x="17500545" y="26300668"/>
              <a:ext cx="1295400"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C++</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64" name="TextBox 463"/>
            <p:cNvSpPr txBox="1"/>
            <p:nvPr/>
          </p:nvSpPr>
          <p:spPr>
            <a:xfrm>
              <a:off x="17500545" y="25140332"/>
              <a:ext cx="1295400"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Java/C#</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65" name="TextBox 464"/>
            <p:cNvSpPr txBox="1"/>
            <p:nvPr/>
          </p:nvSpPr>
          <p:spPr>
            <a:xfrm>
              <a:off x="17258345" y="23898293"/>
              <a:ext cx="1871616" cy="582397"/>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33FE"/>
                  </a:solidFill>
                  <a:effectLst/>
                  <a:uLnTx/>
                  <a:uFillTx/>
                  <a:latin typeface="Arial" charset="0"/>
                  <a:cs typeface="Arial" charset="0"/>
                </a:rPr>
                <a:t>Levels of Abstraction</a:t>
              </a:r>
              <a:endParaRPr kumimoji="0" lang="en-US" sz="1800" b="1" i="0" u="none" strike="noStrike" kern="0" cap="none" spc="0" normalizeH="0" baseline="0" noProof="0" dirty="0">
                <a:ln>
                  <a:noFill/>
                </a:ln>
                <a:solidFill>
                  <a:srgbClr val="0033FE"/>
                </a:solidFill>
                <a:effectLst/>
                <a:uLnTx/>
                <a:uFillTx/>
                <a:latin typeface="Arial" charset="0"/>
                <a:cs typeface="Arial" charset="0"/>
              </a:endParaRPr>
            </a:p>
          </p:txBody>
        </p:sp>
      </p:grpSp>
      <p:pic>
        <p:nvPicPr>
          <p:cNvPr id="466" name="Picture 465"/>
          <p:cNvPicPr/>
          <p:nvPr/>
        </p:nvPicPr>
        <p:blipFill>
          <a:blip r:embed="rId10">
            <a:extLst>
              <a:ext uri="{28A0092B-C50C-407E-A947-70E740481C1C}">
                <a14:useLocalDpi xmlns:a14="http://schemas.microsoft.com/office/drawing/2010/main" val="0"/>
              </a:ext>
            </a:extLst>
          </a:blip>
          <a:srcRect/>
          <a:stretch>
            <a:fillRect/>
          </a:stretch>
        </p:blipFill>
        <p:spPr bwMode="auto">
          <a:xfrm>
            <a:off x="26221931" y="7745109"/>
            <a:ext cx="10720198" cy="8460436"/>
          </a:xfrm>
          <a:prstGeom prst="rect">
            <a:avLst/>
          </a:prstGeom>
          <a:ln>
            <a:noFill/>
          </a:ln>
          <a:effectLst>
            <a:outerShdw blurRad="292100" dist="139700" dir="2700000" algn="tl" rotWithShape="0">
              <a:srgbClr val="333333">
                <a:alpha val="65000"/>
              </a:srgbClr>
            </a:outerShdw>
          </a:effectLst>
        </p:spPr>
      </p:pic>
      <p:sp>
        <p:nvSpPr>
          <p:cNvPr id="467" name="TextBox 466"/>
          <p:cNvSpPr txBox="1"/>
          <p:nvPr/>
        </p:nvSpPr>
        <p:spPr>
          <a:xfrm>
            <a:off x="32058069" y="8421937"/>
            <a:ext cx="4343400" cy="4893647"/>
          </a:xfrm>
          <a:prstGeom prst="rect">
            <a:avLst/>
          </a:prstGeom>
          <a:noFill/>
          <a:ln>
            <a:solidFill>
              <a:sysClr val="window" lastClr="FFFFFF">
                <a:lumMod val="85000"/>
              </a:sysClr>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prstClr val="white">
                    <a:lumMod val="85000"/>
                  </a:prstClr>
                </a:solidFill>
                <a:effectLst/>
                <a:uLnTx/>
                <a:uFillTx/>
                <a:latin typeface="Arial" charset="0"/>
                <a:cs typeface="Arial" charset="0"/>
              </a:rPr>
              <a:t>The Bomberman game you’re playing is </a:t>
            </a:r>
            <a:r>
              <a:rPr kumimoji="0" lang="en-US" sz="2400" b="0" i="1" u="none" strike="noStrike" kern="0" cap="none" spc="0" normalizeH="0" baseline="0" noProof="0" dirty="0" smtClean="0">
                <a:ln>
                  <a:noFill/>
                </a:ln>
                <a:solidFill>
                  <a:prstClr val="white">
                    <a:lumMod val="85000"/>
                  </a:prstClr>
                </a:solidFill>
                <a:effectLst/>
                <a:uLnTx/>
                <a:uFillTx/>
                <a:latin typeface="Arial" charset="0"/>
                <a:cs typeface="Arial" charset="0"/>
              </a:rPr>
              <a:t>thousands</a:t>
            </a:r>
            <a:r>
              <a:rPr kumimoji="0" lang="en-US" sz="2400" b="0" i="0" u="none" strike="noStrike" kern="0" cap="none" spc="0" normalizeH="0" baseline="0" noProof="0" dirty="0" smtClean="0">
                <a:ln>
                  <a:noFill/>
                </a:ln>
                <a:solidFill>
                  <a:prstClr val="white">
                    <a:lumMod val="85000"/>
                  </a:prstClr>
                </a:solidFill>
                <a:effectLst/>
                <a:uLnTx/>
                <a:uFillTx/>
                <a:latin typeface="Arial" charset="0"/>
                <a:cs typeface="Arial" charset="0"/>
              </a:rPr>
              <a:t> of lines of C++ code.  Here is a snippet of the code that tells our computer what to do when a Bomberman gets burned.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white">
                  <a:lumMod val="85000"/>
                </a:prstClr>
              </a:solidFill>
              <a:effectLst/>
              <a:uLnTx/>
              <a:uFillTx/>
              <a:latin typeface="Arial" charset="0"/>
              <a:cs typeface="Arial"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prstClr val="white">
                    <a:lumMod val="85000"/>
                  </a:prstClr>
                </a:solidFill>
                <a:effectLst/>
                <a:uLnTx/>
                <a:uFillTx/>
                <a:latin typeface="Arial" charset="0"/>
                <a:cs typeface="Arial" charset="0"/>
              </a:rPr>
              <a:t>In Computer Engineering, you’ll learn how to develop software using object oriented design, write clean code, and optimize programs for performance!</a:t>
            </a:r>
            <a:endParaRPr kumimoji="0" lang="en-US" sz="2400" b="0" i="0" u="none" strike="noStrike" kern="0" cap="none" spc="0" normalizeH="0" baseline="0" noProof="0" dirty="0">
              <a:ln>
                <a:noFill/>
              </a:ln>
              <a:solidFill>
                <a:prstClr val="white">
                  <a:lumMod val="85000"/>
                </a:prstClr>
              </a:solidFill>
              <a:effectLst/>
              <a:uLnTx/>
              <a:uFillTx/>
              <a:latin typeface="Arial" charset="0"/>
              <a:cs typeface="Arial" charset="0"/>
            </a:endParaRPr>
          </a:p>
        </p:txBody>
      </p:sp>
      <p:grpSp>
        <p:nvGrpSpPr>
          <p:cNvPr id="468" name="Group 467"/>
          <p:cNvGrpSpPr/>
          <p:nvPr/>
        </p:nvGrpSpPr>
        <p:grpSpPr>
          <a:xfrm>
            <a:off x="22842541" y="7896713"/>
            <a:ext cx="2693590" cy="6961862"/>
            <a:chOff x="18642410" y="22908538"/>
            <a:chExt cx="2693590" cy="6961862"/>
          </a:xfrm>
        </p:grpSpPr>
        <p:grpSp>
          <p:nvGrpSpPr>
            <p:cNvPr id="469" name="Group 468"/>
            <p:cNvGrpSpPr/>
            <p:nvPr/>
          </p:nvGrpSpPr>
          <p:grpSpPr>
            <a:xfrm>
              <a:off x="18642410" y="22908538"/>
              <a:ext cx="2693590" cy="6961862"/>
              <a:chOff x="18973800" y="22908538"/>
              <a:chExt cx="2693590" cy="6961862"/>
            </a:xfrm>
          </p:grpSpPr>
          <p:grpSp>
            <p:nvGrpSpPr>
              <p:cNvPr id="474" name="Group 473"/>
              <p:cNvGrpSpPr/>
              <p:nvPr/>
            </p:nvGrpSpPr>
            <p:grpSpPr>
              <a:xfrm>
                <a:off x="18973800" y="22908538"/>
                <a:ext cx="2693590" cy="6961862"/>
                <a:chOff x="16601944" y="23288416"/>
                <a:chExt cx="3122337" cy="6273202"/>
              </a:xfrm>
            </p:grpSpPr>
            <p:sp>
              <p:nvSpPr>
                <p:cNvPr id="480" name="Up Arrow 125"/>
                <p:cNvSpPr/>
                <p:nvPr/>
              </p:nvSpPr>
              <p:spPr bwMode="auto">
                <a:xfrm>
                  <a:off x="16601944" y="23288416"/>
                  <a:ext cx="3122337" cy="6273202"/>
                </a:xfrm>
                <a:prstGeom prst="downArrow">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charset="0"/>
                    <a:cs typeface="Arial" charset="0"/>
                  </a:endParaRPr>
                </a:p>
              </p:txBody>
            </p:sp>
            <p:cxnSp>
              <p:nvCxnSpPr>
                <p:cNvPr id="481" name="Straight Connector 480"/>
                <p:cNvCxnSpPr/>
                <p:nvPr/>
              </p:nvCxnSpPr>
              <p:spPr bwMode="auto">
                <a:xfrm>
                  <a:off x="17382823" y="26979852"/>
                  <a:ext cx="1568669" cy="0"/>
                </a:xfrm>
                <a:prstGeom prst="line">
                  <a:avLst/>
                </a:prstGeom>
                <a:noFill/>
                <a:ln w="9525" cap="flat" cmpd="sng" algn="ctr">
                  <a:solidFill>
                    <a:sysClr val="windowText" lastClr="000000"/>
                  </a:solidFill>
                  <a:prstDash val="solid"/>
                  <a:round/>
                  <a:headEnd type="none" w="med" len="med"/>
                  <a:tailEnd type="none" w="med" len="med"/>
                </a:ln>
                <a:effectLst/>
              </p:spPr>
            </p:cxnSp>
            <p:cxnSp>
              <p:nvCxnSpPr>
                <p:cNvPr id="482" name="Straight Connector 481"/>
                <p:cNvCxnSpPr/>
                <p:nvPr/>
              </p:nvCxnSpPr>
              <p:spPr bwMode="auto">
                <a:xfrm>
                  <a:off x="17400488" y="25675267"/>
                  <a:ext cx="1568669" cy="0"/>
                </a:xfrm>
                <a:prstGeom prst="line">
                  <a:avLst/>
                </a:prstGeom>
                <a:noFill/>
                <a:ln w="9525" cap="flat" cmpd="sng" algn="ctr">
                  <a:solidFill>
                    <a:sysClr val="windowText" lastClr="000000"/>
                  </a:solidFill>
                  <a:prstDash val="solid"/>
                  <a:round/>
                  <a:headEnd type="none" w="med" len="med"/>
                  <a:tailEnd type="none" w="med" len="med"/>
                </a:ln>
                <a:effectLst/>
              </p:spPr>
            </p:cxnSp>
            <p:cxnSp>
              <p:nvCxnSpPr>
                <p:cNvPr id="483" name="Straight Connector 482"/>
                <p:cNvCxnSpPr/>
                <p:nvPr/>
              </p:nvCxnSpPr>
              <p:spPr bwMode="auto">
                <a:xfrm>
                  <a:off x="17379840" y="24371487"/>
                  <a:ext cx="1568669" cy="0"/>
                </a:xfrm>
                <a:prstGeom prst="line">
                  <a:avLst/>
                </a:prstGeom>
                <a:noFill/>
                <a:ln w="9525" cap="flat" cmpd="sng" algn="ctr">
                  <a:solidFill>
                    <a:sysClr val="windowText" lastClr="000000"/>
                  </a:solidFill>
                  <a:prstDash val="solid"/>
                  <a:round/>
                  <a:headEnd type="none" w="med" len="med"/>
                  <a:tailEnd type="none" w="med" len="med"/>
                </a:ln>
                <a:effectLst/>
              </p:spPr>
            </p:cxnSp>
          </p:grpSp>
          <p:sp>
            <p:nvSpPr>
              <p:cNvPr id="475" name="TextBox 474"/>
              <p:cNvSpPr txBox="1"/>
              <p:nvPr/>
            </p:nvSpPr>
            <p:spPr>
              <a:xfrm>
                <a:off x="19513289" y="28614469"/>
                <a:ext cx="1614613" cy="64633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rgbClr val="0033FE"/>
                    </a:solidFill>
                    <a:effectLst/>
                    <a:uLnTx/>
                    <a:uFillTx/>
                    <a:latin typeface="Arial" charset="0"/>
                    <a:cs typeface="Arial" charset="0"/>
                  </a:rPr>
                  <a:t>Compiling Process</a:t>
                </a:r>
                <a:endParaRPr kumimoji="0" lang="en-US" sz="1800" b="1" i="0" u="none" strike="noStrike" kern="0" cap="none" spc="0" normalizeH="0" baseline="0" noProof="0" dirty="0">
                  <a:ln>
                    <a:noFill/>
                  </a:ln>
                  <a:solidFill>
                    <a:srgbClr val="0033FE"/>
                  </a:solidFill>
                  <a:effectLst/>
                  <a:uLnTx/>
                  <a:uFillTx/>
                  <a:latin typeface="Arial" charset="0"/>
                  <a:cs typeface="Arial" charset="0"/>
                </a:endParaRPr>
              </a:p>
            </p:txBody>
          </p:sp>
          <p:sp>
            <p:nvSpPr>
              <p:cNvPr id="476" name="TextBox 475"/>
              <p:cNvSpPr txBox="1"/>
              <p:nvPr/>
            </p:nvSpPr>
            <p:spPr>
              <a:xfrm>
                <a:off x="19685118" y="23247569"/>
                <a:ext cx="1270954" cy="64633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Source Code</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77" name="TextBox 476"/>
              <p:cNvSpPr txBox="1"/>
              <p:nvPr/>
            </p:nvSpPr>
            <p:spPr>
              <a:xfrm>
                <a:off x="19685118" y="24499669"/>
                <a:ext cx="1270954" cy="64633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Assembly Code</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78" name="TextBox 477"/>
              <p:cNvSpPr txBox="1"/>
              <p:nvPr/>
            </p:nvSpPr>
            <p:spPr>
              <a:xfrm>
                <a:off x="19685118" y="25980110"/>
                <a:ext cx="1270954" cy="64633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Machine Code</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sp>
            <p:nvSpPr>
              <p:cNvPr id="479" name="TextBox 478"/>
              <p:cNvSpPr txBox="1"/>
              <p:nvPr/>
            </p:nvSpPr>
            <p:spPr>
              <a:xfrm>
                <a:off x="19519535" y="27469942"/>
                <a:ext cx="1602121" cy="64633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charset="0"/>
                    <a:cs typeface="Arial" charset="0"/>
                  </a:rPr>
                  <a:t>Executable Code</a:t>
                </a:r>
                <a:endParaRPr kumimoji="0" lang="en-US" sz="1800" b="1" i="0" u="none" strike="noStrike" kern="0" cap="none" spc="0" normalizeH="0" baseline="0" noProof="0" dirty="0">
                  <a:ln>
                    <a:noFill/>
                  </a:ln>
                  <a:solidFill>
                    <a:prstClr val="black"/>
                  </a:solidFill>
                  <a:effectLst/>
                  <a:uLnTx/>
                  <a:uFillTx/>
                  <a:latin typeface="Arial" charset="0"/>
                  <a:cs typeface="Arial" charset="0"/>
                </a:endParaRPr>
              </a:p>
            </p:txBody>
          </p:sp>
        </p:grpSp>
        <p:sp>
          <p:nvSpPr>
            <p:cNvPr id="470" name="TextBox 469"/>
            <p:cNvSpPr txBox="1"/>
            <p:nvPr/>
          </p:nvSpPr>
          <p:spPr>
            <a:xfrm>
              <a:off x="19413748" y="23893790"/>
              <a:ext cx="1150915" cy="2616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charset="0"/>
                  <a:cs typeface="Arial" charset="0"/>
                </a:rPr>
                <a:t>Preprocessing</a:t>
              </a:r>
              <a:endParaRPr kumimoji="0" lang="en-US" sz="1100" b="0" i="0" u="none" strike="noStrike" kern="0" cap="none" spc="0" normalizeH="0" baseline="0" noProof="0" dirty="0">
                <a:ln>
                  <a:noFill/>
                </a:ln>
                <a:solidFill>
                  <a:prstClr val="black"/>
                </a:solidFill>
                <a:effectLst/>
                <a:uLnTx/>
                <a:uFillTx/>
                <a:latin typeface="Arial" charset="0"/>
                <a:cs typeface="Arial" charset="0"/>
              </a:endParaRPr>
            </a:p>
          </p:txBody>
        </p:sp>
        <p:sp>
          <p:nvSpPr>
            <p:cNvPr id="471" name="TextBox 470"/>
            <p:cNvSpPr txBox="1"/>
            <p:nvPr/>
          </p:nvSpPr>
          <p:spPr>
            <a:xfrm>
              <a:off x="19413748" y="24080093"/>
              <a:ext cx="1150915" cy="2616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charset="0"/>
                  <a:cs typeface="Arial" charset="0"/>
                </a:rPr>
                <a:t>Compilation</a:t>
              </a:r>
              <a:endParaRPr kumimoji="0" lang="en-US" sz="1100" b="0" i="0" u="none" strike="noStrike" kern="0" cap="none" spc="0" normalizeH="0" baseline="0" noProof="0" dirty="0">
                <a:ln>
                  <a:noFill/>
                </a:ln>
                <a:solidFill>
                  <a:prstClr val="black"/>
                </a:solidFill>
                <a:effectLst/>
                <a:uLnTx/>
                <a:uFillTx/>
                <a:latin typeface="Arial" charset="0"/>
                <a:cs typeface="Arial" charset="0"/>
              </a:endParaRPr>
            </a:p>
          </p:txBody>
        </p:sp>
        <p:sp>
          <p:nvSpPr>
            <p:cNvPr id="472" name="TextBox 471"/>
            <p:cNvSpPr txBox="1"/>
            <p:nvPr/>
          </p:nvSpPr>
          <p:spPr>
            <a:xfrm>
              <a:off x="19413748" y="25346070"/>
              <a:ext cx="1150915" cy="2616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charset="0"/>
                  <a:cs typeface="Arial" charset="0"/>
                </a:rPr>
                <a:t>Assembler</a:t>
              </a:r>
              <a:endParaRPr kumimoji="0" lang="en-US" sz="1100" b="0" i="0" u="none" strike="noStrike" kern="0" cap="none" spc="0" normalizeH="0" baseline="0" noProof="0" dirty="0">
                <a:ln>
                  <a:noFill/>
                </a:ln>
                <a:solidFill>
                  <a:prstClr val="black"/>
                </a:solidFill>
                <a:effectLst/>
                <a:uLnTx/>
                <a:uFillTx/>
                <a:latin typeface="Arial" charset="0"/>
                <a:cs typeface="Arial" charset="0"/>
              </a:endParaRPr>
            </a:p>
          </p:txBody>
        </p:sp>
        <p:sp>
          <p:nvSpPr>
            <p:cNvPr id="473" name="TextBox 472"/>
            <p:cNvSpPr txBox="1"/>
            <p:nvPr/>
          </p:nvSpPr>
          <p:spPr>
            <a:xfrm>
              <a:off x="19413748" y="26794403"/>
              <a:ext cx="1150915" cy="2616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charset="0"/>
                  <a:cs typeface="Arial" charset="0"/>
                </a:rPr>
                <a:t>Linking</a:t>
              </a:r>
              <a:endParaRPr kumimoji="0" lang="en-US" sz="1100" b="0" i="0" u="none" strike="noStrike" kern="0" cap="none" spc="0" normalizeH="0" baseline="0" noProof="0" dirty="0">
                <a:ln>
                  <a:noFill/>
                </a:ln>
                <a:solidFill>
                  <a:prstClr val="black"/>
                </a:solidFill>
                <a:effectLst/>
                <a:uLnTx/>
                <a:uFillTx/>
                <a:latin typeface="Arial" charset="0"/>
                <a:cs typeface="Arial" charset="0"/>
              </a:endParaRPr>
            </a:p>
          </p:txBody>
        </p:sp>
      </p:grpSp>
      <p:pic>
        <p:nvPicPr>
          <p:cNvPr id="484" name="Picture 16" descr="http://www.computing2014.com/images/programmers.jpg"/>
          <p:cNvPicPr>
            <a:picLocks noChangeAspect="1" noChangeArrowheads="1"/>
          </p:cNvPicPr>
          <p:nvPr/>
        </p:nvPicPr>
        <p:blipFill rotWithShape="1">
          <a:blip r:embed="rId11">
            <a:extLst>
              <a:ext uri="{28A0092B-C50C-407E-A947-70E740481C1C}">
                <a14:useLocalDpi xmlns:a14="http://schemas.microsoft.com/office/drawing/2010/main" val="0"/>
              </a:ext>
            </a:extLst>
          </a:blip>
          <a:srcRect l="21770"/>
          <a:stretch/>
        </p:blipFill>
        <p:spPr bwMode="auto">
          <a:xfrm>
            <a:off x="20468071" y="14891276"/>
            <a:ext cx="1735950" cy="1482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05" name="Group 504"/>
          <p:cNvGrpSpPr/>
          <p:nvPr/>
        </p:nvGrpSpPr>
        <p:grpSpPr>
          <a:xfrm>
            <a:off x="5298636" y="18381504"/>
            <a:ext cx="15462602" cy="12123983"/>
            <a:chOff x="457200" y="4981039"/>
            <a:chExt cx="13896941" cy="11501607"/>
          </a:xfrm>
        </p:grpSpPr>
        <p:sp>
          <p:nvSpPr>
            <p:cNvPr id="506" name="Rectangle 505"/>
            <p:cNvSpPr/>
            <p:nvPr/>
          </p:nvSpPr>
          <p:spPr bwMode="auto">
            <a:xfrm>
              <a:off x="457200" y="6125229"/>
              <a:ext cx="13896941" cy="10357417"/>
            </a:xfrm>
            <a:prstGeom prst="rect">
              <a:avLst/>
            </a:prstGeom>
            <a:noFill/>
            <a:ln w="9525" cap="flat" cmpd="sng" algn="ctr">
              <a:solidFill>
                <a:srgbClr val="4F81BD"/>
              </a:solidFill>
              <a:prstDash val="solid"/>
              <a:round/>
              <a:headEnd type="none" w="med" len="med"/>
              <a:tailEnd type="none" w="med" len="med"/>
            </a:ln>
            <a:effectLst/>
            <a:scene3d>
              <a:camera prst="orthographicFront">
                <a:rot lat="0" lon="0" rev="0"/>
              </a:camera>
              <a:lightRig rig="threePt" dir="t"/>
            </a:scene3d>
            <a:sp3d prstMaterial="flat">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charset="0"/>
                <a:cs typeface="Arial" charset="0"/>
              </a:endParaRPr>
            </a:p>
          </p:txBody>
        </p:sp>
        <p:sp>
          <p:nvSpPr>
            <p:cNvPr id="507" name="Round Same Side Corner Rectangle 506"/>
            <p:cNvSpPr/>
            <p:nvPr/>
          </p:nvSpPr>
          <p:spPr bwMode="auto">
            <a:xfrm>
              <a:off x="457200" y="4981039"/>
              <a:ext cx="13896941" cy="1240878"/>
            </a:xfrm>
            <a:prstGeom prst="round2SameRect">
              <a:avLst/>
            </a:prstGeom>
            <a:solidFill>
              <a:srgbClr val="1F497D"/>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w="254000" h="254000"/>
              <a:bevelB w="254000" h="254000"/>
            </a:sp3d>
          </p:spPr>
          <p:txBody>
            <a:bodyPr vert="horz" wrap="square" lIns="121917" tIns="60958" rIns="121917" bIns="60958" numCol="1" rtlCol="0" anchor="t" anchorCtr="0" compatLnSpc="1">
              <a:prstTxWarp prst="textNoShape">
                <a:avLst/>
              </a:prstTxWarp>
            </a:bodyPr>
            <a:lstStyle/>
            <a:p>
              <a:pPr marL="0" marR="0" lvl="0" indent="0" algn="ctr" defTabSz="1219170" eaLnBrk="1" fontAlgn="base" latinLnBrk="0" hangingPunct="1">
                <a:lnSpc>
                  <a:spcPct val="100000"/>
                </a:lnSpc>
                <a:spcBef>
                  <a:spcPct val="0"/>
                </a:spcBef>
                <a:spcAft>
                  <a:spcPct val="0"/>
                </a:spcAft>
                <a:buClrTx/>
                <a:buSzTx/>
                <a:buFontTx/>
                <a:buNone/>
                <a:tabLst/>
                <a:defRPr/>
              </a:pPr>
              <a:r>
                <a:rPr kumimoji="0" lang="en-US" sz="6400" b="1" i="0" u="none" strike="noStrike" kern="0" cap="small" spc="0" normalizeH="0" baseline="0" noProof="0" dirty="0" smtClean="0">
                  <a:ln>
                    <a:noFill/>
                  </a:ln>
                  <a:solidFill>
                    <a:prstClr val="white"/>
                  </a:solidFill>
                  <a:effectLst/>
                  <a:uLnTx/>
                  <a:uFillTx/>
                  <a:latin typeface="Arial" charset="0"/>
                  <a:cs typeface="Arial" charset="0"/>
                </a:rPr>
                <a:t>Why be a Computer Engineer?</a:t>
              </a:r>
            </a:p>
          </p:txBody>
        </p:sp>
      </p:grpSp>
      <p:grpSp>
        <p:nvGrpSpPr>
          <p:cNvPr id="508" name="Group 507"/>
          <p:cNvGrpSpPr/>
          <p:nvPr/>
        </p:nvGrpSpPr>
        <p:grpSpPr>
          <a:xfrm>
            <a:off x="16703321" y="27413902"/>
            <a:ext cx="4003766" cy="2942370"/>
            <a:chOff x="46821634" y="27815238"/>
            <a:chExt cx="4003766" cy="2942370"/>
          </a:xfrm>
        </p:grpSpPr>
        <p:pic>
          <p:nvPicPr>
            <p:cNvPr id="509" name="Picture 6" descr="https://chart.googleapis.com/chart?chs=500x500&amp;cht=qr&amp;chl=http://ee.byu.edu/"/>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51917" y="27815238"/>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10" name="TextBox 509"/>
            <p:cNvSpPr txBox="1"/>
            <p:nvPr/>
          </p:nvSpPr>
          <p:spPr>
            <a:xfrm>
              <a:off x="46821634" y="30295943"/>
              <a:ext cx="4003766" cy="461665"/>
            </a:xfrm>
            <a:prstGeom prst="rect">
              <a:avLst/>
            </a:prstGeom>
            <a:noFill/>
          </p:spPr>
          <p:txBody>
            <a:bodyPr wrap="square" rtlCol="0">
              <a:spAutoFit/>
            </a:bodyPr>
            <a:lstStyle/>
            <a:p>
              <a:pPr algn="ctr" defTabSz="914400" fontAlgn="base">
                <a:spcBef>
                  <a:spcPct val="0"/>
                </a:spcBef>
                <a:spcAft>
                  <a:spcPct val="0"/>
                </a:spcAft>
              </a:pPr>
              <a:r>
                <a:rPr lang="en-US" sz="2400" b="1" dirty="0">
                  <a:solidFill>
                    <a:prstClr val="black"/>
                  </a:solidFill>
                  <a:latin typeface="Arial" charset="0"/>
                  <a:cs typeface="Arial" charset="0"/>
                </a:rPr>
                <a:t>Visit </a:t>
              </a:r>
              <a:r>
                <a:rPr lang="en-US" sz="2400" b="1" u="sng" dirty="0">
                  <a:solidFill>
                    <a:srgbClr val="0033FE"/>
                  </a:solidFill>
                  <a:latin typeface="Arial" charset="0"/>
                  <a:cs typeface="Arial" charset="0"/>
                </a:rPr>
                <a:t>http://ee.byu.edu</a:t>
              </a:r>
              <a:endParaRPr lang="en-US" sz="2400" b="1" u="sng" dirty="0">
                <a:solidFill>
                  <a:srgbClr val="0033FE"/>
                </a:solidFill>
                <a:latin typeface="Arial" charset="0"/>
                <a:cs typeface="Arial" charset="0"/>
              </a:endParaRPr>
            </a:p>
          </p:txBody>
        </p:sp>
      </p:grpSp>
      <p:sp>
        <p:nvSpPr>
          <p:cNvPr id="511" name="TextBox 510"/>
          <p:cNvSpPr txBox="1"/>
          <p:nvPr/>
        </p:nvSpPr>
        <p:spPr>
          <a:xfrm>
            <a:off x="5413543" y="19862891"/>
            <a:ext cx="15064944" cy="1200329"/>
          </a:xfrm>
          <a:prstGeom prst="rect">
            <a:avLst/>
          </a:prstGeom>
          <a:noFill/>
        </p:spPr>
        <p:txBody>
          <a:bodyPr wrap="square" rtlCol="0">
            <a:spAutoFit/>
          </a:bodyPr>
          <a:lstStyle/>
          <a:p>
            <a:pPr defTabSz="914400" fontAlgn="base">
              <a:spcBef>
                <a:spcPct val="0"/>
              </a:spcBef>
              <a:spcAft>
                <a:spcPct val="0"/>
              </a:spcAft>
            </a:pPr>
            <a:r>
              <a:rPr lang="en-US" sz="2400" dirty="0">
                <a:solidFill>
                  <a:prstClr val="black"/>
                </a:solidFill>
                <a:latin typeface="Arial" charset="0"/>
                <a:cs typeface="Arial" charset="0"/>
              </a:rPr>
              <a:t>Being a Computer Engineer is the best!  You’ll be set apart from the competition because of your understanding of both hardware and software in computing systems.  Not only do you get to create innovative technology, you get to work on some of BYU’s own award-winning projects such as:</a:t>
            </a:r>
            <a:endParaRPr lang="en-US" sz="2400" dirty="0">
              <a:solidFill>
                <a:prstClr val="black"/>
              </a:solidFill>
              <a:latin typeface="Arial" charset="0"/>
              <a:cs typeface="Arial" charset="0"/>
            </a:endParaRPr>
          </a:p>
        </p:txBody>
      </p:sp>
      <p:grpSp>
        <p:nvGrpSpPr>
          <p:cNvPr id="512" name="Group 511"/>
          <p:cNvGrpSpPr/>
          <p:nvPr/>
        </p:nvGrpSpPr>
        <p:grpSpPr>
          <a:xfrm>
            <a:off x="11658321" y="21611166"/>
            <a:ext cx="2659743" cy="3145764"/>
            <a:chOff x="36659457" y="22076436"/>
            <a:chExt cx="2659743" cy="3145764"/>
          </a:xfrm>
        </p:grpSpPr>
        <p:pic>
          <p:nvPicPr>
            <p:cNvPr id="513" name="Picture 8" descr="http://news.byu.edu/releases/archive12/Apr/lightsuits/1203-53%20092.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9360" t="4918" r="21773"/>
            <a:stretch/>
          </p:blipFill>
          <p:spPr bwMode="auto">
            <a:xfrm>
              <a:off x="36828395" y="22076436"/>
              <a:ext cx="2321866" cy="26561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14" name="TextBox 513"/>
            <p:cNvSpPr txBox="1"/>
            <p:nvPr/>
          </p:nvSpPr>
          <p:spPr>
            <a:xfrm>
              <a:off x="36659457" y="24841200"/>
              <a:ext cx="2659743" cy="381000"/>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Light Suits</a:t>
              </a:r>
              <a:endParaRPr lang="en-US" sz="1800" b="1" dirty="0">
                <a:solidFill>
                  <a:prstClr val="black"/>
                </a:solidFill>
                <a:latin typeface="Arial" charset="0"/>
                <a:cs typeface="Arial" charset="0"/>
              </a:endParaRPr>
            </a:p>
          </p:txBody>
        </p:sp>
      </p:grpSp>
      <p:grpSp>
        <p:nvGrpSpPr>
          <p:cNvPr id="515" name="Group 514"/>
          <p:cNvGrpSpPr/>
          <p:nvPr/>
        </p:nvGrpSpPr>
        <p:grpSpPr>
          <a:xfrm>
            <a:off x="6292950" y="21904863"/>
            <a:ext cx="3498487" cy="2852067"/>
            <a:chOff x="41016915" y="22141533"/>
            <a:chExt cx="3498487" cy="2852067"/>
          </a:xfrm>
        </p:grpSpPr>
        <p:pic>
          <p:nvPicPr>
            <p:cNvPr id="516" name="Picture 10" descr="http://www.et.byu.edu/sites/default/files/news-images/robot_soccer3_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16915" y="22141533"/>
              <a:ext cx="3498487" cy="22973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17" name="TextBox 516"/>
            <p:cNvSpPr txBox="1"/>
            <p:nvPr/>
          </p:nvSpPr>
          <p:spPr>
            <a:xfrm>
              <a:off x="41114479" y="24624268"/>
              <a:ext cx="3303359"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Robot Soccer Competition</a:t>
              </a:r>
              <a:endParaRPr lang="en-US" sz="1800" b="1" dirty="0">
                <a:solidFill>
                  <a:prstClr val="black"/>
                </a:solidFill>
                <a:latin typeface="Arial" charset="0"/>
                <a:cs typeface="Arial" charset="0"/>
              </a:endParaRPr>
            </a:p>
          </p:txBody>
        </p:sp>
      </p:grpSp>
      <p:grpSp>
        <p:nvGrpSpPr>
          <p:cNvPr id="518" name="Group 517"/>
          <p:cNvGrpSpPr/>
          <p:nvPr/>
        </p:nvGrpSpPr>
        <p:grpSpPr>
          <a:xfrm>
            <a:off x="16184949" y="21830468"/>
            <a:ext cx="3607738" cy="2926462"/>
            <a:chOff x="45383464" y="21838538"/>
            <a:chExt cx="3607738" cy="2926462"/>
          </a:xfrm>
        </p:grpSpPr>
        <p:pic>
          <p:nvPicPr>
            <p:cNvPr id="519" name="Picture 518" descr="news image"/>
            <p:cNvPicPr/>
            <p:nvPr/>
          </p:nvPicPr>
          <p:blipFill>
            <a:blip r:embed="rId15">
              <a:extLst>
                <a:ext uri="{28A0092B-C50C-407E-A947-70E740481C1C}">
                  <a14:useLocalDpi xmlns:a14="http://schemas.microsoft.com/office/drawing/2010/main" val="0"/>
                </a:ext>
              </a:extLst>
            </a:blip>
            <a:srcRect/>
            <a:stretch>
              <a:fillRect/>
            </a:stretch>
          </p:blipFill>
          <p:spPr bwMode="auto">
            <a:xfrm>
              <a:off x="45647741" y="21838538"/>
              <a:ext cx="3079185" cy="2404730"/>
            </a:xfrm>
            <a:prstGeom prst="rect">
              <a:avLst/>
            </a:prstGeom>
            <a:ln>
              <a:noFill/>
            </a:ln>
            <a:effectLst>
              <a:outerShdw blurRad="292100" dist="139700" dir="2700000" algn="tl" rotWithShape="0">
                <a:srgbClr val="333333">
                  <a:alpha val="65000"/>
                </a:srgbClr>
              </a:outerShdw>
            </a:effectLst>
          </p:spPr>
        </p:pic>
        <p:sp>
          <p:nvSpPr>
            <p:cNvPr id="520" name="TextBox 519"/>
            <p:cNvSpPr txBox="1"/>
            <p:nvPr/>
          </p:nvSpPr>
          <p:spPr>
            <a:xfrm>
              <a:off x="45383464" y="24395668"/>
              <a:ext cx="3607738" cy="369332"/>
            </a:xfrm>
            <a:prstGeom prst="rect">
              <a:avLst/>
            </a:prstGeom>
            <a:noFill/>
          </p:spPr>
          <p:txBody>
            <a:bodyPr wrap="square" rtlCol="0">
              <a:spAutoFit/>
            </a:bodyPr>
            <a:lstStyle/>
            <a:p>
              <a:pPr algn="ctr" defTabSz="914400" fontAlgn="base">
                <a:spcBef>
                  <a:spcPct val="0"/>
                </a:spcBef>
                <a:spcAft>
                  <a:spcPct val="0"/>
                </a:spcAft>
              </a:pPr>
              <a:r>
                <a:rPr lang="en-US" sz="1800" b="1" dirty="0">
                  <a:solidFill>
                    <a:prstClr val="black"/>
                  </a:solidFill>
                  <a:latin typeface="Arial" charset="0"/>
                  <a:cs typeface="Arial" charset="0"/>
                </a:rPr>
                <a:t>Robotic/Machine Vision</a:t>
              </a:r>
              <a:endParaRPr lang="en-US" sz="1800" b="1" dirty="0">
                <a:solidFill>
                  <a:prstClr val="black"/>
                </a:solidFill>
                <a:latin typeface="Arial" charset="0"/>
                <a:cs typeface="Arial" charset="0"/>
              </a:endParaRPr>
            </a:p>
          </p:txBody>
        </p:sp>
      </p:grpSp>
      <p:sp>
        <p:nvSpPr>
          <p:cNvPr id="521" name="TextBox 520"/>
          <p:cNvSpPr txBox="1"/>
          <p:nvPr/>
        </p:nvSpPr>
        <p:spPr>
          <a:xfrm>
            <a:off x="5497465" y="25485072"/>
            <a:ext cx="15064944" cy="1815882"/>
          </a:xfrm>
          <a:prstGeom prst="rect">
            <a:avLst/>
          </a:prstGeom>
          <a:noFill/>
        </p:spPr>
        <p:txBody>
          <a:bodyPr wrap="square" rtlCol="0">
            <a:spAutoFit/>
          </a:bodyPr>
          <a:lstStyle/>
          <a:p>
            <a:pPr defTabSz="914400" fontAlgn="base">
              <a:spcBef>
                <a:spcPct val="0"/>
              </a:spcBef>
              <a:spcAft>
                <a:spcPct val="0"/>
              </a:spcAft>
            </a:pPr>
            <a:r>
              <a:rPr lang="en-US" sz="2400" dirty="0">
                <a:solidFill>
                  <a:prstClr val="black"/>
                </a:solidFill>
                <a:latin typeface="Arial" charset="0"/>
                <a:cs typeface="Arial" charset="0"/>
              </a:rPr>
              <a:t>Not to mention, there is an expected </a:t>
            </a:r>
            <a:r>
              <a:rPr lang="en-US" sz="3200" b="1" dirty="0">
                <a:solidFill>
                  <a:prstClr val="black"/>
                </a:solidFill>
                <a:latin typeface="Arial" charset="0"/>
                <a:cs typeface="Arial" charset="0"/>
              </a:rPr>
              <a:t>21% employment growth</a:t>
            </a:r>
            <a:r>
              <a:rPr lang="en-US" sz="2800" dirty="0">
                <a:solidFill>
                  <a:prstClr val="black"/>
                </a:solidFill>
                <a:latin typeface="Arial" charset="0"/>
                <a:cs typeface="Arial" charset="0"/>
              </a:rPr>
              <a:t> </a:t>
            </a:r>
            <a:r>
              <a:rPr lang="en-US" sz="2400" dirty="0">
                <a:solidFill>
                  <a:prstClr val="black"/>
                </a:solidFill>
                <a:latin typeface="Arial" charset="0"/>
                <a:cs typeface="Arial" charset="0"/>
              </a:rPr>
              <a:t>ending in 2018.  In 2013, the graduating class of Computer Engineers experienced an </a:t>
            </a:r>
            <a:r>
              <a:rPr lang="en-US" sz="3200" b="1" dirty="0">
                <a:solidFill>
                  <a:prstClr val="black"/>
                </a:solidFill>
                <a:latin typeface="Arial" charset="0"/>
                <a:cs typeface="Arial" charset="0"/>
              </a:rPr>
              <a:t>average starting salary of $70,900!</a:t>
            </a:r>
            <a:endParaRPr lang="en-US" sz="2400" dirty="0">
              <a:solidFill>
                <a:prstClr val="black"/>
              </a:solidFill>
              <a:latin typeface="Arial" charset="0"/>
              <a:cs typeface="Arial" charset="0"/>
            </a:endParaRPr>
          </a:p>
          <a:p>
            <a:pPr defTabSz="914400" fontAlgn="base">
              <a:spcBef>
                <a:spcPct val="0"/>
              </a:spcBef>
              <a:spcAft>
                <a:spcPct val="0"/>
              </a:spcAft>
            </a:pPr>
            <a:endParaRPr lang="en-US" sz="2400" dirty="0">
              <a:solidFill>
                <a:prstClr val="black"/>
              </a:solidFill>
              <a:latin typeface="Arial" charset="0"/>
              <a:cs typeface="Arial" charset="0"/>
            </a:endParaRPr>
          </a:p>
          <a:p>
            <a:pPr defTabSz="914400" fontAlgn="base">
              <a:spcBef>
                <a:spcPct val="0"/>
              </a:spcBef>
              <a:spcAft>
                <a:spcPct val="0"/>
              </a:spcAft>
            </a:pPr>
            <a:r>
              <a:rPr lang="en-US" sz="2400" dirty="0">
                <a:solidFill>
                  <a:prstClr val="black"/>
                </a:solidFill>
                <a:latin typeface="Arial" charset="0"/>
                <a:cs typeface="Arial" charset="0"/>
              </a:rPr>
              <a:t>If you want to be in high demand, make a good living, guide technology forward, and love your job…</a:t>
            </a:r>
            <a:endParaRPr lang="en-US" sz="2400" dirty="0">
              <a:solidFill>
                <a:prstClr val="black"/>
              </a:solidFill>
              <a:latin typeface="Arial" charset="0"/>
              <a:cs typeface="Arial" charset="0"/>
            </a:endParaRPr>
          </a:p>
        </p:txBody>
      </p:sp>
      <p:sp>
        <p:nvSpPr>
          <p:cNvPr id="522" name="TextBox 521"/>
          <p:cNvSpPr txBox="1"/>
          <p:nvPr/>
        </p:nvSpPr>
        <p:spPr>
          <a:xfrm>
            <a:off x="6423662" y="28021264"/>
            <a:ext cx="8422985" cy="1569660"/>
          </a:xfrm>
          <a:prstGeom prst="rect">
            <a:avLst/>
          </a:prstGeom>
          <a:noFill/>
        </p:spPr>
        <p:txBody>
          <a:bodyPr wrap="square" rtlCol="0">
            <a:spAutoFit/>
          </a:bodyPr>
          <a:lstStyle/>
          <a:p>
            <a:pPr defTabSz="914400" fontAlgn="base">
              <a:spcBef>
                <a:spcPct val="0"/>
              </a:spcBef>
              <a:spcAft>
                <a:spcPct val="0"/>
              </a:spcAft>
            </a:pPr>
            <a:r>
              <a:rPr lang="en-US" sz="9600" b="1" dirty="0">
                <a:solidFill>
                  <a:prstClr val="black"/>
                </a:solidFill>
                <a:latin typeface="Arial" charset="0"/>
                <a:cs typeface="Arial" charset="0"/>
              </a:rPr>
              <a:t>Apply Now!</a:t>
            </a:r>
            <a:endParaRPr lang="en-US" sz="9600" b="1" dirty="0">
              <a:solidFill>
                <a:prstClr val="black"/>
              </a:solidFill>
              <a:latin typeface="Arial" charset="0"/>
              <a:cs typeface="Arial" charset="0"/>
            </a:endParaRPr>
          </a:p>
        </p:txBody>
      </p:sp>
      <p:sp>
        <p:nvSpPr>
          <p:cNvPr id="523" name="Notched Right Arrow 522"/>
          <p:cNvSpPr/>
          <p:nvPr/>
        </p:nvSpPr>
        <p:spPr bwMode="auto">
          <a:xfrm>
            <a:off x="13882239" y="28416168"/>
            <a:ext cx="3338969" cy="901292"/>
          </a:xfrm>
          <a:prstGeom prst="notched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charset="0"/>
              <a:cs typeface="Arial" charset="0"/>
            </a:endParaRPr>
          </a:p>
        </p:txBody>
      </p:sp>
    </p:spTree>
    <p:extLst>
      <p:ext uri="{BB962C8B-B14F-4D97-AF65-F5344CB8AC3E}">
        <p14:creationId xmlns:p14="http://schemas.microsoft.com/office/powerpoint/2010/main" val="1211624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571</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BYU-FPGA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Shaelyn</dc:creator>
  <cp:lastModifiedBy>Shaelyn</cp:lastModifiedBy>
  <cp:revision>11</cp:revision>
  <dcterms:created xsi:type="dcterms:W3CDTF">2014-06-19T15:24:28Z</dcterms:created>
  <dcterms:modified xsi:type="dcterms:W3CDTF">2014-06-19T18:36:07Z</dcterms:modified>
</cp:coreProperties>
</file>