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61" r:id="rId6"/>
    <p:sldId id="272" r:id="rId7"/>
    <p:sldId id="273" r:id="rId8"/>
    <p:sldId id="271" r:id="rId9"/>
    <p:sldId id="262" r:id="rId10"/>
    <p:sldId id="274" r:id="rId11"/>
    <p:sldId id="264" r:id="rId12"/>
    <p:sldId id="270" r:id="rId13"/>
    <p:sldId id="265" r:id="rId14"/>
    <p:sldId id="267" r:id="rId15"/>
    <p:sldId id="263" r:id="rId16"/>
    <p:sldId id="268" r:id="rId17"/>
    <p:sldId id="266"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39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dirty="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6F8E68DC-FC13-44C3-8B59-714A77131A78}" type="datetimeFigureOut">
              <a:rPr lang="en-IN" smtClean="0"/>
              <a:t>02-09-2015</a:t>
            </a:fld>
            <a:endParaRPr lang="en-IN" dirty="0"/>
          </a:p>
        </p:txBody>
      </p:sp>
      <p:sp>
        <p:nvSpPr>
          <p:cNvPr id="17" name="Slide Number Placeholder 16"/>
          <p:cNvSpPr>
            <a:spLocks noGrp="1"/>
          </p:cNvSpPr>
          <p:nvPr>
            <p:ph type="sldNum" sz="quarter" idx="11"/>
          </p:nvPr>
        </p:nvSpPr>
        <p:spPr/>
        <p:txBody>
          <a:bodyPr/>
          <a:lstStyle/>
          <a:p>
            <a:fld id="{7D0FDCA4-ECE3-4B8D-9C9E-DCCDFF666270}" type="slidenum">
              <a:rPr lang="en-IN" smtClean="0"/>
              <a:t>‹#›</a:t>
            </a:fld>
            <a:endParaRPr lang="en-IN" dirty="0"/>
          </a:p>
        </p:txBody>
      </p:sp>
      <p:sp>
        <p:nvSpPr>
          <p:cNvPr id="19" name="Footer Placeholder 18"/>
          <p:cNvSpPr>
            <a:spLocks noGrp="1"/>
          </p:cNvSpPr>
          <p:nvPr>
            <p:ph type="ftr" sz="quarter" idx="12"/>
          </p:nvPr>
        </p:nvSpPr>
        <p:spPr/>
        <p:txBody>
          <a:bodyPr/>
          <a:lstStyle/>
          <a:p>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8E68DC-FC13-44C3-8B59-714A77131A78}" type="datetimeFigureOut">
              <a:rPr lang="en-IN" smtClean="0"/>
              <a:t>02-09-2015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0FDCA4-ECE3-4B8D-9C9E-DCCDFF666270}"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8E68DC-FC13-44C3-8B59-714A77131A78}" type="datetimeFigureOut">
              <a:rPr lang="en-IN" smtClean="0"/>
              <a:t>02-09-2015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0FDCA4-ECE3-4B8D-9C9E-DCCDFF666270}" type="slidenum">
              <a:rPr lang="en-IN" smtClean="0"/>
              <a:t>‹#›</a:t>
            </a:fld>
            <a:endParaRPr lang="en-IN" dirty="0"/>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6F8E68DC-FC13-44C3-8B59-714A77131A78}" type="datetimeFigureOut">
              <a:rPr lang="en-IN" smtClean="0"/>
              <a:t>02-09-2015</a:t>
            </a:fld>
            <a:endParaRPr lang="en-IN" dirty="0"/>
          </a:p>
        </p:txBody>
      </p:sp>
      <p:sp>
        <p:nvSpPr>
          <p:cNvPr id="12" name="Slide Number Placeholder 11"/>
          <p:cNvSpPr>
            <a:spLocks noGrp="1"/>
          </p:cNvSpPr>
          <p:nvPr>
            <p:ph type="sldNum" sz="quarter" idx="15"/>
          </p:nvPr>
        </p:nvSpPr>
        <p:spPr/>
        <p:txBody>
          <a:bodyPr/>
          <a:lstStyle/>
          <a:p>
            <a:fld id="{7D0FDCA4-ECE3-4B8D-9C9E-DCCDFF666270}" type="slidenum">
              <a:rPr lang="en-IN" smtClean="0"/>
              <a:t>‹#›</a:t>
            </a:fld>
            <a:endParaRPr lang="en-IN" dirty="0"/>
          </a:p>
        </p:txBody>
      </p:sp>
      <p:sp>
        <p:nvSpPr>
          <p:cNvPr id="13" name="Footer Placeholder 12"/>
          <p:cNvSpPr>
            <a:spLocks noGrp="1"/>
          </p:cNvSpPr>
          <p:nvPr>
            <p:ph type="ftr" sz="quarter" idx="16"/>
          </p:nvPr>
        </p:nvSpPr>
        <p:spPr/>
        <p:txBody>
          <a:bodyPr/>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dirty="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F8E68DC-FC13-44C3-8B59-714A77131A78}" type="datetimeFigureOut">
              <a:rPr lang="en-IN" smtClean="0"/>
              <a:t>02-09-2015</a:t>
            </a:fld>
            <a:endParaRPr lang="en-IN" dirty="0"/>
          </a:p>
        </p:txBody>
      </p:sp>
      <p:sp>
        <p:nvSpPr>
          <p:cNvPr id="14" name="Slide Number Placeholder 13"/>
          <p:cNvSpPr>
            <a:spLocks noGrp="1"/>
          </p:cNvSpPr>
          <p:nvPr>
            <p:ph type="sldNum" sz="quarter" idx="11"/>
          </p:nvPr>
        </p:nvSpPr>
        <p:spPr/>
        <p:txBody>
          <a:bodyPr/>
          <a:lstStyle/>
          <a:p>
            <a:fld id="{7D0FDCA4-ECE3-4B8D-9C9E-DCCDFF666270}" type="slidenum">
              <a:rPr lang="en-IN" smtClean="0"/>
              <a:t>‹#›</a:t>
            </a:fld>
            <a:endParaRPr lang="en-IN" dirty="0"/>
          </a:p>
        </p:txBody>
      </p:sp>
      <p:sp>
        <p:nvSpPr>
          <p:cNvPr id="15" name="Footer Placeholder 14"/>
          <p:cNvSpPr>
            <a:spLocks noGrp="1"/>
          </p:cNvSpPr>
          <p:nvPr>
            <p:ph type="ftr" sz="quarter" idx="12"/>
          </p:nvPr>
        </p:nvSpPr>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6F8E68DC-FC13-44C3-8B59-714A77131A78}" type="datetimeFigureOut">
              <a:rPr lang="en-IN" smtClean="0"/>
              <a:t>02-09-2015</a:t>
            </a:fld>
            <a:endParaRPr lang="en-IN" dirty="0"/>
          </a:p>
        </p:txBody>
      </p:sp>
      <p:sp>
        <p:nvSpPr>
          <p:cNvPr id="12" name="Slide Number Placeholder 11"/>
          <p:cNvSpPr>
            <a:spLocks noGrp="1"/>
          </p:cNvSpPr>
          <p:nvPr>
            <p:ph type="sldNum" sz="quarter" idx="16"/>
          </p:nvPr>
        </p:nvSpPr>
        <p:spPr/>
        <p:txBody>
          <a:bodyPr/>
          <a:lstStyle/>
          <a:p>
            <a:fld id="{7D0FDCA4-ECE3-4B8D-9C9E-DCCDFF666270}" type="slidenum">
              <a:rPr lang="en-IN" smtClean="0"/>
              <a:t>‹#›</a:t>
            </a:fld>
            <a:endParaRPr lang="en-IN" dirty="0"/>
          </a:p>
        </p:txBody>
      </p:sp>
      <p:sp>
        <p:nvSpPr>
          <p:cNvPr id="13" name="Footer Placeholder 12"/>
          <p:cNvSpPr>
            <a:spLocks noGrp="1"/>
          </p:cNvSpPr>
          <p:nvPr>
            <p:ph type="ftr" sz="quarter" idx="17"/>
          </p:nvPr>
        </p:nvSpPr>
        <p:spPr/>
        <p:txBody>
          <a:bodyPr/>
          <a:lstStyle/>
          <a:p>
            <a:endParaRPr lang="en-IN"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6F8E68DC-FC13-44C3-8B59-714A77131A78}" type="datetimeFigureOut">
              <a:rPr lang="en-IN" smtClean="0"/>
              <a:t>02-09-2015</a:t>
            </a:fld>
            <a:endParaRPr lang="en-IN" dirty="0"/>
          </a:p>
        </p:txBody>
      </p:sp>
      <p:sp>
        <p:nvSpPr>
          <p:cNvPr id="12" name="Slide Number Placeholder 11"/>
          <p:cNvSpPr>
            <a:spLocks noGrp="1"/>
          </p:cNvSpPr>
          <p:nvPr>
            <p:ph type="sldNum" sz="quarter" idx="17"/>
          </p:nvPr>
        </p:nvSpPr>
        <p:spPr/>
        <p:txBody>
          <a:bodyPr/>
          <a:lstStyle/>
          <a:p>
            <a:fld id="{7D0FDCA4-ECE3-4B8D-9C9E-DCCDFF666270}" type="slidenum">
              <a:rPr lang="en-IN" smtClean="0"/>
              <a:t>‹#›</a:t>
            </a:fld>
            <a:endParaRPr lang="en-IN" dirty="0"/>
          </a:p>
        </p:txBody>
      </p:sp>
      <p:sp>
        <p:nvSpPr>
          <p:cNvPr id="13" name="Footer Placeholder 12"/>
          <p:cNvSpPr>
            <a:spLocks noGrp="1"/>
          </p:cNvSpPr>
          <p:nvPr>
            <p:ph type="ftr" sz="quarter" idx="18"/>
          </p:nvPr>
        </p:nvSpPr>
        <p:spPr/>
        <p:txBody>
          <a:bodyPr/>
          <a:lstStyle/>
          <a:p>
            <a:endParaRPr lang="en-IN"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6F8E68DC-FC13-44C3-8B59-714A77131A78}" type="datetimeFigureOut">
              <a:rPr lang="en-IN" smtClean="0"/>
              <a:t>02-09-2015</a:t>
            </a:fld>
            <a:endParaRPr lang="en-IN" dirty="0"/>
          </a:p>
        </p:txBody>
      </p:sp>
      <p:sp>
        <p:nvSpPr>
          <p:cNvPr id="16" name="Slide Number Placeholder 15"/>
          <p:cNvSpPr>
            <a:spLocks noGrp="1"/>
          </p:cNvSpPr>
          <p:nvPr>
            <p:ph type="sldNum" sz="quarter" idx="11"/>
          </p:nvPr>
        </p:nvSpPr>
        <p:spPr/>
        <p:txBody>
          <a:bodyPr/>
          <a:lstStyle/>
          <a:p>
            <a:fld id="{7D0FDCA4-ECE3-4B8D-9C9E-DCCDFF666270}" type="slidenum">
              <a:rPr lang="en-IN" smtClean="0"/>
              <a:t>‹#›</a:t>
            </a:fld>
            <a:endParaRPr lang="en-IN" dirty="0"/>
          </a:p>
        </p:txBody>
      </p:sp>
      <p:sp>
        <p:nvSpPr>
          <p:cNvPr id="17" name="Footer Placeholder 16"/>
          <p:cNvSpPr>
            <a:spLocks noGrp="1"/>
          </p:cNvSpPr>
          <p:nvPr>
            <p:ph type="ftr" sz="quarter" idx="12"/>
          </p:nvPr>
        </p:nvSpPr>
        <p:spPr/>
        <p:txBody>
          <a:bodyPr/>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F8E68DC-FC13-44C3-8B59-714A77131A78}" type="datetimeFigureOut">
              <a:rPr lang="en-IN" smtClean="0"/>
              <a:t>02-09-2015</a:t>
            </a:fld>
            <a:endParaRPr lang="en-IN" dirty="0"/>
          </a:p>
        </p:txBody>
      </p:sp>
      <p:sp>
        <p:nvSpPr>
          <p:cNvPr id="8" name="Slide Number Placeholder 7"/>
          <p:cNvSpPr>
            <a:spLocks noGrp="1"/>
          </p:cNvSpPr>
          <p:nvPr>
            <p:ph type="sldNum" sz="quarter" idx="11"/>
          </p:nvPr>
        </p:nvSpPr>
        <p:spPr/>
        <p:txBody>
          <a:bodyPr/>
          <a:lstStyle/>
          <a:p>
            <a:fld id="{7D0FDCA4-ECE3-4B8D-9C9E-DCCDFF666270}" type="slidenum">
              <a:rPr lang="en-IN" smtClean="0"/>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6F8E68DC-FC13-44C3-8B59-714A77131A78}" type="datetimeFigureOut">
              <a:rPr lang="en-IN" smtClean="0"/>
              <a:t>02-09-2015</a:t>
            </a:fld>
            <a:endParaRPr lang="en-IN" dirty="0"/>
          </a:p>
        </p:txBody>
      </p:sp>
      <p:sp>
        <p:nvSpPr>
          <p:cNvPr id="19" name="Slide Number Placeholder 18"/>
          <p:cNvSpPr>
            <a:spLocks noGrp="1"/>
          </p:cNvSpPr>
          <p:nvPr>
            <p:ph type="sldNum" sz="quarter" idx="16"/>
          </p:nvPr>
        </p:nvSpPr>
        <p:spPr/>
        <p:txBody>
          <a:bodyPr/>
          <a:lstStyle/>
          <a:p>
            <a:fld id="{7D0FDCA4-ECE3-4B8D-9C9E-DCCDFF666270}" type="slidenum">
              <a:rPr lang="en-IN" smtClean="0"/>
              <a:t>‹#›</a:t>
            </a:fld>
            <a:endParaRPr lang="en-IN" dirty="0"/>
          </a:p>
        </p:txBody>
      </p:sp>
      <p:sp>
        <p:nvSpPr>
          <p:cNvPr id="23" name="Footer Placeholder 22"/>
          <p:cNvSpPr>
            <a:spLocks noGrp="1"/>
          </p:cNvSpPr>
          <p:nvPr>
            <p:ph type="ftr" sz="quarter" idx="17"/>
          </p:nvPr>
        </p:nvSpPr>
        <p:spPr/>
        <p:txBody>
          <a:bodyPr/>
          <a:lstStyle/>
          <a:p>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6F8E68DC-FC13-44C3-8B59-714A77131A78}" type="datetimeFigureOut">
              <a:rPr lang="en-IN" smtClean="0"/>
              <a:t>02-09-2015</a:t>
            </a:fld>
            <a:endParaRPr lang="en-IN" dirty="0"/>
          </a:p>
        </p:txBody>
      </p:sp>
      <p:sp>
        <p:nvSpPr>
          <p:cNvPr id="14" name="Slide Number Placeholder 13"/>
          <p:cNvSpPr>
            <a:spLocks noGrp="1"/>
          </p:cNvSpPr>
          <p:nvPr>
            <p:ph type="sldNum" sz="quarter" idx="15"/>
          </p:nvPr>
        </p:nvSpPr>
        <p:spPr>
          <a:xfrm>
            <a:off x="4038600" y="6172200"/>
            <a:ext cx="1066800" cy="304800"/>
          </a:xfrm>
        </p:spPr>
        <p:txBody>
          <a:bodyPr/>
          <a:lstStyle/>
          <a:p>
            <a:fld id="{7D0FDCA4-ECE3-4B8D-9C9E-DCCDFF666270}" type="slidenum">
              <a:rPr lang="en-IN" smtClean="0"/>
              <a:t>‹#›</a:t>
            </a:fld>
            <a:endParaRPr lang="en-IN" dirty="0"/>
          </a:p>
        </p:txBody>
      </p:sp>
      <p:sp>
        <p:nvSpPr>
          <p:cNvPr id="15" name="Footer Placeholder 14"/>
          <p:cNvSpPr>
            <a:spLocks noGrp="1"/>
          </p:cNvSpPr>
          <p:nvPr>
            <p:ph type="ftr" sz="quarter" idx="16"/>
          </p:nvPr>
        </p:nvSpPr>
        <p:spPr>
          <a:xfrm>
            <a:off x="1447800" y="6486525"/>
            <a:ext cx="6248400" cy="29210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6F8E68DC-FC13-44C3-8B59-714A77131A78}" type="datetimeFigureOut">
              <a:rPr lang="en-IN" smtClean="0"/>
              <a:t>02-09-2015</a:t>
            </a:fld>
            <a:endParaRPr lang="en-IN" dirty="0"/>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dirty="0"/>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7D0FDCA4-ECE3-4B8D-9C9E-DCCDFF666270}" type="slidenum">
              <a:rPr lang="en-IN" smtClean="0"/>
              <a:t>‹#›</a:t>
            </a:fld>
            <a:endParaRPr lang="en-IN" dirty="0"/>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sz="2400" dirty="0"/>
              <a:t>The object of the game is to become the wealthiest player through buying, </a:t>
            </a:r>
            <a:r>
              <a:rPr lang="en-IN" sz="2400" dirty="0" smtClean="0"/>
              <a:t>renting, trading and </a:t>
            </a:r>
            <a:r>
              <a:rPr lang="en-IN" sz="2400" dirty="0"/>
              <a:t>selling of property.</a:t>
            </a:r>
            <a:r>
              <a:rPr lang="en-IN" dirty="0"/>
              <a:t/>
            </a:r>
            <a:br>
              <a:rPr lang="en-IN" dirty="0"/>
            </a:br>
            <a:endParaRPr lang="en-IN" dirty="0"/>
          </a:p>
        </p:txBody>
      </p:sp>
      <p:sp>
        <p:nvSpPr>
          <p:cNvPr id="3" name="Title 2"/>
          <p:cNvSpPr>
            <a:spLocks noGrp="1"/>
          </p:cNvSpPr>
          <p:nvPr>
            <p:ph type="title"/>
          </p:nvPr>
        </p:nvSpPr>
        <p:spPr/>
        <p:txBody>
          <a:bodyPr>
            <a:normAutofit/>
          </a:bodyPr>
          <a:lstStyle/>
          <a:p>
            <a:r>
              <a:rPr lang="en-IN" sz="2800" u="sng" dirty="0" smtClean="0"/>
              <a:t>OBJECTIVE</a:t>
            </a:r>
            <a:endParaRPr lang="en-IN" sz="2800" dirty="0"/>
          </a:p>
        </p:txBody>
      </p:sp>
      <p:pic>
        <p:nvPicPr>
          <p:cNvPr id="1026" name="Picture 2" descr="http://www.solidprinciples.com/blog/wp-content/uploads/2012/10/monopoly-man-running-with-money-ba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851" y="3417594"/>
            <a:ext cx="43815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586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All the money from Luxury taxes, Jail money and other payments from Community Chest/Chance cards are collected at Free Parking spot.</a:t>
            </a:r>
          </a:p>
          <a:p>
            <a:pPr algn="l"/>
            <a:r>
              <a:rPr lang="en-US" dirty="0" smtClean="0"/>
              <a:t>The player who lands on this spot wins all money that’s collected on that spot. </a:t>
            </a:r>
            <a:endParaRPr lang="en-US" dirty="0"/>
          </a:p>
        </p:txBody>
      </p:sp>
      <p:sp>
        <p:nvSpPr>
          <p:cNvPr id="3" name="Title 2"/>
          <p:cNvSpPr>
            <a:spLocks noGrp="1"/>
          </p:cNvSpPr>
          <p:nvPr>
            <p:ph type="title"/>
          </p:nvPr>
        </p:nvSpPr>
        <p:spPr>
          <a:xfrm>
            <a:off x="2514600" y="908720"/>
            <a:ext cx="4114800" cy="792088"/>
          </a:xfrm>
        </p:spPr>
        <p:txBody>
          <a:bodyPr>
            <a:normAutofit fontScale="90000"/>
          </a:bodyPr>
          <a:lstStyle/>
          <a:p>
            <a:r>
              <a:rPr lang="en-US" sz="2800" dirty="0" smtClean="0"/>
              <a:t>House rule on Free Parking</a:t>
            </a:r>
            <a:endParaRPr lang="en-US" sz="2800" dirty="0"/>
          </a:p>
        </p:txBody>
      </p:sp>
      <p:pic>
        <p:nvPicPr>
          <p:cNvPr id="1026" name="Picture 2" descr="http://www.nwagshow.com/wp-content/uploads/2014/11/freepar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3717032"/>
            <a:ext cx="3048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11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520" y="1700808"/>
            <a:ext cx="8640960" cy="4720544"/>
          </a:xfrm>
        </p:spPr>
        <p:txBody>
          <a:bodyPr>
            <a:noAutofit/>
          </a:bodyPr>
          <a:lstStyle/>
          <a:p>
            <a:r>
              <a:rPr lang="en-IN" sz="2200" dirty="0"/>
              <a:t>You land in Jail when...</a:t>
            </a:r>
            <a:br>
              <a:rPr lang="en-IN" sz="2200" dirty="0"/>
            </a:br>
            <a:r>
              <a:rPr lang="en-IN" sz="2200" dirty="0"/>
              <a:t>(1)</a:t>
            </a:r>
            <a:r>
              <a:rPr lang="en-IN" sz="2200" i="1" dirty="0"/>
              <a:t> Your token lands on the space marked</a:t>
            </a:r>
            <a:r>
              <a:rPr lang="en-IN" sz="2200" dirty="0"/>
              <a:t> </a:t>
            </a:r>
            <a:r>
              <a:rPr lang="en-IN" sz="2200" b="1" dirty="0"/>
              <a:t>"Go to Jail",</a:t>
            </a:r>
            <a:r>
              <a:rPr lang="en-IN" sz="2200" dirty="0"/>
              <a:t/>
            </a:r>
            <a:br>
              <a:rPr lang="en-IN" sz="2200" dirty="0"/>
            </a:br>
            <a:r>
              <a:rPr lang="en-IN" sz="2200" dirty="0"/>
              <a:t>(2)</a:t>
            </a:r>
            <a:r>
              <a:rPr lang="en-IN" sz="2200" i="1" dirty="0"/>
              <a:t> You draw a card marked </a:t>
            </a:r>
            <a:r>
              <a:rPr lang="en-IN" sz="2200" b="1" dirty="0"/>
              <a:t>"Go to Jail"</a:t>
            </a:r>
            <a:r>
              <a:rPr lang="en-IN" sz="2200" i="1" dirty="0"/>
              <a:t> or</a:t>
            </a:r>
            <a:r>
              <a:rPr lang="en-IN" sz="2200" dirty="0"/>
              <a:t/>
            </a:r>
            <a:br>
              <a:rPr lang="en-IN" sz="2200" dirty="0"/>
            </a:br>
            <a:r>
              <a:rPr lang="en-IN" sz="2200" dirty="0"/>
              <a:t>(3)</a:t>
            </a:r>
            <a:r>
              <a:rPr lang="en-IN" sz="2200" i="1" dirty="0"/>
              <a:t> You throw doubles three times in succession</a:t>
            </a:r>
            <a:r>
              <a:rPr lang="en-IN" sz="2200" i="1" dirty="0" smtClean="0"/>
              <a:t>.</a:t>
            </a:r>
          </a:p>
          <a:p>
            <a:pPr algn="l"/>
            <a:r>
              <a:rPr lang="en-IN" sz="2200" dirty="0"/>
              <a:t/>
            </a:r>
            <a:br>
              <a:rPr lang="en-IN" sz="2200" dirty="0"/>
            </a:br>
            <a:r>
              <a:rPr lang="en-IN" sz="2200" b="1" dirty="0"/>
              <a:t>When you are sent to Jail you cannot collect your $200 salary in that move since, regardless of where your token is on the board, you must move directly into Jail. </a:t>
            </a:r>
          </a:p>
          <a:p>
            <a:pPr algn="l"/>
            <a:r>
              <a:rPr lang="en-IN" sz="2200" b="1" dirty="0" smtClean="0"/>
              <a:t>Your </a:t>
            </a:r>
            <a:r>
              <a:rPr lang="en-IN" sz="2200" b="1" dirty="0"/>
              <a:t>turn ends when you are sent to Jail.</a:t>
            </a:r>
            <a:r>
              <a:rPr lang="en-IN" sz="2200" dirty="0"/>
              <a:t/>
            </a:r>
            <a:br>
              <a:rPr lang="en-IN" sz="2200" dirty="0"/>
            </a:br>
            <a:r>
              <a:rPr lang="en-IN" sz="2200" dirty="0"/>
              <a:t>If you are not "sent to jail" but in the ordinary course of play lands on that space, you </a:t>
            </a:r>
            <a:r>
              <a:rPr lang="en-IN" sz="2200" dirty="0" smtClean="0"/>
              <a:t>are </a:t>
            </a:r>
            <a:r>
              <a:rPr lang="en-IN" sz="2200" b="1" dirty="0" smtClean="0"/>
              <a:t>"Just </a:t>
            </a:r>
            <a:r>
              <a:rPr lang="en-IN" sz="2200" b="1" dirty="0"/>
              <a:t>Visiting"</a:t>
            </a:r>
            <a:r>
              <a:rPr lang="en-IN" sz="2200" dirty="0"/>
              <a:t>, you incur no penalty, and you move ahead in the usual manner on your next </a:t>
            </a:r>
            <a:r>
              <a:rPr lang="en-IN" sz="2200" dirty="0" smtClean="0"/>
              <a:t>turn. You </a:t>
            </a:r>
            <a:r>
              <a:rPr lang="en-IN" sz="2200" dirty="0"/>
              <a:t>still are able to collect rent on your properties because you are </a:t>
            </a:r>
            <a:r>
              <a:rPr lang="en-IN" sz="2200" b="1" dirty="0"/>
              <a:t>"Just Visiting"</a:t>
            </a:r>
            <a:r>
              <a:rPr lang="en-IN" sz="2200" dirty="0"/>
              <a:t>.</a:t>
            </a:r>
            <a:br>
              <a:rPr lang="en-IN" sz="2200" dirty="0"/>
            </a:br>
            <a:r>
              <a:rPr lang="en-IN" sz="2200" dirty="0"/>
              <a:t/>
            </a:r>
            <a:br>
              <a:rPr lang="en-IN" sz="2200" dirty="0"/>
            </a:br>
            <a:endParaRPr lang="en-IN" sz="2200" dirty="0"/>
          </a:p>
        </p:txBody>
      </p:sp>
      <p:sp>
        <p:nvSpPr>
          <p:cNvPr id="3" name="Title 2"/>
          <p:cNvSpPr>
            <a:spLocks noGrp="1"/>
          </p:cNvSpPr>
          <p:nvPr>
            <p:ph type="title"/>
          </p:nvPr>
        </p:nvSpPr>
        <p:spPr>
          <a:xfrm>
            <a:off x="2555776" y="908720"/>
            <a:ext cx="4114800" cy="701040"/>
          </a:xfrm>
        </p:spPr>
        <p:txBody>
          <a:bodyPr>
            <a:normAutofit/>
          </a:bodyPr>
          <a:lstStyle/>
          <a:p>
            <a:r>
              <a:rPr lang="en-US" sz="2800" dirty="0" smtClean="0"/>
              <a:t>Jail</a:t>
            </a:r>
            <a:endParaRPr lang="en-IN" sz="2800" dirty="0"/>
          </a:p>
        </p:txBody>
      </p:sp>
    </p:spTree>
    <p:extLst>
      <p:ext uri="{BB962C8B-B14F-4D97-AF65-F5344CB8AC3E}">
        <p14:creationId xmlns:p14="http://schemas.microsoft.com/office/powerpoint/2010/main" val="1545167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67544" y="908720"/>
            <a:ext cx="8229600" cy="4075176"/>
          </a:xfrm>
        </p:spPr>
        <p:txBody>
          <a:bodyPr>
            <a:noAutofit/>
          </a:bodyPr>
          <a:lstStyle/>
          <a:p>
            <a:pPr algn="l"/>
            <a:r>
              <a:rPr lang="en-IN" sz="2400" dirty="0"/>
              <a:t>A player gets out of Jail by</a:t>
            </a:r>
            <a:r>
              <a:rPr lang="en-IN" sz="2400" dirty="0" smtClean="0"/>
              <a:t>...</a:t>
            </a:r>
            <a:r>
              <a:rPr lang="en-IN" sz="2400" dirty="0"/>
              <a:t/>
            </a:r>
            <a:br>
              <a:rPr lang="en-IN" sz="2400" dirty="0"/>
            </a:br>
            <a:r>
              <a:rPr lang="en-IN" sz="2400" dirty="0"/>
              <a:t>(1)</a:t>
            </a:r>
            <a:r>
              <a:rPr lang="en-IN" sz="2400" i="1" dirty="0"/>
              <a:t> Throwing doubles on any of your next three turns, if you succeed in doing this you immediately move forward the number of spaces shown by your doubles throw. Even though you had thrown doubles, you do not take another turn.</a:t>
            </a:r>
            <a:r>
              <a:rPr lang="en-IN" sz="2400" dirty="0"/>
              <a:t/>
            </a:r>
            <a:br>
              <a:rPr lang="en-IN" sz="2400" dirty="0"/>
            </a:br>
            <a:r>
              <a:rPr lang="en-IN" sz="2400" dirty="0"/>
              <a:t>(2)</a:t>
            </a:r>
            <a:r>
              <a:rPr lang="en-IN" sz="2400" i="1" dirty="0"/>
              <a:t> Using the</a:t>
            </a:r>
            <a:r>
              <a:rPr lang="en-IN" sz="2400" dirty="0"/>
              <a:t> "</a:t>
            </a:r>
            <a:r>
              <a:rPr lang="en-IN" sz="2400" b="1" dirty="0"/>
              <a:t>Get Out of Jail Free Card</a:t>
            </a:r>
            <a:r>
              <a:rPr lang="en-IN" sz="2400" dirty="0"/>
              <a:t>"</a:t>
            </a:r>
            <a:br>
              <a:rPr lang="en-IN" sz="2400" dirty="0"/>
            </a:br>
            <a:r>
              <a:rPr lang="en-IN" sz="2400" dirty="0"/>
              <a:t>(3)</a:t>
            </a:r>
            <a:r>
              <a:rPr lang="en-IN" sz="2400" i="1" dirty="0"/>
              <a:t> Trading the</a:t>
            </a:r>
            <a:r>
              <a:rPr lang="en-IN" sz="2400" dirty="0"/>
              <a:t> "</a:t>
            </a:r>
            <a:r>
              <a:rPr lang="en-IN" sz="2400" b="1" dirty="0"/>
              <a:t>Get Out of Jail Free Card</a:t>
            </a:r>
            <a:r>
              <a:rPr lang="en-IN" sz="2400" dirty="0"/>
              <a:t>"</a:t>
            </a:r>
            <a:r>
              <a:rPr lang="en-IN" sz="2400" i="1" dirty="0"/>
              <a:t> from another player and playing it.</a:t>
            </a:r>
            <a:r>
              <a:rPr lang="en-IN" sz="2400" dirty="0"/>
              <a:t/>
            </a:r>
            <a:br>
              <a:rPr lang="en-IN" sz="2400" dirty="0"/>
            </a:br>
            <a:r>
              <a:rPr lang="en-IN" sz="2400" dirty="0"/>
              <a:t>(4)</a:t>
            </a:r>
            <a:r>
              <a:rPr lang="en-IN" sz="2400" i="1" dirty="0"/>
              <a:t> Paying a fine of $50 before you roll the dice on either of your next two turns. If you do not throw doubles by your third turn, you must pay the $50 fine. You then get out of Jail and immediately move forward the number of spaces shown by your throw.</a:t>
            </a:r>
            <a:br>
              <a:rPr lang="en-IN" sz="2400" i="1" dirty="0"/>
            </a:br>
            <a:r>
              <a:rPr lang="en-IN" sz="2400" dirty="0"/>
              <a:t>(5) </a:t>
            </a:r>
            <a:r>
              <a:rPr lang="en-IN" sz="2400" i="1" dirty="0"/>
              <a:t>Paying $20 (with increments of $10 in successive turns) to play a mini game to get out of jail.</a:t>
            </a:r>
            <a:br>
              <a:rPr lang="en-IN" sz="2400" i="1" dirty="0"/>
            </a:br>
            <a:r>
              <a:rPr lang="en-IN" sz="2400" i="1" dirty="0"/>
              <a:t>Even though you are in Jail, you may trade property on someone else’s call, sell houses and hotels and collect rents.</a:t>
            </a:r>
            <a:endParaRPr lang="en-IN" sz="2400" dirty="0"/>
          </a:p>
          <a:p>
            <a:endParaRPr lang="en-US" sz="2400" dirty="0"/>
          </a:p>
        </p:txBody>
      </p:sp>
    </p:spTree>
    <p:extLst>
      <p:ext uri="{BB962C8B-B14F-4D97-AF65-F5344CB8AC3E}">
        <p14:creationId xmlns:p14="http://schemas.microsoft.com/office/powerpoint/2010/main" val="269717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520" y="1932824"/>
            <a:ext cx="8424936" cy="2648304"/>
          </a:xfrm>
        </p:spPr>
        <p:txBody>
          <a:bodyPr>
            <a:noAutofit/>
          </a:bodyPr>
          <a:lstStyle/>
          <a:p>
            <a:pPr algn="l"/>
            <a:r>
              <a:rPr lang="en-IN" sz="2400" dirty="0" smtClean="0"/>
              <a:t>When a player owns all the properties in a </a:t>
            </a:r>
            <a:r>
              <a:rPr lang="en-IN" sz="2400" dirty="0"/>
              <a:t>colour-group, the owner </a:t>
            </a:r>
            <a:r>
              <a:rPr lang="en-IN" sz="2400" dirty="0" smtClean="0"/>
              <a:t>charges double </a:t>
            </a:r>
            <a:r>
              <a:rPr lang="en-IN" sz="2400" dirty="0"/>
              <a:t>rent for unimproved properties in that </a:t>
            </a:r>
            <a:r>
              <a:rPr lang="en-IN" sz="2400" dirty="0" smtClean="0"/>
              <a:t>colour-group. T</a:t>
            </a:r>
            <a:r>
              <a:rPr lang="en-IN" sz="2400" dirty="0" smtClean="0"/>
              <a:t>hey may buy houses from the Bank and erect them on those properties.</a:t>
            </a:r>
            <a:br>
              <a:rPr lang="en-IN" sz="2400" dirty="0" smtClean="0"/>
            </a:br>
            <a:r>
              <a:rPr lang="en-IN" sz="2400" b="1" dirty="0" smtClean="0"/>
              <a:t>You cannot erect more than one house on any one property of any colour-group until you have built one house on every property of that group.</a:t>
            </a:r>
          </a:p>
          <a:p>
            <a:pPr algn="l"/>
            <a:r>
              <a:rPr lang="en-IN" sz="2400" b="1" dirty="0" smtClean="0"/>
              <a:t>After building 4 houses on each property of the set, the player can further build. The next level is a hotel instead of the 4 houses. </a:t>
            </a:r>
            <a:endParaRPr lang="en-IN" sz="2400" b="1" dirty="0" smtClean="0"/>
          </a:p>
        </p:txBody>
      </p:sp>
      <p:sp>
        <p:nvSpPr>
          <p:cNvPr id="3" name="Title 2"/>
          <p:cNvSpPr>
            <a:spLocks noGrp="1"/>
          </p:cNvSpPr>
          <p:nvPr>
            <p:ph type="title"/>
          </p:nvPr>
        </p:nvSpPr>
        <p:spPr>
          <a:xfrm>
            <a:off x="2514600" y="836712"/>
            <a:ext cx="4114800" cy="936104"/>
          </a:xfrm>
        </p:spPr>
        <p:txBody>
          <a:bodyPr>
            <a:noAutofit/>
          </a:bodyPr>
          <a:lstStyle/>
          <a:p>
            <a:r>
              <a:rPr lang="en-US" sz="2800" dirty="0" smtClean="0"/>
              <a:t>Houses and hotels</a:t>
            </a:r>
            <a:endParaRPr lang="en-IN" sz="2800" dirty="0"/>
          </a:p>
        </p:txBody>
      </p:sp>
      <p:pic>
        <p:nvPicPr>
          <p:cNvPr id="4098" name="Picture 2" descr="https://encrypted-tbn2.gstatic.com/images?q=tbn:ANd9GcSzW-xj31mlDBB7jfPDiajqg_e3NRgCVL_p84EiYKd-Ho1fVoOB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4664655"/>
            <a:ext cx="2880320" cy="2157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736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sz="2400" dirty="0" smtClean="0"/>
              <a:t>Chance </a:t>
            </a:r>
            <a:r>
              <a:rPr lang="en-US" sz="2400" dirty="0"/>
              <a:t>cards and Community Chest cards are special cards used in </a:t>
            </a:r>
            <a:r>
              <a:rPr lang="en-US" sz="2400" dirty="0" smtClean="0"/>
              <a:t>Monopoly. </a:t>
            </a:r>
            <a:r>
              <a:rPr lang="en-US" sz="2400" dirty="0"/>
              <a:t>The player draws one of these cards when the player's token lands on one of the respectively named spaces on the Monopoly board and must follow its instructions. For most of either type of card after the directions are followed it is put back on the bottom of the deck</a:t>
            </a:r>
            <a:r>
              <a:rPr lang="en-US" sz="2400" dirty="0" smtClean="0"/>
              <a:t>.</a:t>
            </a:r>
            <a:endParaRPr lang="en-GB" sz="2400" dirty="0"/>
          </a:p>
          <a:p>
            <a:pPr algn="l"/>
            <a:r>
              <a:rPr lang="en-GB" sz="2400" dirty="0" smtClean="0"/>
              <a:t>If you are lucky, you will receive a scratch lottery card </a:t>
            </a:r>
            <a:r>
              <a:rPr lang="en-US" sz="2400" dirty="0" smtClean="0"/>
              <a:t>or </a:t>
            </a:r>
            <a:r>
              <a:rPr lang="en-US" sz="2400" dirty="0"/>
              <a:t>you will be directed to a </a:t>
            </a:r>
            <a:r>
              <a:rPr lang="en-US" sz="2400" dirty="0" smtClean="0"/>
              <a:t>mini-game </a:t>
            </a:r>
            <a:r>
              <a:rPr lang="en-GB" sz="2400" dirty="0" smtClean="0"/>
              <a:t>to receive bonuses!</a:t>
            </a:r>
            <a:r>
              <a:rPr lang="en-US" sz="2400" dirty="0"/>
              <a:t> </a:t>
            </a:r>
            <a:endParaRPr lang="en-GB" sz="2400" dirty="0" smtClean="0"/>
          </a:p>
        </p:txBody>
      </p:sp>
      <p:sp>
        <p:nvSpPr>
          <p:cNvPr id="3" name="Title 2"/>
          <p:cNvSpPr>
            <a:spLocks noGrp="1"/>
          </p:cNvSpPr>
          <p:nvPr>
            <p:ph type="title"/>
          </p:nvPr>
        </p:nvSpPr>
        <p:spPr>
          <a:xfrm>
            <a:off x="2514600" y="836712"/>
            <a:ext cx="4114800" cy="936104"/>
          </a:xfrm>
        </p:spPr>
        <p:txBody>
          <a:bodyPr>
            <a:noAutofit/>
          </a:bodyPr>
          <a:lstStyle/>
          <a:p>
            <a:r>
              <a:rPr lang="en-US" sz="2800" dirty="0" smtClean="0"/>
              <a:t>Chance and community chest</a:t>
            </a:r>
            <a:endParaRPr lang="en-GB" sz="2800" dirty="0"/>
          </a:p>
        </p:txBody>
      </p:sp>
    </p:spTree>
    <p:extLst>
      <p:ext uri="{BB962C8B-B14F-4D97-AF65-F5344CB8AC3E}">
        <p14:creationId xmlns:p14="http://schemas.microsoft.com/office/powerpoint/2010/main" val="92652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pitchFamily="34" charset="0"/>
              <a:buChar char="•"/>
            </a:pPr>
            <a:r>
              <a:rPr lang="en-IN" sz="2400" dirty="0" smtClean="0"/>
              <a:t>The classic railroads are ‘Teleport Stations’ in this game. These are not for purchase. Landing on these spaces can give the player a chance to ‘teleport’ across the board, i.e</a:t>
            </a:r>
            <a:r>
              <a:rPr lang="en-IN" sz="2400" dirty="0" smtClean="0"/>
              <a:t>. move the token from one station to another on the board. </a:t>
            </a:r>
          </a:p>
          <a:p>
            <a:pPr marL="342900" indent="-342900" algn="l">
              <a:buFont typeface="Arial" pitchFamily="34" charset="0"/>
              <a:buChar char="•"/>
            </a:pPr>
            <a:endParaRPr lang="en-IN" sz="2400" dirty="0"/>
          </a:p>
          <a:p>
            <a:pPr marL="342900" indent="-342900" algn="l">
              <a:buFont typeface="Arial" pitchFamily="34" charset="0"/>
              <a:buChar char="•"/>
            </a:pPr>
            <a:r>
              <a:rPr lang="en-IN" sz="2400" dirty="0" smtClean="0"/>
              <a:t>Note: The player may choose to stay at the same space and not travel. Choose wisely while teleporting! </a:t>
            </a:r>
            <a:endParaRPr lang="en-IN" sz="2400" dirty="0"/>
          </a:p>
        </p:txBody>
      </p:sp>
      <p:sp>
        <p:nvSpPr>
          <p:cNvPr id="3" name="Title 2"/>
          <p:cNvSpPr>
            <a:spLocks noGrp="1"/>
          </p:cNvSpPr>
          <p:nvPr>
            <p:ph type="title"/>
          </p:nvPr>
        </p:nvSpPr>
        <p:spPr/>
        <p:txBody>
          <a:bodyPr>
            <a:normAutofit fontScale="90000"/>
          </a:bodyPr>
          <a:lstStyle/>
          <a:p>
            <a:r>
              <a:rPr lang="en-US" sz="2800" dirty="0" smtClean="0"/>
              <a:t>New addition to game: Teleport Stations</a:t>
            </a:r>
            <a:endParaRPr lang="en-IN" sz="2800" dirty="0"/>
          </a:p>
        </p:txBody>
      </p:sp>
      <p:sp>
        <p:nvSpPr>
          <p:cNvPr id="4" name="Title 2"/>
          <p:cNvSpPr txBox="1">
            <a:spLocks/>
          </p:cNvSpPr>
          <p:nvPr/>
        </p:nvSpPr>
        <p:spPr>
          <a:xfrm>
            <a:off x="2514600" y="764704"/>
            <a:ext cx="4114800" cy="1008112"/>
          </a:xfrm>
          <a:prstGeom prst="rect">
            <a:avLst/>
          </a:prstGeom>
          <a:solidFill>
            <a:schemeClr val="tx1"/>
          </a:solidFill>
          <a:ln w="76200" cmpd="thinThick">
            <a:solidFill>
              <a:schemeClr val="tx1"/>
            </a:solidFill>
            <a:miter lim="800000"/>
          </a:ln>
        </p:spPr>
        <p:txBody>
          <a:bodyPr vert="horz" lIns="91440" tIns="45720" rIns="91440" bIns="45720" rtlCol="0" anchor="ctr" anchorCtr="0">
            <a:no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r>
              <a:rPr lang="en-US" sz="2800" dirty="0" smtClean="0"/>
              <a:t>New addition to game: Teleport</a:t>
            </a:r>
            <a:endParaRPr lang="en-US" sz="2800" dirty="0"/>
          </a:p>
        </p:txBody>
      </p:sp>
    </p:spTree>
    <p:extLst>
      <p:ext uri="{BB962C8B-B14F-4D97-AF65-F5344CB8AC3E}">
        <p14:creationId xmlns:p14="http://schemas.microsoft.com/office/powerpoint/2010/main" val="2948535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sz="2400" dirty="0" smtClean="0"/>
              <a:t>On landing on Star Spaces, you earn a </a:t>
            </a:r>
            <a:r>
              <a:rPr lang="en-US" sz="2400" b="1" u="sng" dirty="0" smtClean="0"/>
              <a:t>S</a:t>
            </a:r>
            <a:r>
              <a:rPr lang="en-US" sz="2400" dirty="0" smtClean="0"/>
              <a:t>uper </a:t>
            </a:r>
            <a:r>
              <a:rPr lang="en-US" sz="2400" b="1" u="sng" dirty="0" smtClean="0"/>
              <a:t>M</a:t>
            </a:r>
            <a:r>
              <a:rPr lang="en-US" sz="2400" dirty="0" smtClean="0"/>
              <a:t>umbo </a:t>
            </a:r>
            <a:r>
              <a:rPr lang="en-US" sz="2400" b="1" u="sng" dirty="0" smtClean="0"/>
              <a:t>E</a:t>
            </a:r>
            <a:r>
              <a:rPr lang="en-US" sz="2400" dirty="0" smtClean="0"/>
              <a:t>pic point. This allows you to trade some of these points to do the following during the course of the game: </a:t>
            </a:r>
          </a:p>
          <a:p>
            <a:pPr algn="l"/>
            <a:endParaRPr lang="en-US" sz="2400" dirty="0" smtClean="0"/>
          </a:p>
          <a:p>
            <a:pPr marL="342900" indent="-342900" algn="l">
              <a:buFont typeface="Wingdings" panose="05000000000000000000" pitchFamily="2" charset="2"/>
              <a:buChar char="v"/>
            </a:pPr>
            <a:r>
              <a:rPr lang="en-US" sz="2400" dirty="0" smtClean="0"/>
              <a:t>3 </a:t>
            </a:r>
            <a:r>
              <a:rPr lang="en-US" sz="2400" dirty="0"/>
              <a:t>points - Increase </a:t>
            </a:r>
            <a:r>
              <a:rPr lang="en-US" sz="2400" dirty="0" smtClean="0"/>
              <a:t>10% </a:t>
            </a:r>
            <a:r>
              <a:rPr lang="en-US" sz="2400" dirty="0"/>
              <a:t>rents on all owned properties for the next 5 </a:t>
            </a:r>
            <a:r>
              <a:rPr lang="en-US" sz="2400" dirty="0" smtClean="0"/>
              <a:t>turns</a:t>
            </a:r>
          </a:p>
          <a:p>
            <a:pPr marL="342900" indent="-342900" algn="l">
              <a:buFont typeface="Wingdings" panose="05000000000000000000" pitchFamily="2" charset="2"/>
              <a:buChar char="v"/>
            </a:pPr>
            <a:r>
              <a:rPr lang="en-US" sz="2400" dirty="0" smtClean="0"/>
              <a:t>3 </a:t>
            </a:r>
            <a:r>
              <a:rPr lang="en-US" sz="2400" dirty="0"/>
              <a:t>points - Pay </a:t>
            </a:r>
            <a:r>
              <a:rPr lang="en-US" sz="2400" dirty="0" smtClean="0"/>
              <a:t>10% </a:t>
            </a:r>
            <a:r>
              <a:rPr lang="en-US" sz="2400" dirty="0"/>
              <a:t>less rent for the next 5 </a:t>
            </a:r>
            <a:r>
              <a:rPr lang="en-US" sz="2400" dirty="0" smtClean="0"/>
              <a:t>turns</a:t>
            </a:r>
          </a:p>
          <a:p>
            <a:pPr marL="342900" indent="-342900" algn="l">
              <a:buFont typeface="Wingdings" panose="05000000000000000000" pitchFamily="2" charset="2"/>
              <a:buChar char="v"/>
            </a:pPr>
            <a:r>
              <a:rPr lang="en-US" sz="2400" dirty="0" smtClean="0"/>
              <a:t>5 </a:t>
            </a:r>
            <a:r>
              <a:rPr lang="en-US" sz="2400" dirty="0"/>
              <a:t>points - Hotel to gold hotel – 20% rent </a:t>
            </a:r>
            <a:r>
              <a:rPr lang="en-US" sz="2400" dirty="0" smtClean="0"/>
              <a:t>increase (permanent effect) </a:t>
            </a:r>
            <a:endParaRPr lang="en-US" sz="2400" dirty="0" smtClean="0"/>
          </a:p>
          <a:p>
            <a:pPr marL="342900" indent="-342900" algn="l">
              <a:buFont typeface="Wingdings" panose="05000000000000000000" pitchFamily="2" charset="2"/>
              <a:buChar char="v"/>
            </a:pPr>
            <a:r>
              <a:rPr lang="en-US" sz="2400" dirty="0" smtClean="0"/>
              <a:t>Exchange points for money – 1 SME is </a:t>
            </a:r>
            <a:r>
              <a:rPr lang="en-US" sz="2400" dirty="0" smtClean="0"/>
              <a:t>$</a:t>
            </a:r>
            <a:r>
              <a:rPr lang="en-US" sz="2400" dirty="0"/>
              <a:t>1</a:t>
            </a:r>
            <a:r>
              <a:rPr lang="en-US" sz="2400" dirty="0" smtClean="0"/>
              <a:t>00</a:t>
            </a:r>
            <a:r>
              <a:rPr lang="en-US" sz="2400" dirty="0" smtClean="0"/>
              <a:t>. </a:t>
            </a:r>
            <a:endParaRPr lang="en-US" sz="2400" dirty="0"/>
          </a:p>
          <a:p>
            <a:pPr algn="l">
              <a:buClr>
                <a:schemeClr val="tx1"/>
              </a:buClr>
            </a:pPr>
            <a:endParaRPr lang="en-US" sz="2400" dirty="0" smtClean="0"/>
          </a:p>
        </p:txBody>
      </p:sp>
      <p:sp>
        <p:nvSpPr>
          <p:cNvPr id="3" name="Title 2"/>
          <p:cNvSpPr>
            <a:spLocks noGrp="1"/>
          </p:cNvSpPr>
          <p:nvPr>
            <p:ph type="title"/>
          </p:nvPr>
        </p:nvSpPr>
        <p:spPr>
          <a:xfrm>
            <a:off x="2514600" y="764704"/>
            <a:ext cx="4114800" cy="1008112"/>
          </a:xfrm>
        </p:spPr>
        <p:txBody>
          <a:bodyPr>
            <a:noAutofit/>
          </a:bodyPr>
          <a:lstStyle/>
          <a:p>
            <a:r>
              <a:rPr lang="en-US" sz="2800" dirty="0" smtClean="0"/>
              <a:t>New addition to game: SME points</a:t>
            </a:r>
            <a:endParaRPr lang="en-US" sz="2800" dirty="0"/>
          </a:p>
        </p:txBody>
      </p:sp>
    </p:spTree>
    <p:extLst>
      <p:ext uri="{BB962C8B-B14F-4D97-AF65-F5344CB8AC3E}">
        <p14:creationId xmlns:p14="http://schemas.microsoft.com/office/powerpoint/2010/main" val="1327323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95536" y="1844824"/>
            <a:ext cx="8229600" cy="4075176"/>
          </a:xfrm>
        </p:spPr>
        <p:txBody>
          <a:bodyPr>
            <a:noAutofit/>
          </a:bodyPr>
          <a:lstStyle/>
          <a:p>
            <a:pPr marL="342900" lvl="1" indent="-342900" algn="l">
              <a:buFont typeface="Wingdings" panose="05000000000000000000" pitchFamily="2" charset="2"/>
              <a:buChar char="v"/>
            </a:pPr>
            <a:r>
              <a:rPr lang="en-US" sz="2200" dirty="0" smtClean="0">
                <a:solidFill>
                  <a:schemeClr val="tx1"/>
                </a:solidFill>
              </a:rPr>
              <a:t>Search! – In this mini game, the user has to search for required objects in limited amount of turns.</a:t>
            </a:r>
          </a:p>
          <a:p>
            <a:pPr lvl="1" algn="l"/>
            <a:r>
              <a:rPr lang="en-US" sz="2200" dirty="0" smtClean="0">
                <a:solidFill>
                  <a:schemeClr val="tx1"/>
                </a:solidFill>
              </a:rPr>
              <a:t>          1. Jail version  - In this version, the user has to search for 3 parts of 	a key in 6 turns in a 5*5 grid.</a:t>
            </a:r>
          </a:p>
          <a:p>
            <a:pPr lvl="1" algn="l"/>
            <a:r>
              <a:rPr lang="en-US" sz="2200" dirty="0">
                <a:solidFill>
                  <a:schemeClr val="tx1"/>
                </a:solidFill>
              </a:rPr>
              <a:t> </a:t>
            </a:r>
            <a:r>
              <a:rPr lang="en-US" sz="2200" dirty="0" smtClean="0">
                <a:solidFill>
                  <a:schemeClr val="tx1"/>
                </a:solidFill>
              </a:rPr>
              <a:t>         2. Chance/Community chest version – In this version of the game, </a:t>
            </a:r>
            <a:r>
              <a:rPr lang="en-US" sz="2200" dirty="0">
                <a:solidFill>
                  <a:schemeClr val="tx1"/>
                </a:solidFill>
              </a:rPr>
              <a:t>	</a:t>
            </a:r>
            <a:r>
              <a:rPr lang="en-US" sz="2200" dirty="0" smtClean="0">
                <a:solidFill>
                  <a:schemeClr val="tx1"/>
                </a:solidFill>
              </a:rPr>
              <a:t>the user has to find </a:t>
            </a:r>
            <a:r>
              <a:rPr lang="en-US" sz="2200" dirty="0" err="1" smtClean="0">
                <a:solidFill>
                  <a:schemeClr val="tx1"/>
                </a:solidFill>
              </a:rPr>
              <a:t>upto</a:t>
            </a:r>
            <a:r>
              <a:rPr lang="en-US" sz="2200" dirty="0" smtClean="0">
                <a:solidFill>
                  <a:schemeClr val="tx1"/>
                </a:solidFill>
              </a:rPr>
              <a:t> 3 </a:t>
            </a:r>
            <a:r>
              <a:rPr lang="en-US" sz="2200" dirty="0" smtClean="0">
                <a:solidFill>
                  <a:schemeClr val="tx1"/>
                </a:solidFill>
              </a:rPr>
              <a:t>coins in 5 turns in a 4*4 grid.</a:t>
            </a:r>
            <a:endParaRPr lang="en-GB" sz="2200" dirty="0">
              <a:solidFill>
                <a:schemeClr val="tx1"/>
              </a:solidFill>
            </a:endParaRPr>
          </a:p>
          <a:p>
            <a:pPr marL="342900" lvl="1" indent="-342900" algn="l">
              <a:buFont typeface="Wingdings" panose="05000000000000000000" pitchFamily="2" charset="2"/>
              <a:buChar char="v"/>
            </a:pPr>
            <a:r>
              <a:rPr lang="en-US" sz="2200" dirty="0">
                <a:solidFill>
                  <a:schemeClr val="tx1"/>
                </a:solidFill>
              </a:rPr>
              <a:t>The coin </a:t>
            </a:r>
            <a:r>
              <a:rPr lang="en-US" sz="2200" dirty="0" smtClean="0">
                <a:solidFill>
                  <a:schemeClr val="tx1"/>
                </a:solidFill>
              </a:rPr>
              <a:t>game – In this mini-game, the user has to collect falling coins in 30 seconds. The user controls the tray with arrow keys. </a:t>
            </a:r>
            <a:br>
              <a:rPr lang="en-US" sz="2200" dirty="0" smtClean="0">
                <a:solidFill>
                  <a:schemeClr val="tx1"/>
                </a:solidFill>
              </a:rPr>
            </a:br>
            <a:r>
              <a:rPr lang="en-US" sz="2200" dirty="0" smtClean="0">
                <a:solidFill>
                  <a:schemeClr val="tx1"/>
                </a:solidFill>
              </a:rPr>
              <a:t>If in jail game, the user has to collect a minimum of 60 coins to get out of jail.</a:t>
            </a:r>
            <a:br>
              <a:rPr lang="en-US" sz="2200" dirty="0" smtClean="0">
                <a:solidFill>
                  <a:schemeClr val="tx1"/>
                </a:solidFill>
              </a:rPr>
            </a:br>
            <a:r>
              <a:rPr lang="en-US" sz="2200" dirty="0" smtClean="0">
                <a:solidFill>
                  <a:schemeClr val="tx1"/>
                </a:solidFill>
              </a:rPr>
              <a:t>There are also </a:t>
            </a:r>
            <a:r>
              <a:rPr lang="en-US" sz="2200" dirty="0" smtClean="0">
                <a:solidFill>
                  <a:schemeClr val="tx1"/>
                </a:solidFill>
              </a:rPr>
              <a:t>bonus blue </a:t>
            </a:r>
            <a:r>
              <a:rPr lang="en-US" sz="2200" dirty="0" smtClean="0">
                <a:solidFill>
                  <a:schemeClr val="tx1"/>
                </a:solidFill>
              </a:rPr>
              <a:t>coins worth thrice a coin. The user earns cash worth twice the number of coins earned. </a:t>
            </a:r>
            <a:endParaRPr lang="en-GB" sz="2200" dirty="0">
              <a:solidFill>
                <a:schemeClr val="tx1"/>
              </a:solidFill>
            </a:endParaRPr>
          </a:p>
          <a:p>
            <a:pPr algn="l"/>
            <a:endParaRPr lang="en-GB" sz="2200" dirty="0"/>
          </a:p>
        </p:txBody>
      </p:sp>
      <p:sp>
        <p:nvSpPr>
          <p:cNvPr id="3" name="Title 2"/>
          <p:cNvSpPr>
            <a:spLocks noGrp="1"/>
          </p:cNvSpPr>
          <p:nvPr>
            <p:ph type="title"/>
          </p:nvPr>
        </p:nvSpPr>
        <p:spPr>
          <a:xfrm>
            <a:off x="2514600" y="836712"/>
            <a:ext cx="4114800" cy="839688"/>
          </a:xfrm>
        </p:spPr>
        <p:txBody>
          <a:bodyPr>
            <a:normAutofit/>
          </a:bodyPr>
          <a:lstStyle/>
          <a:p>
            <a:r>
              <a:rPr lang="en-US" sz="2800" dirty="0" smtClean="0"/>
              <a:t>Custom mini games</a:t>
            </a:r>
            <a:endParaRPr lang="en-GB" sz="2800" dirty="0"/>
          </a:p>
        </p:txBody>
      </p:sp>
    </p:spTree>
    <p:extLst>
      <p:ext uri="{BB962C8B-B14F-4D97-AF65-F5344CB8AC3E}">
        <p14:creationId xmlns:p14="http://schemas.microsoft.com/office/powerpoint/2010/main" val="3078707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sz="2400" dirty="0" smtClean="0"/>
              <a:t>The game ends when:</a:t>
            </a:r>
          </a:p>
          <a:p>
            <a:pPr algn="l"/>
            <a:endParaRPr lang="en-US" sz="2400" dirty="0"/>
          </a:p>
          <a:p>
            <a:pPr marL="342900" indent="-342900" algn="l">
              <a:buClr>
                <a:schemeClr val="tx1"/>
              </a:buClr>
              <a:buFont typeface="Wingdings" panose="05000000000000000000" pitchFamily="2" charset="2"/>
              <a:buChar char="ü"/>
            </a:pPr>
            <a:r>
              <a:rPr lang="en-US" sz="2400" dirty="0" smtClean="0"/>
              <a:t>A player owns 3 color sets of properties</a:t>
            </a:r>
          </a:p>
          <a:p>
            <a:pPr marL="342900" indent="-342900" algn="l">
              <a:buClr>
                <a:schemeClr val="tx1"/>
              </a:buClr>
              <a:buFont typeface="Wingdings" panose="05000000000000000000" pitchFamily="2" charset="2"/>
              <a:buChar char="ü"/>
            </a:pPr>
            <a:r>
              <a:rPr lang="en-US" sz="2400" dirty="0" smtClean="0"/>
              <a:t>A player has a </a:t>
            </a:r>
            <a:r>
              <a:rPr lang="en-US" sz="2400" smtClean="0"/>
              <a:t>net worth of $5000.</a:t>
            </a:r>
            <a:endParaRPr lang="en-US" sz="2400" dirty="0" smtClean="0"/>
          </a:p>
          <a:p>
            <a:pPr marL="342900" indent="-342900" algn="l">
              <a:buClr>
                <a:schemeClr val="tx1"/>
              </a:buClr>
              <a:buFont typeface="Wingdings" panose="05000000000000000000" pitchFamily="2" charset="2"/>
              <a:buChar char="ü"/>
            </a:pPr>
            <a:r>
              <a:rPr lang="en-US" sz="2400" dirty="0" smtClean="0"/>
              <a:t>Everybody but one is bankrupt</a:t>
            </a:r>
          </a:p>
          <a:p>
            <a:pPr algn="l">
              <a:buClr>
                <a:schemeClr val="tx1"/>
              </a:buClr>
            </a:pPr>
            <a:endParaRPr lang="en-US" sz="2400" dirty="0"/>
          </a:p>
          <a:p>
            <a:pPr algn="l">
              <a:buClr>
                <a:schemeClr val="tx1"/>
              </a:buClr>
            </a:pPr>
            <a:endParaRPr lang="en-US" sz="2400" dirty="0"/>
          </a:p>
        </p:txBody>
      </p:sp>
      <p:sp>
        <p:nvSpPr>
          <p:cNvPr id="3" name="Title 2"/>
          <p:cNvSpPr>
            <a:spLocks noGrp="1"/>
          </p:cNvSpPr>
          <p:nvPr>
            <p:ph type="title"/>
          </p:nvPr>
        </p:nvSpPr>
        <p:spPr/>
        <p:txBody>
          <a:bodyPr>
            <a:normAutofit/>
          </a:bodyPr>
          <a:lstStyle/>
          <a:p>
            <a:r>
              <a:rPr lang="en-US" sz="2800" dirty="0" smtClean="0"/>
              <a:t>End of game</a:t>
            </a:r>
            <a:endParaRPr lang="en-US" sz="2800" dirty="0"/>
          </a:p>
        </p:txBody>
      </p:sp>
      <p:sp>
        <p:nvSpPr>
          <p:cNvPr id="4" name="Rectangle 3"/>
          <p:cNvSpPr/>
          <p:nvPr/>
        </p:nvSpPr>
        <p:spPr>
          <a:xfrm>
            <a:off x="2339752" y="4494046"/>
            <a:ext cx="4176464" cy="1754326"/>
          </a:xfrm>
          <a:prstGeom prst="rect">
            <a:avLst/>
          </a:prstGeom>
          <a:solidFill>
            <a:schemeClr val="accent4">
              <a:lumMod val="75000"/>
            </a:schemeClr>
          </a:solidFill>
        </p:spPr>
        <p:style>
          <a:lnRef idx="3">
            <a:schemeClr val="lt1"/>
          </a:lnRef>
          <a:fillRef idx="1">
            <a:schemeClr val="accent2"/>
          </a:fillRef>
          <a:effectRef idx="1">
            <a:schemeClr val="accent2"/>
          </a:effectRef>
          <a:fontRef idx="minor">
            <a:schemeClr val="lt1"/>
          </a:fontRef>
        </p:style>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3600" b="1" cap="none" spc="0" dirty="0" smtClean="0">
                <a:ln w="50800"/>
                <a:effectLst/>
              </a:rPr>
              <a:t>Now that you know how to play, let’s begin! </a:t>
            </a:r>
            <a:endParaRPr lang="en-US" sz="3600" b="1" cap="none" spc="0" dirty="0">
              <a:ln w="50800"/>
              <a:effectLst/>
            </a:endParaRPr>
          </a:p>
        </p:txBody>
      </p:sp>
    </p:spTree>
    <p:extLst>
      <p:ext uri="{BB962C8B-B14F-4D97-AF65-F5344CB8AC3E}">
        <p14:creationId xmlns:p14="http://schemas.microsoft.com/office/powerpoint/2010/main" val="3344689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95536" y="1844824"/>
            <a:ext cx="4176464" cy="5688632"/>
          </a:xfrm>
        </p:spPr>
        <p:txBody>
          <a:bodyPr>
            <a:normAutofit fontScale="62500" lnSpcReduction="20000"/>
          </a:bodyPr>
          <a:lstStyle/>
          <a:p>
            <a:pPr marL="342900" indent="-342900" algn="l">
              <a:lnSpc>
                <a:spcPct val="120000"/>
              </a:lnSpc>
              <a:buFont typeface="Arial" panose="020B0604020202020204" pitchFamily="34" charset="0"/>
              <a:buChar char="•"/>
            </a:pPr>
            <a:r>
              <a:rPr lang="en-IN" sz="3800" dirty="0" smtClean="0"/>
              <a:t>Game</a:t>
            </a:r>
            <a:r>
              <a:rPr lang="en-IN" sz="3800" dirty="0" smtClean="0"/>
              <a:t> board</a:t>
            </a:r>
          </a:p>
          <a:p>
            <a:pPr marL="342900" indent="-342900" algn="l">
              <a:lnSpc>
                <a:spcPct val="120000"/>
              </a:lnSpc>
              <a:buFont typeface="Arial" panose="020B0604020202020204" pitchFamily="34" charset="0"/>
              <a:buChar char="•"/>
            </a:pPr>
            <a:r>
              <a:rPr lang="en-IN" sz="3800" dirty="0" smtClean="0"/>
              <a:t>2 dice and player tokens</a:t>
            </a:r>
          </a:p>
          <a:p>
            <a:pPr marL="342900" indent="-342900" algn="l">
              <a:lnSpc>
                <a:spcPct val="120000"/>
              </a:lnSpc>
              <a:buFont typeface="Arial" panose="020B0604020202020204" pitchFamily="34" charset="0"/>
              <a:buChar char="•"/>
            </a:pPr>
            <a:r>
              <a:rPr lang="en-IN" sz="3800" dirty="0" smtClean="0"/>
              <a:t>32 Houses </a:t>
            </a:r>
            <a:r>
              <a:rPr lang="en-IN" sz="3800" dirty="0"/>
              <a:t>and 12 </a:t>
            </a:r>
            <a:r>
              <a:rPr lang="en-IN" sz="3800" dirty="0" smtClean="0"/>
              <a:t>Hotels</a:t>
            </a:r>
          </a:p>
          <a:p>
            <a:pPr marL="342900" indent="-342900" algn="l">
              <a:lnSpc>
                <a:spcPct val="120000"/>
              </a:lnSpc>
              <a:buFont typeface="Arial" panose="020B0604020202020204" pitchFamily="34" charset="0"/>
              <a:buChar char="•"/>
            </a:pPr>
            <a:r>
              <a:rPr lang="en-IN" sz="3800" dirty="0" smtClean="0"/>
              <a:t>16 </a:t>
            </a:r>
            <a:r>
              <a:rPr lang="en-IN" sz="3800" dirty="0"/>
              <a:t>Chance and 16 Community Chest </a:t>
            </a:r>
            <a:r>
              <a:rPr lang="en-IN" sz="3800" dirty="0" smtClean="0"/>
              <a:t>cards</a:t>
            </a:r>
            <a:endParaRPr lang="en-IN" sz="3800" dirty="0"/>
          </a:p>
          <a:p>
            <a:pPr marL="342900" indent="-342900" algn="l">
              <a:lnSpc>
                <a:spcPct val="120000"/>
              </a:lnSpc>
              <a:buFont typeface="Arial" panose="020B0604020202020204" pitchFamily="34" charset="0"/>
              <a:buChar char="•"/>
            </a:pPr>
            <a:r>
              <a:rPr lang="en-IN" sz="3800" dirty="0" smtClean="0"/>
              <a:t>22 </a:t>
            </a:r>
            <a:r>
              <a:rPr lang="en-IN" sz="3800" dirty="0"/>
              <a:t>Title Deed </a:t>
            </a:r>
            <a:r>
              <a:rPr lang="en-IN" sz="3800" dirty="0" smtClean="0"/>
              <a:t>cards (1 for </a:t>
            </a:r>
            <a:r>
              <a:rPr lang="en-IN" sz="3800" dirty="0"/>
              <a:t>each </a:t>
            </a:r>
            <a:r>
              <a:rPr lang="en-IN" sz="3800" dirty="0" smtClean="0"/>
              <a:t>property)</a:t>
            </a:r>
          </a:p>
          <a:p>
            <a:pPr marL="342900" indent="-342900" algn="l">
              <a:lnSpc>
                <a:spcPct val="120000"/>
              </a:lnSpc>
              <a:buFont typeface="Arial" panose="020B0604020202020204" pitchFamily="34" charset="0"/>
              <a:buChar char="•"/>
            </a:pPr>
            <a:r>
              <a:rPr lang="en-IN" sz="3800" dirty="0" smtClean="0"/>
              <a:t>4 Teleport stations (only to and from each other)</a:t>
            </a:r>
          </a:p>
          <a:p>
            <a:pPr marL="342900" indent="-342900" algn="l">
              <a:lnSpc>
                <a:spcPct val="120000"/>
              </a:lnSpc>
              <a:buFont typeface="Arial" panose="020B0604020202020204" pitchFamily="34" charset="0"/>
              <a:buChar char="•"/>
            </a:pPr>
            <a:r>
              <a:rPr lang="en-IN" sz="3800" dirty="0" smtClean="0"/>
              <a:t>2 Star spaces (where you get SME points)</a:t>
            </a:r>
          </a:p>
          <a:p>
            <a:pPr marL="342900" indent="-342900" algn="l">
              <a:lnSpc>
                <a:spcPct val="120000"/>
              </a:lnSpc>
              <a:buFont typeface="Arial" panose="020B0604020202020204" pitchFamily="34" charset="0"/>
              <a:buChar char="•"/>
            </a:pPr>
            <a:r>
              <a:rPr lang="en-IN" sz="3800" dirty="0" smtClean="0"/>
              <a:t>Play money</a:t>
            </a:r>
            <a:r>
              <a:rPr lang="en-IN" sz="2400" dirty="0"/>
              <a:t/>
            </a:r>
            <a:br>
              <a:rPr lang="en-IN" sz="2400" dirty="0"/>
            </a:br>
            <a:endParaRPr lang="en-IN" sz="2400" dirty="0"/>
          </a:p>
        </p:txBody>
      </p:sp>
      <p:sp>
        <p:nvSpPr>
          <p:cNvPr id="3" name="Title 2"/>
          <p:cNvSpPr>
            <a:spLocks noGrp="1"/>
          </p:cNvSpPr>
          <p:nvPr>
            <p:ph type="title"/>
          </p:nvPr>
        </p:nvSpPr>
        <p:spPr/>
        <p:txBody>
          <a:bodyPr>
            <a:normAutofit/>
          </a:bodyPr>
          <a:lstStyle/>
          <a:p>
            <a:r>
              <a:rPr lang="en-IN" sz="2800" u="sng" dirty="0" smtClean="0"/>
              <a:t>GAME SETUP</a:t>
            </a:r>
            <a:endParaRPr lang="en-IN" sz="2800" dirty="0"/>
          </a:p>
        </p:txBody>
      </p:sp>
      <p:pic>
        <p:nvPicPr>
          <p:cNvPr id="2050" name="Picture 2" descr="http://www.edinphoto.org.uk/0_MY_P_I/0_my_photographs_london_monopoly_board_ju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5122" y="2204864"/>
            <a:ext cx="4032448" cy="403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284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95536" y="1772816"/>
            <a:ext cx="8352928" cy="4896544"/>
          </a:xfrm>
        </p:spPr>
        <p:txBody>
          <a:bodyPr>
            <a:normAutofit fontScale="92500"/>
          </a:bodyPr>
          <a:lstStyle/>
          <a:p>
            <a:pPr marL="342900" indent="-342900" algn="l">
              <a:lnSpc>
                <a:spcPct val="120000"/>
              </a:lnSpc>
              <a:buFont typeface="Arial" panose="020B0604020202020204" pitchFamily="34" charset="0"/>
              <a:buChar char="•"/>
            </a:pPr>
            <a:r>
              <a:rPr lang="en-IN" sz="2400" dirty="0"/>
              <a:t>Each player is given $</a:t>
            </a:r>
            <a:r>
              <a:rPr lang="en-IN" sz="2400" dirty="0" smtClean="0"/>
              <a:t>1,500. </a:t>
            </a:r>
            <a:br>
              <a:rPr lang="en-IN" sz="2400" dirty="0" smtClean="0"/>
            </a:br>
            <a:r>
              <a:rPr lang="en-IN" sz="2400" dirty="0" smtClean="0"/>
              <a:t>Each </a:t>
            </a:r>
            <a:r>
              <a:rPr lang="en-IN" sz="2400" dirty="0"/>
              <a:t>player in turn throws the dice. </a:t>
            </a:r>
            <a:r>
              <a:rPr lang="en-IN" sz="2400" dirty="0" smtClean="0"/>
              <a:t>The </a:t>
            </a:r>
            <a:r>
              <a:rPr lang="en-IN" sz="2400" dirty="0"/>
              <a:t>player with the highest total starts the </a:t>
            </a:r>
            <a:r>
              <a:rPr lang="en-IN" sz="2400" dirty="0" smtClean="0"/>
              <a:t>play</a:t>
            </a:r>
          </a:p>
          <a:p>
            <a:pPr marL="342900" indent="-342900" algn="l">
              <a:lnSpc>
                <a:spcPct val="120000"/>
              </a:lnSpc>
              <a:buFont typeface="Arial" panose="020B0604020202020204" pitchFamily="34" charset="0"/>
              <a:buChar char="•"/>
            </a:pPr>
            <a:r>
              <a:rPr lang="en-IN" sz="2400" dirty="0" smtClean="0"/>
              <a:t>After </a:t>
            </a:r>
            <a:r>
              <a:rPr lang="en-IN" sz="2400" dirty="0"/>
              <a:t>you have completed your play, the turn passes to the left. </a:t>
            </a:r>
            <a:r>
              <a:rPr lang="en-IN" sz="2400" dirty="0" smtClean="0"/>
              <a:t>Two </a:t>
            </a:r>
            <a:r>
              <a:rPr lang="en-IN" sz="2400" dirty="0"/>
              <a:t>or more tokens may rest on the same space at the same time. </a:t>
            </a:r>
            <a:endParaRPr lang="en-IN" sz="2400" dirty="0" smtClean="0"/>
          </a:p>
          <a:p>
            <a:pPr marL="342900" indent="-342900" algn="l">
              <a:lnSpc>
                <a:spcPct val="120000"/>
              </a:lnSpc>
              <a:buFont typeface="Arial" panose="020B0604020202020204" pitchFamily="34" charset="0"/>
              <a:buChar char="•"/>
            </a:pPr>
            <a:r>
              <a:rPr lang="en-IN" sz="2400" dirty="0" smtClean="0"/>
              <a:t>According </a:t>
            </a:r>
            <a:r>
              <a:rPr lang="en-IN" sz="2400" dirty="0"/>
              <a:t>to the space your token reaches, you may be entitled to buy </a:t>
            </a:r>
            <a:r>
              <a:rPr lang="en-IN" sz="2400" dirty="0" smtClean="0"/>
              <a:t>properties </a:t>
            </a:r>
            <a:r>
              <a:rPr lang="en-IN" sz="2400" dirty="0"/>
              <a:t>- or obliged to pay rent, pay taxes, draw a </a:t>
            </a:r>
            <a:r>
              <a:rPr lang="en-IN" sz="2400" dirty="0" smtClean="0"/>
              <a:t>card </a:t>
            </a:r>
            <a:r>
              <a:rPr lang="en-IN" sz="2400" dirty="0" smtClean="0"/>
              <a:t>etc</a:t>
            </a:r>
            <a:r>
              <a:rPr lang="en-IN" sz="2400" dirty="0"/>
              <a:t>. </a:t>
            </a:r>
            <a:endParaRPr lang="en-IN" sz="2400" dirty="0" smtClean="0"/>
          </a:p>
          <a:p>
            <a:pPr marL="342900" indent="-342900" algn="l">
              <a:lnSpc>
                <a:spcPct val="120000"/>
              </a:lnSpc>
              <a:buFont typeface="Arial" panose="020B0604020202020204" pitchFamily="34" charset="0"/>
              <a:buChar char="•"/>
            </a:pPr>
            <a:r>
              <a:rPr lang="en-IN" sz="2400" dirty="0" smtClean="0"/>
              <a:t>If </a:t>
            </a:r>
            <a:r>
              <a:rPr lang="en-IN" sz="2400" dirty="0"/>
              <a:t>you throw doubles, you move your token as </a:t>
            </a:r>
            <a:r>
              <a:rPr lang="en-IN" sz="2400" dirty="0" smtClean="0"/>
              <a:t>usual, </a:t>
            </a:r>
            <a:r>
              <a:rPr lang="en-IN" sz="2400" dirty="0"/>
              <a:t>and are subject to any privileges or penalties pertaining to the space on which you land. </a:t>
            </a:r>
            <a:r>
              <a:rPr lang="en-IN" sz="2400" dirty="0" smtClean="0"/>
              <a:t>Retaining </a:t>
            </a:r>
            <a:r>
              <a:rPr lang="en-IN" sz="2400" dirty="0"/>
              <a:t>the dice, throw again and move your token as before. </a:t>
            </a:r>
            <a:endParaRPr lang="en-IN" sz="2400" dirty="0" smtClean="0"/>
          </a:p>
          <a:p>
            <a:pPr marL="342900" indent="-342900" algn="l">
              <a:lnSpc>
                <a:spcPct val="120000"/>
              </a:lnSpc>
              <a:buFont typeface="Arial" panose="020B0604020202020204" pitchFamily="34" charset="0"/>
              <a:buChar char="•"/>
            </a:pPr>
            <a:r>
              <a:rPr lang="en-IN" sz="2400" b="1" dirty="0" smtClean="0"/>
              <a:t>If </a:t>
            </a:r>
            <a:r>
              <a:rPr lang="en-IN" sz="2400" b="1" dirty="0"/>
              <a:t>you throw doubles three times in succession, </a:t>
            </a:r>
            <a:r>
              <a:rPr lang="en-IN" sz="2400" b="1" dirty="0" smtClean="0"/>
              <a:t>you’re "In </a:t>
            </a:r>
            <a:r>
              <a:rPr lang="en-IN" sz="2400" b="1" dirty="0" smtClean="0"/>
              <a:t>Jail”.</a:t>
            </a:r>
            <a:endParaRPr lang="en-US" sz="2400" b="1" dirty="0"/>
          </a:p>
          <a:p>
            <a:endParaRPr lang="en-US" dirty="0" smtClean="0"/>
          </a:p>
          <a:p>
            <a:endParaRPr lang="en-US" dirty="0" smtClean="0"/>
          </a:p>
          <a:p>
            <a:endParaRPr lang="en-US" dirty="0"/>
          </a:p>
          <a:p>
            <a:pPr algn="l"/>
            <a:endParaRPr lang="en-US" dirty="0" smtClean="0"/>
          </a:p>
        </p:txBody>
      </p:sp>
      <p:sp>
        <p:nvSpPr>
          <p:cNvPr id="3" name="Title 2"/>
          <p:cNvSpPr>
            <a:spLocks noGrp="1"/>
          </p:cNvSpPr>
          <p:nvPr>
            <p:ph type="title"/>
          </p:nvPr>
        </p:nvSpPr>
        <p:spPr>
          <a:xfrm>
            <a:off x="2555776" y="836712"/>
            <a:ext cx="4114800" cy="792088"/>
          </a:xfrm>
        </p:spPr>
        <p:txBody>
          <a:bodyPr>
            <a:normAutofit/>
          </a:bodyPr>
          <a:lstStyle/>
          <a:p>
            <a:r>
              <a:rPr lang="en-US" sz="2800" u="sng" dirty="0" smtClean="0"/>
              <a:t>The Play</a:t>
            </a:r>
            <a:endParaRPr lang="en-IN" sz="2800" dirty="0"/>
          </a:p>
        </p:txBody>
      </p:sp>
    </p:spTree>
    <p:extLst>
      <p:ext uri="{BB962C8B-B14F-4D97-AF65-F5344CB8AC3E}">
        <p14:creationId xmlns:p14="http://schemas.microsoft.com/office/powerpoint/2010/main" val="3895603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5839684" cy="4216488"/>
          </a:xfrm>
        </p:spPr>
        <p:txBody>
          <a:bodyPr>
            <a:normAutofit/>
          </a:bodyPr>
          <a:lstStyle/>
          <a:p>
            <a:r>
              <a:rPr lang="en-IN" sz="2400" dirty="0" smtClean="0"/>
              <a:t>Each </a:t>
            </a:r>
            <a:r>
              <a:rPr lang="en-IN" sz="2400" dirty="0"/>
              <a:t>time a player's token lands on or passes over GO, whether by throwing the dice or drawing a card, the </a:t>
            </a:r>
            <a:r>
              <a:rPr lang="en-IN" sz="2400" dirty="0" smtClean="0"/>
              <a:t>Bank </a:t>
            </a:r>
            <a:r>
              <a:rPr lang="en-IN" sz="2400" dirty="0"/>
              <a:t>pays </a:t>
            </a:r>
            <a:r>
              <a:rPr lang="en-IN" sz="2400" dirty="0" smtClean="0"/>
              <a:t>a </a:t>
            </a:r>
            <a:r>
              <a:rPr lang="en-IN" sz="2400" dirty="0"/>
              <a:t>$200 </a:t>
            </a:r>
            <a:r>
              <a:rPr lang="en-IN" sz="2400" dirty="0" smtClean="0"/>
              <a:t>salary</a:t>
            </a:r>
            <a:r>
              <a:rPr lang="en-IN" sz="2400" dirty="0"/>
              <a:t>. </a:t>
            </a:r>
            <a:endParaRPr lang="en-IN" sz="2400" dirty="0" smtClean="0"/>
          </a:p>
        </p:txBody>
      </p:sp>
      <p:sp>
        <p:nvSpPr>
          <p:cNvPr id="3" name="Title 2"/>
          <p:cNvSpPr>
            <a:spLocks noGrp="1"/>
          </p:cNvSpPr>
          <p:nvPr>
            <p:ph type="title"/>
          </p:nvPr>
        </p:nvSpPr>
        <p:spPr/>
        <p:txBody>
          <a:bodyPr>
            <a:normAutofit/>
          </a:bodyPr>
          <a:lstStyle/>
          <a:p>
            <a:r>
              <a:rPr lang="en-US" sz="2800" dirty="0" smtClean="0"/>
              <a:t>Go</a:t>
            </a:r>
            <a:r>
              <a:rPr lang="en-IN" sz="2800" dirty="0" smtClean="0"/>
              <a:t>!</a:t>
            </a:r>
            <a:endParaRPr lang="en-IN" sz="2800" dirty="0"/>
          </a:p>
        </p:txBody>
      </p:sp>
      <p:sp>
        <p:nvSpPr>
          <p:cNvPr id="4" name="AutoShape 2" descr="data:image/png;base64,iVBORw0KGgoAAAANSUhEUgAAALgAAAC3CAMAAACWu2QgAAAB/lBMVEUAAADE//C+/9ji/9jB/+W8/8zT/+Xw/8zD/9vL/+HO/+LOBATE/9zJ/9/Y/9zQ/+O+/9XV/93C/+jP/+jA/+G9/9Ho/+Ln/9TC/+vH/+Pb/97d/+XX/+HS/+jI/+tGUUtMUUM/UVLZDg5HAADl/9ZSUTvJ//ScDAypt5hAXFzc/+yOt7RDXERBXFW1t4pCXEybt6c5UDreCgoTAAA3UEq3CwtplWSNAABwAAA4UENBUEyiDg7X/+7i/+6UmXCOg1eglWV3jmhbgleBj2mBn3bz/+a+tHt/CAgaAACXuI2PkmmJuYajqKJeAAAbGA6/AACgzcltjIsqAAA4VjZwZEJaXkEkBQVEZkOTvY+tBwc0AAB6Cwup5qzf6LIAGQkgCx6/1KhkVzeu2K47LRrY/8tJP0YQGBsuIy636+9uZWmIgIKm5suxy7vC68o5Oj2U1JVkWF2Xwse4+LKHtptxgXQjDSMpLSO1zc5ccVzU6Nlcfl1HOTqKkpQbLxg2Lz8rSC5JPCS/v7Xm/r6z2+J8ppdwY22m5dvKyKBybmKvp4Nze3241piMsYyOno2wsamT0awsFyPc4sF9qHnLxqvL8rIdLTNVeoB4qbF1jILX0ZSLxLtmdVMrOTNycF2yzqUmEgApR1C4u705IDs0IiMqAB9fVGOBhn+FfIbH2L2jmoI52nPkAAAVXElEQVR4nO2di1sTSbqHKyEkAcIt91s3ErWBxFUkR3DWoIK4oqDAjCOoYWEz9IRwkRC5E5lZ0YhZWcD7ODPsOOyI/Jenqjoknb6lkxBHzrEfeH7pqkp1pfqrt7+uqq4G4Mv2Zft/sN04cqT2eE3N8drDod8nC36k1UGaCcJMOg6D+v4nVXBHhaqopKRIVXEYlEgVvJZUFSuUSkWx6jCo7XSy4MfNRQqNWq1RFB0GddcmC15DlCrVOp1aWXIYtPIrVsFLEhGHQVkFP7Smcmgb56HFIS54aSkT8dnrF47/qRz/HDCXAw4PbcEPrank3Dj1+j+b49UMJ6uzU+PwC1t6uD2nfLJTDsePlZYeQ5zMQosiX7WlhetHJhU55JOl5s1xLTW3ZEwP76X9h4DjL49433DCn8x2Wf4Uf7xUtmqrp07RfbfeKJ2scO3kqcfu7PLJQQ1pHK+CEYaqEtmqrOxaGlX23Yq6E+FESalbV91M+7LLJwfNj+MUo33A42bCH3b98tuHVY+3mPicOa4bjz5+Mw73yTcgisNNVCD66w9eANartJ8xxydP0O30+jG4T/bdemdWVTt7n0xWmyOeR6EH2077p+S4HnO4Qp5ao+HVh4vVRaQd7k9MHtPbe++Br6YsVruDCg11WfQVdrKKqJSdX3aaB8f94WkTVCq8DS/5WqXC1BscGw3VUCh+dLdLUUxu1z4IBT4RxysrGePPpGpCEwv/hPYtwT4zDp9ejio0MbprFMUThMZ6cmUmOhOTl1/Wms5xLeZwaWZ1jt93KmeWEJ7c4fAiDC8fBeFFnbMtuBmOqXG68eCezm0NeAJZ5CtfORw3JDiZQZW+hvCi8t1QFPLaRy9VK2F4LBQcLr+wcjW2XNuN0hEbQxO2l9EgWN42yM03Cy3NieNULb2qocx9IL7l9nROM+FU841TwReEZjT8HJtKbDPe/WDz+cNQaKuwHP+r3MZps8ZrVnXU7rrB8wMAtzykyhQbNypMo3GwrtUqTCRpUoxvxF7+uzb4YbWcmqpZNBWa40bsX1dnUHcczKt9UfCsiKxqbJy3Qa5uht9skfZY/MG/tHaYjjy5sgK6HbGPl9WGwT86RlSy8s1Kc+G4o3vow2IUTI04Pq6q1SicBPeCKx3jI1Robgrxe3tlb/FJzOGI9D16VLNcZP9cOG71g+DQVLH1I71gxOFVu3RgHdxYY/itIhsWdDrq/Vo8sgtAyK//HDgO+Y0aZ7c39JAa7D9tUjPhg8FpzcovNWDmpQ/uK0/H3f9aA9/8MqtRqSyfhOPQr3ZiTovp+ARWR3eweZvuVzr2w5foYHiyyHPSVg731d2d4SF6YmRy7n1JuXR+OSuL4381QD5qtQwnxfT+7AsjUmP3UJDuhfwuZ/zjgSDtN9iUiOvaEtvI9O6zUa0hsOMv53x/n8OZjpNRs+W4sW3oBU7nfn9qHGpvlAlXLdEUvtS/XKg3Qz8d+ufUYCjM+z5BFITjmLcmlYRqDW1D9TYTFVkY0Nmg/x0FXcV6GK6bAO+RaidueGef+0cjbcHw5i/FvO83N0vnL1s5HLeXlyMOC6vTCbXE2B58YXv4emdahcKtjaBrBIY7h2uuOuF+ycjptTY6GJ0Y9rQ/Gufmo7gIwEWFWP5ZaRYcV3i2rLhfoz1Y3788Df1vB9xXwzofsVq6fh+wVtj1RaVEdG5i/h7YXJgn7Vx+t3ag43S0flqOU37vWGJ/ydvpgbdmvWvvKa2WGoPW0j33HIbriyM6XWQ2Hh+KDNDhKm4+ZAdzoA7ywDluRZy0Fgko4vfG3GMNAfctVR3zDqjPAVh5uviQinpDoEOvUQyuALCnNr8FK34L4bNw80F2AurqALIW0ePIVneqxjHHyxPc5ajddN8zMD4FPkyWOKqWLikdMNw4EYxfC9LNAXd09tliuSOwdGH6abDLPr45phLIp7UZldvVhEre3CpyHPmaxnEbw0kbT7UvTg9tgiNTqOQvYbtk+F26RLc+84Ll9cCUVafbWlkq1/ro54bitjA/H53hPDxES1NZWVML/HAeBggcJwuVx3FqqG1cMxqa809546d25hG3Iw8VRR5vdw092E13Ia5GwRsz1b3Tq1E8CXbz8vGhcteVucrgH6rz876D5TipVJKIk+mq7z5l05Emsu2/1MbcjsegL97t9M5G9JFfwVqAqoL+N0xHxXem/eB5BPrl/0SNKC0fRXOivtGG65zhufDx5Kgsjjs/zKgRxye8/1ZtQP97ZGDufqMn4nBsg0ZDMp2qb2dofaQEpRfiNy43rnGm5HnyXAbHSbvjQ4Mb7tvng1G12qK3j9/bcBOXG982Kug4hftPLNhPfw26CSHuYn7XuVwupuDwQ13ePM/IcV1k7KrxvXcects6MdSoQ0Mn9d6Ibn7N6wXdU5sBqlgfeUsx6ePeaYGuN8zvlrK0rSVfnvM5vs9frBbn3uy9YFxxenlaY93qW4b+NwxfDYdD3tqPl/uCmg0V5GpvsNZHIL5Sr3d6076f4ncTrulz16+fwzXflOQ5N71MzcBxez39dPWjz/hyaTPU/Ac978DhztXwr40Oo/oR7cb+trN357W/AvvpjZMi/EbV7DqHjnOO+ZwnzzNw3Pe4A3N8r3FjLbweUxq0DH+hs+3TLdZ2+bQ6nxLGT++cJvD3yrl8TvI7Udbkr0jwvEAcH/yj6yHi+FhoVEMdS/SfoPhYTXzm+xAF/e+3EfQ9aC2UEG/Z/Eb1fe0aqvMD4Hkax20mUqslTbaUUjPhGNSqqZUAhfZXQ/SuXwXjI/e/beimYLr5e/escF+3ei8u8H2yOb2+L5HkpfQ6b05PL1szcLwoQDeT1dXkMzqG90MN92vmNiCnS0odeme1yqwmesMNDsTVmeMjPH6TTLvEDLwNP7ZDm25thx9uYzIyLZQ8CI5DHlsQJ5Pq3ANto63bK3tOxOuPwY++wccPGhVMvONj38Lb+dGdBuuxSl/D2oid830Wv3G7vMCEX8AtNI3nvONmVHdGf3wdfD83dEKrxEPfy/Nayh/y+jG3rc82l+kdb1/vDh2ZHAsWc/tP2PxG5W5PDJ3r27Gd58dzDsct+/xOqTkSfdtoRn7w1hYVpWMahaVmF8f/RK9f9r18dMuzWgOGHvgV6d+zpPEbfmxr3Y9vbWPqPMVzgeNmUBn+uFGtNkJVta/Qz0f7l1ZtFR2PEc+VbSEYXuJ4s/xx9GnjpCMDvy+QqXjyQt48l+ePQy1/Vjve+PtaYGHZU/8L5ndVeAzHmzavFuNxTUl+N6fHp35VjjyX3a/iju+ZiyJBeuDtjVehmIZ48p4KhWMoPrbZJYPfnP4UIl+eZ+B4kuc623rcatO+/L3ZpzMYIMfbadP2She6WQ5s9lYJ8ruOqe8WzG9uvpjnLUyd1+XAc3n9KqMnGydGO6NuI/RdJnG4Yd2rt8/MPpl0bj1emJTi97kEv7n5Yp6fy5nnmTiO1G5cGAoG56d3olZzjB60VlRYLeoXYNtRtAaOHAkeKcrE74vC+V7Mh+eZOQ65+2xZEQiFoSdV2x0OUaj/BIb/ELXqi0ejY1OS/K5j8ZuXbztuB7nxPCPH1RaFZS1s8dUvU+behYaFmEWxFQLe0HTDt8fsVgtB8DhLivKbo3Yez8kcOV7NcLI6pXbrhKf53TpttMZp20ixylFZ4jSWDnvOL22CBxuEkZseqqM9ndHXyGp+vglleN6UZD3Dc/H0LFWncdyEuWxjaYAO74ZWu6yTdJdton8/XEmYxmPLvwWKeem1Wt9zmNcV5oYeOVY3bTaBfBll89y1z3OBdAJqk+b4w65gMIL2e1cGp1aQ/73PY0IzSntjQpylTqKS40ZXdgZ+/Fbq+sDl+TX3wXDctxveo6PhoZkBOgriPhM5vtHrT8RXjXYX83iPlLzqBeAsrnLX7VsA9JfzOZ83zzP54+vBk/dA+FlwYQHEY07r0yDtjar349U8fp80IHUP7FuLy3Ub/oibOgku58hz4itWwSGfIScxp5O6t7LW8UckutA9Rtnt9St7i4Mxh0MgHVLI76s+tE/9DZcclcaFrOWby5VC6RN6kaE+i+ci+bNVHsdrQksRyG9r7UK5luoOhfyUUDoS0a0Lz1ehuuDHuwyisZ3rJKY6cXneJofnaRyvYDhZka6xx0/WwHnET+UpPH7Zf2RWI5AO1xwAf6PQvu8qqnOm0Z3phNZSyk+/r3yeC6dLUzbHhX0V5/ge3f603oRsGo9f9jLjlzxbRWS7Av8HCLRvQGw5yyAa2Xm/lM0K8Vy+jSOOC7XiqtJYxDdpRP0nI9O7V0eVZCDo13HTGRg6nAXAe5VE4dhaGJ5jO/+HTZwSPJ5fMmSkikx/nHi5sFd0jJlnuBUKifLYdRfqSSovngv575IcF6lxrLqJG9/PdkyNFl8K0sEjPH6n/O+mK7iF5sdzb2aeyx3nLBk5sdZBB+MTw55mD2/8ktd/4ihP8vyuPJ4bhmHa60w39JmvM7QJDsdFqMIoHr/cAUML8wq7XS4VBHgukn82FOJSRXqcUxuZjYeCkUA4xB+/ROVm+d9tKf8bt9CzKZ6fEOE5L5020xRXtqlI1nileR3QfjNBHBPkd5r/bZeoScH82WemR/LMCNV4prH88eCYSsLX2PeSLqT7Gmk87xS2XYLbFrRZ+SqSVIFa3PyHLO+uKv17mXmeFX0EqJJpvgolNH4pg7+Y53dZPM8yPj+OI6X+ybviZe4/yVij2Vxhha+cIr4KSysFfQyp/hNnaSYbltMG8uJ4Tl6dQsP3z9OpIY86+XBcyI9G5Zbyo/XFaf65AKflcj4fjgv732L8xmfk2HdA2j+Xf2XNh+PZ3iuqJn/A+Q6402zZlbLlbHwZib7DjFTJ8u68+EcAvr4i4Z/nxO8cOJ4dvwkNyrPJhbxcln/O5nU2/npeHJe6Y+Hyu3zyAQB3eiT985z4LVDjmTku/x7RMfkjU25Y8rOozg3pPGfuQ2Xfk0pzXOwuPyd+o6n8PYn5KajOWTy/m+R5LvzOh+MZ+0EQvwEoS253gSDPWfyW7HfJ/KiBnB4kGT1P9knI7zuIcfgPnpYrgjx3yezpytSTJZPj8vh9tAe33DI0VJJooTye58RvIX9cYtRNkN8ucX534nZZ1nS08zbzAzj9LXcTE+Ky53euHGfGL11Jfl8Q4zc2haPw4xnGZCR4ntMjxxyOZx4JYEaMWTWORnpT8Ul+w63nKM73DHN5xTz3oXSGfZ6n+J35uBIjEkJjQAKK+wgT95jMGD0rnsVvV9l1AB7ABuFlrGWf5zBdgucpfss5rvgYkMjsiWxG1RQaWN9fM/xuugPjBitvQoM/k87zoiLGK9z3ErOaNSEw6iab46LjmGn8hnbi9VNa3bcw6DYTdCWd5znxW5jjMkd2RUaO7cOQ30cZfmM7GVZYSisvf8PYOZvneobnDL+zmxkkMLKchT8uPFbv3P4PANeT9f2f4cQY0U1s5wI8v5mN/58vx6VmR5B++PEomiOOeOJP5FdV3g8dlwTP2f75N7nwO19/XHg+CjWISs7wezA1D9H8rSDPD2z+uOQMIa4KzwDyBaCZX4f2/V3Ax0pv+4cAzw9sxr7UMxLizzwkfXJmzlVl4O8or78HKtnpjfZ+AZ4f1DMScjkuPcuNQNYCBglu+guYiti08KA9f9ZF4TkuPa+Q8nu9vHFQ5k6ZSXob8/sAnwOSz3HpmZyK4WEFJz23/6Q/d37nx3HRsR+G59w5tmlj+yA3/1uqXyUbjrN5njZbWay39krC/0Z9QbY8+J0vx8V4zvPPsxzvLDzHxXjezk3n4/RgoRlDefA7f47LmUOLeMsZ02+358dvEY7n8rSfEM+T8Wm9tF6m/ySvpwoFni7MeUk1Fs9d7HniSX67kvz+2XZQS/RwOJ7bk1B8nifi+fwuxEoIOXB8X1nPsrF4zuP3hTy4Lcnx3J/2UwjxnM/vPJ4mlHi6MK/1Dlk8ZyqX0DB2kuL3zwe6nmLeHOc9IbvfQlkzPg+S3wfHcTGeX0uVG/M7T24XgONiPN/nt+tA+Z3k+AEucczlOcNvF8PvfLldEI5zeF7G8Lww/D5Yjgvx/Fxh+C3CcXQq8lqFg/00OIvfeefL04Ne4pjtn8NGevD8FuS4jJVkuCvUcJXNc6Zd3jQcyAo2EivayFhDyObwZFwTqDXZO8fmd1ZrBKltboPBbSMIvtoE1hDKvGrT5bbfrvkk4hOa4HmC35nTc9XsOdFw6lTDib/8ha/nE7eG2fjjJlU7AH26zJxVYJ7nzG/TGyC+JY8vn+PmXtQZdYmQwVk3Kvm5HPltlir3G7cIxyXWXvPgRDMGOWu1YWvB/M5+jTd0nCt1LS11LXXwL6XYi7gstBaclKlQBk/iVJXLOeUMzxP8zspUSnC5ywS2JoDGYYQu+VLrq/yEErRcgT6fzOcuIc9z4jeyE+hTpobMk3pnv1+dx3HRFSZLCTTSAPM7C8DbEpkrQBqu2bJfObI8UW7+hh4FeIVWQhNYYVJsTU/d4joa22lxoS+/JRieVlZm0laZ6Vjq9oiW+8xR8CqxVihvTU9hjsNT8wqgMakm5leL8PVgFGBfON1EsPbcAuDHtPJl8se1VQoY9fV1XA1nJUB1QFuiD4a7wWvCd9ps/PGiSTR6c7SM8VTrCl/upsR0kDK24muZRcof566BTBb1o3L37K/9c66uro7haoG0qUyo4Gh0/bVddG1mvqn4Xh+H4T09gmfv021oJPW1xK0bj+Pm1yi4zCXQWD6p4j4D7nOeHI6nraxuuNoHg1tuC7eXT7fd/hqAhnFCdMV3/hr76lJ0QfAmS+5yNeG/wqlgHbnQ/JAGtLaF8Br7gpd8XPIzTcypazla6O16k6DJoDnnv1FipiLMccPP2NDx9gk4fl3YWnrgPclvKr0ox4XelHEZEbHzDPr5n6Dg4KwADsuYp8gaHHrBN3eIrbFvrG8A4M5ZxtG52XjSU1/vOdlYGEV13iRUcMbO5XJ8v2tNj7yVO02o4H02Cq12Tel0hdCqabA/0sW3Fhj1itJm6Y+/QpPy0HQluf54rvoO4GcMBXjehO08uS6AzFdHtQZ+ZBK9tRX2zUolvSA5a5i7nWF4nt2ro2zMPBR4I1HgV0KV4joX5HxTD26h2uxeHUUMIvsruKlARccRwXwntnNZHE8pZUJnUU6/Sp6KjyOxaYU4LvkGO8e7JXCJKPyb8hzvpMr9muS+SS/zuwvt1MUZ4hO8m9DRK8H7HF/lWvC3zjD9Mpjrer2QZsXxz1C/vALwyysAszeVQ/t+zsP7KtfD+i7xQ/v29i/bl+3/8Pa/Vv4Is3HfGsg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4" descr="data:image/png;base64,iVBORw0KGgoAAAANSUhEUgAAALgAAAC3CAMAAACWu2QgAAAB/lBMVEUAAADE//C+/9ji/9jB/+W8/8zT/+Xw/8zD/9vL/+HO/+LOBATE/9zJ/9/Y/9zQ/+O+/9XV/93C/+jP/+jA/+G9/9Ho/+Ln/9TC/+vH/+Pb/97d/+XX/+HS/+jI/+tGUUtMUUM/UVLZDg5HAADl/9ZSUTvJ//ScDAypt5hAXFzc/+yOt7RDXERBXFW1t4pCXEybt6c5UDreCgoTAAA3UEq3CwtplWSNAABwAAA4UENBUEyiDg7X/+7i/+6UmXCOg1eglWV3jmhbgleBj2mBn3bz/+a+tHt/CAgaAACXuI2PkmmJuYajqKJeAAAbGA6/AACgzcltjIsqAAA4VjZwZEJaXkEkBQVEZkOTvY+tBwc0AAB6Cwup5qzf6LIAGQkgCx6/1KhkVzeu2K47LRrY/8tJP0YQGBsuIy636+9uZWmIgIKm5suxy7vC68o5Oj2U1JVkWF2Xwse4+LKHtptxgXQjDSMpLSO1zc5ccVzU6Nlcfl1HOTqKkpQbLxg2Lz8rSC5JPCS/v7Xm/r6z2+J8ppdwY22m5dvKyKBybmKvp4Nze3241piMsYyOno2wsamT0awsFyPc4sF9qHnLxqvL8rIdLTNVeoB4qbF1jILX0ZSLxLtmdVMrOTNycF2yzqUmEgApR1C4u705IDs0IiMqAB9fVGOBhn+FfIbH2L2jmoI52nPkAAAVXElEQVR4nO2di1sTSbqHKyEkAcIt91s3ErWBxFUkR3DWoIK4oqDAjCOoYWEz9IRwkRC5E5lZ0YhZWcD7ODPsOOyI/Jenqjoknb6lkxBHzrEfeH7pqkp1pfqrt7+uqq4G4Mv2Zft/sN04cqT2eE3N8drDod8nC36k1UGaCcJMOg6D+v4nVXBHhaqopKRIVXEYlEgVvJZUFSuUSkWx6jCo7XSy4MfNRQqNWq1RFB0GddcmC15DlCrVOp1aWXIYtPIrVsFLEhGHQVkFP7Smcmgb56HFIS54aSkT8dnrF47/qRz/HDCXAw4PbcEPrank3Dj1+j+b49UMJ6uzU+PwC1t6uD2nfLJTDsePlZYeQ5zMQosiX7WlhetHJhU55JOl5s1xLTW3ZEwP76X9h4DjL49433DCn8x2Wf4Uf7xUtmqrp07RfbfeKJ2scO3kqcfu7PLJQQ1pHK+CEYaqEtmqrOxaGlX23Yq6E+FESalbV91M+7LLJwfNj+MUo33A42bCH3b98tuHVY+3mPicOa4bjz5+Mw73yTcgisNNVCD66w9eANartJ8xxydP0O30+jG4T/bdemdWVTt7n0xWmyOeR6EH2077p+S4HnO4Qp5ao+HVh4vVRaQd7k9MHtPbe++Br6YsVruDCg11WfQVdrKKqJSdX3aaB8f94WkTVCq8DS/5WqXC1BscGw3VUCh+dLdLUUxu1z4IBT4RxysrGePPpGpCEwv/hPYtwT4zDp9ejio0MbprFMUThMZ6cmUmOhOTl1/Wms5xLeZwaWZ1jt93KmeWEJ7c4fAiDC8fBeFFnbMtuBmOqXG68eCezm0NeAJZ5CtfORw3JDiZQZW+hvCi8t1QFPLaRy9VK2F4LBQcLr+wcjW2XNuN0hEbQxO2l9EgWN42yM03Cy3NieNULb2qocx9IL7l9nROM+FU841TwReEZjT8HJtKbDPe/WDz+cNQaKuwHP+r3MZps8ZrVnXU7rrB8wMAtzykyhQbNypMo3GwrtUqTCRpUoxvxF7+uzb4YbWcmqpZNBWa40bsX1dnUHcczKt9UfCsiKxqbJy3Qa5uht9skfZY/MG/tHaYjjy5sgK6HbGPl9WGwT86RlSy8s1Kc+G4o3vow2IUTI04Pq6q1SicBPeCKx3jI1Robgrxe3tlb/FJzOGI9D16VLNcZP9cOG71g+DQVLH1I71gxOFVu3RgHdxYY/itIhsWdDrq/Vo8sgtAyK//HDgO+Y0aZ7c39JAa7D9tUjPhg8FpzcovNWDmpQ/uK0/H3f9aA9/8MqtRqSyfhOPQr3ZiTovp+ARWR3eweZvuVzr2w5foYHiyyHPSVg731d2d4SF6YmRy7n1JuXR+OSuL4381QD5qtQwnxfT+7AsjUmP3UJDuhfwuZ/zjgSDtN9iUiOvaEtvI9O6zUa0hsOMv53x/n8OZjpNRs+W4sW3oBU7nfn9qHGpvlAlXLdEUvtS/XKg3Qz8d+ufUYCjM+z5BFITjmLcmlYRqDW1D9TYTFVkY0Nmg/x0FXcV6GK6bAO+RaidueGef+0cjbcHw5i/FvO83N0vnL1s5HLeXlyMOC6vTCbXE2B58YXv4emdahcKtjaBrBIY7h2uuOuF+ycjptTY6GJ0Y9rQ/Gufmo7gIwEWFWP5ZaRYcV3i2rLhfoz1Y3788Df1vB9xXwzofsVq6fh+wVtj1RaVEdG5i/h7YXJgn7Vx+t3ag43S0flqOU37vWGJ/ydvpgbdmvWvvKa2WGoPW0j33HIbriyM6XWQ2Hh+KDNDhKm4+ZAdzoA7ywDluRZy0Fgko4vfG3GMNAfctVR3zDqjPAVh5uviQinpDoEOvUQyuALCnNr8FK34L4bNw80F2AurqALIW0ePIVneqxjHHyxPc5ajddN8zMD4FPkyWOKqWLikdMNw4EYxfC9LNAXd09tliuSOwdGH6abDLPr45phLIp7UZldvVhEre3CpyHPmaxnEbw0kbT7UvTg9tgiNTqOQvYbtk+F26RLc+84Ll9cCUVafbWlkq1/ro54bitjA/H53hPDxES1NZWVML/HAeBggcJwuVx3FqqG1cMxqa809546d25hG3Iw8VRR5vdw092E13Ia5GwRsz1b3Tq1E8CXbz8vGhcteVucrgH6rz876D5TipVJKIk+mq7z5l05Emsu2/1MbcjsegL97t9M5G9JFfwVqAqoL+N0xHxXem/eB5BPrl/0SNKC0fRXOivtGG65zhufDx5Kgsjjs/zKgRxye8/1ZtQP97ZGDufqMn4nBsg0ZDMp2qb2dofaQEpRfiNy43rnGm5HnyXAbHSbvjQ4Mb7tvng1G12qK3j9/bcBOXG982Kug4hftPLNhPfw26CSHuYn7XuVwupuDwQ13ePM/IcV1k7KrxvXcects6MdSoQ0Mn9d6Ibn7N6wXdU5sBqlgfeUsx6ePeaYGuN8zvlrK0rSVfnvM5vs9frBbn3uy9YFxxenlaY93qW4b+NwxfDYdD3tqPl/uCmg0V5GpvsNZHIL5Sr3d6076f4ncTrulz16+fwzXflOQ5N71MzcBxez39dPWjz/hyaTPU/Ac978DhztXwr40Oo/oR7cb+trN357W/AvvpjZMi/EbV7DqHjnOO+ZwnzzNw3Pe4A3N8r3FjLbweUxq0DH+hs+3TLdZ2+bQ6nxLGT++cJvD3yrl8TvI7Udbkr0jwvEAcH/yj6yHi+FhoVEMdS/SfoPhYTXzm+xAF/e+3EfQ9aC2UEG/Z/Eb1fe0aqvMD4Hkax20mUqslTbaUUjPhGNSqqZUAhfZXQ/SuXwXjI/e/beimYLr5e/escF+3ei8u8H2yOb2+L5HkpfQ6b05PL1szcLwoQDeT1dXkMzqG90MN92vmNiCnS0odeme1yqwmesMNDsTVmeMjPH6TTLvEDLwNP7ZDm25thx9uYzIyLZQ8CI5DHlsQJ5Pq3ANto63bK3tOxOuPwY++wccPGhVMvONj38Lb+dGdBuuxSl/D2oid830Wv3G7vMCEX8AtNI3nvONmVHdGf3wdfD83dEKrxEPfy/Nayh/y+jG3rc82l+kdb1/vDh2ZHAsWc/tP2PxG5W5PDJ3r27Gd58dzDsct+/xOqTkSfdtoRn7w1hYVpWMahaVmF8f/RK9f9r18dMuzWgOGHvgV6d+zpPEbfmxr3Y9vbWPqPMVzgeNmUBn+uFGtNkJVta/Qz0f7l1ZtFR2PEc+VbSEYXuJ4s/xx9GnjpCMDvy+QqXjyQt48l+ePQy1/Vjve+PtaYGHZU/8L5ndVeAzHmzavFuNxTUl+N6fHp35VjjyX3a/iju+ZiyJBeuDtjVehmIZ48p4KhWMoPrbZJYPfnP4UIl+eZ+B4kuc623rcatO+/L3ZpzMYIMfbadP2She6WQ5s9lYJ8ruOqe8WzG9uvpjnLUyd1+XAc3n9KqMnGydGO6NuI/RdJnG4Yd2rt8/MPpl0bj1emJTi97kEv7n5Yp6fy5nnmTiO1G5cGAoG56d3olZzjB60VlRYLeoXYNtRtAaOHAkeKcrE74vC+V7Mh+eZOQ65+2xZEQiFoSdV2x0OUaj/BIb/ELXqi0ejY1OS/K5j8ZuXbztuB7nxPCPH1RaFZS1s8dUvU+behYaFmEWxFQLe0HTDt8fsVgtB8DhLivKbo3Yez8kcOV7NcLI6pXbrhKf53TpttMZp20ixylFZ4jSWDnvOL22CBxuEkZseqqM9ndHXyGp+vglleN6UZD3Dc/H0LFWncdyEuWxjaYAO74ZWu6yTdJdton8/XEmYxmPLvwWKeem1Wt9zmNcV5oYeOVY3bTaBfBll89y1z3OBdAJqk+b4w65gMIL2e1cGp1aQ/73PY0IzSntjQpylTqKS40ZXdgZ+/Fbq+sDl+TX3wXDctxveo6PhoZkBOgriPhM5vtHrT8RXjXYX83iPlLzqBeAsrnLX7VsA9JfzOZ83zzP54+vBk/dA+FlwYQHEY07r0yDtjar349U8fp80IHUP7FuLy3Ub/oibOgku58hz4itWwSGfIScxp5O6t7LW8UckutA9Rtnt9St7i4Mxh0MgHVLI76s+tE/9DZcclcaFrOWby5VC6RN6kaE+i+ci+bNVHsdrQksRyG9r7UK5luoOhfyUUDoS0a0Lz1ehuuDHuwyisZ3rJKY6cXneJofnaRyvYDhZka6xx0/WwHnET+UpPH7Zf2RWI5AO1xwAf6PQvu8qqnOm0Z3phNZSyk+/r3yeC6dLUzbHhX0V5/ge3f603oRsGo9f9jLjlzxbRWS7Av8HCLRvQGw5yyAa2Xm/lM0K8Vy+jSOOC7XiqtJYxDdpRP0nI9O7V0eVZCDo13HTGRg6nAXAe5VE4dhaGJ5jO/+HTZwSPJ5fMmSkikx/nHi5sFd0jJlnuBUKifLYdRfqSSovngv575IcF6lxrLqJG9/PdkyNFl8K0sEjPH6n/O+mK7iF5sdzb2aeyx3nLBk5sdZBB+MTw55mD2/8ktd/4ihP8vyuPJ4bhmHa60w39JmvM7QJDsdFqMIoHr/cAUML8wq7XS4VBHgukn82FOJSRXqcUxuZjYeCkUA4xB+/ROVm+d9tKf8bt9CzKZ6fEOE5L5020xRXtqlI1nileR3QfjNBHBPkd5r/bZeoScH82WemR/LMCNV4prH88eCYSsLX2PeSLqT7Gmk87xS2XYLbFrRZ+SqSVIFa3PyHLO+uKv17mXmeFX0EqJJpvgolNH4pg7+Y53dZPM8yPj+OI6X+ybviZe4/yVij2Vxhha+cIr4KSysFfQyp/hNnaSYbltMG8uJ4Tl6dQsP3z9OpIY86+XBcyI9G5Zbyo/XFaf65AKflcj4fjgv732L8xmfk2HdA2j+Xf2XNh+PZ3iuqJn/A+Q6402zZlbLlbHwZib7DjFTJ8u68+EcAvr4i4Z/nxO8cOJ4dvwkNyrPJhbxcln/O5nU2/npeHJe6Y+Hyu3zyAQB3eiT985z4LVDjmTku/x7RMfkjU25Y8rOozg3pPGfuQ2Xfk0pzXOwuPyd+o6n8PYn5KajOWTy/m+R5LvzOh+MZ+0EQvwEoS253gSDPWfyW7HfJ/KiBnB4kGT1P9knI7zuIcfgPnpYrgjx3yezpytSTJZPj8vh9tAe33DI0VJJooTye58RvIX9cYtRNkN8ucX534nZZ1nS08zbzAzj9LXcTE+Ky53euHGfGL11Jfl8Q4zc2haPw4xnGZCR4ntMjxxyOZx4JYEaMWTWORnpT8Ul+w63nKM73DHN5xTz3oXSGfZ6n+J35uBIjEkJjQAKK+wgT95jMGD0rnsVvV9l1AB7ABuFlrGWf5zBdgucpfss5rvgYkMjsiWxG1RQaWN9fM/xuugPjBitvQoM/k87zoiLGK9z3ErOaNSEw6iab46LjmGn8hnbi9VNa3bcw6DYTdCWd5znxW5jjMkd2RUaO7cOQ30cZfmM7GVZYSisvf8PYOZvneobnDL+zmxkkMLKchT8uPFbv3P4PANeT9f2f4cQY0U1s5wI8v5mN/58vx6VmR5B++PEomiOOeOJP5FdV3g8dlwTP2f75N7nwO19/XHg+CjWISs7wezA1D9H8rSDPD2z+uOQMIa4KzwDyBaCZX4f2/V3Ax0pv+4cAzw9sxr7UMxLizzwkfXJmzlVl4O8or78HKtnpjfZ+AZ4f1DMScjkuPcuNQNYCBglu+guYiti08KA9f9ZF4TkuPa+Q8nu9vHFQ5k6ZSXob8/sAnwOSz3HpmZyK4WEFJz23/6Q/d37nx3HRsR+G59w5tmlj+yA3/1uqXyUbjrN5njZbWay39krC/0Z9QbY8+J0vx8V4zvPPsxzvLDzHxXjezk3n4/RgoRlDefA7f47LmUOLeMsZ02+358dvEY7n8rSfEM+T8Wm9tF6m/ySvpwoFni7MeUk1Fs9d7HniSX67kvz+2XZQS/RwOJ7bk1B8nifi+fwuxEoIOXB8X1nPsrF4zuP3hTy4Lcnx3J/2UwjxnM/vPJ4mlHi6MK/1Dlk8ZyqX0DB2kuL3zwe6nmLeHOc9IbvfQlkzPg+S3wfHcTGeX0uVG/M7T24XgONiPN/nt+tA+Z3k+AEucczlOcNvF8PvfLldEI5zeF7G8Lww/D5Yjgvx/Fxh+C3CcXQq8lqFg/00OIvfeefL04Ne4pjtn8NGevD8FuS4jJVkuCvUcJXNc6Zd3jQcyAo2EivayFhDyObwZFwTqDXZO8fmd1ZrBKltboPBbSMIvtoE1hDKvGrT5bbfrvkk4hOa4HmC35nTc9XsOdFw6lTDib/8ha/nE7eG2fjjJlU7AH26zJxVYJ7nzG/TGyC+JY8vn+PmXtQZdYmQwVk3Kvm5HPltlir3G7cIxyXWXvPgRDMGOWu1YWvB/M5+jTd0nCt1LS11LXXwL6XYi7gstBaclKlQBk/iVJXLOeUMzxP8zspUSnC5ywS2JoDGYYQu+VLrq/yEErRcgT6fzOcuIc9z4jeyE+hTpobMk3pnv1+dx3HRFSZLCTTSAPM7C8DbEpkrQBqu2bJfObI8UW7+hh4FeIVWQhNYYVJsTU/d4joa22lxoS+/JRieVlZm0laZ6Vjq9oiW+8xR8CqxVihvTU9hjsNT8wqgMakm5leL8PVgFGBfON1EsPbcAuDHtPJl8se1VQoY9fV1XA1nJUB1QFuiD4a7wWvCd9ps/PGiSTR6c7SM8VTrCl/upsR0kDK24muZRcof566BTBb1o3L37K/9c66uro7haoG0qUyo4Gh0/bVddG1mvqn4Xh+H4T09gmfv021oJPW1xK0bj+Pm1yi4zCXQWD6p4j4D7nOeHI6nraxuuNoHg1tuC7eXT7fd/hqAhnFCdMV3/hr76lJ0QfAmS+5yNeG/wqlgHbnQ/JAGtLaF8Br7gpd8XPIzTcypazla6O16k6DJoDnnv1FipiLMccPP2NDx9gk4fl3YWnrgPclvKr0ox4XelHEZEbHzDPr5n6Dg4KwADsuYp8gaHHrBN3eIrbFvrG8A4M5ZxtG52XjSU1/vOdlYGEV13iRUcMbO5XJ8v2tNj7yVO02o4H02Cq12Tel0hdCqabA/0sW3Fhj1itJm6Y+/QpPy0HQluf54rvoO4GcMBXjehO08uS6AzFdHtQZ+ZBK9tRX2zUolvSA5a5i7nWF4nt2ro2zMPBR4I1HgV0KV4joX5HxTD26h2uxeHUUMIvsruKlARccRwXwntnNZHE8pZUJnUU6/Sp6KjyOxaYU4LvkGO8e7JXCJKPyb8hzvpMr9muS+SS/zuwvt1MUZ4hO8m9DRK8H7HF/lWvC3zjD9Mpjrer2QZsXxz1C/vALwyysAszeVQ/t+zsP7KtfD+i7xQ/v29i/bl+3/8Pa/Vv4Is3HfGsg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3078" name="Picture 6" descr="http://vignette2.wikia.nocookie.net/monopoly/images/9/91/Go-.gif/revision/latest?cb=200710041236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2060848"/>
            <a:ext cx="2190750" cy="218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687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19256" cy="4360504"/>
          </a:xfrm>
        </p:spPr>
        <p:txBody>
          <a:bodyPr>
            <a:normAutofit/>
          </a:bodyPr>
          <a:lstStyle/>
          <a:p>
            <a:pPr algn="l"/>
            <a:r>
              <a:rPr lang="en-IN" sz="2400" dirty="0"/>
              <a:t>Whenever you land on an unowned property you may buy that property from the Bank at its printed price. </a:t>
            </a:r>
            <a:endParaRPr lang="en-IN" sz="2400" dirty="0" smtClean="0"/>
          </a:p>
          <a:p>
            <a:pPr algn="l"/>
            <a:r>
              <a:rPr lang="en-IN" sz="2400" dirty="0" smtClean="0"/>
              <a:t>You </a:t>
            </a:r>
            <a:r>
              <a:rPr lang="en-IN" sz="2400" dirty="0"/>
              <a:t>receive the Title Deed card showing </a:t>
            </a:r>
            <a:r>
              <a:rPr lang="en-IN" sz="2400" dirty="0" smtClean="0"/>
              <a:t>ownership.</a:t>
            </a:r>
          </a:p>
          <a:p>
            <a:pPr algn="l"/>
            <a:r>
              <a:rPr lang="en-IN" sz="2400" b="1" dirty="0" smtClean="0"/>
              <a:t>If </a:t>
            </a:r>
            <a:r>
              <a:rPr lang="en-IN" sz="2400" b="1" dirty="0"/>
              <a:t>you do not wish to buy the property, the </a:t>
            </a:r>
            <a:r>
              <a:rPr lang="en-IN" sz="2400" b="1" dirty="0" smtClean="0"/>
              <a:t>Bank </a:t>
            </a:r>
            <a:r>
              <a:rPr lang="en-IN" sz="2400" b="1" dirty="0"/>
              <a:t>sells it at auction to the highest bidder. </a:t>
            </a:r>
            <a:endParaRPr lang="en-IN" sz="2400" b="1" dirty="0" smtClean="0"/>
          </a:p>
          <a:p>
            <a:pPr algn="l"/>
            <a:r>
              <a:rPr lang="en-IN" sz="2400" dirty="0" smtClean="0"/>
              <a:t>The </a:t>
            </a:r>
            <a:r>
              <a:rPr lang="en-IN" sz="2400" dirty="0"/>
              <a:t>buyer pays the Bank the amount of the bid in cash and receives the Title Deed card for that property. Any player, including the one who declined the option to buy it at the printed price, may bid. </a:t>
            </a:r>
            <a:endParaRPr lang="en-IN" sz="2400" dirty="0" smtClean="0"/>
          </a:p>
          <a:p>
            <a:pPr algn="l"/>
            <a:r>
              <a:rPr lang="en-IN" sz="2400" b="1" dirty="0" smtClean="0"/>
              <a:t>Bidding may start at any </a:t>
            </a:r>
            <a:r>
              <a:rPr lang="en-IN" sz="2400" b="1" dirty="0" smtClean="0"/>
              <a:t>price.</a:t>
            </a:r>
            <a:endParaRPr lang="en-IN" sz="2400" b="1" dirty="0"/>
          </a:p>
        </p:txBody>
      </p:sp>
      <p:sp>
        <p:nvSpPr>
          <p:cNvPr id="3" name="Title 2"/>
          <p:cNvSpPr>
            <a:spLocks noGrp="1"/>
          </p:cNvSpPr>
          <p:nvPr>
            <p:ph type="title"/>
          </p:nvPr>
        </p:nvSpPr>
        <p:spPr/>
        <p:txBody>
          <a:bodyPr>
            <a:normAutofit/>
          </a:bodyPr>
          <a:lstStyle/>
          <a:p>
            <a:r>
              <a:rPr lang="en-IN" sz="2800" dirty="0"/>
              <a:t>BUYING PROPERTY</a:t>
            </a:r>
          </a:p>
        </p:txBody>
      </p:sp>
    </p:spTree>
    <p:extLst>
      <p:ext uri="{BB962C8B-B14F-4D97-AF65-F5344CB8AC3E}">
        <p14:creationId xmlns:p14="http://schemas.microsoft.com/office/powerpoint/2010/main" val="2551982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19256" cy="4648536"/>
          </a:xfrm>
        </p:spPr>
        <p:txBody>
          <a:bodyPr>
            <a:normAutofit/>
          </a:bodyPr>
          <a:lstStyle/>
          <a:p>
            <a:pPr marL="342900" indent="-342900" algn="l">
              <a:buClr>
                <a:schemeClr val="tx1"/>
              </a:buClr>
              <a:buFont typeface="Wingdings" panose="05000000000000000000" pitchFamily="2" charset="2"/>
              <a:buChar char="q"/>
            </a:pPr>
            <a:r>
              <a:rPr lang="en-US" sz="2400" dirty="0" smtClean="0"/>
              <a:t>The </a:t>
            </a:r>
            <a:r>
              <a:rPr lang="en-US" sz="2400" dirty="0"/>
              <a:t>player receives money from the bank for each mortgaged property (half of the purchase price), which must be repaid with 10% interest to un-mortgage. </a:t>
            </a:r>
            <a:r>
              <a:rPr lang="en-US" sz="2400" dirty="0" smtClean="0"/>
              <a:t/>
            </a:r>
            <a:br>
              <a:rPr lang="en-US" sz="2400" dirty="0" smtClean="0"/>
            </a:br>
            <a:endParaRPr lang="en-US" sz="2400" dirty="0" smtClean="0"/>
          </a:p>
          <a:p>
            <a:pPr marL="342900" indent="-342900" algn="l">
              <a:buClr>
                <a:schemeClr val="tx1"/>
              </a:buClr>
              <a:buFont typeface="Wingdings" panose="05000000000000000000" pitchFamily="2" charset="2"/>
              <a:buChar char="q"/>
            </a:pPr>
            <a:r>
              <a:rPr lang="en-US" sz="2400" dirty="0" smtClean="0"/>
              <a:t>Houses </a:t>
            </a:r>
            <a:r>
              <a:rPr lang="en-US" sz="2400" dirty="0"/>
              <a:t>and hotels can be sold back to the bank for half their purchase price. </a:t>
            </a:r>
            <a:endParaRPr lang="en-US" sz="2400" dirty="0" smtClean="0"/>
          </a:p>
          <a:p>
            <a:endParaRPr lang="en-US" dirty="0"/>
          </a:p>
        </p:txBody>
      </p:sp>
      <p:sp>
        <p:nvSpPr>
          <p:cNvPr id="3" name="Title 2"/>
          <p:cNvSpPr>
            <a:spLocks noGrp="1"/>
          </p:cNvSpPr>
          <p:nvPr>
            <p:ph type="title"/>
          </p:nvPr>
        </p:nvSpPr>
        <p:spPr/>
        <p:txBody>
          <a:bodyPr>
            <a:normAutofit/>
          </a:bodyPr>
          <a:lstStyle/>
          <a:p>
            <a:r>
              <a:rPr lang="en-US" sz="2800" dirty="0" smtClean="0"/>
              <a:t>Mortgaging </a:t>
            </a:r>
            <a:endParaRPr lang="en-US" sz="2800" dirty="0"/>
          </a:p>
        </p:txBody>
      </p:sp>
    </p:spTree>
    <p:extLst>
      <p:ext uri="{BB962C8B-B14F-4D97-AF65-F5344CB8AC3E}">
        <p14:creationId xmlns:p14="http://schemas.microsoft.com/office/powerpoint/2010/main" val="117519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Clr>
                <a:schemeClr val="tx1"/>
              </a:buClr>
              <a:buFont typeface="Wingdings" panose="05000000000000000000" pitchFamily="2" charset="2"/>
              <a:buChar char="q"/>
            </a:pPr>
            <a:r>
              <a:rPr lang="en-US" sz="2400" dirty="0"/>
              <a:t>The player receiving the mortgaged property must immediately un-mortgage it for the mortgage price plus 10%, or pay the bank just the 10% amount and keep the property mortgaged; if the player chooses the latter, they must still pay the 10% again if the property is later </a:t>
            </a:r>
            <a:r>
              <a:rPr lang="en-US" sz="2400" dirty="0" smtClean="0"/>
              <a:t>un-mortgaged.</a:t>
            </a:r>
            <a:br>
              <a:rPr lang="en-US" sz="2400" dirty="0" smtClean="0"/>
            </a:br>
            <a:endParaRPr lang="en-US" sz="2400" dirty="0" smtClean="0"/>
          </a:p>
          <a:p>
            <a:pPr marL="342900" indent="-342900" algn="l">
              <a:buClr>
                <a:schemeClr val="tx1"/>
              </a:buClr>
              <a:buFont typeface="Wingdings" panose="05000000000000000000" pitchFamily="2" charset="2"/>
              <a:buChar char="q"/>
            </a:pPr>
            <a:r>
              <a:rPr lang="en-US" sz="2400" dirty="0" smtClean="0"/>
              <a:t>Players </a:t>
            </a:r>
            <a:r>
              <a:rPr lang="en-US" sz="2400" dirty="0"/>
              <a:t>cannot collect rent on mortgaged properties and may not give improved </a:t>
            </a:r>
            <a:r>
              <a:rPr lang="en-US" sz="2400" dirty="0" smtClean="0"/>
              <a:t>property (i.e. with houses/hotel) </a:t>
            </a:r>
            <a:r>
              <a:rPr lang="en-US" sz="2400" dirty="0"/>
              <a:t>away to others; however, trading mortgaged properties is allowed. </a:t>
            </a:r>
          </a:p>
          <a:p>
            <a:endParaRPr lang="en-US" dirty="0"/>
          </a:p>
        </p:txBody>
      </p:sp>
    </p:spTree>
    <p:extLst>
      <p:ext uri="{BB962C8B-B14F-4D97-AF65-F5344CB8AC3E}">
        <p14:creationId xmlns:p14="http://schemas.microsoft.com/office/powerpoint/2010/main" val="62267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l"/>
            <a:r>
              <a:rPr lang="en-US" sz="2400" dirty="0" smtClean="0"/>
              <a:t>As part of your turn, you can choose to trade properties and Get out of Jail cards in exchange of the same or cash with any player on board.</a:t>
            </a:r>
          </a:p>
          <a:p>
            <a:pPr algn="l"/>
            <a:r>
              <a:rPr lang="en-US" sz="2400" dirty="0" smtClean="0"/>
              <a:t>You can trade even if you are in jail.</a:t>
            </a:r>
          </a:p>
          <a:p>
            <a:pPr algn="l"/>
            <a:endParaRPr lang="en-US" sz="2400" dirty="0" smtClean="0"/>
          </a:p>
          <a:p>
            <a:pPr algn="l"/>
            <a:endParaRPr lang="en-US" sz="2400" dirty="0"/>
          </a:p>
          <a:p>
            <a:pPr algn="l"/>
            <a:r>
              <a:rPr lang="en-US" sz="2400" dirty="0"/>
              <a:t>Note:  All developments on a monopoly must be sold before any property of that color can be mortgaged or traded.</a:t>
            </a:r>
          </a:p>
          <a:p>
            <a:pPr algn="l"/>
            <a:endParaRPr lang="en-US" sz="2400" dirty="0" smtClean="0"/>
          </a:p>
        </p:txBody>
      </p:sp>
      <p:sp>
        <p:nvSpPr>
          <p:cNvPr id="3" name="Title 2"/>
          <p:cNvSpPr>
            <a:spLocks noGrp="1"/>
          </p:cNvSpPr>
          <p:nvPr>
            <p:ph type="title"/>
          </p:nvPr>
        </p:nvSpPr>
        <p:spPr>
          <a:xfrm>
            <a:off x="2514600" y="908720"/>
            <a:ext cx="4114800" cy="720080"/>
          </a:xfrm>
        </p:spPr>
        <p:txBody>
          <a:bodyPr>
            <a:normAutofit/>
          </a:bodyPr>
          <a:lstStyle/>
          <a:p>
            <a:r>
              <a:rPr lang="en-US" sz="2800" dirty="0" smtClean="0"/>
              <a:t>Trading</a:t>
            </a:r>
            <a:endParaRPr lang="en-US" sz="2800" dirty="0"/>
          </a:p>
        </p:txBody>
      </p:sp>
    </p:spTree>
    <p:extLst>
      <p:ext uri="{BB962C8B-B14F-4D97-AF65-F5344CB8AC3E}">
        <p14:creationId xmlns:p14="http://schemas.microsoft.com/office/powerpoint/2010/main" val="145384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IN" sz="2400" dirty="0"/>
              <a:t>When you land on property owned by another player, the owner collects rent from you in accordance with the list printed on its Title Deed card. </a:t>
            </a:r>
            <a:endParaRPr lang="en-IN" sz="2400" dirty="0" smtClean="0"/>
          </a:p>
          <a:p>
            <a:r>
              <a:rPr lang="en-IN" sz="2400" dirty="0" smtClean="0"/>
              <a:t>If </a:t>
            </a:r>
            <a:r>
              <a:rPr lang="en-IN" sz="2400" dirty="0"/>
              <a:t>the property is mortgaged, no rent can be collected. </a:t>
            </a:r>
            <a:endParaRPr lang="en-IN" sz="2400" dirty="0" smtClean="0"/>
          </a:p>
        </p:txBody>
      </p:sp>
      <p:sp>
        <p:nvSpPr>
          <p:cNvPr id="3" name="Title 2"/>
          <p:cNvSpPr>
            <a:spLocks noGrp="1"/>
          </p:cNvSpPr>
          <p:nvPr>
            <p:ph type="title"/>
          </p:nvPr>
        </p:nvSpPr>
        <p:spPr/>
        <p:txBody>
          <a:bodyPr>
            <a:normAutofit/>
          </a:bodyPr>
          <a:lstStyle/>
          <a:p>
            <a:r>
              <a:rPr lang="en-US" sz="2800" dirty="0" smtClean="0"/>
              <a:t>Paying Rent</a:t>
            </a:r>
            <a:endParaRPr lang="en-IN" sz="2800" dirty="0"/>
          </a:p>
        </p:txBody>
      </p:sp>
    </p:spTree>
    <p:extLst>
      <p:ext uri="{BB962C8B-B14F-4D97-AF65-F5344CB8AC3E}">
        <p14:creationId xmlns:p14="http://schemas.microsoft.com/office/powerpoint/2010/main" val="37704321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312</TotalTime>
  <Words>869</Words>
  <Application>Microsoft Office PowerPoint</Application>
  <PresentationFormat>On-screen Show (4:3)</PresentationFormat>
  <Paragraphs>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BlackTie</vt:lpstr>
      <vt:lpstr>OBJECTIVE</vt:lpstr>
      <vt:lpstr>GAME SETUP</vt:lpstr>
      <vt:lpstr>The Play</vt:lpstr>
      <vt:lpstr>Go!</vt:lpstr>
      <vt:lpstr>BUYING PROPERTY</vt:lpstr>
      <vt:lpstr>Mortgaging </vt:lpstr>
      <vt:lpstr>PowerPoint Presentation</vt:lpstr>
      <vt:lpstr>Trading</vt:lpstr>
      <vt:lpstr>Paying Rent</vt:lpstr>
      <vt:lpstr>House rule on Free Parking</vt:lpstr>
      <vt:lpstr>Jail</vt:lpstr>
      <vt:lpstr>PowerPoint Presentation</vt:lpstr>
      <vt:lpstr>Houses and hotels</vt:lpstr>
      <vt:lpstr>Chance and community chest</vt:lpstr>
      <vt:lpstr>New addition to game: Teleport Stations</vt:lpstr>
      <vt:lpstr>New addition to game: SME points</vt:lpstr>
      <vt:lpstr>Custom mini games</vt:lpstr>
      <vt:lpstr>End of game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PLAY</dc:title>
  <dc:creator>Siva Sankar</dc:creator>
  <cp:lastModifiedBy>Vineet J Cherian</cp:lastModifiedBy>
  <cp:revision>27</cp:revision>
  <dcterms:created xsi:type="dcterms:W3CDTF">2015-05-24T16:55:56Z</dcterms:created>
  <dcterms:modified xsi:type="dcterms:W3CDTF">2015-09-02T09:08:49Z</dcterms:modified>
</cp:coreProperties>
</file>