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9"/>
  </p:notesMasterIdLst>
  <p:sldIdLst>
    <p:sldId id="256" r:id="rId2"/>
    <p:sldId id="257" r:id="rId3"/>
    <p:sldId id="258" r:id="rId4"/>
    <p:sldId id="267" r:id="rId5"/>
    <p:sldId id="268" r:id="rId6"/>
    <p:sldId id="266" r:id="rId7"/>
    <p:sldId id="279" r:id="rId8"/>
    <p:sldId id="278" r:id="rId9"/>
    <p:sldId id="277" r:id="rId10"/>
    <p:sldId id="264" r:id="rId11"/>
    <p:sldId id="265" r:id="rId12"/>
    <p:sldId id="271" r:id="rId13"/>
    <p:sldId id="281" r:id="rId14"/>
    <p:sldId id="280" r:id="rId15"/>
    <p:sldId id="282" r:id="rId16"/>
    <p:sldId id="283"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F27102-7CE8-47A3-9C10-7570943443DA}" type="datetimeFigureOut">
              <a:rPr lang="en-US" smtClean="0"/>
              <a:t>5/7/2013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541D94-BA5F-4529-B9F5-6E26775D0571}" type="slidenum">
              <a:rPr lang="en-US" smtClean="0"/>
              <a:t>‹#›</a:t>
            </a:fld>
            <a:endParaRPr lang="en-US"/>
          </a:p>
        </p:txBody>
      </p:sp>
    </p:spTree>
    <p:extLst>
      <p:ext uri="{BB962C8B-B14F-4D97-AF65-F5344CB8AC3E}">
        <p14:creationId xmlns:p14="http://schemas.microsoft.com/office/powerpoint/2010/main" val="169405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541D94-BA5F-4529-B9F5-6E26775D0571}" type="slidenum">
              <a:rPr lang="en-US" smtClean="0"/>
              <a:t>5</a:t>
            </a:fld>
            <a:endParaRPr lang="en-US"/>
          </a:p>
        </p:txBody>
      </p:sp>
    </p:spTree>
    <p:extLst>
      <p:ext uri="{BB962C8B-B14F-4D97-AF65-F5344CB8AC3E}">
        <p14:creationId xmlns:p14="http://schemas.microsoft.com/office/powerpoint/2010/main" val="264378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C8574B9-58F1-43A1-A309-DA73081BFF50}" type="datetimeFigureOut">
              <a:rPr lang="en-US" smtClean="0"/>
              <a:pPr/>
              <a:t>5/7/2013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1F13043-4F38-431E-9685-E82330903BC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8574B9-58F1-43A1-A309-DA73081BFF50}" type="datetimeFigureOut">
              <a:rPr lang="en-US" smtClean="0"/>
              <a:pPr/>
              <a:t>5/7/2013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13043-4F38-431E-9685-E82330903B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8574B9-58F1-43A1-A309-DA73081BFF50}" type="datetimeFigureOut">
              <a:rPr lang="en-US" smtClean="0"/>
              <a:pPr/>
              <a:t>5/7/2013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13043-4F38-431E-9685-E82330903B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C8574B9-58F1-43A1-A309-DA73081BFF50}" type="datetimeFigureOut">
              <a:rPr lang="en-US" smtClean="0"/>
              <a:pPr/>
              <a:t>5/7/2013</a:t>
            </a:fld>
            <a:endParaRPr lang="en-US"/>
          </a:p>
        </p:txBody>
      </p:sp>
      <p:sp>
        <p:nvSpPr>
          <p:cNvPr id="9" name="Slide Number Placeholder 8"/>
          <p:cNvSpPr>
            <a:spLocks noGrp="1"/>
          </p:cNvSpPr>
          <p:nvPr>
            <p:ph type="sldNum" sz="quarter" idx="15"/>
          </p:nvPr>
        </p:nvSpPr>
        <p:spPr/>
        <p:txBody>
          <a:bodyPr rtlCol="0"/>
          <a:lstStyle/>
          <a:p>
            <a:fld id="{81F13043-4F38-431E-9685-E82330903BC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C8574B9-58F1-43A1-A309-DA73081BFF50}" type="datetimeFigureOut">
              <a:rPr lang="en-US" smtClean="0"/>
              <a:pPr/>
              <a:t>5/7/2013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1F13043-4F38-431E-9685-E82330903B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C8574B9-58F1-43A1-A309-DA73081BFF50}" type="datetimeFigureOut">
              <a:rPr lang="en-US" smtClean="0"/>
              <a:pPr/>
              <a:t>5/7/2013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13043-4F38-431E-9685-E82330903BC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C8574B9-58F1-43A1-A309-DA73081BFF50}" type="datetimeFigureOut">
              <a:rPr lang="en-US" smtClean="0"/>
              <a:pPr/>
              <a:t>5/7/2013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13043-4F38-431E-9685-E82330903BC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C8574B9-58F1-43A1-A309-DA73081BFF50}" type="datetimeFigureOut">
              <a:rPr lang="en-US" smtClean="0"/>
              <a:pPr/>
              <a:t>5/7/2013</a:t>
            </a:fld>
            <a:endParaRPr lang="en-US"/>
          </a:p>
        </p:txBody>
      </p:sp>
      <p:sp>
        <p:nvSpPr>
          <p:cNvPr id="7" name="Slide Number Placeholder 6"/>
          <p:cNvSpPr>
            <a:spLocks noGrp="1"/>
          </p:cNvSpPr>
          <p:nvPr>
            <p:ph type="sldNum" sz="quarter" idx="11"/>
          </p:nvPr>
        </p:nvSpPr>
        <p:spPr/>
        <p:txBody>
          <a:bodyPr rtlCol="0"/>
          <a:lstStyle/>
          <a:p>
            <a:fld id="{81F13043-4F38-431E-9685-E82330903BC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574B9-58F1-43A1-A309-DA73081BFF50}" type="datetimeFigureOut">
              <a:rPr lang="en-US" smtClean="0"/>
              <a:pPr/>
              <a:t>5/7/2013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13043-4F38-431E-9685-E82330903B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C8574B9-58F1-43A1-A309-DA73081BFF50}" type="datetimeFigureOut">
              <a:rPr lang="en-US" smtClean="0"/>
              <a:pPr/>
              <a:t>5/7/2013</a:t>
            </a:fld>
            <a:endParaRPr lang="en-US"/>
          </a:p>
        </p:txBody>
      </p:sp>
      <p:sp>
        <p:nvSpPr>
          <p:cNvPr id="22" name="Slide Number Placeholder 21"/>
          <p:cNvSpPr>
            <a:spLocks noGrp="1"/>
          </p:cNvSpPr>
          <p:nvPr>
            <p:ph type="sldNum" sz="quarter" idx="15"/>
          </p:nvPr>
        </p:nvSpPr>
        <p:spPr/>
        <p:txBody>
          <a:bodyPr rtlCol="0"/>
          <a:lstStyle/>
          <a:p>
            <a:fld id="{81F13043-4F38-431E-9685-E82330903BC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C8574B9-58F1-43A1-A309-DA73081BFF50}" type="datetimeFigureOut">
              <a:rPr lang="en-US" smtClean="0"/>
              <a:pPr/>
              <a:t>5/7/2013</a:t>
            </a:fld>
            <a:endParaRPr lang="en-US"/>
          </a:p>
        </p:txBody>
      </p:sp>
      <p:sp>
        <p:nvSpPr>
          <p:cNvPr id="18" name="Slide Number Placeholder 17"/>
          <p:cNvSpPr>
            <a:spLocks noGrp="1"/>
          </p:cNvSpPr>
          <p:nvPr>
            <p:ph type="sldNum" sz="quarter" idx="11"/>
          </p:nvPr>
        </p:nvSpPr>
        <p:spPr/>
        <p:txBody>
          <a:bodyPr rtlCol="0"/>
          <a:lstStyle/>
          <a:p>
            <a:fld id="{81F13043-4F38-431E-9685-E82330903BC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C8574B9-58F1-43A1-A309-DA73081BFF50}" type="datetimeFigureOut">
              <a:rPr lang="en-US" smtClean="0"/>
              <a:pPr/>
              <a:t>5/7/2013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1F13043-4F38-431E-9685-E82330903B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200" y="533400"/>
            <a:ext cx="2996654" cy="707886"/>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cap="none" spc="0" dirty="0" smtClean="0">
                <a:ln/>
                <a:effectLst/>
                <a:latin typeface="Times New Roman" pitchFamily="18" charset="0"/>
                <a:cs typeface="Times New Roman" pitchFamily="18" charset="0"/>
              </a:rPr>
              <a:t>Mini-Project</a:t>
            </a:r>
            <a:endParaRPr lang="en-US" sz="4000" b="1" cap="none" spc="0" dirty="0">
              <a:ln/>
              <a:effectLst/>
            </a:endParaRPr>
          </a:p>
        </p:txBody>
      </p:sp>
      <p:sp>
        <p:nvSpPr>
          <p:cNvPr id="8" name="Rectangle 7"/>
          <p:cNvSpPr/>
          <p:nvPr/>
        </p:nvSpPr>
        <p:spPr>
          <a:xfrm>
            <a:off x="727039" y="1713039"/>
            <a:ext cx="7689927" cy="1323439"/>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cap="none" spc="0" dirty="0" smtClean="0">
                <a:ln/>
                <a:effectLst/>
              </a:rPr>
              <a:t>Unsupervised</a:t>
            </a:r>
          </a:p>
          <a:p>
            <a:pPr algn="ctr"/>
            <a:r>
              <a:rPr lang="en-US" sz="4000" b="1" cap="none" spc="0" dirty="0" smtClean="0">
                <a:ln/>
                <a:effectLst/>
              </a:rPr>
              <a:t>Word Sense Disambiguation</a:t>
            </a:r>
            <a:endParaRPr lang="en-US" sz="4000" b="1" cap="none" spc="0" dirty="0">
              <a:ln/>
              <a:effectLst/>
            </a:endParaRPr>
          </a:p>
        </p:txBody>
      </p:sp>
      <p:sp>
        <p:nvSpPr>
          <p:cNvPr id="9" name="TextBox 8"/>
          <p:cNvSpPr txBox="1"/>
          <p:nvPr/>
        </p:nvSpPr>
        <p:spPr>
          <a:xfrm>
            <a:off x="4191000" y="5257800"/>
            <a:ext cx="4343400" cy="1015663"/>
          </a:xfrm>
          <a:prstGeom prst="rect">
            <a:avLst/>
          </a:prstGeom>
          <a:noFill/>
        </p:spPr>
        <p:txBody>
          <a:bodyPr wrap="square" rtlCol="0">
            <a:spAutoFit/>
          </a:bodyPr>
          <a:lstStyle/>
          <a:p>
            <a:r>
              <a:rPr lang="en-US" sz="2000" b="1" u="sng" dirty="0" smtClean="0"/>
              <a:t>Group Members :</a:t>
            </a:r>
          </a:p>
          <a:p>
            <a:r>
              <a:rPr lang="en-US" sz="2000" dirty="0" smtClean="0"/>
              <a:t>Rishabh Bharadwaj – IIT2010151</a:t>
            </a:r>
          </a:p>
          <a:p>
            <a:r>
              <a:rPr lang="en-US" sz="2000" dirty="0" smtClean="0"/>
              <a:t>Deepshikha Bansal – IIT2010216</a:t>
            </a:r>
            <a:endParaRPr lang="en-US" sz="2000" dirty="0"/>
          </a:p>
        </p:txBody>
      </p:sp>
      <p:sp>
        <p:nvSpPr>
          <p:cNvPr id="5" name="TextBox 4"/>
          <p:cNvSpPr txBox="1"/>
          <p:nvPr/>
        </p:nvSpPr>
        <p:spPr>
          <a:xfrm>
            <a:off x="4191000" y="4343400"/>
            <a:ext cx="3733800" cy="707886"/>
          </a:xfrm>
          <a:prstGeom prst="rect">
            <a:avLst/>
          </a:prstGeom>
          <a:noFill/>
        </p:spPr>
        <p:txBody>
          <a:bodyPr wrap="square" rtlCol="0">
            <a:spAutoFit/>
          </a:bodyPr>
          <a:lstStyle/>
          <a:p>
            <a:r>
              <a:rPr lang="en-US" sz="2000" b="1" u="sng" dirty="0" smtClean="0"/>
              <a:t>Under the guidance of : </a:t>
            </a:r>
          </a:p>
          <a:p>
            <a:r>
              <a:rPr lang="en-US" sz="2000" dirty="0" smtClean="0"/>
              <a:t>Dr. Sudip  Sanyal</a:t>
            </a:r>
            <a:endParaRPr lang="en-US" sz="2000" dirty="0"/>
          </a:p>
        </p:txBody>
      </p:sp>
    </p:spTree>
    <p:extLst>
      <p:ext uri="{BB962C8B-B14F-4D97-AF65-F5344CB8AC3E}">
        <p14:creationId xmlns:p14="http://schemas.microsoft.com/office/powerpoint/2010/main" val="24235748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7696200" cy="4185761"/>
          </a:xfrm>
          <a:prstGeom prst="rect">
            <a:avLst/>
          </a:prstGeom>
          <a:noFill/>
        </p:spPr>
        <p:txBody>
          <a:bodyPr wrap="square" rtlCol="0">
            <a:spAutoFit/>
          </a:bodyPr>
          <a:lstStyle/>
          <a:p>
            <a:r>
              <a:rPr lang="en-US" sz="1900" dirty="0"/>
              <a:t>The details of the step are as follows: </a:t>
            </a:r>
            <a:endParaRPr lang="en-US" sz="1900" dirty="0" smtClean="0"/>
          </a:p>
          <a:p>
            <a:endParaRPr lang="en-US" sz="1900" dirty="0" smtClean="0"/>
          </a:p>
          <a:p>
            <a:endParaRPr lang="en-US" sz="1900" dirty="0"/>
          </a:p>
          <a:p>
            <a:pPr marL="285750" indent="-285750">
              <a:buFont typeface="Wingdings" pitchFamily="2" charset="2"/>
              <a:buChar char="§"/>
            </a:pPr>
            <a:r>
              <a:rPr lang="en-US" sz="1900" b="1" dirty="0"/>
              <a:t>Tokenizing </a:t>
            </a:r>
            <a:r>
              <a:rPr lang="en-US" sz="1900" b="1" dirty="0" smtClean="0"/>
              <a:t> :</a:t>
            </a:r>
            <a:r>
              <a:rPr lang="en-US" sz="1900" dirty="0" smtClean="0"/>
              <a:t>Each </a:t>
            </a:r>
            <a:r>
              <a:rPr lang="en-US" sz="1900" dirty="0"/>
              <a:t>sentence is partitioned into a list of words, and we remove the stop words. Stop words are frequently occurring, insignificant words that appear in a database record, article, or a web page, etc. </a:t>
            </a:r>
            <a:endParaRPr lang="en-US" sz="1900" dirty="0" smtClean="0"/>
          </a:p>
          <a:p>
            <a:pPr marL="285750" indent="-285750">
              <a:buFont typeface="Wingdings" pitchFamily="2" charset="2"/>
              <a:buChar char="§"/>
            </a:pPr>
            <a:endParaRPr lang="en-US" sz="1900" dirty="0" smtClean="0"/>
          </a:p>
          <a:p>
            <a:pPr marL="285750" indent="-285750">
              <a:buFont typeface="Wingdings" pitchFamily="2" charset="2"/>
              <a:buChar char="§"/>
            </a:pPr>
            <a:endParaRPr lang="en-US" sz="1900" dirty="0"/>
          </a:p>
          <a:p>
            <a:pPr marL="285750" indent="-285750">
              <a:buFont typeface="Wingdings" pitchFamily="2" charset="2"/>
              <a:buChar char="§"/>
            </a:pPr>
            <a:r>
              <a:rPr lang="en-US" sz="1900" b="1" dirty="0"/>
              <a:t>Tagging Part of </a:t>
            </a:r>
            <a:r>
              <a:rPr lang="en-US" sz="1900" b="1" dirty="0" smtClean="0"/>
              <a:t>Speech : </a:t>
            </a:r>
            <a:r>
              <a:rPr lang="en-US" sz="1900" dirty="0" smtClean="0"/>
              <a:t>This </a:t>
            </a:r>
            <a:r>
              <a:rPr lang="en-US" sz="1900" dirty="0"/>
              <a:t>task is to identify the correct part of speech (POS - like noun, verb, pronoun, </a:t>
            </a:r>
            <a:r>
              <a:rPr lang="en-US" sz="1900" dirty="0" err="1" smtClean="0"/>
              <a:t>adverb,adjective</a:t>
            </a:r>
            <a:r>
              <a:rPr lang="en-US" sz="1900" dirty="0" smtClean="0"/>
              <a:t> </a:t>
            </a:r>
            <a:r>
              <a:rPr lang="en-US" sz="1900" dirty="0"/>
              <a:t>) of each word in the sentence. The </a:t>
            </a:r>
            <a:r>
              <a:rPr lang="en-US" sz="1900" dirty="0" smtClean="0"/>
              <a:t>input consists of a sentence and </a:t>
            </a:r>
            <a:r>
              <a:rPr lang="en-US" sz="1900" dirty="0"/>
              <a:t>a specified tag set (a finite list of POS tags). The output is a single best POS tag for each word.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381000"/>
            <a:ext cx="8229600" cy="5463034"/>
          </a:xfrm>
          <a:prstGeom prst="rect">
            <a:avLst/>
          </a:prstGeom>
          <a:noFill/>
        </p:spPr>
        <p:txBody>
          <a:bodyPr wrap="square" rtlCol="0">
            <a:spAutoFit/>
          </a:bodyPr>
          <a:lstStyle/>
          <a:p>
            <a:r>
              <a:rPr lang="en-US" sz="2400" b="1" dirty="0"/>
              <a:t>The Matching Algorithm </a:t>
            </a:r>
            <a:r>
              <a:rPr lang="en-US" sz="2400" b="1" dirty="0" smtClean="0"/>
              <a:t>:</a:t>
            </a:r>
          </a:p>
          <a:p>
            <a:endParaRPr lang="en-US" sz="2000" dirty="0" smtClean="0"/>
          </a:p>
          <a:p>
            <a:endParaRPr lang="en-US" sz="2000" dirty="0"/>
          </a:p>
          <a:p>
            <a:r>
              <a:rPr lang="en-US" sz="1900" dirty="0"/>
              <a:t>Suppose there are </a:t>
            </a:r>
            <a:r>
              <a:rPr lang="en-US" sz="1900" i="1" dirty="0"/>
              <a:t>n </a:t>
            </a:r>
            <a:r>
              <a:rPr lang="en-US" sz="1900" dirty="0"/>
              <a:t>senses of the target word we get from the </a:t>
            </a:r>
            <a:r>
              <a:rPr lang="en-US" sz="1900" dirty="0" smtClean="0"/>
              <a:t>Word Net </a:t>
            </a:r>
            <a:r>
              <a:rPr lang="en-US" sz="1900" dirty="0"/>
              <a:t>dictionary. </a:t>
            </a:r>
            <a:r>
              <a:rPr lang="en-US" sz="1900" dirty="0" smtClean="0"/>
              <a:t>We </a:t>
            </a:r>
            <a:r>
              <a:rPr lang="en-US" sz="1900" dirty="0"/>
              <a:t>will consider </a:t>
            </a:r>
            <a:r>
              <a:rPr lang="en-US" sz="1900" i="1" dirty="0"/>
              <a:t>k sentences </a:t>
            </a:r>
            <a:r>
              <a:rPr lang="en-US" sz="1900" dirty="0"/>
              <a:t>ahead and </a:t>
            </a:r>
            <a:r>
              <a:rPr lang="en-US" sz="1900" i="1" dirty="0"/>
              <a:t>k sentences </a:t>
            </a:r>
            <a:r>
              <a:rPr lang="en-US" sz="1900" dirty="0"/>
              <a:t>before of the sentence in which the target word occurs. We consider a list, named </a:t>
            </a:r>
            <a:r>
              <a:rPr lang="en-US" sz="1900" i="1" dirty="0"/>
              <a:t>List A </a:t>
            </a:r>
            <a:r>
              <a:rPr lang="en-US" sz="1900" dirty="0" smtClean="0"/>
              <a:t>(</a:t>
            </a:r>
            <a:r>
              <a:rPr lang="en-US" sz="1900" i="1" dirty="0" smtClean="0"/>
              <a:t>Context</a:t>
            </a:r>
            <a:r>
              <a:rPr lang="en-US" sz="1900" dirty="0" smtClean="0"/>
              <a:t>), </a:t>
            </a:r>
            <a:r>
              <a:rPr lang="en-US" sz="1900" dirty="0"/>
              <a:t>which have the lists (</a:t>
            </a:r>
            <a:r>
              <a:rPr lang="en-US" sz="1900" i="1" dirty="0"/>
              <a:t>List Aj</a:t>
            </a:r>
            <a:r>
              <a:rPr lang="en-US" sz="1900" dirty="0"/>
              <a:t>) of </a:t>
            </a:r>
            <a:r>
              <a:rPr lang="en-US" sz="1900" dirty="0" smtClean="0"/>
              <a:t>hypernym </a:t>
            </a:r>
            <a:r>
              <a:rPr lang="en-US" sz="1900" dirty="0"/>
              <a:t>(gloss and examples) for each word in the context window</a:t>
            </a:r>
            <a:r>
              <a:rPr lang="en-US" sz="1900" dirty="0" smtClean="0"/>
              <a:t>. </a:t>
            </a:r>
          </a:p>
          <a:p>
            <a:endParaRPr lang="en-US" sz="1900" dirty="0"/>
          </a:p>
          <a:p>
            <a:r>
              <a:rPr lang="en-US" sz="1900" dirty="0" smtClean="0"/>
              <a:t>Now </a:t>
            </a:r>
            <a:r>
              <a:rPr lang="en-US" sz="1900" dirty="0"/>
              <a:t>for each sense </a:t>
            </a:r>
            <a:r>
              <a:rPr lang="en-US" sz="1900" i="1" dirty="0" smtClean="0"/>
              <a:t>n</a:t>
            </a:r>
            <a:r>
              <a:rPr lang="en-US" sz="1200" i="1" dirty="0" smtClean="0"/>
              <a:t>i</a:t>
            </a:r>
            <a:r>
              <a:rPr lang="en-US" sz="1900" i="1" dirty="0" smtClean="0"/>
              <a:t> </a:t>
            </a:r>
            <a:r>
              <a:rPr lang="en-US" sz="1900" i="1" dirty="0"/>
              <a:t>, </a:t>
            </a:r>
            <a:r>
              <a:rPr lang="en-US" sz="1900" dirty="0"/>
              <a:t>we put the set of words of gloss and examples of the </a:t>
            </a:r>
            <a:r>
              <a:rPr lang="en-US" sz="1900" dirty="0" smtClean="0"/>
              <a:t>hypernyms </a:t>
            </a:r>
            <a:r>
              <a:rPr lang="en-US" sz="1900" dirty="0"/>
              <a:t>in a list, say </a:t>
            </a:r>
            <a:r>
              <a:rPr lang="en-US" sz="1900" i="1" dirty="0"/>
              <a:t>List B </a:t>
            </a:r>
            <a:r>
              <a:rPr lang="en-US" sz="1900" dirty="0"/>
              <a:t>(</a:t>
            </a:r>
            <a:r>
              <a:rPr lang="en-US" sz="1900" i="1" dirty="0"/>
              <a:t>Signature</a:t>
            </a:r>
            <a:r>
              <a:rPr lang="en-US" sz="1900" dirty="0"/>
              <a:t>). Now for each word in </a:t>
            </a:r>
            <a:r>
              <a:rPr lang="en-US" sz="1900" i="1" dirty="0"/>
              <a:t>List B </a:t>
            </a:r>
            <a:r>
              <a:rPr lang="en-US" sz="1900" dirty="0"/>
              <a:t>we match for the occurrence of this word in the (</a:t>
            </a:r>
            <a:r>
              <a:rPr lang="en-US" sz="1900" i="1" dirty="0"/>
              <a:t>List A</a:t>
            </a:r>
            <a:r>
              <a:rPr lang="en-US" sz="1900" dirty="0"/>
              <a:t>) </a:t>
            </a:r>
            <a:r>
              <a:rPr lang="en-US" sz="1900" i="1" dirty="0" smtClean="0"/>
              <a:t>Context </a:t>
            </a:r>
            <a:r>
              <a:rPr lang="en-US" sz="1900" dirty="0"/>
              <a:t>and assign weight to this sense if a match occurs. If a match occurs for a word w</a:t>
            </a:r>
            <a:r>
              <a:rPr lang="en-US" sz="1100" dirty="0"/>
              <a:t>x</a:t>
            </a:r>
            <a:r>
              <a:rPr lang="en-US" sz="1900" dirty="0"/>
              <a:t> (From List A</a:t>
            </a:r>
            <a:r>
              <a:rPr lang="en-US" sz="1200" dirty="0"/>
              <a:t>j</a:t>
            </a:r>
            <a:r>
              <a:rPr lang="en-US" sz="1900" dirty="0" smtClean="0"/>
              <a:t>) and </a:t>
            </a:r>
            <a:r>
              <a:rPr lang="en-US" sz="1900" dirty="0"/>
              <a:t>w</a:t>
            </a:r>
            <a:r>
              <a:rPr lang="en-US" sz="1050" dirty="0"/>
              <a:t>y</a:t>
            </a:r>
            <a:r>
              <a:rPr lang="en-US" sz="1900" dirty="0"/>
              <a:t> (From List B),We look at the level in the respected </a:t>
            </a:r>
            <a:r>
              <a:rPr lang="en-US" sz="1900" dirty="0" smtClean="0"/>
              <a:t>hypernym tree. Let </a:t>
            </a:r>
            <a:r>
              <a:rPr lang="en-US" sz="1900" dirty="0"/>
              <a:t>w</a:t>
            </a:r>
            <a:r>
              <a:rPr lang="en-US" sz="1200" dirty="0"/>
              <a:t>x</a:t>
            </a:r>
            <a:r>
              <a:rPr lang="en-US" sz="1900" dirty="0"/>
              <a:t> be at Level X and w</a:t>
            </a:r>
            <a:r>
              <a:rPr lang="en-US" sz="1050" dirty="0"/>
              <a:t>y</a:t>
            </a:r>
            <a:r>
              <a:rPr lang="en-US" sz="1900" dirty="0"/>
              <a:t> be at Level </a:t>
            </a:r>
            <a:r>
              <a:rPr lang="en-US" sz="1900" dirty="0" smtClean="0"/>
              <a:t>Y. The </a:t>
            </a:r>
            <a:r>
              <a:rPr lang="en-US" sz="1900" dirty="0"/>
              <a:t>assigned weight will be a function of difference of Level X and Level Y. </a:t>
            </a:r>
            <a:endParaRPr lang="en-US" sz="1900" dirty="0" smtClean="0"/>
          </a:p>
          <a:p>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7643" y="228600"/>
            <a:ext cx="8153400" cy="3739485"/>
          </a:xfrm>
          <a:prstGeom prst="rect">
            <a:avLst/>
          </a:prstGeom>
          <a:noFill/>
        </p:spPr>
        <p:txBody>
          <a:bodyPr wrap="square" rtlCol="0">
            <a:spAutoFit/>
          </a:bodyPr>
          <a:lstStyle/>
          <a:p>
            <a:endParaRPr lang="en-US" sz="1900" dirty="0" smtClean="0"/>
          </a:p>
          <a:p>
            <a:r>
              <a:rPr lang="en-US" sz="2400" b="1" dirty="0" smtClean="0"/>
              <a:t>Weight function </a:t>
            </a:r>
            <a:r>
              <a:rPr lang="en-US" sz="2800" dirty="0" smtClean="0"/>
              <a:t>:</a:t>
            </a:r>
          </a:p>
          <a:p>
            <a:endParaRPr lang="en-US" sz="1900" dirty="0"/>
          </a:p>
          <a:p>
            <a:r>
              <a:rPr lang="en-US" sz="1900" dirty="0" smtClean="0"/>
              <a:t>We need to assign a score to a sense .When the two words match in the matching process the score then assigned is based on the occurrences of the words at the depth in their respected hypernym trees.</a:t>
            </a:r>
            <a:br>
              <a:rPr lang="en-US" sz="1900" dirty="0" smtClean="0"/>
            </a:br>
            <a:endParaRPr lang="en-US" sz="1900" dirty="0" smtClean="0"/>
          </a:p>
          <a:p>
            <a:r>
              <a:rPr lang="en-US" sz="1900" dirty="0" smtClean="0"/>
              <a:t>Since we are generating a hypernym tree </a:t>
            </a:r>
            <a:r>
              <a:rPr lang="en-US" sz="1900" dirty="0" err="1" smtClean="0"/>
              <a:t>upto</a:t>
            </a:r>
            <a:r>
              <a:rPr lang="en-US" sz="1900" dirty="0" smtClean="0"/>
              <a:t> depth of three (3) thus instead of using any function we decided to store the distances between each pair of “depth”.</a:t>
            </a:r>
          </a:p>
          <a:p>
            <a:r>
              <a:rPr lang="en-US" sz="1900" dirty="0" smtClean="0"/>
              <a:t>The following weight matrix is used for this purpose:</a:t>
            </a:r>
          </a:p>
          <a:p>
            <a:endParaRPr lang="en-US" sz="1900" dirty="0"/>
          </a:p>
        </p:txBody>
      </p:sp>
      <p:graphicFrame>
        <p:nvGraphicFramePr>
          <p:cNvPr id="2" name="Table 1"/>
          <p:cNvGraphicFramePr>
            <a:graphicFrameLocks noGrp="1"/>
          </p:cNvGraphicFramePr>
          <p:nvPr>
            <p:extLst>
              <p:ext uri="{D42A27DB-BD31-4B8C-83A1-F6EECF244321}">
                <p14:modId xmlns:p14="http://schemas.microsoft.com/office/powerpoint/2010/main" val="2974611960"/>
              </p:ext>
            </p:extLst>
          </p:nvPr>
        </p:nvGraphicFramePr>
        <p:xfrm>
          <a:off x="2057400" y="3810000"/>
          <a:ext cx="4411980" cy="1555464"/>
        </p:xfrm>
        <a:graphic>
          <a:graphicData uri="http://schemas.openxmlformats.org/drawingml/2006/table">
            <a:tbl>
              <a:tblPr firstRow="1" firstCol="1" bandRow="1">
                <a:tableStyleId>{5C22544A-7EE6-4342-B048-85BDC9FD1C3A}</a:tableStyleId>
              </a:tblPr>
              <a:tblGrid>
                <a:gridCol w="725780"/>
                <a:gridCol w="725780"/>
                <a:gridCol w="763979"/>
                <a:gridCol w="811728"/>
                <a:gridCol w="716231"/>
                <a:gridCol w="668482"/>
              </a:tblGrid>
              <a:tr h="328644">
                <a:tc>
                  <a:txBody>
                    <a:bodyPr/>
                    <a:lstStyle/>
                    <a:p>
                      <a:pPr marL="0" marR="0">
                        <a:lnSpc>
                          <a:spcPct val="115000"/>
                        </a:lnSpc>
                        <a:spcBef>
                          <a:spcPts val="0"/>
                        </a:spcBef>
                        <a:spcAft>
                          <a:spcPts val="0"/>
                        </a:spcAft>
                      </a:pP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latin typeface="Calibri"/>
                          <a:ea typeface="Times New Roman"/>
                          <a:cs typeface="Times New Roman"/>
                        </a:rPr>
                        <a:t>       1</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Times New Roman"/>
                          <a:cs typeface="Times New Roman"/>
                        </a:rPr>
                        <a:t>       </a:t>
                      </a:r>
                      <a:r>
                        <a:rPr lang="en-US" sz="1400" dirty="0" smtClean="0">
                          <a:effectLst/>
                          <a:latin typeface="Calibri"/>
                          <a:ea typeface="Times New Roman"/>
                          <a:cs typeface="Times New Roman"/>
                        </a:rPr>
                        <a:t> 2</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Times New Roman"/>
                          <a:cs typeface="Times New Roman"/>
                        </a:rPr>
                        <a:t>       </a:t>
                      </a:r>
                      <a:r>
                        <a:rPr lang="en-US" sz="1400" dirty="0" smtClean="0">
                          <a:effectLst/>
                          <a:latin typeface="Calibri"/>
                          <a:ea typeface="Times New Roman"/>
                          <a:cs typeface="Times New Roman"/>
                        </a:rPr>
                        <a:t> 3</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Times New Roman"/>
                          <a:cs typeface="Times New Roman"/>
                        </a:rPr>
                        <a:t>        </a:t>
                      </a:r>
                      <a:r>
                        <a:rPr lang="en-US" sz="1400" dirty="0" smtClean="0">
                          <a:effectLst/>
                          <a:latin typeface="Calibri"/>
                          <a:ea typeface="Times New Roman"/>
                          <a:cs typeface="Times New Roman"/>
                        </a:rPr>
                        <a:t>4</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Times New Roman"/>
                          <a:cs typeface="Times New Roman"/>
                        </a:rPr>
                        <a:t>    </a:t>
                      </a:r>
                      <a:r>
                        <a:rPr lang="en-US" sz="1400" dirty="0" smtClean="0">
                          <a:effectLst/>
                          <a:latin typeface="Calibri"/>
                          <a:ea typeface="Times New Roman"/>
                          <a:cs typeface="Times New Roman"/>
                        </a:rPr>
                        <a:t> 5</a:t>
                      </a:r>
                      <a:endParaRPr lang="en-US" sz="14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400" dirty="0" smtClean="0">
                          <a:effectLst/>
                          <a:latin typeface="Calibri"/>
                          <a:ea typeface="Times New Roman"/>
                          <a:cs typeface="Times New Roman"/>
                        </a:rPr>
                        <a:t>       1</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1.0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0.9</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0.8</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0.7</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0.6</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400" dirty="0" smtClean="0">
                          <a:effectLst/>
                          <a:latin typeface="Calibri"/>
                          <a:ea typeface="Times New Roman"/>
                          <a:cs typeface="Times New Roman"/>
                        </a:rPr>
                        <a:t>       2</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0.9</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0.8</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0.7</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0.6</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0.5</a:t>
                      </a:r>
                      <a:endParaRPr lang="en-US" sz="1100">
                        <a:effectLst/>
                        <a:latin typeface="Calibri"/>
                        <a:ea typeface="Times New Roman"/>
                        <a:cs typeface="Times New Roman"/>
                      </a:endParaRPr>
                    </a:p>
                  </a:txBody>
                  <a:tcPr marL="68580" marR="68580" marT="0" marB="0"/>
                </a:tc>
              </a:tr>
              <a:tr h="231933">
                <a:tc>
                  <a:txBody>
                    <a:bodyPr/>
                    <a:lstStyle/>
                    <a:p>
                      <a:pPr marL="0" marR="0">
                        <a:lnSpc>
                          <a:spcPct val="115000"/>
                        </a:lnSpc>
                        <a:spcBef>
                          <a:spcPts val="0"/>
                        </a:spcBef>
                        <a:spcAft>
                          <a:spcPts val="0"/>
                        </a:spcAft>
                      </a:pPr>
                      <a:r>
                        <a:rPr lang="en-US" sz="1400" dirty="0" smtClean="0">
                          <a:effectLst/>
                          <a:latin typeface="Calibri"/>
                          <a:ea typeface="Times New Roman"/>
                          <a:cs typeface="Times New Roman"/>
                        </a:rPr>
                        <a:t>       3</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0.8</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0.7</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0.6</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0.5</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0.4</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smtClean="0">
                          <a:effectLst/>
                          <a:latin typeface="Calibri"/>
                          <a:ea typeface="Times New Roman"/>
                          <a:cs typeface="Times New Roman"/>
                        </a:rPr>
                        <a:t>       </a:t>
                      </a:r>
                      <a:r>
                        <a:rPr lang="en-US" sz="1400" dirty="0" smtClean="0">
                          <a:effectLst/>
                          <a:latin typeface="Calibri"/>
                          <a:ea typeface="Times New Roman"/>
                          <a:cs typeface="Times New Roman"/>
                        </a:rPr>
                        <a:t> 4</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0.7</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0.6</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0.5</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0.4</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0.3</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400" dirty="0" smtClean="0">
                          <a:effectLst/>
                          <a:latin typeface="Calibri"/>
                          <a:ea typeface="Times New Roman"/>
                          <a:cs typeface="Times New Roman"/>
                        </a:rPr>
                        <a:t>       5</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0.6</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0.5</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0.4</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0.3</a:t>
                      </a:r>
                      <a:endParaRPr lang="en-US" sz="11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0.2</a:t>
                      </a:r>
                      <a:endParaRPr lang="en-US" sz="1100" dirty="0">
                        <a:effectLst/>
                        <a:latin typeface="Calibri"/>
                        <a:ea typeface="Times New Roman"/>
                        <a:cs typeface="Times New Roman"/>
                      </a:endParaRPr>
                    </a:p>
                  </a:txBody>
                  <a:tcPr marL="68580" marR="68580" marT="0" marB="0"/>
                </a:tc>
              </a:tr>
            </a:tbl>
          </a:graphicData>
        </a:graphic>
      </p:graphicFrame>
      <p:sp>
        <p:nvSpPr>
          <p:cNvPr id="3" name="TextBox 2"/>
          <p:cNvSpPr txBox="1"/>
          <p:nvPr/>
        </p:nvSpPr>
        <p:spPr>
          <a:xfrm>
            <a:off x="307643" y="5525869"/>
            <a:ext cx="8382000" cy="677108"/>
          </a:xfrm>
          <a:prstGeom prst="rect">
            <a:avLst/>
          </a:prstGeom>
          <a:noFill/>
        </p:spPr>
        <p:txBody>
          <a:bodyPr wrap="square" rtlCol="0">
            <a:spAutoFit/>
          </a:bodyPr>
          <a:lstStyle/>
          <a:p>
            <a:r>
              <a:rPr lang="en-US" sz="1900" dirty="0"/>
              <a:t>Since during testing we also generated hypernym tree </a:t>
            </a:r>
            <a:r>
              <a:rPr lang="en-US" sz="1900" dirty="0" err="1"/>
              <a:t>upto</a:t>
            </a:r>
            <a:r>
              <a:rPr lang="en-US" sz="1900" dirty="0"/>
              <a:t> depth four(4) and </a:t>
            </a:r>
            <a:r>
              <a:rPr lang="en-US" sz="1900" dirty="0" smtClean="0"/>
              <a:t>five(5</a:t>
            </a:r>
            <a:r>
              <a:rPr lang="en-US" sz="1900" dirty="0"/>
              <a:t>) . So we made the weight matrix </a:t>
            </a:r>
            <a:r>
              <a:rPr lang="en-US" sz="1900" dirty="0" err="1"/>
              <a:t>upto</a:t>
            </a:r>
            <a:r>
              <a:rPr lang="en-US" sz="1900" dirty="0"/>
              <a:t> level five.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423862"/>
            <a:ext cx="7696200" cy="2831544"/>
          </a:xfrm>
          <a:prstGeom prst="rect">
            <a:avLst/>
          </a:prstGeom>
          <a:noFill/>
        </p:spPr>
        <p:txBody>
          <a:bodyPr wrap="square" rtlCol="0">
            <a:spAutoFit/>
          </a:bodyPr>
          <a:lstStyle/>
          <a:p>
            <a:r>
              <a:rPr lang="en-US" sz="2400" b="1" dirty="0" smtClean="0"/>
              <a:t>Hypernym Level Structure :</a:t>
            </a:r>
          </a:p>
          <a:p>
            <a:endParaRPr lang="en-US" sz="2400" b="1" dirty="0"/>
          </a:p>
          <a:p>
            <a:r>
              <a:rPr lang="en-US" sz="1900" dirty="0" smtClean="0"/>
              <a:t>The hypernym level structure with definitions and usage examples which we are generating with the help of </a:t>
            </a:r>
            <a:r>
              <a:rPr lang="en-US" sz="1900" dirty="0" err="1" smtClean="0"/>
              <a:t>wordnet</a:t>
            </a:r>
            <a:r>
              <a:rPr lang="en-US" sz="1900" dirty="0" smtClean="0"/>
              <a:t> looks like this :</a:t>
            </a:r>
            <a:endParaRPr lang="en-US" sz="1900" dirty="0"/>
          </a:p>
          <a:p>
            <a:r>
              <a:rPr lang="en-US" sz="1900" dirty="0" smtClean="0"/>
              <a:t>For example, for word </a:t>
            </a:r>
            <a:r>
              <a:rPr lang="en-US" sz="1900" i="1" dirty="0" smtClean="0"/>
              <a:t>interest </a:t>
            </a:r>
            <a:r>
              <a:rPr lang="en-US" sz="1900" dirty="0" smtClean="0"/>
              <a:t>the hypernym level structure of its first sense is :</a:t>
            </a:r>
          </a:p>
          <a:p>
            <a:endParaRPr lang="en-US" dirty="0" smtClean="0"/>
          </a:p>
          <a:p>
            <a:endParaRPr lang="en-US" dirty="0"/>
          </a:p>
          <a:p>
            <a:endParaRPr lang="en-US" dirty="0"/>
          </a:p>
        </p:txBody>
      </p:sp>
      <p:pic>
        <p:nvPicPr>
          <p:cNvPr id="2050" name="Picture 2" descr="C:\Users\deepshikha\Pictures\inters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181600"/>
            <a:ext cx="8305800" cy="122574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deepshikha\Pictures\in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62200"/>
            <a:ext cx="8458200" cy="22097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4753548"/>
            <a:ext cx="4442626" cy="384721"/>
          </a:xfrm>
          <a:prstGeom prst="rect">
            <a:avLst/>
          </a:prstGeom>
          <a:noFill/>
        </p:spPr>
        <p:txBody>
          <a:bodyPr wrap="none" rtlCol="0">
            <a:spAutoFit/>
          </a:bodyPr>
          <a:lstStyle/>
          <a:p>
            <a:r>
              <a:rPr lang="en-US" sz="1900" dirty="0" smtClean="0"/>
              <a:t>We retrieved the structure </a:t>
            </a:r>
            <a:r>
              <a:rPr lang="en-US" sz="1900" dirty="0" err="1" smtClean="0"/>
              <a:t>upto</a:t>
            </a:r>
            <a:r>
              <a:rPr lang="en-US" sz="1900" dirty="0" smtClean="0"/>
              <a:t> level 3 :</a:t>
            </a:r>
            <a:endParaRPr lang="en-US" sz="1900" dirty="0"/>
          </a:p>
        </p:txBody>
      </p:sp>
    </p:spTree>
    <p:extLst>
      <p:ext uri="{BB962C8B-B14F-4D97-AF65-F5344CB8AC3E}">
        <p14:creationId xmlns:p14="http://schemas.microsoft.com/office/powerpoint/2010/main" val="819426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382000" cy="6217087"/>
          </a:xfrm>
          <a:prstGeom prst="rect">
            <a:avLst/>
          </a:prstGeom>
          <a:noFill/>
        </p:spPr>
        <p:txBody>
          <a:bodyPr wrap="square" rtlCol="0">
            <a:spAutoFit/>
          </a:bodyPr>
          <a:lstStyle/>
          <a:p>
            <a:r>
              <a:rPr lang="en-US" sz="2400" b="1" dirty="0" smtClean="0"/>
              <a:t>Our Shortcomings</a:t>
            </a:r>
          </a:p>
          <a:p>
            <a:endParaRPr lang="en-US" sz="2400" b="1" dirty="0" smtClean="0"/>
          </a:p>
          <a:p>
            <a:pPr marL="457200" indent="-457200">
              <a:buAutoNum type="arabicPeriod"/>
            </a:pPr>
            <a:r>
              <a:rPr lang="en-US" sz="1900" dirty="0" smtClean="0"/>
              <a:t>Sentence where target words occur more than once. In those cases we are considering the first occurrence of the target word. But if the target word occurs in different sentences within a paragraph then we do consider each instance.</a:t>
            </a:r>
            <a:br>
              <a:rPr lang="en-US" sz="1900" dirty="0" smtClean="0"/>
            </a:br>
            <a:r>
              <a:rPr lang="en-US" sz="1900" dirty="0" smtClean="0"/>
              <a:t>For </a:t>
            </a:r>
            <a:r>
              <a:rPr lang="en-US" sz="1900" dirty="0" err="1" smtClean="0"/>
              <a:t>eg</a:t>
            </a:r>
            <a:r>
              <a:rPr lang="en-US" sz="1900" dirty="0" smtClean="0"/>
              <a:t>, “</a:t>
            </a:r>
            <a:r>
              <a:rPr lang="en-US" sz="1900" b="1" i="1" dirty="0" smtClean="0"/>
              <a:t>Scale</a:t>
            </a:r>
            <a:r>
              <a:rPr lang="en-US" sz="1900" i="1" dirty="0" smtClean="0"/>
              <a:t> the fish completely before weighing it on the </a:t>
            </a:r>
            <a:r>
              <a:rPr lang="en-US" sz="1900" b="1" i="1" dirty="0" smtClean="0"/>
              <a:t>scale</a:t>
            </a:r>
            <a:r>
              <a:rPr lang="en-US" sz="1900" i="1" dirty="0" smtClean="0"/>
              <a:t>.</a:t>
            </a:r>
            <a:r>
              <a:rPr lang="en-US" sz="1900" dirty="0" smtClean="0"/>
              <a:t>”</a:t>
            </a:r>
            <a:br>
              <a:rPr lang="en-US" sz="1900" dirty="0" smtClean="0"/>
            </a:br>
            <a:r>
              <a:rPr lang="en-US" sz="1900" dirty="0" smtClean="0"/>
              <a:t>However if we distinguish the two “scale” by their first letter ‘S’ &amp; ‘s’ then we do get correct results.</a:t>
            </a:r>
          </a:p>
          <a:p>
            <a:pPr marL="457200" indent="-457200">
              <a:buAutoNum type="arabicPeriod"/>
            </a:pPr>
            <a:endParaRPr lang="en-US" sz="1900" dirty="0"/>
          </a:p>
          <a:p>
            <a:pPr marL="457200" indent="-457200">
              <a:buAutoNum type="arabicPeriod"/>
            </a:pPr>
            <a:r>
              <a:rPr lang="en-US" sz="2000" dirty="0" smtClean="0"/>
              <a:t>Sentences in which a word convey </a:t>
            </a:r>
            <a:r>
              <a:rPr lang="en-US" sz="2000" dirty="0"/>
              <a:t>a meaning </a:t>
            </a:r>
            <a:r>
              <a:rPr lang="en-US" sz="2000" dirty="0" smtClean="0"/>
              <a:t> </a:t>
            </a:r>
            <a:r>
              <a:rPr lang="en-US" sz="2000" dirty="0"/>
              <a:t>but they don‘t have such words in their proximity(context window) through which we can disambiguate </a:t>
            </a:r>
            <a:r>
              <a:rPr lang="en-US" sz="2000" dirty="0" smtClean="0"/>
              <a:t>the </a:t>
            </a:r>
            <a:r>
              <a:rPr lang="en-US" sz="2000" dirty="0"/>
              <a:t>sense </a:t>
            </a:r>
            <a:r>
              <a:rPr lang="en-US" sz="2000" dirty="0" smtClean="0"/>
              <a:t>of the word then </a:t>
            </a:r>
            <a:r>
              <a:rPr lang="en-US" sz="2000" dirty="0"/>
              <a:t>in those cases also our result will be incorrect. </a:t>
            </a:r>
            <a:r>
              <a:rPr lang="en-US" sz="2000" dirty="0" smtClean="0"/>
              <a:t>For </a:t>
            </a:r>
            <a:r>
              <a:rPr lang="en-US" sz="2000" dirty="0"/>
              <a:t>example, </a:t>
            </a:r>
            <a:r>
              <a:rPr lang="en-US" sz="2000" dirty="0" smtClean="0"/>
              <a:t>“</a:t>
            </a:r>
            <a:r>
              <a:rPr lang="en-US" sz="2000" i="1" dirty="0" smtClean="0"/>
              <a:t>lily </a:t>
            </a:r>
            <a:r>
              <a:rPr lang="en-US" sz="2000" i="1" dirty="0"/>
              <a:t>and </a:t>
            </a:r>
            <a:r>
              <a:rPr lang="en-US" sz="2000" i="1" dirty="0" err="1"/>
              <a:t>mary</a:t>
            </a:r>
            <a:r>
              <a:rPr lang="en-US" sz="2000" i="1" dirty="0"/>
              <a:t> are </a:t>
            </a:r>
            <a:r>
              <a:rPr lang="en-US" sz="2000" b="1" i="1" dirty="0"/>
              <a:t>sisters</a:t>
            </a:r>
            <a:r>
              <a:rPr lang="en-US" sz="2000" i="1" dirty="0" smtClean="0"/>
              <a:t>.</a:t>
            </a:r>
            <a:r>
              <a:rPr lang="en-US" sz="2000" dirty="0" smtClean="0"/>
              <a:t>” </a:t>
            </a:r>
          </a:p>
          <a:p>
            <a:pPr marL="457200" indent="-457200">
              <a:buAutoNum type="arabicPeriod"/>
            </a:pPr>
            <a:endParaRPr lang="en-US" sz="2000" dirty="0"/>
          </a:p>
          <a:p>
            <a:pPr marL="457200" indent="-457200">
              <a:buAutoNum type="arabicPeriod"/>
            </a:pPr>
            <a:r>
              <a:rPr lang="en-US" sz="2000" dirty="0" smtClean="0"/>
              <a:t>In </a:t>
            </a:r>
            <a:r>
              <a:rPr lang="en-US" sz="2000" dirty="0"/>
              <a:t>some sample tests the algorithm assigns the same score to more  </a:t>
            </a:r>
            <a:r>
              <a:rPr lang="en-US" sz="2000" dirty="0" smtClean="0"/>
              <a:t>than </a:t>
            </a:r>
            <a:r>
              <a:rPr lang="en-US" sz="2000" dirty="0"/>
              <a:t>one sense of the target word. In such cases the algorithm gives the result as the sense with first highest score. </a:t>
            </a:r>
            <a:endParaRPr lang="en-US" dirty="0" smtClean="0"/>
          </a:p>
          <a:p>
            <a:r>
              <a:rPr lang="en-US" dirty="0" smtClean="0"/>
              <a:t> </a:t>
            </a:r>
            <a:endParaRPr lang="en-US" dirty="0"/>
          </a:p>
        </p:txBody>
      </p:sp>
    </p:spTree>
    <p:extLst>
      <p:ext uri="{BB962C8B-B14F-4D97-AF65-F5344CB8AC3E}">
        <p14:creationId xmlns:p14="http://schemas.microsoft.com/office/powerpoint/2010/main" val="2646445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458200" cy="6170920"/>
          </a:xfrm>
          <a:prstGeom prst="rect">
            <a:avLst/>
          </a:prstGeom>
          <a:noFill/>
        </p:spPr>
        <p:txBody>
          <a:bodyPr wrap="square" rtlCol="0">
            <a:spAutoFit/>
          </a:bodyPr>
          <a:lstStyle/>
          <a:p>
            <a:r>
              <a:rPr lang="en-US" sz="2400" b="1" dirty="0" smtClean="0"/>
              <a:t>Testing and Analysis :</a:t>
            </a:r>
          </a:p>
          <a:p>
            <a:endParaRPr lang="en-US" sz="2400" b="1" dirty="0"/>
          </a:p>
          <a:p>
            <a:r>
              <a:rPr lang="en-US" sz="1900" dirty="0"/>
              <a:t>For the testing purpose we have used test data provided by Senseval. Senseval is the international organization devoted to the evaluation of Word Sense Disambiguation Systems</a:t>
            </a:r>
            <a:r>
              <a:rPr lang="en-US" sz="2400" dirty="0"/>
              <a:t>. </a:t>
            </a:r>
            <a:endParaRPr lang="en-US" sz="2400" dirty="0" smtClean="0"/>
          </a:p>
          <a:p>
            <a:r>
              <a:rPr lang="en-US" sz="1900" dirty="0" smtClean="0"/>
              <a:t>We have used some of the samples of </a:t>
            </a:r>
            <a:r>
              <a:rPr lang="en-US" sz="1900" dirty="0" smtClean="0"/>
              <a:t>Senseval-1</a:t>
            </a:r>
            <a:r>
              <a:rPr lang="en-US" sz="1900" baseline="30000" dirty="0" smtClean="0"/>
              <a:t>[6]</a:t>
            </a:r>
            <a:r>
              <a:rPr lang="en-US" sz="1900" dirty="0" smtClean="0"/>
              <a:t> </a:t>
            </a:r>
            <a:r>
              <a:rPr lang="en-US" sz="1900" dirty="0" smtClean="0"/>
              <a:t>and </a:t>
            </a:r>
            <a:r>
              <a:rPr lang="en-US" sz="1900" dirty="0" smtClean="0"/>
              <a:t>Senseval-3</a:t>
            </a:r>
            <a:r>
              <a:rPr lang="en-US" sz="1900" baseline="30000" dirty="0" smtClean="0"/>
              <a:t>[6]</a:t>
            </a:r>
            <a:r>
              <a:rPr lang="en-US" sz="1900" dirty="0" smtClean="0"/>
              <a:t> </a:t>
            </a:r>
            <a:endParaRPr lang="en-US" sz="1900" dirty="0" smtClean="0"/>
          </a:p>
          <a:p>
            <a:endParaRPr lang="en-US" sz="1900" dirty="0" smtClean="0"/>
          </a:p>
          <a:p>
            <a:r>
              <a:rPr lang="en-US" sz="1900" dirty="0"/>
              <a:t>The value of </a:t>
            </a:r>
            <a:r>
              <a:rPr lang="en-US" sz="1900" dirty="0" smtClean="0"/>
              <a:t> ‘k</a:t>
            </a:r>
            <a:r>
              <a:rPr lang="en-US" sz="1900" dirty="0"/>
              <a:t>‘ ,that is, the number of sentences to process ahead and before of the sentence in which the target word occurs is taken to be </a:t>
            </a:r>
            <a:r>
              <a:rPr lang="en-US" sz="1900" dirty="0" smtClean="0"/>
              <a:t>2.</a:t>
            </a:r>
          </a:p>
          <a:p>
            <a:r>
              <a:rPr lang="en-US" sz="1900" dirty="0" smtClean="0"/>
              <a:t> </a:t>
            </a:r>
            <a:endParaRPr lang="en-US" sz="1900" dirty="0"/>
          </a:p>
          <a:p>
            <a:r>
              <a:rPr lang="en-US" sz="1900" dirty="0"/>
              <a:t>Total Samples = </a:t>
            </a:r>
          </a:p>
          <a:p>
            <a:r>
              <a:rPr lang="en-US" sz="1900" dirty="0"/>
              <a:t>True results Samples + False results Samples + </a:t>
            </a:r>
            <a:r>
              <a:rPr lang="en-US" sz="1900" dirty="0" err="1"/>
              <a:t>TopTwo</a:t>
            </a:r>
            <a:r>
              <a:rPr lang="en-US" sz="1900" dirty="0"/>
              <a:t> results Samples </a:t>
            </a:r>
            <a:endParaRPr lang="en-US" sz="1900" dirty="0" smtClean="0"/>
          </a:p>
          <a:p>
            <a:endParaRPr lang="en-US" sz="1900" dirty="0"/>
          </a:p>
          <a:p>
            <a:r>
              <a:rPr lang="en-US" sz="1900" dirty="0"/>
              <a:t>Accuracy</a:t>
            </a:r>
            <a:r>
              <a:rPr lang="en-US" sz="1900" baseline="-25000" dirty="0"/>
              <a:t>1</a:t>
            </a:r>
            <a:r>
              <a:rPr lang="en-US" sz="1900" dirty="0"/>
              <a:t>= True results Samples/Total Samples </a:t>
            </a:r>
          </a:p>
          <a:p>
            <a:r>
              <a:rPr lang="en-US" sz="1900" dirty="0"/>
              <a:t>Considering second highest score with correct result, </a:t>
            </a:r>
            <a:endParaRPr lang="en-US" sz="1900" dirty="0" smtClean="0"/>
          </a:p>
          <a:p>
            <a:r>
              <a:rPr lang="en-US" sz="1900" dirty="0" smtClean="0"/>
              <a:t>Accuracy</a:t>
            </a:r>
            <a:r>
              <a:rPr lang="en-US" sz="1900" baseline="-25000" dirty="0" smtClean="0"/>
              <a:t>2</a:t>
            </a:r>
            <a:r>
              <a:rPr lang="en-US" sz="1900" dirty="0"/>
              <a:t>=(True results Samples+TopTwo results Samples)/Total Samples </a:t>
            </a:r>
          </a:p>
          <a:p>
            <a:r>
              <a:rPr lang="en-US" sz="1900" dirty="0"/>
              <a:t>Thus, </a:t>
            </a:r>
          </a:p>
          <a:p>
            <a:r>
              <a:rPr lang="en-US" sz="1900" dirty="0"/>
              <a:t>Accuracy</a:t>
            </a:r>
            <a:r>
              <a:rPr lang="en-US" sz="1900" baseline="-25000" dirty="0"/>
              <a:t>1</a:t>
            </a:r>
            <a:r>
              <a:rPr lang="en-US" sz="1900" dirty="0"/>
              <a:t>=(113/156 )*100 = 72.43% </a:t>
            </a:r>
          </a:p>
          <a:p>
            <a:r>
              <a:rPr lang="en-US" sz="1900" dirty="0"/>
              <a:t>Accuracy</a:t>
            </a:r>
            <a:r>
              <a:rPr lang="en-US" sz="1900" baseline="-25000" dirty="0"/>
              <a:t>2</a:t>
            </a:r>
            <a:r>
              <a:rPr lang="en-US" sz="1900" dirty="0"/>
              <a:t>=(132/156)*100 = 84.61 % </a:t>
            </a:r>
          </a:p>
        </p:txBody>
      </p:sp>
    </p:spTree>
    <p:extLst>
      <p:ext uri="{BB962C8B-B14F-4D97-AF65-F5344CB8AC3E}">
        <p14:creationId xmlns:p14="http://schemas.microsoft.com/office/powerpoint/2010/main" val="1508632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7772400" cy="3739485"/>
          </a:xfrm>
          <a:prstGeom prst="rect">
            <a:avLst/>
          </a:prstGeom>
          <a:noFill/>
        </p:spPr>
        <p:txBody>
          <a:bodyPr wrap="square" rtlCol="0">
            <a:spAutoFit/>
          </a:bodyPr>
          <a:lstStyle/>
          <a:p>
            <a:r>
              <a:rPr lang="en-US" sz="2400" b="1" dirty="0"/>
              <a:t>Future Works </a:t>
            </a:r>
            <a:r>
              <a:rPr lang="en-US" sz="2400" b="1" dirty="0" smtClean="0"/>
              <a:t>:</a:t>
            </a:r>
          </a:p>
          <a:p>
            <a:endParaRPr lang="en-US" sz="2400" b="1" dirty="0"/>
          </a:p>
          <a:p>
            <a:r>
              <a:rPr lang="en-US" sz="1900" dirty="0"/>
              <a:t>1. Taking care of the situations where more than one instances of </a:t>
            </a:r>
            <a:r>
              <a:rPr lang="en-US" sz="1900"/>
              <a:t>the </a:t>
            </a:r>
            <a:r>
              <a:rPr lang="en-US" sz="1900" smtClean="0"/>
              <a:t> target </a:t>
            </a:r>
            <a:r>
              <a:rPr lang="en-US" sz="1900" dirty="0"/>
              <a:t>word arise in the context window or in a sentence. This is described in the first limitations. </a:t>
            </a:r>
          </a:p>
          <a:p>
            <a:endParaRPr lang="en-US" sz="1900" dirty="0"/>
          </a:p>
          <a:p>
            <a:r>
              <a:rPr lang="en-US" sz="1900" dirty="0"/>
              <a:t>2. Sentences which have few words related to the target word in the context window need to be handle separately. </a:t>
            </a:r>
          </a:p>
          <a:p>
            <a:endParaRPr lang="en-US" sz="1900" dirty="0"/>
          </a:p>
          <a:p>
            <a:r>
              <a:rPr lang="en-US" sz="1900" dirty="0"/>
              <a:t>3. Word Sense Disambiguation involving input to be in more than one language. </a:t>
            </a:r>
          </a:p>
          <a:p>
            <a:endParaRPr lang="en-US" dirty="0"/>
          </a:p>
        </p:txBody>
      </p:sp>
    </p:spTree>
    <p:extLst>
      <p:ext uri="{BB962C8B-B14F-4D97-AF65-F5344CB8AC3E}">
        <p14:creationId xmlns:p14="http://schemas.microsoft.com/office/powerpoint/2010/main" val="1375550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758" y="272927"/>
            <a:ext cx="3429000" cy="523220"/>
          </a:xfrm>
          <a:prstGeom prst="rect">
            <a:avLst/>
          </a:prstGeom>
          <a:noFill/>
        </p:spPr>
        <p:txBody>
          <a:bodyPr wrap="square" rtlCol="0">
            <a:spAutoFit/>
          </a:bodyPr>
          <a:lstStyle/>
          <a:p>
            <a:r>
              <a:rPr lang="en-US" sz="2800" b="1" dirty="0" smtClean="0"/>
              <a:t>REFERENCES: </a:t>
            </a:r>
            <a:endParaRPr lang="en-US" sz="2800" b="1" dirty="0"/>
          </a:p>
        </p:txBody>
      </p:sp>
      <p:sp>
        <p:nvSpPr>
          <p:cNvPr id="5" name="TextBox 4"/>
          <p:cNvSpPr txBox="1"/>
          <p:nvPr/>
        </p:nvSpPr>
        <p:spPr>
          <a:xfrm>
            <a:off x="317396" y="796147"/>
            <a:ext cx="8183651" cy="969496"/>
          </a:xfrm>
          <a:prstGeom prst="rect">
            <a:avLst/>
          </a:prstGeom>
          <a:noFill/>
        </p:spPr>
        <p:txBody>
          <a:bodyPr wrap="none" rtlCol="0">
            <a:spAutoFit/>
          </a:bodyPr>
          <a:lstStyle/>
          <a:p>
            <a:r>
              <a:rPr lang="en-US" sz="1900" dirty="0" smtClean="0"/>
              <a:t>[1] </a:t>
            </a:r>
            <a:r>
              <a:rPr lang="en-US" sz="1900" dirty="0"/>
              <a:t>Satanjeev Banerjee and Ted Pedersen. “</a:t>
            </a:r>
            <a:r>
              <a:rPr lang="en-US" sz="1900" i="1" dirty="0"/>
              <a:t>An Adapted Lesk </a:t>
            </a:r>
            <a:r>
              <a:rPr lang="en-US" sz="1900" i="1" dirty="0" smtClean="0"/>
              <a:t>Algorithm</a:t>
            </a:r>
          </a:p>
          <a:p>
            <a:r>
              <a:rPr lang="en-US" sz="1900" i="1" dirty="0" smtClean="0"/>
              <a:t> </a:t>
            </a:r>
            <a:r>
              <a:rPr lang="en-US" sz="1900" i="1" dirty="0"/>
              <a:t>for </a:t>
            </a:r>
            <a:r>
              <a:rPr lang="en-US" sz="1900" i="1" dirty="0" smtClean="0"/>
              <a:t>Word </a:t>
            </a:r>
            <a:r>
              <a:rPr lang="en-US" sz="1900" i="1" dirty="0"/>
              <a:t>Sense Disambiguation Using </a:t>
            </a:r>
            <a:r>
              <a:rPr lang="en-US" sz="1900" i="1" dirty="0" smtClean="0"/>
              <a:t>Word Net”</a:t>
            </a:r>
            <a:r>
              <a:rPr lang="en-US" sz="1900" dirty="0" smtClean="0"/>
              <a:t>, </a:t>
            </a:r>
            <a:r>
              <a:rPr lang="en-US" sz="1900" dirty="0"/>
              <a:t>Lecture Notes In </a:t>
            </a:r>
            <a:endParaRPr lang="en-US" sz="1900" dirty="0" smtClean="0"/>
          </a:p>
          <a:p>
            <a:r>
              <a:rPr lang="en-US" sz="1900" dirty="0" smtClean="0"/>
              <a:t>Computer </a:t>
            </a:r>
            <a:r>
              <a:rPr lang="en-US" sz="1900" dirty="0"/>
              <a:t>Science; Vol. 2276, Pages: 136 - 145, 2002. </a:t>
            </a:r>
          </a:p>
        </p:txBody>
      </p:sp>
      <p:sp>
        <p:nvSpPr>
          <p:cNvPr id="6" name="TextBox 5"/>
          <p:cNvSpPr txBox="1"/>
          <p:nvPr/>
        </p:nvSpPr>
        <p:spPr>
          <a:xfrm>
            <a:off x="312847" y="1765643"/>
            <a:ext cx="7414209" cy="969496"/>
          </a:xfrm>
          <a:prstGeom prst="rect">
            <a:avLst/>
          </a:prstGeom>
          <a:noFill/>
        </p:spPr>
        <p:txBody>
          <a:bodyPr wrap="none" rtlCol="0">
            <a:spAutoFit/>
          </a:bodyPr>
          <a:lstStyle/>
          <a:p>
            <a:r>
              <a:rPr lang="en-US" sz="1900" dirty="0" smtClean="0"/>
              <a:t>[2]</a:t>
            </a:r>
            <a:r>
              <a:rPr lang="en-US" sz="1900" dirty="0"/>
              <a:t> Guido Minnen,John </a:t>
            </a:r>
            <a:r>
              <a:rPr lang="en-US" sz="1900" dirty="0" smtClean="0"/>
              <a:t>Carroll, Darren Pearce, ”Applied</a:t>
            </a:r>
            <a:r>
              <a:rPr lang="en-US" sz="1900" i="1" dirty="0" smtClean="0"/>
              <a:t> </a:t>
            </a:r>
          </a:p>
          <a:p>
            <a:r>
              <a:rPr lang="en-US" sz="1900" i="1" dirty="0" smtClean="0"/>
              <a:t>     Morphological </a:t>
            </a:r>
            <a:r>
              <a:rPr lang="en-US" sz="1900" i="1" dirty="0"/>
              <a:t>Processing of </a:t>
            </a:r>
            <a:r>
              <a:rPr lang="en-US" sz="1900" i="1" dirty="0" smtClean="0"/>
              <a:t>English", Cambridge</a:t>
            </a:r>
            <a:r>
              <a:rPr lang="en-US" sz="1900" dirty="0" smtClean="0"/>
              <a:t> </a:t>
            </a:r>
            <a:r>
              <a:rPr lang="en-US" sz="1900" dirty="0"/>
              <a:t>University </a:t>
            </a:r>
            <a:endParaRPr lang="en-US" sz="1900" dirty="0" smtClean="0"/>
          </a:p>
          <a:p>
            <a:r>
              <a:rPr lang="en-US" sz="1900" dirty="0" smtClean="0"/>
              <a:t>     Press,NY,USA,September </a:t>
            </a:r>
            <a:r>
              <a:rPr lang="en-US" sz="1900" dirty="0"/>
              <a:t>2001. </a:t>
            </a:r>
          </a:p>
        </p:txBody>
      </p:sp>
      <p:sp>
        <p:nvSpPr>
          <p:cNvPr id="7" name="TextBox 6"/>
          <p:cNvSpPr txBox="1"/>
          <p:nvPr/>
        </p:nvSpPr>
        <p:spPr>
          <a:xfrm>
            <a:off x="383131" y="2754374"/>
            <a:ext cx="7367723" cy="384721"/>
          </a:xfrm>
          <a:prstGeom prst="rect">
            <a:avLst/>
          </a:prstGeom>
          <a:noFill/>
        </p:spPr>
        <p:txBody>
          <a:bodyPr wrap="none" rtlCol="0">
            <a:spAutoFit/>
          </a:bodyPr>
          <a:lstStyle/>
          <a:p>
            <a:r>
              <a:rPr lang="en-US" sz="1900" dirty="0" smtClean="0"/>
              <a:t>[3]</a:t>
            </a:r>
            <a:r>
              <a:rPr lang="es-ES" sz="1900" dirty="0"/>
              <a:t> </a:t>
            </a:r>
            <a:r>
              <a:rPr lang="es-ES" sz="1900" dirty="0" smtClean="0"/>
              <a:t>Word Net </a:t>
            </a:r>
            <a:r>
              <a:rPr lang="es-ES" sz="1900" dirty="0"/>
              <a:t>(Lexical </a:t>
            </a:r>
            <a:r>
              <a:rPr lang="es-ES" sz="1900" dirty="0" smtClean="0"/>
              <a:t>Data base), </a:t>
            </a:r>
            <a:r>
              <a:rPr lang="es-ES" sz="1900" dirty="0"/>
              <a:t>http://wordnet.princeton.edu/ </a:t>
            </a:r>
            <a:endParaRPr lang="en-US" sz="1900" dirty="0"/>
          </a:p>
        </p:txBody>
      </p:sp>
      <p:sp>
        <p:nvSpPr>
          <p:cNvPr id="9" name="TextBox 8"/>
          <p:cNvSpPr txBox="1"/>
          <p:nvPr/>
        </p:nvSpPr>
        <p:spPr>
          <a:xfrm>
            <a:off x="341758" y="3158722"/>
            <a:ext cx="7669087" cy="984885"/>
          </a:xfrm>
          <a:prstGeom prst="rect">
            <a:avLst/>
          </a:prstGeom>
          <a:noFill/>
        </p:spPr>
        <p:txBody>
          <a:bodyPr wrap="none" rtlCol="0">
            <a:spAutoFit/>
          </a:bodyPr>
          <a:lstStyle/>
          <a:p>
            <a:r>
              <a:rPr lang="en-US" sz="1900" dirty="0" smtClean="0"/>
              <a:t>[4]</a:t>
            </a:r>
            <a:r>
              <a:rPr lang="en-US" sz="1900" dirty="0"/>
              <a:t> Timothy </a:t>
            </a:r>
            <a:r>
              <a:rPr lang="en-US" sz="1900" dirty="0" smtClean="0"/>
              <a:t>Baldwin </a:t>
            </a:r>
            <a:r>
              <a:rPr lang="en-US" sz="1900" dirty="0"/>
              <a:t>Nam </a:t>
            </a:r>
            <a:r>
              <a:rPr lang="en-US" sz="1900" dirty="0" smtClean="0"/>
              <a:t>Kim, Francis </a:t>
            </a:r>
            <a:r>
              <a:rPr lang="en-US" sz="1900" dirty="0"/>
              <a:t>Bond,Sanae Fujita</a:t>
            </a:r>
            <a:r>
              <a:rPr lang="en-US" sz="1900" dirty="0" smtClean="0"/>
              <a:t>,</a:t>
            </a:r>
          </a:p>
          <a:p>
            <a:r>
              <a:rPr lang="en-US" sz="1900" dirty="0" smtClean="0"/>
              <a:t>     David </a:t>
            </a:r>
            <a:r>
              <a:rPr lang="en-US" sz="1900" dirty="0"/>
              <a:t>Martinez and Takaaki Tanaka,”</a:t>
            </a:r>
            <a:r>
              <a:rPr lang="en-US" sz="1900" i="1" dirty="0"/>
              <a:t>MRD Based Word Sense </a:t>
            </a:r>
            <a:endParaRPr lang="en-US" sz="1900" i="1" dirty="0" smtClean="0"/>
          </a:p>
          <a:p>
            <a:r>
              <a:rPr lang="en-US" sz="1900" i="1" dirty="0" smtClean="0"/>
              <a:t>     Disambiguation </a:t>
            </a:r>
            <a:r>
              <a:rPr lang="en-US" sz="1900" i="1" dirty="0"/>
              <a:t>: Further Extending Lesk</a:t>
            </a:r>
            <a:r>
              <a:rPr lang="en-US" sz="1900" dirty="0"/>
              <a:t>”.</a:t>
            </a:r>
            <a:r>
              <a:rPr lang="en-US" sz="2000" dirty="0"/>
              <a:t> </a:t>
            </a:r>
            <a:endParaRPr lang="en-US" sz="2000" dirty="0" smtClean="0"/>
          </a:p>
        </p:txBody>
      </p:sp>
      <p:sp>
        <p:nvSpPr>
          <p:cNvPr id="3" name="TextBox 2"/>
          <p:cNvSpPr txBox="1"/>
          <p:nvPr/>
        </p:nvSpPr>
        <p:spPr>
          <a:xfrm>
            <a:off x="385406" y="4143607"/>
            <a:ext cx="8736842" cy="707886"/>
          </a:xfrm>
          <a:prstGeom prst="rect">
            <a:avLst/>
          </a:prstGeom>
          <a:noFill/>
        </p:spPr>
        <p:txBody>
          <a:bodyPr wrap="square" rtlCol="0">
            <a:spAutoFit/>
          </a:bodyPr>
          <a:lstStyle/>
          <a:p>
            <a:r>
              <a:rPr lang="en-US" sz="1900" dirty="0" smtClean="0"/>
              <a:t>[5]JAWS(Java API for WordNetSearching),</a:t>
            </a:r>
          </a:p>
          <a:p>
            <a:r>
              <a:rPr lang="en-US" sz="1900" dirty="0" smtClean="0"/>
              <a:t>     http</a:t>
            </a:r>
            <a:r>
              <a:rPr lang="en-US" sz="1900" dirty="0"/>
              <a:t>://lyle.smu.edu/~tspell/jaws/index.html</a:t>
            </a:r>
            <a:r>
              <a:rPr lang="en-US" sz="2000" dirty="0"/>
              <a:t>.</a:t>
            </a:r>
            <a:r>
              <a:rPr lang="en-US" dirty="0"/>
              <a:t> </a:t>
            </a:r>
          </a:p>
        </p:txBody>
      </p:sp>
      <p:sp>
        <p:nvSpPr>
          <p:cNvPr id="10" name="TextBox 9"/>
          <p:cNvSpPr txBox="1"/>
          <p:nvPr/>
        </p:nvSpPr>
        <p:spPr>
          <a:xfrm>
            <a:off x="385406" y="4867210"/>
            <a:ext cx="10130194" cy="707886"/>
          </a:xfrm>
          <a:prstGeom prst="rect">
            <a:avLst/>
          </a:prstGeom>
          <a:noFill/>
        </p:spPr>
        <p:txBody>
          <a:bodyPr wrap="square" rtlCol="0">
            <a:spAutoFit/>
          </a:bodyPr>
          <a:lstStyle/>
          <a:p>
            <a:r>
              <a:rPr lang="en-US" sz="1900" dirty="0" smtClean="0"/>
              <a:t>[</a:t>
            </a:r>
            <a:r>
              <a:rPr lang="en-US" sz="1900" dirty="0" smtClean="0"/>
              <a:t>6]</a:t>
            </a:r>
            <a:r>
              <a:rPr lang="en-US" sz="1900" dirty="0" err="1" smtClean="0"/>
              <a:t>Senseval</a:t>
            </a:r>
            <a:r>
              <a:rPr lang="en-US" sz="1900" dirty="0" smtClean="0"/>
              <a:t> test data</a:t>
            </a:r>
          </a:p>
          <a:p>
            <a:r>
              <a:rPr lang="en-IN" sz="2000" dirty="0" smtClean="0"/>
              <a:t>http</a:t>
            </a:r>
            <a:r>
              <a:rPr lang="en-IN" sz="2000" dirty="0"/>
              <a:t>://www.itri.brighton.ac.uk/events/senseval/ARCHIVE/index.html</a:t>
            </a:r>
            <a:endParaRPr lang="en-US" sz="1900" dirty="0" smtClean="0"/>
          </a:p>
        </p:txBody>
      </p:sp>
      <p:sp>
        <p:nvSpPr>
          <p:cNvPr id="4" name="TextBox 3"/>
          <p:cNvSpPr txBox="1"/>
          <p:nvPr/>
        </p:nvSpPr>
        <p:spPr>
          <a:xfrm>
            <a:off x="474801" y="5846521"/>
            <a:ext cx="5949064" cy="384721"/>
          </a:xfrm>
          <a:prstGeom prst="rect">
            <a:avLst/>
          </a:prstGeom>
          <a:noFill/>
        </p:spPr>
        <p:txBody>
          <a:bodyPr wrap="none" rtlCol="0">
            <a:spAutoFit/>
          </a:bodyPr>
          <a:lstStyle/>
          <a:p>
            <a:r>
              <a:rPr lang="en-US" dirty="0" smtClean="0"/>
              <a:t>[7] </a:t>
            </a:r>
            <a:r>
              <a:rPr lang="en-US" sz="1900" dirty="0" smtClean="0"/>
              <a:t>Mitesh  M. Khapra ,“</a:t>
            </a:r>
            <a:r>
              <a:rPr lang="en-US" sz="1900" i="1" dirty="0" smtClean="0"/>
              <a:t>Word Sense Disambiguation</a:t>
            </a:r>
            <a:r>
              <a:rPr lang="en-US" sz="1900" dirty="0" smtClean="0"/>
              <a:t>”.</a:t>
            </a:r>
            <a:endParaRPr lang="en-US" sz="1900" dirty="0"/>
          </a:p>
        </p:txBody>
      </p:sp>
    </p:spTree>
    <p:extLst>
      <p:ext uri="{BB962C8B-B14F-4D97-AF65-F5344CB8AC3E}">
        <p14:creationId xmlns:p14="http://schemas.microsoft.com/office/powerpoint/2010/main" val="9507458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3200400" cy="523220"/>
          </a:xfrm>
          <a:prstGeom prst="rect">
            <a:avLst/>
          </a:prstGeom>
          <a:noFill/>
        </p:spPr>
        <p:txBody>
          <a:bodyPr wrap="square" rtlCol="0">
            <a:spAutoFit/>
          </a:bodyPr>
          <a:lstStyle/>
          <a:p>
            <a:r>
              <a:rPr lang="en-US" sz="2800" b="1" dirty="0" smtClean="0"/>
              <a:t>PURPOSE :</a:t>
            </a:r>
            <a:endParaRPr lang="en-US" sz="2800" b="1" dirty="0"/>
          </a:p>
        </p:txBody>
      </p:sp>
      <p:sp>
        <p:nvSpPr>
          <p:cNvPr id="5" name="TextBox 4"/>
          <p:cNvSpPr txBox="1"/>
          <p:nvPr/>
        </p:nvSpPr>
        <p:spPr>
          <a:xfrm>
            <a:off x="609600" y="1295400"/>
            <a:ext cx="7239000" cy="1554272"/>
          </a:xfrm>
          <a:prstGeom prst="rect">
            <a:avLst/>
          </a:prstGeom>
          <a:noFill/>
        </p:spPr>
        <p:txBody>
          <a:bodyPr wrap="square" rtlCol="0">
            <a:spAutoFit/>
          </a:bodyPr>
          <a:lstStyle/>
          <a:p>
            <a:r>
              <a:rPr lang="en-US" sz="1900" dirty="0"/>
              <a:t>The project is aimed at disambiguating the sense of a target word in a given paragraph or paragraphs. The key idea is to enlarge context area by looking at k-former sentences and k-latter sentences from the sentence in which the target word occurs. </a:t>
            </a:r>
          </a:p>
        </p:txBody>
      </p:sp>
      <p:sp>
        <p:nvSpPr>
          <p:cNvPr id="6" name="TextBox 5"/>
          <p:cNvSpPr txBox="1"/>
          <p:nvPr/>
        </p:nvSpPr>
        <p:spPr>
          <a:xfrm>
            <a:off x="533400" y="3043423"/>
            <a:ext cx="2712602" cy="523220"/>
          </a:xfrm>
          <a:prstGeom prst="rect">
            <a:avLst/>
          </a:prstGeom>
          <a:noFill/>
        </p:spPr>
        <p:txBody>
          <a:bodyPr wrap="none" rtlCol="0">
            <a:spAutoFit/>
          </a:bodyPr>
          <a:lstStyle/>
          <a:p>
            <a:r>
              <a:rPr lang="en-US" sz="2800" b="1" dirty="0" smtClean="0"/>
              <a:t>OBJECTIVE :</a:t>
            </a:r>
            <a:endParaRPr lang="en-US" sz="2800" b="1" dirty="0"/>
          </a:p>
        </p:txBody>
      </p:sp>
      <p:sp>
        <p:nvSpPr>
          <p:cNvPr id="8" name="TextBox 7"/>
          <p:cNvSpPr txBox="1"/>
          <p:nvPr/>
        </p:nvSpPr>
        <p:spPr>
          <a:xfrm>
            <a:off x="519752" y="3810000"/>
            <a:ext cx="7315200" cy="2139047"/>
          </a:xfrm>
          <a:prstGeom prst="rect">
            <a:avLst/>
          </a:prstGeom>
          <a:noFill/>
        </p:spPr>
        <p:txBody>
          <a:bodyPr wrap="square" rtlCol="0">
            <a:spAutoFit/>
          </a:bodyPr>
          <a:lstStyle/>
          <a:p>
            <a:r>
              <a:rPr lang="en-US" sz="1900" dirty="0"/>
              <a:t>To develop a system that allows the user to input one or more paragraphs and a target word (whose sense is need to be disambiguate).The system assigns the most suitable sense among all the senses of the target word and output that sense to the user. </a:t>
            </a:r>
          </a:p>
          <a:p>
            <a:r>
              <a:rPr lang="en-US" sz="1900" dirty="0"/>
              <a:t>The user query can be more than one on a particular input paragraph(s). </a:t>
            </a:r>
          </a:p>
        </p:txBody>
      </p:sp>
    </p:spTree>
    <p:extLst>
      <p:ext uri="{BB962C8B-B14F-4D97-AF65-F5344CB8AC3E}">
        <p14:creationId xmlns:p14="http://schemas.microsoft.com/office/powerpoint/2010/main" val="36775428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3020379" cy="523220"/>
          </a:xfrm>
          <a:prstGeom prst="rect">
            <a:avLst/>
          </a:prstGeom>
          <a:noFill/>
        </p:spPr>
        <p:txBody>
          <a:bodyPr wrap="none" rtlCol="0">
            <a:spAutoFit/>
          </a:bodyPr>
          <a:lstStyle/>
          <a:p>
            <a:r>
              <a:rPr lang="en-US" sz="2800" b="1" dirty="0" smtClean="0"/>
              <a:t>MOTIVATION :</a:t>
            </a:r>
            <a:endParaRPr lang="en-US" sz="2800" b="1" dirty="0"/>
          </a:p>
        </p:txBody>
      </p:sp>
      <p:sp>
        <p:nvSpPr>
          <p:cNvPr id="4" name="TextBox 3"/>
          <p:cNvSpPr txBox="1"/>
          <p:nvPr/>
        </p:nvSpPr>
        <p:spPr>
          <a:xfrm>
            <a:off x="381000" y="1066800"/>
            <a:ext cx="8382000" cy="5062924"/>
          </a:xfrm>
          <a:prstGeom prst="rect">
            <a:avLst/>
          </a:prstGeom>
          <a:noFill/>
        </p:spPr>
        <p:txBody>
          <a:bodyPr wrap="square" rtlCol="0">
            <a:spAutoFit/>
          </a:bodyPr>
          <a:lstStyle/>
          <a:p>
            <a:r>
              <a:rPr lang="en-US" sz="1900" dirty="0"/>
              <a:t>Human language is ambiguous, so that many words can </a:t>
            </a:r>
            <a:r>
              <a:rPr lang="en-US" sz="1900" dirty="0" smtClean="0"/>
              <a:t>be</a:t>
            </a:r>
          </a:p>
          <a:p>
            <a:r>
              <a:rPr lang="en-US" sz="1900" dirty="0" smtClean="0"/>
              <a:t>interpreted  in multiple </a:t>
            </a:r>
            <a:r>
              <a:rPr lang="en-US" sz="1900" dirty="0"/>
              <a:t>ways depending on the context in which </a:t>
            </a:r>
            <a:endParaRPr lang="en-US" sz="1900" dirty="0" smtClean="0"/>
          </a:p>
          <a:p>
            <a:r>
              <a:rPr lang="en-US" sz="1900" dirty="0" smtClean="0"/>
              <a:t>they </a:t>
            </a:r>
            <a:r>
              <a:rPr lang="en-US" sz="1900" dirty="0"/>
              <a:t>occur. For </a:t>
            </a:r>
            <a:r>
              <a:rPr lang="en-US" sz="1900" dirty="0" smtClean="0"/>
              <a:t>example, </a:t>
            </a:r>
            <a:r>
              <a:rPr lang="en-US" sz="1900" dirty="0"/>
              <a:t>consider the following sentences: </a:t>
            </a:r>
          </a:p>
          <a:p>
            <a:pPr marL="457200" indent="-457200">
              <a:buAutoNum type="alphaLcParenBoth"/>
            </a:pPr>
            <a:r>
              <a:rPr lang="en-US" sz="1900" dirty="0" smtClean="0"/>
              <a:t>Two </a:t>
            </a:r>
            <a:r>
              <a:rPr lang="en-US" sz="1900" dirty="0"/>
              <a:t>friends are sitting on the </a:t>
            </a:r>
            <a:r>
              <a:rPr lang="en-US" sz="1900" b="1" i="1" dirty="0"/>
              <a:t>bank </a:t>
            </a:r>
            <a:r>
              <a:rPr lang="en-US" sz="1900" dirty="0"/>
              <a:t>of a river. </a:t>
            </a:r>
            <a:endParaRPr lang="en-US" sz="1900" dirty="0" smtClean="0"/>
          </a:p>
          <a:p>
            <a:pPr marL="457200" indent="-457200">
              <a:buAutoNum type="alphaLcParenBoth"/>
            </a:pPr>
            <a:r>
              <a:rPr lang="en-US" sz="1900" dirty="0" smtClean="0"/>
              <a:t>Two </a:t>
            </a:r>
            <a:r>
              <a:rPr lang="en-US" sz="1900" dirty="0"/>
              <a:t>friends are sitting in the </a:t>
            </a:r>
            <a:r>
              <a:rPr lang="en-US" sz="1900" b="1" i="1" dirty="0"/>
              <a:t>bank</a:t>
            </a:r>
            <a:r>
              <a:rPr lang="en-US" sz="1900" dirty="0"/>
              <a:t>. They are waiting for their money deposit. </a:t>
            </a:r>
            <a:endParaRPr lang="en-US" sz="1900" dirty="0" smtClean="0"/>
          </a:p>
          <a:p>
            <a:pPr marL="457200" indent="-457200">
              <a:buAutoNum type="alphaLcParenBoth"/>
            </a:pPr>
            <a:endParaRPr lang="en-US" sz="1900" dirty="0"/>
          </a:p>
          <a:p>
            <a:r>
              <a:rPr lang="en-US" sz="1900" dirty="0"/>
              <a:t>The occurrences of the word “</a:t>
            </a:r>
            <a:r>
              <a:rPr lang="en-US" sz="1900" b="1" i="1" dirty="0"/>
              <a:t>bank</a:t>
            </a:r>
            <a:r>
              <a:rPr lang="en-US" sz="1900" dirty="0"/>
              <a:t>” in the two sentences clearly denote different </a:t>
            </a:r>
            <a:r>
              <a:rPr lang="en-US" sz="1900" dirty="0" smtClean="0"/>
              <a:t>meanings  : </a:t>
            </a:r>
            <a:r>
              <a:rPr lang="en-US" sz="1900" dirty="0"/>
              <a:t>sloping land and </a:t>
            </a:r>
            <a:r>
              <a:rPr lang="en-US" sz="1900" dirty="0" smtClean="0"/>
              <a:t> financial </a:t>
            </a:r>
            <a:r>
              <a:rPr lang="en-US" sz="1900" dirty="0"/>
              <a:t>institution, respectively. </a:t>
            </a:r>
            <a:endParaRPr lang="en-US" sz="1900" dirty="0" smtClean="0"/>
          </a:p>
          <a:p>
            <a:endParaRPr lang="en-US" sz="1900" dirty="0"/>
          </a:p>
          <a:p>
            <a:r>
              <a:rPr lang="en-US" sz="1900" dirty="0" smtClean="0"/>
              <a:t>              Most </a:t>
            </a:r>
            <a:r>
              <a:rPr lang="en-US" sz="1900" dirty="0"/>
              <a:t>of the unsupervised techniques implemented in past consider processing of a sentence and tried to disambiguate the target word in the context of this sentence. This approach fails when we are not able to disambiguate the target word only considering the sentence in which it </a:t>
            </a:r>
            <a:r>
              <a:rPr lang="en-US" sz="1900" dirty="0" smtClean="0"/>
              <a:t>occurs, for </a:t>
            </a:r>
            <a:r>
              <a:rPr lang="en-US" sz="1900" dirty="0"/>
              <a:t>example in (b).We try to overcome this type of problem by looking  </a:t>
            </a:r>
            <a:r>
              <a:rPr lang="en-US" sz="1900" dirty="0" smtClean="0"/>
              <a:t>former and latter sentences of  the </a:t>
            </a:r>
            <a:r>
              <a:rPr lang="en-US" sz="1900" dirty="0"/>
              <a:t>sentence in which the target word resides. </a:t>
            </a:r>
          </a:p>
        </p:txBody>
      </p:sp>
    </p:spTree>
    <p:extLst>
      <p:ext uri="{BB962C8B-B14F-4D97-AF65-F5344CB8AC3E}">
        <p14:creationId xmlns:p14="http://schemas.microsoft.com/office/powerpoint/2010/main" val="35944294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273" y="304800"/>
            <a:ext cx="3760966" cy="523220"/>
          </a:xfrm>
          <a:prstGeom prst="rect">
            <a:avLst/>
          </a:prstGeom>
          <a:noFill/>
        </p:spPr>
        <p:txBody>
          <a:bodyPr wrap="none" rtlCol="0">
            <a:spAutoFit/>
          </a:bodyPr>
          <a:lstStyle/>
          <a:p>
            <a:r>
              <a:rPr lang="en-US" sz="2800" b="1" dirty="0" smtClean="0"/>
              <a:t>PROJECT SCOPE :</a:t>
            </a:r>
            <a:endParaRPr lang="en-US" sz="2800" b="1" dirty="0"/>
          </a:p>
        </p:txBody>
      </p:sp>
      <p:sp>
        <p:nvSpPr>
          <p:cNvPr id="4" name="TextBox 3"/>
          <p:cNvSpPr txBox="1"/>
          <p:nvPr/>
        </p:nvSpPr>
        <p:spPr>
          <a:xfrm>
            <a:off x="192205" y="1066800"/>
            <a:ext cx="8385629" cy="5062924"/>
          </a:xfrm>
          <a:prstGeom prst="rect">
            <a:avLst/>
          </a:prstGeom>
          <a:noFill/>
        </p:spPr>
        <p:txBody>
          <a:bodyPr wrap="none" rtlCol="0">
            <a:spAutoFit/>
          </a:bodyPr>
          <a:lstStyle/>
          <a:p>
            <a:pPr marL="342900" indent="-342900">
              <a:buFont typeface="Wingdings" pitchFamily="2" charset="2"/>
              <a:buChar char="§"/>
            </a:pPr>
            <a:r>
              <a:rPr lang="en-US" sz="1900" b="1" dirty="0"/>
              <a:t>Information Retrieval</a:t>
            </a:r>
            <a:r>
              <a:rPr lang="en-US" sz="1900" dirty="0"/>
              <a:t>: WSD helps in improving term indexing </a:t>
            </a:r>
            <a:r>
              <a:rPr lang="en-US" sz="1900" dirty="0" smtClean="0"/>
              <a:t>in</a:t>
            </a:r>
          </a:p>
          <a:p>
            <a:r>
              <a:rPr lang="en-US" sz="1900" dirty="0" smtClean="0"/>
              <a:t>  information retrieval. Documents </a:t>
            </a:r>
            <a:r>
              <a:rPr lang="en-US" sz="1900" dirty="0"/>
              <a:t>should not be ranked based on </a:t>
            </a:r>
            <a:r>
              <a:rPr lang="en-US" sz="1900" dirty="0" smtClean="0"/>
              <a:t>words </a:t>
            </a:r>
          </a:p>
          <a:p>
            <a:r>
              <a:rPr lang="en-US" sz="1900" dirty="0"/>
              <a:t> </a:t>
            </a:r>
            <a:r>
              <a:rPr lang="en-US" sz="1900" dirty="0" smtClean="0"/>
              <a:t> alone, </a:t>
            </a:r>
            <a:r>
              <a:rPr lang="en-US" sz="1900" dirty="0"/>
              <a:t>the documents should be ranked based on word </a:t>
            </a:r>
            <a:r>
              <a:rPr lang="en-US" sz="1900" dirty="0" smtClean="0"/>
              <a:t>senses also.</a:t>
            </a:r>
          </a:p>
          <a:p>
            <a:r>
              <a:rPr lang="en-US" sz="1900" i="1" dirty="0"/>
              <a:t> </a:t>
            </a:r>
            <a:r>
              <a:rPr lang="en-US" sz="1900" i="1" dirty="0" smtClean="0"/>
              <a:t> For </a:t>
            </a:r>
            <a:r>
              <a:rPr lang="en-US" sz="1900" i="1" dirty="0"/>
              <a:t>example</a:t>
            </a:r>
            <a:r>
              <a:rPr lang="en-US" sz="1900" dirty="0"/>
              <a:t>: Using different indexes for keyword “Java” </a:t>
            </a:r>
            <a:r>
              <a:rPr lang="en-US" sz="1900" dirty="0" smtClean="0"/>
              <a:t>as</a:t>
            </a:r>
          </a:p>
          <a:p>
            <a:r>
              <a:rPr lang="en-US" sz="1900" dirty="0" smtClean="0"/>
              <a:t>  “programming </a:t>
            </a:r>
            <a:r>
              <a:rPr lang="en-US" sz="1900" dirty="0"/>
              <a:t>language”, as “type of coffee”, and as “location” will </a:t>
            </a:r>
            <a:endParaRPr lang="en-US" sz="1900" dirty="0" smtClean="0"/>
          </a:p>
          <a:p>
            <a:r>
              <a:rPr lang="en-US" sz="1900" dirty="0" smtClean="0"/>
              <a:t>  improve accuracy </a:t>
            </a:r>
            <a:r>
              <a:rPr lang="en-US" sz="1900" dirty="0"/>
              <a:t>of an IR </a:t>
            </a:r>
            <a:r>
              <a:rPr lang="en-US" sz="1900" dirty="0" smtClean="0"/>
              <a:t>system.</a:t>
            </a:r>
          </a:p>
          <a:p>
            <a:pPr marL="342900" indent="-342900">
              <a:buFont typeface="Wingdings" pitchFamily="2" charset="2"/>
              <a:buChar char="§"/>
            </a:pPr>
            <a:endParaRPr lang="en-US" sz="1900" dirty="0"/>
          </a:p>
          <a:p>
            <a:pPr marL="342900" indent="-342900">
              <a:buFont typeface="Wingdings" pitchFamily="2" charset="2"/>
              <a:buChar char="§"/>
            </a:pPr>
            <a:r>
              <a:rPr lang="en-US" sz="1900" b="1" dirty="0" smtClean="0"/>
              <a:t>Speech </a:t>
            </a:r>
            <a:r>
              <a:rPr lang="en-US" sz="1900" b="1" dirty="0"/>
              <a:t>Processing and Part of Speech </a:t>
            </a:r>
            <a:r>
              <a:rPr lang="en-US" sz="1900" b="1" dirty="0" smtClean="0"/>
              <a:t>tagging</a:t>
            </a:r>
            <a:r>
              <a:rPr lang="en-US" sz="1900" dirty="0" smtClean="0"/>
              <a:t>: We are doing  </a:t>
            </a:r>
          </a:p>
          <a:p>
            <a:r>
              <a:rPr lang="en-US" sz="1900" dirty="0" smtClean="0"/>
              <a:t>  WSD for text processing but this approach can also be used for speech </a:t>
            </a:r>
          </a:p>
          <a:p>
            <a:r>
              <a:rPr lang="en-US" sz="1900" dirty="0" smtClean="0"/>
              <a:t>  processing .</a:t>
            </a:r>
            <a:r>
              <a:rPr lang="en-US" sz="1900" dirty="0"/>
              <a:t> Speech recognition </a:t>
            </a:r>
            <a:r>
              <a:rPr lang="en-US" sz="1900" dirty="0" smtClean="0"/>
              <a:t>i.e., </a:t>
            </a:r>
            <a:r>
              <a:rPr lang="en-US" sz="1900" dirty="0"/>
              <a:t>when processing homophones </a:t>
            </a:r>
            <a:endParaRPr lang="en-US" sz="1900" dirty="0" smtClean="0"/>
          </a:p>
          <a:p>
            <a:r>
              <a:rPr lang="en-US" sz="1900" dirty="0" smtClean="0"/>
              <a:t>  words </a:t>
            </a:r>
            <a:r>
              <a:rPr lang="en-US" sz="1900" dirty="0"/>
              <a:t>which are spelled differently but </a:t>
            </a:r>
            <a:r>
              <a:rPr lang="en-US" sz="1900" dirty="0" smtClean="0"/>
              <a:t>pronounced the </a:t>
            </a:r>
            <a:r>
              <a:rPr lang="en-US" sz="1900" dirty="0"/>
              <a:t>same way. </a:t>
            </a:r>
            <a:endParaRPr lang="en-US" sz="1900" dirty="0" smtClean="0"/>
          </a:p>
          <a:p>
            <a:r>
              <a:rPr lang="en-US" sz="1900" dirty="0" smtClean="0"/>
              <a:t>  </a:t>
            </a:r>
            <a:r>
              <a:rPr lang="en-US" sz="1900" i="1" dirty="0" smtClean="0"/>
              <a:t>For </a:t>
            </a:r>
            <a:r>
              <a:rPr lang="en-US" sz="1900" i="1" dirty="0"/>
              <a:t>example</a:t>
            </a:r>
            <a:r>
              <a:rPr lang="en-US" sz="1900" dirty="0"/>
              <a:t>: “base” and “bass” or “sealing” and “ceiling</a:t>
            </a:r>
            <a:r>
              <a:rPr lang="en-US" sz="1900" dirty="0" smtClean="0"/>
              <a:t>”.</a:t>
            </a:r>
          </a:p>
          <a:p>
            <a:pPr marL="342900" indent="-342900">
              <a:buFont typeface="Wingdings" pitchFamily="2" charset="2"/>
              <a:buChar char="§"/>
            </a:pPr>
            <a:endParaRPr lang="en-US" sz="1900" dirty="0"/>
          </a:p>
          <a:p>
            <a:pPr marL="342900" indent="-342900">
              <a:buFont typeface="Wingdings" pitchFamily="2" charset="2"/>
              <a:buChar char="§"/>
            </a:pPr>
            <a:r>
              <a:rPr lang="en-US" sz="1900" b="1" dirty="0" smtClean="0"/>
              <a:t>Text </a:t>
            </a:r>
            <a:r>
              <a:rPr lang="en-US" sz="1900" b="1" dirty="0"/>
              <a:t>Processing</a:t>
            </a:r>
            <a:r>
              <a:rPr lang="en-US" sz="1900" dirty="0"/>
              <a:t>: W</a:t>
            </a:r>
            <a:r>
              <a:rPr lang="en-US" sz="1900" dirty="0" smtClean="0"/>
              <a:t>hen </a:t>
            </a:r>
            <a:r>
              <a:rPr lang="en-US" sz="1900" dirty="0"/>
              <a:t>words are p</a:t>
            </a:r>
            <a:r>
              <a:rPr lang="en-US" sz="1900" dirty="0" smtClean="0"/>
              <a:t>ronounced in </a:t>
            </a:r>
            <a:r>
              <a:rPr lang="en-US" sz="1900" dirty="0"/>
              <a:t>more than </a:t>
            </a:r>
            <a:r>
              <a:rPr lang="en-US" sz="1900" dirty="0" smtClean="0"/>
              <a:t>one</a:t>
            </a:r>
          </a:p>
          <a:p>
            <a:r>
              <a:rPr lang="en-US" sz="1900" dirty="0" smtClean="0"/>
              <a:t>  way depending </a:t>
            </a:r>
            <a:r>
              <a:rPr lang="en-US" sz="1900" dirty="0"/>
              <a:t>on their meaning. </a:t>
            </a:r>
            <a:endParaRPr lang="en-US" sz="1900" dirty="0" smtClean="0"/>
          </a:p>
          <a:p>
            <a:r>
              <a:rPr lang="en-US" sz="1900" i="1" dirty="0" smtClean="0"/>
              <a:t>  For </a:t>
            </a:r>
            <a:r>
              <a:rPr lang="en-US" sz="1900" i="1" dirty="0"/>
              <a:t>example</a:t>
            </a:r>
            <a:r>
              <a:rPr lang="en-US" sz="1900" dirty="0"/>
              <a:t>: “lead” </a:t>
            </a:r>
            <a:r>
              <a:rPr lang="en-US" sz="1900" dirty="0" smtClean="0"/>
              <a:t>can  be </a:t>
            </a:r>
            <a:r>
              <a:rPr lang="en-US" sz="1900" dirty="0"/>
              <a:t>“in front of” or “type of metal”.</a:t>
            </a:r>
          </a:p>
          <a:p>
            <a:endParaRPr lang="en-US" sz="1900" dirty="0" smtClean="0"/>
          </a:p>
        </p:txBody>
      </p:sp>
    </p:spTree>
    <p:extLst>
      <p:ext uri="{BB962C8B-B14F-4D97-AF65-F5344CB8AC3E}">
        <p14:creationId xmlns:p14="http://schemas.microsoft.com/office/powerpoint/2010/main" val="27310552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5" y="381000"/>
            <a:ext cx="3902030" cy="523220"/>
          </a:xfrm>
          <a:prstGeom prst="rect">
            <a:avLst/>
          </a:prstGeom>
          <a:noFill/>
        </p:spPr>
        <p:txBody>
          <a:bodyPr wrap="none" rtlCol="0">
            <a:spAutoFit/>
          </a:bodyPr>
          <a:lstStyle/>
          <a:p>
            <a:r>
              <a:rPr lang="en-US" sz="2800" b="1" dirty="0" smtClean="0"/>
              <a:t>Related Work Done:</a:t>
            </a:r>
          </a:p>
        </p:txBody>
      </p:sp>
      <p:sp>
        <p:nvSpPr>
          <p:cNvPr id="4" name="TextBox 3"/>
          <p:cNvSpPr txBox="1"/>
          <p:nvPr/>
        </p:nvSpPr>
        <p:spPr>
          <a:xfrm>
            <a:off x="228600" y="1197126"/>
            <a:ext cx="8534400" cy="4185761"/>
          </a:xfrm>
          <a:prstGeom prst="rect">
            <a:avLst/>
          </a:prstGeom>
          <a:noFill/>
        </p:spPr>
        <p:txBody>
          <a:bodyPr wrap="square" rtlCol="0">
            <a:spAutoFit/>
          </a:bodyPr>
          <a:lstStyle/>
          <a:p>
            <a:pPr marL="342900" indent="-342900">
              <a:buFont typeface="Wingdings" pitchFamily="2" charset="2"/>
              <a:buChar char="§"/>
            </a:pPr>
            <a:r>
              <a:rPr lang="en-US" sz="1900" b="1" dirty="0" smtClean="0"/>
              <a:t>Supervised Methods</a:t>
            </a:r>
            <a:r>
              <a:rPr lang="en-US" sz="1900" dirty="0" smtClean="0"/>
              <a:t>:</a:t>
            </a:r>
            <a:r>
              <a:rPr lang="en-US" sz="1900" dirty="0"/>
              <a:t> </a:t>
            </a:r>
            <a:r>
              <a:rPr lang="en-US" sz="1900" dirty="0" smtClean="0"/>
              <a:t>These are </a:t>
            </a:r>
            <a:r>
              <a:rPr lang="en-US" sz="1900" dirty="0"/>
              <a:t>based on the assumption that the context can provide enough evidence on </a:t>
            </a:r>
            <a:r>
              <a:rPr lang="en-US" sz="1900" dirty="0" smtClean="0"/>
              <a:t>its own </a:t>
            </a:r>
            <a:r>
              <a:rPr lang="en-US" sz="1900" dirty="0"/>
              <a:t>to disambiguate </a:t>
            </a:r>
            <a:r>
              <a:rPr lang="en-US" sz="1900" dirty="0" smtClean="0"/>
              <a:t>words.</a:t>
            </a:r>
            <a:r>
              <a:rPr lang="en-US" sz="1900" dirty="0"/>
              <a:t> M</a:t>
            </a:r>
            <a:r>
              <a:rPr lang="en-US" sz="1900" dirty="0" smtClean="0"/>
              <a:t>emory-based</a:t>
            </a:r>
            <a:r>
              <a:rPr lang="en-US" sz="1900" dirty="0"/>
              <a:t> learning </a:t>
            </a:r>
            <a:r>
              <a:rPr lang="en-US" sz="1900" dirty="0" smtClean="0"/>
              <a:t>is </a:t>
            </a:r>
            <a:r>
              <a:rPr lang="en-US" sz="1900" dirty="0"/>
              <a:t>the most successful </a:t>
            </a:r>
            <a:r>
              <a:rPr lang="en-US" sz="1900" dirty="0" smtClean="0"/>
              <a:t>approaches, because </a:t>
            </a:r>
            <a:r>
              <a:rPr lang="en-US" sz="1900" dirty="0"/>
              <a:t>they can cope with the high-dimensionality of the feature space. T</a:t>
            </a:r>
            <a:r>
              <a:rPr lang="en-US" sz="1900" dirty="0" smtClean="0"/>
              <a:t>hese methods </a:t>
            </a:r>
            <a:r>
              <a:rPr lang="en-US" sz="1900" dirty="0"/>
              <a:t>are subject to a new </a:t>
            </a:r>
            <a:r>
              <a:rPr lang="en-US" sz="1900" dirty="0" smtClean="0"/>
              <a:t> knowledge </a:t>
            </a:r>
            <a:r>
              <a:rPr lang="en-US" sz="1900" dirty="0"/>
              <a:t>acquisition bottleneck since they rely on </a:t>
            </a:r>
            <a:r>
              <a:rPr lang="en-US" sz="1900" dirty="0" smtClean="0"/>
              <a:t>large amounts of </a:t>
            </a:r>
            <a:r>
              <a:rPr lang="en-US" sz="1900" dirty="0"/>
              <a:t>manually sense-tagged corpora for training, which are laborious and expensive to create</a:t>
            </a:r>
            <a:r>
              <a:rPr lang="en-US" sz="1900" dirty="0" smtClean="0"/>
              <a:t>.</a:t>
            </a:r>
          </a:p>
          <a:p>
            <a:r>
              <a:rPr lang="en-US" sz="1900" i="1" dirty="0" smtClean="0"/>
              <a:t>     Example</a:t>
            </a:r>
            <a:r>
              <a:rPr lang="en-US" sz="1900" dirty="0" smtClean="0"/>
              <a:t> : Naive </a:t>
            </a:r>
            <a:r>
              <a:rPr lang="en-US" sz="1900" dirty="0"/>
              <a:t>Bayes </a:t>
            </a:r>
            <a:r>
              <a:rPr lang="en-US" sz="1900" dirty="0" smtClean="0"/>
              <a:t>Classifier.</a:t>
            </a:r>
          </a:p>
          <a:p>
            <a:pPr marL="342900" indent="-342900">
              <a:buFont typeface="Wingdings" pitchFamily="2" charset="2"/>
              <a:buChar char="§"/>
            </a:pPr>
            <a:endParaRPr lang="en-US" sz="1900" dirty="0" smtClean="0"/>
          </a:p>
          <a:p>
            <a:pPr marL="342900" indent="-342900">
              <a:buFont typeface="Wingdings" pitchFamily="2" charset="2"/>
              <a:buChar char="§"/>
            </a:pPr>
            <a:r>
              <a:rPr lang="en-US" sz="1900" b="1" dirty="0" smtClean="0"/>
              <a:t>Semi-supervised Methods: </a:t>
            </a:r>
            <a:r>
              <a:rPr lang="en-US" sz="1900" dirty="0" smtClean="0"/>
              <a:t>The </a:t>
            </a:r>
            <a:r>
              <a:rPr lang="en-US" sz="1900" dirty="0"/>
              <a:t>semi-supervised </a:t>
            </a:r>
            <a:r>
              <a:rPr lang="en-US" sz="1900" dirty="0" smtClean="0"/>
              <a:t> are getting popular </a:t>
            </a:r>
            <a:r>
              <a:rPr lang="en-US" sz="1900" dirty="0"/>
              <a:t>because of their ability to get by with only </a:t>
            </a:r>
            <a:r>
              <a:rPr lang="en-US" sz="1900" dirty="0" smtClean="0"/>
              <a:t>a small </a:t>
            </a:r>
            <a:r>
              <a:rPr lang="en-US" sz="1900" dirty="0"/>
              <a:t>amount of </a:t>
            </a:r>
            <a:r>
              <a:rPr lang="en-US" sz="1900" dirty="0" smtClean="0"/>
              <a:t>labeled data </a:t>
            </a:r>
            <a:r>
              <a:rPr lang="en-US" sz="1900" dirty="0"/>
              <a:t>while often outperforming </a:t>
            </a:r>
            <a:r>
              <a:rPr lang="en-US" sz="1900" dirty="0" smtClean="0"/>
              <a:t>totally unsupervised </a:t>
            </a:r>
            <a:r>
              <a:rPr lang="en-US" sz="1900" dirty="0"/>
              <a:t>methods on large data sets</a:t>
            </a:r>
            <a:r>
              <a:rPr lang="en-US" sz="1900" dirty="0" smtClean="0"/>
              <a:t>.</a:t>
            </a:r>
          </a:p>
          <a:p>
            <a:r>
              <a:rPr lang="en-US" sz="1900" i="1" dirty="0" smtClean="0"/>
              <a:t>     Example</a:t>
            </a:r>
            <a:r>
              <a:rPr lang="en-US" sz="1900" dirty="0" smtClean="0"/>
              <a:t> : Bootstrapping.</a:t>
            </a:r>
            <a:endParaRPr lang="en-US" sz="1900" i="1" dirty="0" smtClean="0"/>
          </a:p>
        </p:txBody>
      </p:sp>
    </p:spTree>
    <p:extLst>
      <p:ext uri="{BB962C8B-B14F-4D97-AF65-F5344CB8AC3E}">
        <p14:creationId xmlns:p14="http://schemas.microsoft.com/office/powerpoint/2010/main" val="27605063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842" y="990600"/>
            <a:ext cx="8382000" cy="4185761"/>
          </a:xfrm>
          <a:prstGeom prst="rect">
            <a:avLst/>
          </a:prstGeom>
          <a:noFill/>
        </p:spPr>
        <p:txBody>
          <a:bodyPr wrap="square" rtlCol="0">
            <a:spAutoFit/>
          </a:bodyPr>
          <a:lstStyle/>
          <a:p>
            <a:r>
              <a:rPr lang="en-US" sz="1900" b="1" dirty="0" smtClean="0"/>
              <a:t>Unsupervised Methods</a:t>
            </a:r>
            <a:r>
              <a:rPr lang="en-US" sz="1900" dirty="0"/>
              <a:t> </a:t>
            </a:r>
            <a:r>
              <a:rPr lang="en-US" sz="1900" dirty="0" smtClean="0"/>
              <a:t>: This algorithm can </a:t>
            </a:r>
            <a:r>
              <a:rPr lang="en-US" sz="1900" dirty="0"/>
              <a:t>accurately </a:t>
            </a:r>
            <a:endParaRPr lang="en-US" sz="1900" dirty="0" smtClean="0"/>
          </a:p>
          <a:p>
            <a:r>
              <a:rPr lang="en-US" sz="1900" dirty="0" smtClean="0"/>
              <a:t>disambiguate </a:t>
            </a:r>
            <a:r>
              <a:rPr lang="en-US" sz="1900" dirty="0"/>
              <a:t>word senses in a </a:t>
            </a:r>
            <a:r>
              <a:rPr lang="en-US" sz="1900" dirty="0" smtClean="0"/>
              <a:t>large, completely </a:t>
            </a:r>
            <a:r>
              <a:rPr lang="en-US" sz="1900" dirty="0"/>
              <a:t>untagged </a:t>
            </a:r>
            <a:r>
              <a:rPr lang="en-US" sz="1900" dirty="0" smtClean="0"/>
              <a:t>corpus.</a:t>
            </a:r>
          </a:p>
          <a:p>
            <a:endParaRPr lang="en-US" sz="1900" b="1" dirty="0"/>
          </a:p>
          <a:p>
            <a:r>
              <a:rPr lang="en-US" sz="1900" b="1" dirty="0" smtClean="0"/>
              <a:t>Lesk Algorithm</a:t>
            </a:r>
            <a:r>
              <a:rPr lang="en-US" sz="1900" dirty="0" smtClean="0"/>
              <a:t> </a:t>
            </a:r>
            <a:r>
              <a:rPr lang="en-US" sz="1900" baseline="30000" dirty="0" smtClean="0"/>
              <a:t>[1]</a:t>
            </a:r>
            <a:r>
              <a:rPr lang="en-US" sz="1900" dirty="0" smtClean="0"/>
              <a:t>: This algorithm performs WSD by calculating the</a:t>
            </a:r>
          </a:p>
          <a:p>
            <a:r>
              <a:rPr lang="en-US" sz="1900" dirty="0"/>
              <a:t>r</a:t>
            </a:r>
            <a:r>
              <a:rPr lang="en-US" sz="1900" dirty="0" smtClean="0"/>
              <a:t>elative word overlap </a:t>
            </a:r>
            <a:r>
              <a:rPr lang="en-US" sz="1900" dirty="0"/>
              <a:t>between the context of usage of a target word</a:t>
            </a:r>
            <a:r>
              <a:rPr lang="en-US" sz="1900" dirty="0" smtClean="0"/>
              <a:t>,</a:t>
            </a:r>
          </a:p>
          <a:p>
            <a:r>
              <a:rPr lang="en-US" sz="1900" dirty="0" smtClean="0"/>
              <a:t>and </a:t>
            </a:r>
            <a:r>
              <a:rPr lang="en-US" sz="1900" dirty="0"/>
              <a:t>the dictionary definition of each of its senses </a:t>
            </a:r>
            <a:r>
              <a:rPr lang="en-US" sz="1900" dirty="0" smtClean="0"/>
              <a:t>.</a:t>
            </a:r>
            <a:r>
              <a:rPr lang="en-US" sz="1900" dirty="0"/>
              <a:t> The sense with </a:t>
            </a:r>
            <a:r>
              <a:rPr lang="en-US" sz="1900" dirty="0" smtClean="0"/>
              <a:t>the</a:t>
            </a:r>
          </a:p>
          <a:p>
            <a:r>
              <a:rPr lang="en-US" sz="1900" dirty="0" smtClean="0"/>
              <a:t> </a:t>
            </a:r>
            <a:r>
              <a:rPr lang="en-US" sz="1900" dirty="0"/>
              <a:t>highest overlap is then selected as the most </a:t>
            </a:r>
            <a:r>
              <a:rPr lang="en-US" sz="1900" dirty="0" smtClean="0"/>
              <a:t>valid output. </a:t>
            </a:r>
          </a:p>
          <a:p>
            <a:endParaRPr lang="en-US" sz="1900" dirty="0"/>
          </a:p>
          <a:p>
            <a:r>
              <a:rPr lang="en-US" sz="1900" b="1" dirty="0" smtClean="0"/>
              <a:t>Extended Lesk Algorithm</a:t>
            </a:r>
            <a:r>
              <a:rPr lang="en-US" sz="1900" baseline="30000" dirty="0" smtClean="0"/>
              <a:t>[4]</a:t>
            </a:r>
            <a:r>
              <a:rPr lang="en-US" sz="1900" b="1" dirty="0" smtClean="0"/>
              <a:t> </a:t>
            </a:r>
            <a:r>
              <a:rPr lang="en-US" sz="1900" dirty="0" smtClean="0"/>
              <a:t>:Shortcoming of the original  lesk algorithm is that it matches each word in the context of target word with the dictionary definition of each of its senses.</a:t>
            </a:r>
            <a:r>
              <a:rPr lang="en-US" sz="1900" dirty="0"/>
              <a:t> Banerjee and </a:t>
            </a:r>
            <a:r>
              <a:rPr lang="en-US" sz="1900" dirty="0" smtClean="0"/>
              <a:t>Pedersen</a:t>
            </a:r>
            <a:r>
              <a:rPr lang="en-US" sz="1900" baseline="30000" dirty="0" smtClean="0"/>
              <a:t>[1]</a:t>
            </a:r>
            <a:r>
              <a:rPr lang="en-US" sz="1900" dirty="0" smtClean="0"/>
              <a:t> </a:t>
            </a:r>
            <a:r>
              <a:rPr lang="en-US" sz="1900" dirty="0"/>
              <a:t>(2002) extended the basic algorithm </a:t>
            </a:r>
            <a:r>
              <a:rPr lang="en-US" sz="1900" dirty="0" smtClean="0"/>
              <a:t>to </a:t>
            </a:r>
            <a:r>
              <a:rPr lang="en-US" sz="1900" dirty="0"/>
              <a:t>include hierarchical information, i.e. expanding the </a:t>
            </a:r>
            <a:r>
              <a:rPr lang="en-US" sz="1900" dirty="0" smtClean="0"/>
              <a:t>definitions </a:t>
            </a:r>
            <a:r>
              <a:rPr lang="en-US" sz="1900" dirty="0"/>
              <a:t>to include definitions of hyponyms and </a:t>
            </a:r>
            <a:r>
              <a:rPr lang="en-US" sz="1900" dirty="0" smtClean="0"/>
              <a:t>hypernyms </a:t>
            </a:r>
            <a:r>
              <a:rPr lang="en-US" sz="1900" dirty="0"/>
              <a:t>of the synset containing a given </a:t>
            </a:r>
            <a:r>
              <a:rPr lang="en-US" sz="1900" dirty="0" smtClean="0"/>
              <a:t>sense.</a:t>
            </a:r>
            <a:endParaRPr lang="en-US" sz="1900" dirty="0"/>
          </a:p>
        </p:txBody>
      </p:sp>
    </p:spTree>
    <p:extLst>
      <p:ext uri="{BB962C8B-B14F-4D97-AF65-F5344CB8AC3E}">
        <p14:creationId xmlns:p14="http://schemas.microsoft.com/office/powerpoint/2010/main" val="10266071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696200" cy="4185761"/>
          </a:xfrm>
          <a:prstGeom prst="rect">
            <a:avLst/>
          </a:prstGeom>
        </p:spPr>
        <p:txBody>
          <a:bodyPr wrap="square">
            <a:spAutoFit/>
          </a:bodyPr>
          <a:lstStyle/>
          <a:p>
            <a:r>
              <a:rPr lang="en-US" sz="1900" b="1" dirty="0" smtClean="0"/>
              <a:t>Lesk algorithm</a:t>
            </a:r>
            <a:r>
              <a:rPr lang="en-US" sz="1900" dirty="0" smtClean="0"/>
              <a:t> :</a:t>
            </a:r>
            <a:endParaRPr lang="en-US" sz="1900" b="1" dirty="0" smtClean="0"/>
          </a:p>
          <a:p>
            <a:endParaRPr lang="en-US" sz="1900" b="1" dirty="0"/>
          </a:p>
          <a:p>
            <a:r>
              <a:rPr lang="en-US" sz="1900" b="1" dirty="0" smtClean="0"/>
              <a:t>function </a:t>
            </a:r>
            <a:r>
              <a:rPr lang="en-US" sz="1900" dirty="0"/>
              <a:t>SIMPLIFIED </a:t>
            </a:r>
            <a:r>
              <a:rPr lang="en-US" sz="1900" dirty="0" smtClean="0"/>
              <a:t>LESK(</a:t>
            </a:r>
            <a:r>
              <a:rPr lang="en-US" sz="1900" i="1" dirty="0" smtClean="0"/>
              <a:t>word, sentence</a:t>
            </a:r>
            <a:r>
              <a:rPr lang="en-US" sz="1900" dirty="0" smtClean="0"/>
              <a:t>) </a:t>
            </a:r>
            <a:r>
              <a:rPr lang="en-US" sz="1900" b="1" dirty="0"/>
              <a:t>returns </a:t>
            </a:r>
            <a:r>
              <a:rPr lang="en-US" sz="1900" i="1" dirty="0"/>
              <a:t>best sense of word </a:t>
            </a:r>
            <a:endParaRPr lang="en-US" sz="1900" dirty="0"/>
          </a:p>
          <a:p>
            <a:r>
              <a:rPr lang="en-US" sz="1900" i="1" dirty="0"/>
              <a:t>best-sense ←</a:t>
            </a:r>
            <a:r>
              <a:rPr lang="en-US" sz="1900" i="1" dirty="0" smtClean="0"/>
              <a:t>most </a:t>
            </a:r>
            <a:r>
              <a:rPr lang="en-US" sz="1900" i="1" dirty="0"/>
              <a:t>frequent sense for word </a:t>
            </a:r>
            <a:endParaRPr lang="en-US" sz="1900" dirty="0"/>
          </a:p>
          <a:p>
            <a:r>
              <a:rPr lang="en-US" sz="1900" i="1" dirty="0"/>
              <a:t>max-overlap ←</a:t>
            </a:r>
            <a:r>
              <a:rPr lang="en-US" sz="1900" i="1" dirty="0" smtClean="0"/>
              <a:t> </a:t>
            </a:r>
            <a:r>
              <a:rPr lang="en-US" sz="1900" i="1" dirty="0"/>
              <a:t>0 </a:t>
            </a:r>
            <a:endParaRPr lang="en-US" sz="1900" dirty="0"/>
          </a:p>
          <a:p>
            <a:r>
              <a:rPr lang="en-US" sz="1900" i="1" dirty="0"/>
              <a:t>context ← </a:t>
            </a:r>
            <a:r>
              <a:rPr lang="en-US" sz="1900" i="1" dirty="0" smtClean="0"/>
              <a:t>set </a:t>
            </a:r>
            <a:r>
              <a:rPr lang="en-US" sz="1900" i="1" dirty="0"/>
              <a:t>of words in sentence </a:t>
            </a:r>
            <a:endParaRPr lang="en-US" sz="1900" dirty="0"/>
          </a:p>
          <a:p>
            <a:r>
              <a:rPr lang="en-US" sz="1900" b="1" dirty="0"/>
              <a:t>for each </a:t>
            </a:r>
            <a:r>
              <a:rPr lang="en-US" sz="1900" i="1" dirty="0"/>
              <a:t>sense </a:t>
            </a:r>
            <a:r>
              <a:rPr lang="en-US" sz="1900" b="1" dirty="0"/>
              <a:t>in </a:t>
            </a:r>
            <a:r>
              <a:rPr lang="en-US" sz="1900" i="1" dirty="0"/>
              <a:t>senses of word </a:t>
            </a:r>
            <a:r>
              <a:rPr lang="en-US" sz="1900" b="1" dirty="0"/>
              <a:t>do </a:t>
            </a:r>
            <a:endParaRPr lang="en-US" sz="1900" dirty="0"/>
          </a:p>
          <a:p>
            <a:r>
              <a:rPr lang="en-US" sz="1900" i="1" dirty="0" smtClean="0"/>
              <a:t>     signature </a:t>
            </a:r>
            <a:r>
              <a:rPr lang="en-US" sz="1900" i="1" dirty="0"/>
              <a:t>←</a:t>
            </a:r>
            <a:r>
              <a:rPr lang="en-US" sz="1900" i="1" dirty="0" smtClean="0"/>
              <a:t> </a:t>
            </a:r>
            <a:r>
              <a:rPr lang="en-US" sz="1900" i="1" dirty="0"/>
              <a:t>set of words in the gloss and </a:t>
            </a:r>
            <a:r>
              <a:rPr lang="en-US" sz="1900" i="1" dirty="0" smtClean="0"/>
              <a:t>examples sense </a:t>
            </a:r>
            <a:endParaRPr lang="en-US" sz="1900" dirty="0"/>
          </a:p>
          <a:p>
            <a:r>
              <a:rPr lang="en-US" sz="1900" i="1" dirty="0" smtClean="0"/>
              <a:t>     overlap </a:t>
            </a:r>
            <a:r>
              <a:rPr lang="en-US" sz="1900" i="1" dirty="0"/>
              <a:t>←</a:t>
            </a:r>
            <a:r>
              <a:rPr lang="en-US" sz="1900" dirty="0" smtClean="0"/>
              <a:t> </a:t>
            </a:r>
            <a:r>
              <a:rPr lang="en-US" sz="1900" dirty="0"/>
              <a:t>COMPUTEOVERLAP </a:t>
            </a:r>
            <a:r>
              <a:rPr lang="en-US" sz="1900" dirty="0" smtClean="0"/>
              <a:t>(</a:t>
            </a:r>
            <a:r>
              <a:rPr lang="en-US" sz="1900" i="1" dirty="0" smtClean="0"/>
              <a:t>signature, context</a:t>
            </a:r>
            <a:r>
              <a:rPr lang="en-US" sz="1900" dirty="0" smtClean="0"/>
              <a:t>) </a:t>
            </a:r>
            <a:endParaRPr lang="en-US" sz="1900" dirty="0"/>
          </a:p>
          <a:p>
            <a:r>
              <a:rPr lang="en-US" sz="1900" b="1" dirty="0" smtClean="0"/>
              <a:t>     if </a:t>
            </a:r>
            <a:r>
              <a:rPr lang="en-US" sz="1900" i="1" dirty="0"/>
              <a:t>overlap &gt; max-overlap </a:t>
            </a:r>
            <a:r>
              <a:rPr lang="en-US" sz="1900" b="1" dirty="0"/>
              <a:t>then </a:t>
            </a:r>
            <a:endParaRPr lang="en-US" sz="1900" dirty="0"/>
          </a:p>
          <a:p>
            <a:r>
              <a:rPr lang="en-US" sz="1900" i="1" dirty="0" smtClean="0"/>
              <a:t>                  max-overlap </a:t>
            </a:r>
            <a:r>
              <a:rPr lang="en-US" sz="1900" i="1" dirty="0"/>
              <a:t>← </a:t>
            </a:r>
            <a:r>
              <a:rPr lang="en-US" sz="1900" i="1" dirty="0" smtClean="0"/>
              <a:t>overlap </a:t>
            </a:r>
            <a:endParaRPr lang="en-US" sz="1900" dirty="0"/>
          </a:p>
          <a:p>
            <a:r>
              <a:rPr lang="en-US" sz="1900" dirty="0" smtClean="0"/>
              <a:t>                  best-sense </a:t>
            </a:r>
            <a:r>
              <a:rPr lang="en-US" sz="1900" i="1" dirty="0"/>
              <a:t>← </a:t>
            </a:r>
            <a:r>
              <a:rPr lang="en-US" sz="1900" dirty="0" smtClean="0"/>
              <a:t>sense </a:t>
            </a:r>
            <a:endParaRPr lang="en-US" sz="1900" dirty="0"/>
          </a:p>
          <a:p>
            <a:r>
              <a:rPr lang="en-US" sz="1900" b="1" dirty="0"/>
              <a:t>end return </a:t>
            </a:r>
            <a:r>
              <a:rPr lang="en-US" sz="1900" dirty="0"/>
              <a:t>(</a:t>
            </a:r>
            <a:r>
              <a:rPr lang="en-US" sz="1900" i="1" dirty="0"/>
              <a:t>best-sense</a:t>
            </a:r>
            <a:r>
              <a:rPr lang="en-US" sz="1900" dirty="0"/>
              <a:t>) </a:t>
            </a:r>
          </a:p>
        </p:txBody>
      </p:sp>
    </p:spTree>
    <p:extLst>
      <p:ext uri="{BB962C8B-B14F-4D97-AF65-F5344CB8AC3E}">
        <p14:creationId xmlns:p14="http://schemas.microsoft.com/office/powerpoint/2010/main" val="1904346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982728" cy="523220"/>
          </a:xfrm>
          <a:prstGeom prst="rect">
            <a:avLst/>
          </a:prstGeom>
          <a:noFill/>
        </p:spPr>
        <p:txBody>
          <a:bodyPr wrap="none" rtlCol="0">
            <a:spAutoFit/>
          </a:bodyPr>
          <a:lstStyle/>
          <a:p>
            <a:r>
              <a:rPr lang="en-US" sz="2800" b="1" dirty="0" smtClean="0"/>
              <a:t>What “different” we are doing ?</a:t>
            </a:r>
          </a:p>
        </p:txBody>
      </p:sp>
      <p:sp>
        <p:nvSpPr>
          <p:cNvPr id="3" name="TextBox 2"/>
          <p:cNvSpPr txBox="1"/>
          <p:nvPr/>
        </p:nvSpPr>
        <p:spPr>
          <a:xfrm>
            <a:off x="493594" y="1270252"/>
            <a:ext cx="7736006" cy="3600986"/>
          </a:xfrm>
          <a:prstGeom prst="rect">
            <a:avLst/>
          </a:prstGeom>
          <a:noFill/>
        </p:spPr>
        <p:txBody>
          <a:bodyPr wrap="square" rtlCol="0">
            <a:spAutoFit/>
          </a:bodyPr>
          <a:lstStyle/>
          <a:p>
            <a:r>
              <a:rPr lang="en-US" sz="1900" dirty="0" smtClean="0"/>
              <a:t>The algorithms developed till now are having the maximum accuracy of 63.9 %</a:t>
            </a:r>
            <a:r>
              <a:rPr lang="en-US" sz="1900" baseline="30000" dirty="0" smtClean="0"/>
              <a:t>[7]</a:t>
            </a:r>
            <a:r>
              <a:rPr lang="en-US" sz="1900" dirty="0" smtClean="0"/>
              <a:t> and these algorithms considers the context area as the single sentence where the target word resides.</a:t>
            </a:r>
          </a:p>
          <a:p>
            <a:endParaRPr lang="en-US" sz="1900" dirty="0" smtClean="0"/>
          </a:p>
          <a:p>
            <a:r>
              <a:rPr lang="en-US" sz="1900" dirty="0" smtClean="0"/>
              <a:t>                 The </a:t>
            </a:r>
            <a:r>
              <a:rPr lang="en-US" sz="1900" dirty="0"/>
              <a:t>key idea is to enlarge context area by looking at k-former sentences and k-latter sentences </a:t>
            </a:r>
            <a:r>
              <a:rPr lang="en-US" sz="1900" dirty="0" smtClean="0"/>
              <a:t> from </a:t>
            </a:r>
            <a:r>
              <a:rPr lang="en-US" sz="1900" dirty="0"/>
              <a:t>the sentence in which the target word </a:t>
            </a:r>
            <a:r>
              <a:rPr lang="en-US" sz="1900" dirty="0" smtClean="0"/>
              <a:t>occurs. Because it may be possible that we are unable to disambiguate the target word ,considering only the single sentence.</a:t>
            </a:r>
          </a:p>
          <a:p>
            <a:endParaRPr lang="en-US" sz="1900" dirty="0"/>
          </a:p>
          <a:p>
            <a:r>
              <a:rPr lang="en-US" sz="1900" dirty="0" smtClean="0"/>
              <a:t>By this we will try to implement a new algorithm which is more accurate than existing ones with good performance .</a:t>
            </a:r>
            <a:endParaRPr lang="en-US" sz="1900" dirty="0"/>
          </a:p>
        </p:txBody>
      </p:sp>
    </p:spTree>
    <p:extLst>
      <p:ext uri="{BB962C8B-B14F-4D97-AF65-F5344CB8AC3E}">
        <p14:creationId xmlns:p14="http://schemas.microsoft.com/office/powerpoint/2010/main" val="3827188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763" y="304800"/>
            <a:ext cx="3554178" cy="523220"/>
          </a:xfrm>
          <a:prstGeom prst="rect">
            <a:avLst/>
          </a:prstGeom>
          <a:noFill/>
        </p:spPr>
        <p:txBody>
          <a:bodyPr wrap="none" rtlCol="0">
            <a:spAutoFit/>
          </a:bodyPr>
          <a:lstStyle/>
          <a:p>
            <a:r>
              <a:rPr lang="en-US" sz="2800" b="1" dirty="0" smtClean="0"/>
              <a:t>OUR APPROACH:</a:t>
            </a:r>
            <a:endParaRPr lang="en-US" sz="2800" b="1" dirty="0"/>
          </a:p>
        </p:txBody>
      </p:sp>
      <p:sp>
        <p:nvSpPr>
          <p:cNvPr id="4" name="TextBox 3"/>
          <p:cNvSpPr txBox="1"/>
          <p:nvPr/>
        </p:nvSpPr>
        <p:spPr>
          <a:xfrm>
            <a:off x="228600" y="959078"/>
            <a:ext cx="8153400" cy="5062924"/>
          </a:xfrm>
          <a:prstGeom prst="rect">
            <a:avLst/>
          </a:prstGeom>
          <a:noFill/>
        </p:spPr>
        <p:txBody>
          <a:bodyPr wrap="square" rtlCol="0">
            <a:spAutoFit/>
          </a:bodyPr>
          <a:lstStyle/>
          <a:p>
            <a:r>
              <a:rPr lang="en-US" sz="1900" dirty="0" smtClean="0"/>
              <a:t>Here </a:t>
            </a:r>
            <a:r>
              <a:rPr lang="en-US" sz="1900" dirty="0"/>
              <a:t>are the steps for disambiguating a target word in a paragraph(s) : </a:t>
            </a:r>
            <a:endParaRPr lang="en-US" sz="1900" dirty="0" smtClean="0"/>
          </a:p>
          <a:p>
            <a:endParaRPr lang="en-US" sz="1900" dirty="0" smtClean="0"/>
          </a:p>
          <a:p>
            <a:pPr marL="285750" indent="-285750">
              <a:buFont typeface="Wingdings" pitchFamily="2" charset="2"/>
              <a:buChar char="§"/>
            </a:pPr>
            <a:endParaRPr lang="en-US" sz="1900" dirty="0"/>
          </a:p>
          <a:p>
            <a:pPr marL="285750" indent="-285750">
              <a:buFont typeface="Wingdings" pitchFamily="2" charset="2"/>
              <a:buChar char="§"/>
            </a:pPr>
            <a:r>
              <a:rPr lang="en-US" sz="1900" dirty="0" smtClean="0"/>
              <a:t>The </a:t>
            </a:r>
            <a:r>
              <a:rPr lang="en-US" sz="1900" dirty="0"/>
              <a:t>different senses of the target word are taken in a list. </a:t>
            </a:r>
            <a:endParaRPr lang="en-US" sz="1900" dirty="0" smtClean="0"/>
          </a:p>
          <a:p>
            <a:pPr marL="285750" indent="-285750">
              <a:buFont typeface="Wingdings" pitchFamily="2" charset="2"/>
              <a:buChar char="§"/>
            </a:pPr>
            <a:endParaRPr lang="en-US" sz="1900" dirty="0"/>
          </a:p>
          <a:p>
            <a:pPr marL="285750" indent="-285750">
              <a:buFont typeface="Wingdings" pitchFamily="2" charset="2"/>
              <a:buChar char="§"/>
            </a:pPr>
            <a:r>
              <a:rPr lang="en-US" sz="1900" dirty="0" smtClean="0"/>
              <a:t>Each </a:t>
            </a:r>
            <a:r>
              <a:rPr lang="en-US" sz="1900" dirty="0"/>
              <a:t>sentence in the context window is partitioned into a list of tokens and Part Of Speech disambiguation (tagging) is done using </a:t>
            </a:r>
            <a:r>
              <a:rPr lang="en-US" sz="1900" dirty="0" smtClean="0"/>
              <a:t>a Stanford Parser.</a:t>
            </a:r>
          </a:p>
          <a:p>
            <a:endParaRPr lang="en-US" sz="1900" dirty="0"/>
          </a:p>
          <a:p>
            <a:pPr marL="285750" indent="-285750">
              <a:buFont typeface="Wingdings" pitchFamily="2" charset="2"/>
              <a:buChar char="§"/>
            </a:pPr>
            <a:r>
              <a:rPr lang="en-US" sz="1900" dirty="0" smtClean="0"/>
              <a:t>Weight </a:t>
            </a:r>
            <a:r>
              <a:rPr lang="en-US" sz="1900" dirty="0"/>
              <a:t>is assigned to each sense by matching the signature and context. Context: List of </a:t>
            </a:r>
            <a:r>
              <a:rPr lang="en-US" sz="1900" dirty="0" smtClean="0"/>
              <a:t>Hypernym(Noun </a:t>
            </a:r>
            <a:r>
              <a:rPr lang="en-US" sz="1900" dirty="0"/>
              <a:t>or </a:t>
            </a:r>
            <a:r>
              <a:rPr lang="en-US" sz="1900" dirty="0" smtClean="0"/>
              <a:t>Verb or Adverb or Adjective) </a:t>
            </a:r>
            <a:r>
              <a:rPr lang="en-US" sz="1900" dirty="0"/>
              <a:t>of each word in inspection set limit. Signature: Set of words of gloss and examples of the sense in observation. </a:t>
            </a:r>
            <a:r>
              <a:rPr lang="en-US" sz="1900" dirty="0" smtClean="0"/>
              <a:t> </a:t>
            </a:r>
          </a:p>
          <a:p>
            <a:pPr marL="285750" indent="-285750">
              <a:buFont typeface="Wingdings" pitchFamily="2" charset="2"/>
              <a:buChar char="§"/>
            </a:pPr>
            <a:endParaRPr lang="en-US" sz="1900" dirty="0" smtClean="0"/>
          </a:p>
          <a:p>
            <a:pPr marL="285750" indent="-285750">
              <a:buFont typeface="Wingdings" pitchFamily="2" charset="2"/>
              <a:buChar char="§"/>
            </a:pPr>
            <a:r>
              <a:rPr lang="en-US" sz="1900" dirty="0" smtClean="0"/>
              <a:t>When </a:t>
            </a:r>
            <a:r>
              <a:rPr lang="en-US" sz="1900" dirty="0"/>
              <a:t>weight is assigned to each sense of the target </a:t>
            </a:r>
            <a:r>
              <a:rPr lang="en-US" sz="1900" dirty="0" smtClean="0"/>
              <a:t>word, the </a:t>
            </a:r>
            <a:r>
              <a:rPr lang="en-US" sz="1900" dirty="0"/>
              <a:t>sense with highest </a:t>
            </a:r>
            <a:r>
              <a:rPr lang="en-US" sz="1900" dirty="0" smtClean="0"/>
              <a:t>score </a:t>
            </a:r>
            <a:r>
              <a:rPr lang="en-US" sz="1900" dirty="0"/>
              <a:t>is selected as </a:t>
            </a:r>
            <a:r>
              <a:rPr lang="en-US" sz="1900" dirty="0" smtClean="0"/>
              <a:t>output. </a:t>
            </a:r>
            <a:endParaRPr lang="en-US" sz="1900" dirty="0"/>
          </a:p>
          <a:p>
            <a:pPr marL="457200" indent="-457200">
              <a:buFont typeface="Wingdings" pitchFamily="2" charset="2"/>
              <a:buChar char="§"/>
            </a:pPr>
            <a:endParaRPr lang="en-US" sz="1900" dirty="0"/>
          </a:p>
        </p:txBody>
      </p:sp>
    </p:spTree>
    <p:extLst>
      <p:ext uri="{BB962C8B-B14F-4D97-AF65-F5344CB8AC3E}">
        <p14:creationId xmlns:p14="http://schemas.microsoft.com/office/powerpoint/2010/main" val="33795095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1180</TotalTime>
  <Words>1822</Words>
  <Application>Microsoft Office PowerPoint</Application>
  <PresentationFormat>On-screen Show (4:3)</PresentationFormat>
  <Paragraphs>194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deepshikha</dc:creator>
  <cp:lastModifiedBy>Rishabh</cp:lastModifiedBy>
  <cp:revision>168</cp:revision>
  <dcterms:created xsi:type="dcterms:W3CDTF">2012-09-19T17:18:04Z</dcterms:created>
  <dcterms:modified xsi:type="dcterms:W3CDTF">2013-05-07T03:42:01Z</dcterms:modified>
</cp:coreProperties>
</file>