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2" r:id="rId1"/>
  </p:sldMasterIdLst>
  <p:notesMasterIdLst>
    <p:notesMasterId r:id="rId26"/>
  </p:notesMasterIdLst>
  <p:sldIdLst>
    <p:sldId id="256" r:id="rId2"/>
    <p:sldId id="257" r:id="rId3"/>
    <p:sldId id="258" r:id="rId4"/>
    <p:sldId id="259" r:id="rId5"/>
    <p:sldId id="264" r:id="rId6"/>
    <p:sldId id="266" r:id="rId7"/>
    <p:sldId id="265" r:id="rId8"/>
    <p:sldId id="267" r:id="rId9"/>
    <p:sldId id="260" r:id="rId10"/>
    <p:sldId id="261" r:id="rId11"/>
    <p:sldId id="262" r:id="rId12"/>
    <p:sldId id="263" r:id="rId13"/>
    <p:sldId id="268" r:id="rId14"/>
    <p:sldId id="270" r:id="rId15"/>
    <p:sldId id="273" r:id="rId16"/>
    <p:sldId id="274" r:id="rId17"/>
    <p:sldId id="275" r:id="rId18"/>
    <p:sldId id="276" r:id="rId19"/>
    <p:sldId id="277" r:id="rId20"/>
    <p:sldId id="272" r:id="rId21"/>
    <p:sldId id="278" r:id="rId22"/>
    <p:sldId id="271" r:id="rId23"/>
    <p:sldId id="269"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0"/>
    <p:restoredTop sz="81964"/>
  </p:normalViewPr>
  <p:slideViewPr>
    <p:cSldViewPr snapToGrid="0" snapToObjects="1">
      <p:cViewPr varScale="1">
        <p:scale>
          <a:sx n="118" d="100"/>
          <a:sy n="118" d="100"/>
        </p:scale>
        <p:origin x="224" y="23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A1305-A2F9-AE4F-84EE-91DB94AF1FFD}" type="datetimeFigureOut">
              <a:rPr lang="en-US" smtClean="0"/>
              <a:t>10/4/15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3AFC5-6AD1-434B-882D-42EFF4CAFC8F}" type="slidenum">
              <a:rPr lang="en-US" smtClean="0"/>
              <a:t>‹#›</a:t>
            </a:fld>
            <a:endParaRPr lang="en-US"/>
          </a:p>
        </p:txBody>
      </p:sp>
    </p:spTree>
    <p:extLst>
      <p:ext uri="{BB962C8B-B14F-4D97-AF65-F5344CB8AC3E}">
        <p14:creationId xmlns:p14="http://schemas.microsoft.com/office/powerpoint/2010/main" val="915256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apple.com/library/prerelease/ios/documentation/UIKit/Reference/UIKitFunctionReference/index.html#//apple_ref/c/func/UIApplicationMain" TargetMode="External"/><Relationship Id="rId4" Type="http://schemas.openxmlformats.org/officeDocument/2006/relationships/hyperlink" Target="https://developer.apple.com/library/prerelease/ios/documentation/UIKit/Reference/UIApplication_Class/index.html#//apple_ref/occ/cl/UIApplication"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apple.com/library/prerelease/ios/documentation/UIKit/Reference/UIApplication_Class/index.html#//apple_ref/occ/cl/UIApplic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eveloper.apple.com/library/prerelease/ios/documentation/iPhone/Conceptual/iPhoneOSProgrammingGuide/BackgroundExecution/BackgroundExecution.html#//apple_ref/doc/uid/TP40007072-CH4-SW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startup, the </a:t>
            </a:r>
            <a:r>
              <a:rPr lang="en-US" sz="1200" u="none" strike="noStrike" kern="1200" dirty="0" smtClean="0">
                <a:solidFill>
                  <a:schemeClr val="tx1"/>
                </a:solidFill>
                <a:effectLst/>
                <a:latin typeface="+mn-lt"/>
                <a:ea typeface="+mn-ea"/>
                <a:cs typeface="+mn-cs"/>
                <a:hlinkClick r:id="rId3"/>
              </a:rPr>
              <a:t>UIApplicationMain</a:t>
            </a:r>
            <a:r>
              <a:rPr lang="en-US" sz="1200" b="0" i="0" kern="1200" dirty="0" smtClean="0">
                <a:solidFill>
                  <a:schemeClr val="tx1"/>
                </a:solidFill>
                <a:effectLst/>
                <a:latin typeface="+mn-lt"/>
                <a:ea typeface="+mn-ea"/>
                <a:cs typeface="+mn-cs"/>
              </a:rPr>
              <a:t> function sets up several key objects and starts the app running. At the heart of every iOS app is the </a:t>
            </a:r>
            <a:r>
              <a:rPr lang="en-US" sz="1200" u="none" strike="noStrike" kern="1200" dirty="0" smtClean="0">
                <a:solidFill>
                  <a:schemeClr val="tx1"/>
                </a:solidFill>
                <a:effectLst/>
                <a:latin typeface="+mn-lt"/>
                <a:ea typeface="+mn-ea"/>
                <a:cs typeface="+mn-cs"/>
                <a:hlinkClick r:id="rId4"/>
              </a:rPr>
              <a:t>UIApplication</a:t>
            </a:r>
            <a:r>
              <a:rPr lang="en-US" sz="1200" b="0" i="0" kern="1200" dirty="0" smtClean="0">
                <a:solidFill>
                  <a:schemeClr val="tx1"/>
                </a:solidFill>
                <a:effectLst/>
                <a:latin typeface="+mn-lt"/>
                <a:ea typeface="+mn-ea"/>
                <a:cs typeface="+mn-cs"/>
              </a:rPr>
              <a:t> object, whose job is to facilitate the interactions between the system and other objects in the app. Figure 2-1 shows the objects commonly found in most apps, while Table 2-1 lists the roles each of those objects plays. The first thing to notice is that iOS apps use </a:t>
            </a:r>
            <a:r>
              <a:rPr lang="en-US" sz="1200" b="0" i="0" kern="1200" dirty="0" err="1" smtClean="0">
                <a:solidFill>
                  <a:schemeClr val="tx1"/>
                </a:solidFill>
                <a:effectLst/>
                <a:latin typeface="+mn-lt"/>
                <a:ea typeface="+mn-ea"/>
                <a:cs typeface="+mn-cs"/>
              </a:rPr>
              <a:t>a</a:t>
            </a:r>
            <a:r>
              <a:rPr lang="en-US" sz="1200" b="0" i="0" u="none" strike="noStrike" kern="1200" dirty="0" err="1" smtClean="0">
                <a:solidFill>
                  <a:schemeClr val="tx1"/>
                </a:solidFill>
                <a:effectLst/>
                <a:latin typeface="+mn-lt"/>
                <a:ea typeface="+mn-ea"/>
                <a:cs typeface="+mn-cs"/>
              </a:rPr>
              <a:t>model</a:t>
            </a:r>
            <a:r>
              <a:rPr lang="en-US" sz="1200" b="0" i="0" u="none" strike="noStrike" kern="1200" dirty="0" smtClean="0">
                <a:solidFill>
                  <a:schemeClr val="tx1"/>
                </a:solidFill>
                <a:effectLst/>
                <a:latin typeface="+mn-lt"/>
                <a:ea typeface="+mn-ea"/>
                <a:cs typeface="+mn-cs"/>
              </a:rPr>
              <a:t>-view-controller</a:t>
            </a:r>
            <a:r>
              <a:rPr lang="en-US" sz="1200" b="0" i="0" kern="1200" dirty="0" smtClean="0">
                <a:solidFill>
                  <a:schemeClr val="tx1"/>
                </a:solidFill>
                <a:effectLst/>
                <a:latin typeface="+mn-lt"/>
                <a:ea typeface="+mn-ea"/>
                <a:cs typeface="+mn-cs"/>
              </a:rPr>
              <a:t> architecture. This pattern separates the app’s data and business logic from the visual presentation of that data. This architecture is crucial to creating apps that can run on different devices with different screen sizes.</a:t>
            </a:r>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6</a:t>
            </a:fld>
            <a:endParaRPr lang="en-US"/>
          </a:p>
        </p:txBody>
      </p:sp>
    </p:spTree>
    <p:extLst>
      <p:ext uri="{BB962C8B-B14F-4D97-AF65-F5344CB8AC3E}">
        <p14:creationId xmlns:p14="http://schemas.microsoft.com/office/powerpoint/2010/main" val="139339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app’s </a:t>
            </a:r>
            <a:r>
              <a:rPr lang="en-US" sz="1200" b="0" i="1" kern="1200" dirty="0" smtClean="0">
                <a:solidFill>
                  <a:schemeClr val="tx1"/>
                </a:solidFill>
                <a:effectLst/>
                <a:latin typeface="+mn-lt"/>
                <a:ea typeface="+mn-ea"/>
                <a:cs typeface="+mn-cs"/>
              </a:rPr>
              <a:t>main run loop</a:t>
            </a:r>
            <a:r>
              <a:rPr lang="en-US" sz="1200" b="0" i="0" kern="1200" dirty="0" smtClean="0">
                <a:solidFill>
                  <a:schemeClr val="tx1"/>
                </a:solidFill>
                <a:effectLst/>
                <a:latin typeface="+mn-lt"/>
                <a:ea typeface="+mn-ea"/>
                <a:cs typeface="+mn-cs"/>
              </a:rPr>
              <a:t> processes all user-related events. The </a:t>
            </a:r>
            <a:r>
              <a:rPr lang="en-US" sz="1200" b="0" i="0" u="none" strike="noStrike" kern="1200" dirty="0" smtClean="0">
                <a:solidFill>
                  <a:schemeClr val="tx1"/>
                </a:solidFill>
                <a:effectLst/>
                <a:latin typeface="+mn-lt"/>
                <a:ea typeface="+mn-ea"/>
                <a:cs typeface="+mn-cs"/>
                <a:hlinkClick r:id="rId3"/>
              </a:rPr>
              <a:t>UIApplication</a:t>
            </a:r>
            <a:r>
              <a:rPr lang="en-US" sz="1200" b="0" i="0" kern="1200" dirty="0" smtClean="0">
                <a:solidFill>
                  <a:schemeClr val="tx1"/>
                </a:solidFill>
                <a:effectLst/>
                <a:latin typeface="+mn-lt"/>
                <a:ea typeface="+mn-ea"/>
                <a:cs typeface="+mn-cs"/>
              </a:rPr>
              <a:t> object sets up the main run loop at launch time and uses it to process events and handle updates to view-based interfaces. As the name suggests, the main run loop executes on the app’s main thread. This behavior ensures that user-related events are processed serially in the order in which they were received.</a:t>
            </a:r>
          </a:p>
          <a:p>
            <a:r>
              <a:rPr lang="en-US" sz="1200" b="0" i="0" kern="1200" dirty="0" smtClean="0">
                <a:solidFill>
                  <a:schemeClr val="tx1"/>
                </a:solidFill>
                <a:effectLst/>
                <a:latin typeface="+mn-lt"/>
                <a:ea typeface="+mn-ea"/>
                <a:cs typeface="+mn-cs"/>
              </a:rPr>
              <a:t>Figure 2-2 shows the architecture of the main run loop and how user events result in actions taken by your app. As the user interacts with a device, events related to those interactions are generated by the system and delivered to the app via a special port set up by </a:t>
            </a:r>
            <a:r>
              <a:rPr lang="en-US" sz="1200" b="0" i="0" kern="1200" dirty="0" err="1" smtClean="0">
                <a:solidFill>
                  <a:schemeClr val="tx1"/>
                </a:solidFill>
                <a:effectLst/>
                <a:latin typeface="+mn-lt"/>
                <a:ea typeface="+mn-ea"/>
                <a:cs typeface="+mn-cs"/>
              </a:rPr>
              <a:t>UIKit</a:t>
            </a:r>
            <a:r>
              <a:rPr lang="en-US" sz="1200" b="0" i="0" kern="1200" dirty="0" smtClean="0">
                <a:solidFill>
                  <a:schemeClr val="tx1"/>
                </a:solidFill>
                <a:effectLst/>
                <a:latin typeface="+mn-lt"/>
                <a:ea typeface="+mn-ea"/>
                <a:cs typeface="+mn-cs"/>
              </a:rPr>
              <a:t>. Events are queued internally by the app and dispatched one-by-one to the main run loop for execution. The </a:t>
            </a:r>
            <a:r>
              <a:rPr lang="en-US" sz="1200" b="0" i="0" kern="1200" dirty="0" err="1" smtClean="0">
                <a:solidFill>
                  <a:schemeClr val="tx1"/>
                </a:solidFill>
                <a:effectLst/>
                <a:latin typeface="+mn-lt"/>
                <a:ea typeface="+mn-ea"/>
                <a:cs typeface="+mn-cs"/>
              </a:rPr>
              <a:t>UIApplication</a:t>
            </a:r>
            <a:r>
              <a:rPr lang="en-US" sz="1200" b="0" i="0" kern="1200" dirty="0" smtClean="0">
                <a:solidFill>
                  <a:schemeClr val="tx1"/>
                </a:solidFill>
                <a:effectLst/>
                <a:latin typeface="+mn-lt"/>
                <a:ea typeface="+mn-ea"/>
                <a:cs typeface="+mn-cs"/>
              </a:rPr>
              <a:t> object is the first object to receive the event and make the decision about what needs to be done. A touch event is usually dispatched to the main window object, which in turn dispatches it to the view in which the touch occurred. Other events might take slightly different paths through various app objects.</a:t>
            </a:r>
          </a:p>
          <a:p>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7</a:t>
            </a:fld>
            <a:endParaRPr lang="en-US"/>
          </a:p>
        </p:txBody>
      </p:sp>
    </p:spTree>
    <p:extLst>
      <p:ext uri="{BB962C8B-B14F-4D97-AF65-F5344CB8AC3E}">
        <p14:creationId xmlns:p14="http://schemas.microsoft.com/office/powerpoint/2010/main" val="49351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b="1" i="0" kern="1200" dirty="0" smtClean="0">
                <a:solidFill>
                  <a:schemeClr val="tx1"/>
                </a:solidFill>
                <a:effectLst/>
                <a:latin typeface="+mn-lt"/>
                <a:ea typeface="+mn-ea"/>
                <a:cs typeface="+mn-cs"/>
              </a:rPr>
              <a:t>Not running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app has not been launched or was running but was terminated by the system.</a:t>
            </a:r>
          </a:p>
          <a:p>
            <a:pPr fontAlgn="ctr"/>
            <a:r>
              <a:rPr lang="en-US" sz="1200" b="1" i="0" kern="1200" dirty="0" smtClean="0">
                <a:solidFill>
                  <a:schemeClr val="tx1"/>
                </a:solidFill>
                <a:effectLst/>
                <a:latin typeface="+mn-lt"/>
                <a:ea typeface="+mn-ea"/>
                <a:cs typeface="+mn-cs"/>
              </a:rPr>
              <a:t>Inactive</a:t>
            </a:r>
            <a:r>
              <a:rPr lang="en-US" sz="1200" b="0" i="0" kern="1200" dirty="0" smtClean="0">
                <a:solidFill>
                  <a:schemeClr val="tx1"/>
                </a:solidFill>
                <a:effectLst/>
                <a:latin typeface="+mn-lt"/>
                <a:ea typeface="+mn-ea"/>
                <a:cs typeface="+mn-cs"/>
              </a:rPr>
              <a:t>: The app is running in the foreground but is currently not receiving events. (It may be executing other code though.) An app usually stays in this state only briefly as it transitions to a different state.</a:t>
            </a:r>
          </a:p>
          <a:p>
            <a:pPr fontAlgn="ctr"/>
            <a:r>
              <a:rPr lang="en-US" sz="1200" b="1" i="0" kern="1200" dirty="0" smtClean="0">
                <a:solidFill>
                  <a:schemeClr val="tx1"/>
                </a:solidFill>
                <a:effectLst/>
                <a:latin typeface="+mn-lt"/>
                <a:ea typeface="+mn-ea"/>
                <a:cs typeface="+mn-cs"/>
              </a:rPr>
              <a:t>Active:</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app is running in the foreground and is receiving events. This is the normal mode for foreground apps.</a:t>
            </a:r>
          </a:p>
          <a:p>
            <a:pPr fontAlgn="ctr"/>
            <a:r>
              <a:rPr lang="en-US" sz="1200" b="1" i="0" kern="1200" dirty="0" smtClean="0">
                <a:solidFill>
                  <a:schemeClr val="tx1"/>
                </a:solidFill>
                <a:effectLst/>
                <a:latin typeface="+mn-lt"/>
                <a:ea typeface="+mn-ea"/>
                <a:cs typeface="+mn-cs"/>
              </a:rPr>
              <a:t>Background:</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app is in the background and executing code. Most apps enter this state briefly on their way to being suspended. However, an app that requests extra execution time may remain in this state for a period of time. In addition, an app being launched directly into the background enters this state instead of the inactive state. For information about how to execute code while in the background, </a:t>
            </a:r>
            <a:r>
              <a:rPr lang="en-US" sz="1200" b="0" i="0" kern="1200" dirty="0" err="1" smtClean="0">
                <a:solidFill>
                  <a:schemeClr val="tx1"/>
                </a:solidFill>
                <a:effectLst/>
                <a:latin typeface="+mn-lt"/>
                <a:ea typeface="+mn-ea"/>
                <a:cs typeface="+mn-cs"/>
              </a:rPr>
              <a:t>see</a:t>
            </a:r>
            <a:r>
              <a:rPr lang="en-US" sz="1200" b="0" i="0" u="none" strike="noStrike" kern="1200" dirty="0" err="1" smtClean="0">
                <a:solidFill>
                  <a:schemeClr val="tx1"/>
                </a:solidFill>
                <a:effectLst/>
                <a:latin typeface="+mn-lt"/>
                <a:ea typeface="+mn-ea"/>
                <a:cs typeface="+mn-cs"/>
                <a:hlinkClick r:id="rId3"/>
              </a:rPr>
              <a:t>Background</a:t>
            </a:r>
            <a:r>
              <a:rPr lang="en-US" sz="1200" b="0" i="0" u="none" strike="noStrike" kern="1200" dirty="0" smtClean="0">
                <a:solidFill>
                  <a:schemeClr val="tx1"/>
                </a:solidFill>
                <a:effectLst/>
                <a:latin typeface="+mn-lt"/>
                <a:ea typeface="+mn-ea"/>
                <a:cs typeface="+mn-cs"/>
                <a:hlinkClick r:id="rId3"/>
              </a:rPr>
              <a:t> Execution</a:t>
            </a:r>
            <a:r>
              <a:rPr lang="en-US" sz="1200" b="0" i="0" kern="1200" dirty="0" smtClean="0">
                <a:solidFill>
                  <a:schemeClr val="tx1"/>
                </a:solidFill>
                <a:effectLst/>
                <a:latin typeface="+mn-lt"/>
                <a:ea typeface="+mn-ea"/>
                <a:cs typeface="+mn-cs"/>
              </a:rPr>
              <a:t>.</a:t>
            </a:r>
          </a:p>
          <a:p>
            <a:pPr fontAlgn="ctr"/>
            <a:r>
              <a:rPr lang="en-US" sz="1200" b="1" i="0" kern="1200" dirty="0" smtClean="0">
                <a:solidFill>
                  <a:schemeClr val="tx1"/>
                </a:solidFill>
                <a:effectLst/>
                <a:latin typeface="+mn-lt"/>
                <a:ea typeface="+mn-ea"/>
                <a:cs typeface="+mn-cs"/>
              </a:rPr>
              <a:t>Suspended:</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app is in the background but is not executing code. The system moves apps to this state automatically and does not notify them before doing so. While suspended, an app remains in memory but does not execute any code.</a:t>
            </a:r>
          </a:p>
          <a:p>
            <a:pPr fontAlgn="ctr"/>
            <a:r>
              <a:rPr lang="en-US" sz="1200" b="0" i="0" kern="1200" dirty="0" smtClean="0">
                <a:solidFill>
                  <a:schemeClr val="tx1"/>
                </a:solidFill>
                <a:effectLst/>
                <a:latin typeface="+mn-lt"/>
                <a:ea typeface="+mn-ea"/>
                <a:cs typeface="+mn-cs"/>
              </a:rPr>
              <a:t>When a low-memory condition occurs, the system may purge suspended apps without notice to make more space for the foreground app.</a:t>
            </a:r>
          </a:p>
          <a:p>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8</a:t>
            </a:fld>
            <a:endParaRPr lang="en-US"/>
          </a:p>
        </p:txBody>
      </p:sp>
    </p:spTree>
    <p:extLst>
      <p:ext uri="{BB962C8B-B14F-4D97-AF65-F5344CB8AC3E}">
        <p14:creationId xmlns:p14="http://schemas.microsoft.com/office/powerpoint/2010/main" val="210548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kern="1200" dirty="0" smtClean="0">
                <a:solidFill>
                  <a:schemeClr val="tx1"/>
                </a:solidFill>
                <a:latin typeface="+mn-lt"/>
                <a:ea typeface="+mn-ea"/>
                <a:cs typeface="+mn-cs"/>
              </a:rPr>
              <a:t>There’s a lot of stuff to cover here, so let’s go over each section of the screen one at a time.</a:t>
            </a:r>
          </a:p>
          <a:p>
            <a:pPr marL="228600" indent="-228600">
              <a:buFont typeface="+mj-lt"/>
              <a:buAutoNum type="arabicPeriod"/>
            </a:pPr>
            <a:r>
              <a:rPr lang="en-US" sz="1200" b="1" kern="1200" dirty="0" smtClean="0">
                <a:solidFill>
                  <a:schemeClr val="tx1"/>
                </a:solidFill>
                <a:latin typeface="+mn-lt"/>
                <a:ea typeface="+mn-ea"/>
                <a:cs typeface="+mn-cs"/>
              </a:rPr>
              <a:t>On the far left</a:t>
            </a:r>
            <a:r>
              <a:rPr lang="en-US" sz="1200" b="0" kern="1200" dirty="0" smtClean="0">
                <a:solidFill>
                  <a:schemeClr val="tx1"/>
                </a:solidFill>
                <a:latin typeface="+mn-lt"/>
                <a:ea typeface="+mn-ea"/>
                <a:cs typeface="+mn-cs"/>
              </a:rPr>
              <a:t> is your </a:t>
            </a:r>
            <a:r>
              <a:rPr lang="en-US" sz="1200" b="1" kern="1200" dirty="0" smtClean="0">
                <a:solidFill>
                  <a:schemeClr val="tx1"/>
                </a:solidFill>
                <a:latin typeface="+mn-lt"/>
                <a:ea typeface="+mn-ea"/>
                <a:cs typeface="+mn-cs"/>
              </a:rPr>
              <a:t>Project Navigator</a:t>
            </a:r>
            <a:r>
              <a:rPr lang="en-US" sz="1200" b="0" kern="1200" dirty="0" smtClean="0">
                <a:solidFill>
                  <a:schemeClr val="tx1"/>
                </a:solidFill>
                <a:latin typeface="+mn-lt"/>
                <a:ea typeface="+mn-ea"/>
                <a:cs typeface="+mn-cs"/>
              </a:rPr>
              <a:t>, where your can see the files in your project.</a:t>
            </a:r>
          </a:p>
          <a:p>
            <a:pPr marL="228600" indent="-228600">
              <a:buFont typeface="+mj-lt"/>
              <a:buAutoNum type="arabicPeriod"/>
            </a:pPr>
            <a:r>
              <a:rPr lang="en-US" sz="1200" b="1" kern="1200" dirty="0" smtClean="0">
                <a:solidFill>
                  <a:schemeClr val="tx1"/>
                </a:solidFill>
                <a:latin typeface="+mn-lt"/>
                <a:ea typeface="+mn-ea"/>
                <a:cs typeface="+mn-cs"/>
              </a:rPr>
              <a:t>On the left of Interface Builder</a:t>
            </a:r>
            <a:r>
              <a:rPr lang="en-US" sz="1200" b="0" kern="1200" dirty="0" smtClean="0">
                <a:solidFill>
                  <a:schemeClr val="tx1"/>
                </a:solidFill>
                <a:latin typeface="+mn-lt"/>
                <a:ea typeface="+mn-ea"/>
                <a:cs typeface="+mn-cs"/>
              </a:rPr>
              <a:t> is your </a:t>
            </a:r>
            <a:r>
              <a:rPr lang="en-US" sz="1200" b="1" kern="1200" dirty="0" smtClean="0">
                <a:solidFill>
                  <a:schemeClr val="tx1"/>
                </a:solidFill>
                <a:latin typeface="+mn-lt"/>
                <a:ea typeface="+mn-ea"/>
                <a:cs typeface="+mn-cs"/>
              </a:rPr>
              <a:t>Document Outline</a:t>
            </a:r>
            <a:r>
              <a:rPr lang="en-US" sz="1200" b="0" kern="1200" dirty="0" smtClean="0">
                <a:solidFill>
                  <a:schemeClr val="tx1"/>
                </a:solidFill>
                <a:latin typeface="+mn-lt"/>
                <a:ea typeface="+mn-ea"/>
                <a:cs typeface="+mn-cs"/>
              </a:rPr>
              <a:t>, where you can see at a glance the views inside each “screen” of your app (view controllers). Be sure to click the “down” arrows next to each item to fully expand the document outline. Right now your app only has one view controller, with only one empty white view. You’ll be adding things into this soon.</a:t>
            </a:r>
          </a:p>
          <a:p>
            <a:pPr marL="228600" indent="-228600">
              <a:buFont typeface="+mj-lt"/>
              <a:buAutoNum type="arabicPeriod"/>
            </a:pPr>
            <a:r>
              <a:rPr lang="en-US" sz="1200" b="1" kern="1200" dirty="0" smtClean="0">
                <a:solidFill>
                  <a:schemeClr val="tx1"/>
                </a:solidFill>
                <a:latin typeface="+mn-lt"/>
                <a:ea typeface="+mn-ea"/>
                <a:cs typeface="+mn-cs"/>
              </a:rPr>
              <a:t>There’s an arrow</a:t>
            </a:r>
            <a:r>
              <a:rPr lang="en-US" sz="1200" b="0" kern="1200" dirty="0" smtClean="0">
                <a:solidFill>
                  <a:schemeClr val="tx1"/>
                </a:solidFill>
                <a:latin typeface="+mn-lt"/>
                <a:ea typeface="+mn-ea"/>
                <a:cs typeface="+mn-cs"/>
              </a:rPr>
              <a:t> to the left of your view controller. This indicates that this is the </a:t>
            </a:r>
            <a:r>
              <a:rPr lang="en-US" sz="1200" b="1" kern="1200" dirty="0" smtClean="0">
                <a:solidFill>
                  <a:schemeClr val="tx1"/>
                </a:solidFill>
                <a:latin typeface="+mn-lt"/>
                <a:ea typeface="+mn-ea"/>
                <a:cs typeface="+mn-cs"/>
              </a:rPr>
              <a:t>initial view controller</a:t>
            </a:r>
            <a:r>
              <a:rPr lang="en-US" sz="1200" b="0" kern="1200" dirty="0" smtClean="0">
                <a:solidFill>
                  <a:schemeClr val="tx1"/>
                </a:solidFill>
                <a:latin typeface="+mn-lt"/>
                <a:ea typeface="+mn-ea"/>
                <a:cs typeface="+mn-cs"/>
              </a:rPr>
              <a:t>, or the view controller that is first displayed when the app starts up. You can change this by dragging the arrow to a different view controller, or by clicking the “Is Initial View Controller” property on a different view controller in the Attributes Inspector (more on Inspectors later).</a:t>
            </a:r>
          </a:p>
          <a:p>
            <a:pPr marL="228600" indent="-228600">
              <a:buFont typeface="+mj-lt"/>
              <a:buAutoNum type="arabicPeriod"/>
            </a:pPr>
            <a:r>
              <a:rPr lang="en-US" sz="1200" b="1" kern="1200" dirty="0" smtClean="0">
                <a:solidFill>
                  <a:schemeClr val="tx1"/>
                </a:solidFill>
                <a:latin typeface="+mn-lt"/>
                <a:ea typeface="+mn-ea"/>
                <a:cs typeface="+mn-cs"/>
              </a:rPr>
              <a:t>On the bottom of the Interface Builder</a:t>
            </a:r>
            <a:r>
              <a:rPr lang="en-US" sz="1200" b="0" kern="1200" dirty="0" smtClean="0">
                <a:solidFill>
                  <a:schemeClr val="tx1"/>
                </a:solidFill>
                <a:latin typeface="+mn-lt"/>
                <a:ea typeface="+mn-ea"/>
                <a:cs typeface="+mn-cs"/>
              </a:rPr>
              <a:t> you’ll see something that says “w Any”, “h Any”. This means that you are editing the layout for your app in a way that should work on </a:t>
            </a:r>
            <a:r>
              <a:rPr lang="en-US" sz="1200" b="0" i="1" kern="1200" dirty="0" smtClean="0">
                <a:solidFill>
                  <a:schemeClr val="tx1"/>
                </a:solidFill>
                <a:latin typeface="+mn-lt"/>
                <a:ea typeface="+mn-ea"/>
                <a:cs typeface="+mn-cs"/>
              </a:rPr>
              <a:t>any</a:t>
            </a:r>
            <a:r>
              <a:rPr lang="en-US" sz="1200" b="0" i="0" kern="1200" dirty="0" smtClean="0">
                <a:solidFill>
                  <a:schemeClr val="tx1"/>
                </a:solidFill>
                <a:latin typeface="+mn-lt"/>
                <a:ea typeface="+mn-ea"/>
                <a:cs typeface="+mn-cs"/>
              </a:rPr>
              <a:t> sized user interface. You can do this through the power of something called </a:t>
            </a:r>
            <a:r>
              <a:rPr lang="en-US" sz="1200" b="1" i="0" kern="1200" dirty="0" smtClean="0">
                <a:solidFill>
                  <a:schemeClr val="tx1"/>
                </a:solidFill>
                <a:latin typeface="+mn-lt"/>
                <a:ea typeface="+mn-ea"/>
                <a:cs typeface="+mn-cs"/>
              </a:rPr>
              <a:t>Auto Layout</a:t>
            </a:r>
            <a:r>
              <a:rPr lang="en-US" sz="1200" b="0" i="0" kern="1200" dirty="0" smtClean="0">
                <a:solidFill>
                  <a:schemeClr val="tx1"/>
                </a:solidFill>
                <a:latin typeface="+mn-lt"/>
                <a:ea typeface="+mn-ea"/>
                <a:cs typeface="+mn-cs"/>
              </a:rPr>
              <a:t>. By clicking this area, you can switch to editing the layout for devices of specific size classes. You’ll learn about Adaptive UI and Auto Layout in a future tutorial.</a:t>
            </a:r>
          </a:p>
          <a:p>
            <a:pPr marL="228600" indent="-228600">
              <a:buFont typeface="+mj-lt"/>
              <a:buAutoNum type="arabicPeriod"/>
            </a:pPr>
            <a:r>
              <a:rPr lang="en-US" sz="1200" b="1" i="0" kern="1200" dirty="0" smtClean="0">
                <a:solidFill>
                  <a:schemeClr val="tx1"/>
                </a:solidFill>
                <a:latin typeface="+mn-lt"/>
                <a:ea typeface="+mn-ea"/>
                <a:cs typeface="+mn-cs"/>
              </a:rPr>
              <a:t>On the top of your view controller</a:t>
            </a:r>
            <a:r>
              <a:rPr lang="en-US" sz="1200" b="0" i="0" kern="1200" dirty="0" smtClean="0">
                <a:solidFill>
                  <a:schemeClr val="tx1"/>
                </a:solidFill>
                <a:latin typeface="+mn-lt"/>
                <a:ea typeface="+mn-ea"/>
                <a:cs typeface="+mn-cs"/>
              </a:rPr>
              <a:t> (if you don’t see these, click the view controller to reveal them) you’ll see three small icons, which represent the view controller itself and two other items: First Responder, and Exit. If you’ve been developing in </a:t>
            </a:r>
            <a:r>
              <a:rPr lang="en-US" sz="1200" b="0" i="0" kern="1200" dirty="0" err="1" smtClean="0">
                <a:solidFill>
                  <a:schemeClr val="tx1"/>
                </a:solidFill>
                <a:latin typeface="+mn-lt"/>
                <a:ea typeface="+mn-ea"/>
                <a:cs typeface="+mn-cs"/>
              </a:rPr>
              <a:t>Xcode</a:t>
            </a:r>
            <a:r>
              <a:rPr lang="en-US" sz="1200" b="0" i="0" kern="1200" dirty="0" smtClean="0">
                <a:solidFill>
                  <a:schemeClr val="tx1"/>
                </a:solidFill>
                <a:latin typeface="+mn-lt"/>
                <a:ea typeface="+mn-ea"/>
                <a:cs typeface="+mn-cs"/>
              </a:rPr>
              <a:t> for a while, you’ll notice that these have moved (they used to be below the view controller). You won’t be using these in this tutorial, so don’t worry about them for now.</a:t>
            </a:r>
          </a:p>
          <a:p>
            <a:pPr marL="228600" indent="-228600">
              <a:buFont typeface="+mj-lt"/>
              <a:buAutoNum type="arabicPeriod"/>
            </a:pPr>
            <a:r>
              <a:rPr lang="en-US" sz="1200" b="1" i="0" kern="1200" dirty="0" smtClean="0">
                <a:solidFill>
                  <a:schemeClr val="tx1"/>
                </a:solidFill>
                <a:latin typeface="+mn-lt"/>
                <a:ea typeface="+mn-ea"/>
                <a:cs typeface="+mn-cs"/>
              </a:rPr>
              <a:t>On the bottom right of Interface Builder</a:t>
            </a:r>
            <a:r>
              <a:rPr lang="en-US" sz="1200" b="0" i="0" kern="1200" dirty="0" smtClean="0">
                <a:solidFill>
                  <a:schemeClr val="tx1"/>
                </a:solidFill>
                <a:latin typeface="+mn-lt"/>
                <a:ea typeface="+mn-ea"/>
                <a:cs typeface="+mn-cs"/>
              </a:rPr>
              <a:t> are four icons related to </a:t>
            </a:r>
            <a:r>
              <a:rPr lang="en-US" sz="1200" b="1" i="0" kern="1200" dirty="0" smtClean="0">
                <a:solidFill>
                  <a:schemeClr val="tx1"/>
                </a:solidFill>
                <a:latin typeface="+mn-lt"/>
                <a:ea typeface="+mn-ea"/>
                <a:cs typeface="+mn-cs"/>
              </a:rPr>
              <a:t>Auto Layout</a:t>
            </a:r>
            <a:r>
              <a:rPr lang="en-US" sz="1200" b="0" i="0" kern="1200" dirty="0" smtClean="0">
                <a:solidFill>
                  <a:schemeClr val="tx1"/>
                </a:solidFill>
                <a:latin typeface="+mn-lt"/>
                <a:ea typeface="+mn-ea"/>
                <a:cs typeface="+mn-cs"/>
              </a:rPr>
              <a:t>. Again, you’ll learn more about these in a future tutorial.</a:t>
            </a:r>
          </a:p>
          <a:p>
            <a:pPr marL="228600" indent="-228600">
              <a:buFont typeface="+mj-lt"/>
              <a:buAutoNum type="arabicPeriod"/>
            </a:pPr>
            <a:r>
              <a:rPr lang="en-US" sz="1200" b="1" i="0" kern="1200" dirty="0" smtClean="0">
                <a:solidFill>
                  <a:schemeClr val="tx1"/>
                </a:solidFill>
                <a:latin typeface="+mn-lt"/>
                <a:ea typeface="+mn-ea"/>
                <a:cs typeface="+mn-cs"/>
              </a:rPr>
              <a:t>On the upper right of Interface Builder</a:t>
            </a:r>
            <a:r>
              <a:rPr lang="en-US" sz="1200" b="0" i="0" kern="1200" dirty="0" smtClean="0">
                <a:solidFill>
                  <a:schemeClr val="tx1"/>
                </a:solidFill>
                <a:latin typeface="+mn-lt"/>
                <a:ea typeface="+mn-ea"/>
                <a:cs typeface="+mn-cs"/>
              </a:rPr>
              <a:t> are the </a:t>
            </a:r>
            <a:r>
              <a:rPr lang="en-US" sz="1200" b="1" i="0" kern="1200" dirty="0" smtClean="0">
                <a:solidFill>
                  <a:schemeClr val="tx1"/>
                </a:solidFill>
                <a:latin typeface="+mn-lt"/>
                <a:ea typeface="+mn-ea"/>
                <a:cs typeface="+mn-cs"/>
              </a:rPr>
              <a:t>Inspectors</a:t>
            </a:r>
            <a:r>
              <a:rPr lang="en-US" sz="1200" b="0" i="0" kern="1200" dirty="0" smtClean="0">
                <a:solidFill>
                  <a:schemeClr val="tx1"/>
                </a:solidFill>
                <a:latin typeface="+mn-lt"/>
                <a:ea typeface="+mn-ea"/>
                <a:cs typeface="+mn-cs"/>
              </a:rPr>
              <a:t> for whatever you have selected in the Document Outline. If you do not see the inspectors, go to </a:t>
            </a:r>
            <a:r>
              <a:rPr lang="en-US" sz="1200" b="1" i="0" kern="1200" dirty="0" smtClean="0">
                <a:solidFill>
                  <a:schemeClr val="tx1"/>
                </a:solidFill>
                <a:latin typeface="+mn-lt"/>
                <a:ea typeface="+mn-ea"/>
                <a:cs typeface="+mn-cs"/>
              </a:rPr>
              <a:t>View\Utilities\Show Utilities</a:t>
            </a:r>
            <a:r>
              <a:rPr lang="en-US" sz="1200" b="0" i="0" kern="1200" dirty="0" smtClean="0">
                <a:solidFill>
                  <a:schemeClr val="tx1"/>
                </a:solidFill>
                <a:latin typeface="+mn-lt"/>
                <a:ea typeface="+mn-ea"/>
                <a:cs typeface="+mn-cs"/>
              </a:rPr>
              <a:t>. Note there are several tabs of inspectors. You’ll be using these a lot in this tutorial to configure the views you add to this project.</a:t>
            </a:r>
          </a:p>
          <a:p>
            <a:pPr marL="228600" indent="-228600">
              <a:buFont typeface="+mj-lt"/>
              <a:buAutoNum type="arabicPeriod"/>
            </a:pPr>
            <a:r>
              <a:rPr lang="en-US" sz="1200" b="1" i="0" kern="1200" dirty="0" smtClean="0">
                <a:solidFill>
                  <a:schemeClr val="tx1"/>
                </a:solidFill>
                <a:latin typeface="+mn-lt"/>
                <a:ea typeface="+mn-ea"/>
                <a:cs typeface="+mn-cs"/>
              </a:rPr>
              <a:t>On the bottom right of Interface Builder</a:t>
            </a:r>
            <a:r>
              <a:rPr lang="en-US" sz="1200" b="0" i="0" kern="1200" dirty="0" smtClean="0">
                <a:solidFill>
                  <a:schemeClr val="tx1"/>
                </a:solidFill>
                <a:latin typeface="+mn-lt"/>
                <a:ea typeface="+mn-ea"/>
                <a:cs typeface="+mn-cs"/>
              </a:rPr>
              <a:t> are the </a:t>
            </a:r>
            <a:r>
              <a:rPr lang="en-US" sz="1200" b="1" i="0" kern="1200" dirty="0" smtClean="0">
                <a:solidFill>
                  <a:schemeClr val="tx1"/>
                </a:solidFill>
                <a:latin typeface="+mn-lt"/>
                <a:ea typeface="+mn-ea"/>
                <a:cs typeface="+mn-cs"/>
              </a:rPr>
              <a:t>Libraries</a:t>
            </a:r>
            <a:r>
              <a:rPr lang="en-US" sz="1200" b="0" i="0" kern="1200" dirty="0" smtClean="0">
                <a:solidFill>
                  <a:schemeClr val="tx1"/>
                </a:solidFill>
                <a:latin typeface="+mn-lt"/>
                <a:ea typeface="+mn-ea"/>
                <a:cs typeface="+mn-cs"/>
              </a:rPr>
              <a:t>. This is a list of different types of views or view controllers you can add to your app. Soon you will be dragging items from your library into your view controller to lay out your app.</a:t>
            </a:r>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10</a:t>
            </a:fld>
            <a:endParaRPr lang="en-US"/>
          </a:p>
        </p:txBody>
      </p:sp>
    </p:spTree>
    <p:extLst>
      <p:ext uri="{BB962C8B-B14F-4D97-AF65-F5344CB8AC3E}">
        <p14:creationId xmlns:p14="http://schemas.microsoft.com/office/powerpoint/2010/main" val="290094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0ppp</a:t>
            </a:r>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18</a:t>
            </a:fld>
            <a:endParaRPr lang="en-US"/>
          </a:p>
        </p:txBody>
      </p:sp>
    </p:spTree>
    <p:extLst>
      <p:ext uri="{BB962C8B-B14F-4D97-AF65-F5344CB8AC3E}">
        <p14:creationId xmlns:p14="http://schemas.microsoft.com/office/powerpoint/2010/main" val="106930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0ppp</a:t>
            </a:r>
            <a:endParaRPr lang="en-US"/>
          </a:p>
        </p:txBody>
      </p:sp>
      <p:sp>
        <p:nvSpPr>
          <p:cNvPr id="4" name="Slide Number Placeholder 3"/>
          <p:cNvSpPr>
            <a:spLocks noGrp="1"/>
          </p:cNvSpPr>
          <p:nvPr>
            <p:ph type="sldNum" sz="quarter" idx="10"/>
          </p:nvPr>
        </p:nvSpPr>
        <p:spPr/>
        <p:txBody>
          <a:bodyPr/>
          <a:lstStyle/>
          <a:p>
            <a:fld id="{0A23AFC5-6AD1-434B-882D-42EFF4CAFC8F}" type="slidenum">
              <a:rPr lang="en-US" smtClean="0"/>
              <a:t>19</a:t>
            </a:fld>
            <a:endParaRPr lang="en-US"/>
          </a:p>
        </p:txBody>
      </p:sp>
    </p:spTree>
    <p:extLst>
      <p:ext uri="{BB962C8B-B14F-4D97-AF65-F5344CB8AC3E}">
        <p14:creationId xmlns:p14="http://schemas.microsoft.com/office/powerpoint/2010/main" val="202758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0A23AFC5-6AD1-434B-882D-42EFF4CAFC8F}" type="slidenum">
              <a:rPr lang="en-US" smtClean="0"/>
              <a:t>23</a:t>
            </a:fld>
            <a:endParaRPr lang="en-US"/>
          </a:p>
        </p:txBody>
      </p:sp>
    </p:spTree>
    <p:extLst>
      <p:ext uri="{BB962C8B-B14F-4D97-AF65-F5344CB8AC3E}">
        <p14:creationId xmlns:p14="http://schemas.microsoft.com/office/powerpoint/2010/main" val="15015591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10/4/15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19741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10/4/15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838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10/4/15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55180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10/4/15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66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F39F4F5-F4D2-4D2A-AB60-88D37ADCB869}" type="datetimeFigureOut">
              <a:rPr lang="en-US" smtClean="0"/>
              <a:t>10/4/15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209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10/4/15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18705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10/4/15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33219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6FB7AA-4A53-424F-AD41-70827B6504BA}" type="datetimeFigureOut">
              <a:rPr lang="en-US" smtClean="0"/>
              <a:t>10/4/15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87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10/4/15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62224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10/4/15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60607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10/4/15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7650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1CF1133-3259-4C45-BABA-5B62D9C6F78D}" type="datetimeFigureOut">
              <a:rPr lang="en-US" smtClean="0"/>
              <a:t>10/4/15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1470428"/>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hyperlink" Target="https://developer.apple.com/library/ios/documentation/UIKit/Reference/UIViewController_Cla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ckoverflow.com/questions/1210047/cocoa-whats-the-difference-between-the-frame-and-the-boun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pple.com/library/ios/documentation/UIKit/Reference/UITapGestureRecognizer_Class/index.html#//apple_ref/occ/cl/UITapGestureRecognizer" TargetMode="External"/><Relationship Id="rId4" Type="http://schemas.openxmlformats.org/officeDocument/2006/relationships/hyperlink" Target="https://developer.apple.com/library/ios/documentation/UIKit/Reference/UIPinchGestureRecognizer_Class/index.html#//apple_ref/occ/cl/UIPinchGestureRecognizer" TargetMode="External"/><Relationship Id="rId5" Type="http://schemas.openxmlformats.org/officeDocument/2006/relationships/hyperlink" Target="https://developer.apple.com/library/ios/documentation/UIKit/Reference/UIRotateGestureRecognizer_Class/index.html#//apple_ref/occ/cl/UIRotationGestureRecognizer" TargetMode="External"/><Relationship Id="rId6" Type="http://schemas.openxmlformats.org/officeDocument/2006/relationships/hyperlink" Target="https://developer.apple.com/library/ios/documentation/UIKit/Reference/UISwipeGestureRecognizer_Class/index.html#//apple_ref/occ/cl/UISwipeGestureRecognizer" TargetMode="External"/><Relationship Id="rId7" Type="http://schemas.openxmlformats.org/officeDocument/2006/relationships/hyperlink" Target="https://developer.apple.com/library/ios/documentation/UIKit/Reference/UIPanGestureRecognizer_Class/index.html#//apple_ref/occ/cl/UIPanGestureRecognizer" TargetMode="External"/><Relationship Id="rId8" Type="http://schemas.openxmlformats.org/officeDocument/2006/relationships/hyperlink" Target="https://developer.apple.com/library/ios/documentation/UIKit/Reference/UIScreenEdgePanGestureRecognizer_class/index.html#//apple_ref/occ/cl/UIScreenEdgePanGestureRecognizer" TargetMode="External"/><Relationship Id="rId9" Type="http://schemas.openxmlformats.org/officeDocument/2006/relationships/hyperlink" Target="https://developer.apple.com/library/ios/documentation/UIKit/Reference/UILongPressGestureRecognizer_Class/index.html#//apple_ref/occ/cl/UILongPressGestureRecognizer"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library/prerelease/ios/documentation/iPhone/Conceptual/iPhoneOSProgrammingGuide/Introduction/Introduc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developer.apple.com/library/prerelease/ios/documentation/UIKit/Reference/UIApplicationDelegate_Protocol/index.html#//apple_ref/occ/intfm/UIApplicationDelegate/application:willFinishLaunchingWithOptions:" TargetMode="External"/><Relationship Id="rId5" Type="http://schemas.openxmlformats.org/officeDocument/2006/relationships/hyperlink" Target="https://developer.apple.com/library/prerelease/ios/documentation/UIKit/Reference/UIApplicationDelegate_Protocol/index.html#//apple_ref/occ/intfm/UIApplicationDelegate/application:didFinishLaunchingWithOptions:" TargetMode="External"/><Relationship Id="rId6" Type="http://schemas.openxmlformats.org/officeDocument/2006/relationships/hyperlink" Target="https://developer.apple.com/library/prerelease/ios/documentation/UIKit/Reference/UIApplicationDelegate_Protocol/index.html#//apple_ref/occ/intfm/UIApplicationDelegate/applicationDidBecomeActive:" TargetMode="External"/><Relationship Id="rId7" Type="http://schemas.openxmlformats.org/officeDocument/2006/relationships/hyperlink" Target="https://developer.apple.com/library/prerelease/ios/documentation/UIKit/Reference/UIApplicationDelegate_Protocol/index.html#//apple_ref/occ/intfm/UIApplicationDelegate/applicationWillResignActive:" TargetMode="External"/><Relationship Id="rId8" Type="http://schemas.openxmlformats.org/officeDocument/2006/relationships/hyperlink" Target="https://developer.apple.com/library/prerelease/ios/documentation/UIKit/Reference/UIApplicationDelegate_Protocol/index.html#//apple_ref/occ/intfm/UIApplicationDelegate/applicationDidEnterBackground:" TargetMode="External"/><Relationship Id="rId9" Type="http://schemas.openxmlformats.org/officeDocument/2006/relationships/hyperlink" Target="https://developer.apple.com/library/prerelease/ios/documentation/UIKit/Reference/UIApplicationDelegate_Protocol/index.html#//apple_ref/occ/intfm/UIApplicationDelegate/applicationWillEnterForeground:" TargetMode="External"/><Relationship Id="rId10" Type="http://schemas.openxmlformats.org/officeDocument/2006/relationships/hyperlink" Target="https://developer.apple.com/library/prerelease/ios/documentation/UIKit/Reference/UIApplicationDelegate_Protocol/index.html#//apple_ref/occ/intfm/UIApplicationDelegate/applicationWillTerminate:"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u="sng" spc="300" dirty="0" smtClean="0">
                <a:latin typeface="Zapfino" charset="0"/>
                <a:ea typeface="Zapfino" charset="0"/>
                <a:cs typeface="Zapfino" charset="0"/>
              </a:rPr>
              <a:t>Swift Day 7</a:t>
            </a:r>
            <a:endParaRPr lang="en-US" sz="6600" b="1" u="sng" spc="300" dirty="0">
              <a:latin typeface="Zapfino" charset="0"/>
              <a:ea typeface="Zapfino" charset="0"/>
              <a:cs typeface="Zapfino" charset="0"/>
            </a:endParaRPr>
          </a:p>
        </p:txBody>
      </p:sp>
      <p:sp>
        <p:nvSpPr>
          <p:cNvPr id="3" name="Subtitle 2"/>
          <p:cNvSpPr>
            <a:spLocks noGrp="1"/>
          </p:cNvSpPr>
          <p:nvPr>
            <p:ph type="subTitle" idx="1"/>
          </p:nvPr>
        </p:nvSpPr>
        <p:spPr>
          <a:xfrm>
            <a:off x="1069848" y="4389120"/>
            <a:ext cx="7129272" cy="1069848"/>
          </a:xfrm>
        </p:spPr>
        <p:txBody>
          <a:bodyPr/>
          <a:lstStyle/>
          <a:p>
            <a:r>
              <a:rPr lang="en-US" dirty="0" smtClean="0"/>
              <a:t>Storyboard-</a:t>
            </a:r>
            <a:r>
              <a:rPr lang="en-US" dirty="0" err="1" smtClean="0"/>
              <a:t>Viewcontroller</a:t>
            </a:r>
            <a:r>
              <a:rPr lang="en-US" dirty="0" smtClean="0"/>
              <a:t>-</a:t>
            </a:r>
            <a:r>
              <a:rPr lang="en-US" dirty="0" err="1" smtClean="0"/>
              <a:t>UIView-UIGestureRecognizer-UIKit</a:t>
            </a:r>
            <a:r>
              <a:rPr lang="en-US" dirty="0" smtClean="0"/>
              <a:t> Dynamic</a:t>
            </a:r>
            <a:endParaRPr lang="en-US" dirty="0"/>
          </a:p>
        </p:txBody>
      </p:sp>
    </p:spTree>
    <p:extLst>
      <p:ext uri="{BB962C8B-B14F-4D97-AF65-F5344CB8AC3E}">
        <p14:creationId xmlns:p14="http://schemas.microsoft.com/office/powerpoint/2010/main" val="1324647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builder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5093" y="1705138"/>
            <a:ext cx="8527909" cy="4385782"/>
          </a:xfrm>
        </p:spPr>
      </p:pic>
    </p:spTree>
    <p:extLst>
      <p:ext uri="{BB962C8B-B14F-4D97-AF65-F5344CB8AC3E}">
        <p14:creationId xmlns:p14="http://schemas.microsoft.com/office/powerpoint/2010/main" val="64072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XIB</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84659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    vs    XIB</a:t>
            </a:r>
            <a:endParaRPr lang="en-US" dirty="0"/>
          </a:p>
        </p:txBody>
      </p:sp>
      <p:sp>
        <p:nvSpPr>
          <p:cNvPr id="3" name="Content Placeholder 2"/>
          <p:cNvSpPr>
            <a:spLocks noGrp="1"/>
          </p:cNvSpPr>
          <p:nvPr>
            <p:ph idx="1"/>
          </p:nvPr>
        </p:nvSpPr>
        <p:spPr>
          <a:xfrm>
            <a:off x="1069848" y="1991734"/>
            <a:ext cx="5006861" cy="2239698"/>
          </a:xfrm>
        </p:spPr>
        <p:txBody>
          <a:bodyPr>
            <a:normAutofit lnSpcReduction="10000"/>
          </a:bodyPr>
          <a:lstStyle/>
          <a:p>
            <a:pPr>
              <a:lnSpc>
                <a:spcPct val="100000"/>
              </a:lnSpc>
            </a:pPr>
            <a:r>
              <a:rPr lang="en-US" sz="1400" dirty="0">
                <a:solidFill>
                  <a:srgbClr val="00B050"/>
                </a:solidFill>
              </a:rPr>
              <a:t>In simple words Storyboard is one single file for all the views or screens that in yours apps</a:t>
            </a:r>
            <a:r>
              <a:rPr lang="en-US" sz="1400" dirty="0" smtClean="0">
                <a:solidFill>
                  <a:srgbClr val="00B050"/>
                </a:solidFill>
              </a:rPr>
              <a:t>.</a:t>
            </a:r>
          </a:p>
          <a:p>
            <a:pPr>
              <a:lnSpc>
                <a:spcPct val="100000"/>
              </a:lnSpc>
            </a:pPr>
            <a:r>
              <a:rPr lang="en-US" sz="1400" dirty="0">
                <a:solidFill>
                  <a:srgbClr val="00B050"/>
                </a:solidFill>
              </a:rPr>
              <a:t>It minimizes (reduces) the number of files in your apps</a:t>
            </a:r>
            <a:r>
              <a:rPr lang="en-US" sz="1400" dirty="0" smtClean="0">
                <a:solidFill>
                  <a:srgbClr val="00B050"/>
                </a:solidFill>
              </a:rPr>
              <a:t>.</a:t>
            </a:r>
          </a:p>
          <a:p>
            <a:pPr>
              <a:lnSpc>
                <a:spcPct val="100000"/>
              </a:lnSpc>
            </a:pPr>
            <a:r>
              <a:rPr lang="en-US" sz="1400" dirty="0">
                <a:solidFill>
                  <a:srgbClr val="00B050"/>
                </a:solidFill>
              </a:rPr>
              <a:t>Storyboard can put the XIB files</a:t>
            </a:r>
            <a:r>
              <a:rPr lang="en-US" sz="1400" dirty="0" smtClean="0">
                <a:solidFill>
                  <a:srgbClr val="00B050"/>
                </a:solidFill>
              </a:rPr>
              <a:t>.</a:t>
            </a:r>
          </a:p>
          <a:p>
            <a:pPr>
              <a:lnSpc>
                <a:spcPct val="100000"/>
              </a:lnSpc>
            </a:pPr>
            <a:r>
              <a:rPr lang="en-US" sz="1400" dirty="0" smtClean="0">
                <a:solidFill>
                  <a:srgbClr val="00B050"/>
                </a:solidFill>
              </a:rPr>
              <a:t>Storyboard </a:t>
            </a:r>
            <a:r>
              <a:rPr lang="en-US" sz="1400" dirty="0">
                <a:solidFill>
                  <a:srgbClr val="00B050"/>
                </a:solidFill>
              </a:rPr>
              <a:t>is universal; that means your apps can run both iPhone and iPad</a:t>
            </a:r>
            <a:r>
              <a:rPr lang="en-US" sz="1400" dirty="0" smtClean="0">
                <a:solidFill>
                  <a:srgbClr val="00B050"/>
                </a:solidFill>
              </a:rPr>
              <a:t>.</a:t>
            </a:r>
          </a:p>
          <a:p>
            <a:pPr>
              <a:lnSpc>
                <a:spcPct val="100000"/>
              </a:lnSpc>
            </a:pPr>
            <a:r>
              <a:rPr lang="en-US" sz="1400" dirty="0">
                <a:solidFill>
                  <a:srgbClr val="00B050"/>
                </a:solidFill>
              </a:rPr>
              <a:t>Storyboard is good for seeing how the controllers connect to each other.</a:t>
            </a:r>
          </a:p>
        </p:txBody>
      </p:sp>
      <p:sp>
        <p:nvSpPr>
          <p:cNvPr id="5" name="Content Placeholder 2"/>
          <p:cNvSpPr txBox="1">
            <a:spLocks/>
          </p:cNvSpPr>
          <p:nvPr/>
        </p:nvSpPr>
        <p:spPr>
          <a:xfrm>
            <a:off x="6076709" y="1991733"/>
            <a:ext cx="5051539" cy="223969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sz="1400" dirty="0">
                <a:solidFill>
                  <a:srgbClr val="00B050"/>
                </a:solidFill>
              </a:rPr>
              <a:t>XIB is Mac OS x interface builder. </a:t>
            </a:r>
            <a:endParaRPr lang="en-US" sz="1400" dirty="0" smtClean="0">
              <a:solidFill>
                <a:srgbClr val="00B050"/>
              </a:solidFill>
            </a:endParaRPr>
          </a:p>
          <a:p>
            <a:pPr>
              <a:lnSpc>
                <a:spcPct val="100000"/>
              </a:lnSpc>
            </a:pPr>
            <a:r>
              <a:rPr lang="en-US" sz="1400" dirty="0" smtClean="0">
                <a:solidFill>
                  <a:srgbClr val="00B050"/>
                </a:solidFill>
              </a:rPr>
              <a:t>It </a:t>
            </a:r>
            <a:r>
              <a:rPr lang="en-US" sz="1400" dirty="0">
                <a:solidFill>
                  <a:srgbClr val="00B050"/>
                </a:solidFill>
              </a:rPr>
              <a:t>allows Cocoa Touch and Carbon Touch</a:t>
            </a:r>
            <a:r>
              <a:rPr lang="en-US" sz="1400" dirty="0" smtClean="0">
                <a:solidFill>
                  <a:srgbClr val="00B050"/>
                </a:solidFill>
              </a:rPr>
              <a:t>.</a:t>
            </a:r>
          </a:p>
          <a:p>
            <a:pPr>
              <a:lnSpc>
                <a:spcPct val="100000"/>
              </a:lnSpc>
            </a:pPr>
            <a:r>
              <a:rPr lang="en-US" sz="1400" dirty="0" smtClean="0">
                <a:solidFill>
                  <a:srgbClr val="00B050"/>
                </a:solidFill>
              </a:rPr>
              <a:t>In </a:t>
            </a:r>
            <a:r>
              <a:rPr lang="en-US" sz="1400" dirty="0">
                <a:solidFill>
                  <a:srgbClr val="00B050"/>
                </a:solidFill>
              </a:rPr>
              <a:t>XIB the result is stored as a NIB file</a:t>
            </a:r>
            <a:r>
              <a:rPr lang="en-US" sz="1400" dirty="0" smtClean="0">
                <a:solidFill>
                  <a:srgbClr val="00B050"/>
                </a:solidFill>
              </a:rPr>
              <a:t>.</a:t>
            </a:r>
          </a:p>
          <a:p>
            <a:pPr>
              <a:lnSpc>
                <a:spcPct val="100000"/>
              </a:lnSpc>
            </a:pPr>
            <a:r>
              <a:rPr lang="en-US" sz="1400" dirty="0" smtClean="0">
                <a:solidFill>
                  <a:srgbClr val="00B050"/>
                </a:solidFill>
              </a:rPr>
              <a:t>It </a:t>
            </a:r>
            <a:r>
              <a:rPr lang="en-US" sz="1400" dirty="0">
                <a:solidFill>
                  <a:srgbClr val="00B050"/>
                </a:solidFill>
              </a:rPr>
              <a:t>is the part of X code</a:t>
            </a:r>
            <a:r>
              <a:rPr lang="en-US" sz="1400" dirty="0" smtClean="0">
                <a:solidFill>
                  <a:srgbClr val="00B050"/>
                </a:solidFill>
              </a:rPr>
              <a:t>.</a:t>
            </a:r>
          </a:p>
          <a:p>
            <a:pPr>
              <a:lnSpc>
                <a:spcPct val="100000"/>
              </a:lnSpc>
            </a:pPr>
            <a:r>
              <a:rPr lang="en-US" sz="1400" dirty="0">
                <a:solidFill>
                  <a:srgbClr val="00B050"/>
                </a:solidFill>
              </a:rPr>
              <a:t>In XIB modularity is done in a very nice way</a:t>
            </a:r>
            <a:r>
              <a:rPr lang="en-US" sz="1400" dirty="0" smtClean="0">
                <a:solidFill>
                  <a:srgbClr val="00B050"/>
                </a:solidFill>
              </a:rPr>
              <a:t>.</a:t>
            </a:r>
          </a:p>
          <a:p>
            <a:pPr>
              <a:lnSpc>
                <a:spcPct val="100000"/>
              </a:lnSpc>
            </a:pPr>
            <a:r>
              <a:rPr lang="en-US" sz="1400" dirty="0">
                <a:solidFill>
                  <a:srgbClr val="00B050"/>
                </a:solidFill>
              </a:rPr>
              <a:t>In XIB it gives you more flexibility, and simplicity in terms of code</a:t>
            </a:r>
            <a:r>
              <a:rPr lang="en-US" sz="1400" dirty="0" smtClean="0">
                <a:solidFill>
                  <a:srgbClr val="00B050"/>
                </a:solidFill>
              </a:rPr>
              <a:t>.</a:t>
            </a:r>
          </a:p>
          <a:p>
            <a:pPr>
              <a:lnSpc>
                <a:spcPct val="100000"/>
              </a:lnSpc>
            </a:pPr>
            <a:endParaRPr lang="en-US" sz="1400" dirty="0">
              <a:solidFill>
                <a:srgbClr val="00B050"/>
              </a:solidFill>
            </a:endParaRPr>
          </a:p>
        </p:txBody>
      </p:sp>
      <p:sp>
        <p:nvSpPr>
          <p:cNvPr id="6" name="Content Placeholder 2"/>
          <p:cNvSpPr txBox="1">
            <a:spLocks/>
          </p:cNvSpPr>
          <p:nvPr/>
        </p:nvSpPr>
        <p:spPr>
          <a:xfrm>
            <a:off x="1064064" y="4611465"/>
            <a:ext cx="5006861" cy="17088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sz="1400" dirty="0">
                <a:solidFill>
                  <a:srgbClr val="FF0000"/>
                </a:solidFill>
              </a:rPr>
              <a:t>In Storyboard if you have too many views then Storyboard can be confusing</a:t>
            </a:r>
            <a:r>
              <a:rPr lang="en-US" sz="1400" dirty="0" smtClean="0">
                <a:solidFill>
                  <a:srgbClr val="FF0000"/>
                </a:solidFill>
              </a:rPr>
              <a:t>.</a:t>
            </a:r>
          </a:p>
          <a:p>
            <a:pPr>
              <a:lnSpc>
                <a:spcPct val="100000"/>
              </a:lnSpc>
            </a:pPr>
            <a:r>
              <a:rPr lang="en-US" sz="1400" dirty="0" smtClean="0">
                <a:solidFill>
                  <a:srgbClr val="FF0000"/>
                </a:solidFill>
              </a:rPr>
              <a:t>It </a:t>
            </a:r>
            <a:r>
              <a:rPr lang="en-US" sz="1400" dirty="0">
                <a:solidFill>
                  <a:srgbClr val="FF0000"/>
                </a:solidFill>
              </a:rPr>
              <a:t>is less flexible</a:t>
            </a:r>
            <a:r>
              <a:rPr lang="en-US" sz="1400" dirty="0" smtClean="0">
                <a:solidFill>
                  <a:srgbClr val="FF0000"/>
                </a:solidFill>
              </a:rPr>
              <a:t>.</a:t>
            </a:r>
          </a:p>
          <a:p>
            <a:pPr>
              <a:lnSpc>
                <a:spcPct val="100000"/>
              </a:lnSpc>
            </a:pPr>
            <a:endParaRPr lang="en-US" sz="1400" dirty="0">
              <a:solidFill>
                <a:srgbClr val="FF0000"/>
              </a:solidFill>
            </a:endParaRPr>
          </a:p>
        </p:txBody>
      </p:sp>
      <p:cxnSp>
        <p:nvCxnSpPr>
          <p:cNvPr id="9" name="Straight Connector 8"/>
          <p:cNvCxnSpPr/>
          <p:nvPr/>
        </p:nvCxnSpPr>
        <p:spPr>
          <a:xfrm>
            <a:off x="393539" y="4231431"/>
            <a:ext cx="110769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70925" y="1720613"/>
            <a:ext cx="0" cy="49695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6096156" y="4611465"/>
            <a:ext cx="5006861" cy="17088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sz="1400" dirty="0">
                <a:solidFill>
                  <a:srgbClr val="FF0000"/>
                </a:solidFill>
              </a:rPr>
              <a:t>In XIB there is no flow of control and transition between the view and controller</a:t>
            </a:r>
            <a:r>
              <a:rPr lang="en-US" sz="1400" dirty="0" smtClean="0">
                <a:solidFill>
                  <a:srgbClr val="FF0000"/>
                </a:solidFill>
              </a:rPr>
              <a:t>.</a:t>
            </a:r>
          </a:p>
          <a:p>
            <a:pPr>
              <a:lnSpc>
                <a:spcPct val="100000"/>
              </a:lnSpc>
            </a:pPr>
            <a:r>
              <a:rPr lang="en-US" sz="1400" dirty="0">
                <a:solidFill>
                  <a:srgbClr val="FF0000"/>
                </a:solidFill>
              </a:rPr>
              <a:t>In XIB if there is any bug in making a connection then it is to hard too debug.</a:t>
            </a:r>
          </a:p>
        </p:txBody>
      </p:sp>
    </p:spTree>
    <p:extLst>
      <p:ext uri="{BB962C8B-B14F-4D97-AF65-F5344CB8AC3E}">
        <p14:creationId xmlns:p14="http://schemas.microsoft.com/office/powerpoint/2010/main" val="1549669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376" y="2120900"/>
            <a:ext cx="4994872" cy="4051300"/>
          </a:xfrm>
        </p:spPr>
      </p:pic>
      <p:sp>
        <p:nvSpPr>
          <p:cNvPr id="8" name="Content Placeholder 2"/>
          <p:cNvSpPr txBox="1">
            <a:spLocks/>
          </p:cNvSpPr>
          <p:nvPr/>
        </p:nvSpPr>
        <p:spPr>
          <a:xfrm>
            <a:off x="1069848" y="2121408"/>
            <a:ext cx="4995286"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smtClean="0"/>
          </a:p>
          <a:p>
            <a:r>
              <a:rPr lang="en-US" dirty="0" err="1">
                <a:solidFill>
                  <a:srgbClr val="00B050"/>
                </a:solidFill>
              </a:rPr>
              <a:t>func</a:t>
            </a:r>
            <a:r>
              <a:rPr lang="en-US" dirty="0">
                <a:solidFill>
                  <a:srgbClr val="00B050"/>
                </a:solidFill>
              </a:rPr>
              <a:t> </a:t>
            </a:r>
            <a:r>
              <a:rPr lang="en-US" dirty="0" err="1"/>
              <a:t>viewDidLoad</a:t>
            </a:r>
            <a:r>
              <a:rPr lang="en-US" dirty="0" smtClean="0"/>
              <a:t>()</a:t>
            </a:r>
          </a:p>
          <a:p>
            <a:endParaRPr lang="en-US" dirty="0" smtClean="0"/>
          </a:p>
          <a:p>
            <a:r>
              <a:rPr lang="en-US" dirty="0" err="1">
                <a:solidFill>
                  <a:srgbClr val="00B050"/>
                </a:solidFill>
              </a:rPr>
              <a:t>f</a:t>
            </a:r>
            <a:r>
              <a:rPr lang="en-US" dirty="0" err="1" smtClean="0">
                <a:solidFill>
                  <a:srgbClr val="00B050"/>
                </a:solidFill>
              </a:rPr>
              <a:t>unc</a:t>
            </a:r>
            <a:r>
              <a:rPr lang="en-US" dirty="0" smtClean="0">
                <a:solidFill>
                  <a:srgbClr val="00B050"/>
                </a:solidFill>
              </a:rPr>
              <a:t> </a:t>
            </a:r>
            <a:r>
              <a:rPr lang="en-US" dirty="0" err="1" smtClean="0"/>
              <a:t>viewDidUnload</a:t>
            </a:r>
            <a:r>
              <a:rPr lang="en-US" dirty="0" smtClean="0"/>
              <a:t>()</a:t>
            </a:r>
            <a:endParaRPr lang="en-US" dirty="0" smtClean="0"/>
          </a:p>
          <a:p>
            <a:pPr marL="0" indent="0">
              <a:buNone/>
            </a:pPr>
            <a:endParaRPr lang="en-US" dirty="0" smtClean="0"/>
          </a:p>
          <a:p>
            <a:r>
              <a:rPr lang="en-US" dirty="0" smtClean="0"/>
              <a:t>Ref</a:t>
            </a:r>
            <a:r>
              <a:rPr lang="en-US" dirty="0"/>
              <a:t>: </a:t>
            </a:r>
            <a:r>
              <a:rPr lang="en-US" dirty="0">
                <a:hlinkClick r:id="rId3"/>
              </a:rPr>
              <a:t>https://developer.apple.com/library/ios/documentation/UIKit/Reference/UIViewController_Class/</a:t>
            </a:r>
            <a:endParaRPr lang="en-US" dirty="0"/>
          </a:p>
        </p:txBody>
      </p:sp>
    </p:spTree>
    <p:extLst>
      <p:ext uri="{BB962C8B-B14F-4D97-AF65-F5344CB8AC3E}">
        <p14:creationId xmlns:p14="http://schemas.microsoft.com/office/powerpoint/2010/main" val="23971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UIView</a:t>
            </a:r>
            <a:endParaRPr lang="en-US" dirty="0"/>
          </a:p>
        </p:txBody>
      </p:sp>
      <p:sp>
        <p:nvSpPr>
          <p:cNvPr id="3" name="Content Placeholder 2"/>
          <p:cNvSpPr>
            <a:spLocks noGrp="1"/>
          </p:cNvSpPr>
          <p:nvPr>
            <p:ph idx="1"/>
          </p:nvPr>
        </p:nvSpPr>
        <p:spPr/>
        <p:txBody>
          <a:bodyPr>
            <a:normAutofit/>
          </a:bodyPr>
          <a:lstStyle/>
          <a:p>
            <a:r>
              <a:rPr lang="en-US" dirty="0"/>
              <a:t>Rectangular area on </a:t>
            </a:r>
            <a:r>
              <a:rPr lang="en-US" dirty="0" smtClean="0"/>
              <a:t>screen</a:t>
            </a:r>
          </a:p>
          <a:p>
            <a:endParaRPr lang="en-US" dirty="0" smtClean="0"/>
          </a:p>
          <a:p>
            <a:r>
              <a:rPr lang="en-US" dirty="0"/>
              <a:t>Handles </a:t>
            </a:r>
            <a:r>
              <a:rPr lang="en-US" dirty="0" smtClean="0"/>
              <a:t>events</a:t>
            </a:r>
          </a:p>
          <a:p>
            <a:endParaRPr lang="en-US" dirty="0" smtClean="0"/>
          </a:p>
          <a:p>
            <a:r>
              <a:rPr lang="en-US" dirty="0"/>
              <a:t>Subclass of </a:t>
            </a:r>
            <a:r>
              <a:rPr lang="en-US" dirty="0" err="1"/>
              <a:t>UIResponder</a:t>
            </a:r>
            <a:r>
              <a:rPr lang="en-US" dirty="0"/>
              <a:t> (event handling class) </a:t>
            </a:r>
            <a:endParaRPr lang="en-US" dirty="0" smtClean="0"/>
          </a:p>
          <a:p>
            <a:endParaRPr lang="en-US" dirty="0"/>
          </a:p>
          <a:p>
            <a:r>
              <a:rPr lang="en-US" b="1" dirty="0"/>
              <a:t>Views</a:t>
            </a:r>
            <a:r>
              <a:rPr lang="en-US" dirty="0"/>
              <a:t> arranged hierarchically </a:t>
            </a:r>
            <a:endParaRPr lang="en-US" dirty="0" smtClean="0"/>
          </a:p>
          <a:p>
            <a:pPr lvl="1"/>
            <a:r>
              <a:rPr lang="en-US" dirty="0" smtClean="0"/>
              <a:t>every </a:t>
            </a:r>
            <a:r>
              <a:rPr lang="en-US" dirty="0"/>
              <a:t>view has one </a:t>
            </a:r>
            <a:r>
              <a:rPr lang="en-US" b="1" dirty="0" err="1" smtClean="0">
                <a:solidFill>
                  <a:srgbClr val="FF0000"/>
                </a:solidFill>
              </a:rPr>
              <a:t>superview</a:t>
            </a:r>
            <a:endParaRPr lang="en-US" b="1" dirty="0">
              <a:solidFill>
                <a:srgbClr val="FF0000"/>
              </a:solidFill>
            </a:endParaRPr>
          </a:p>
          <a:p>
            <a:pPr lvl="1"/>
            <a:r>
              <a:rPr lang="en-US" dirty="0" smtClean="0"/>
              <a:t>every </a:t>
            </a:r>
            <a:r>
              <a:rPr lang="en-US" dirty="0"/>
              <a:t>view has zero or more </a:t>
            </a:r>
            <a:r>
              <a:rPr lang="en-US" b="1" dirty="0" err="1">
                <a:solidFill>
                  <a:srgbClr val="FF0000"/>
                </a:solidFill>
              </a:rPr>
              <a:t>subviews</a:t>
            </a:r>
            <a:r>
              <a:rPr lang="en-US" b="1" dirty="0">
                <a:solidFill>
                  <a:srgbClr val="FF0000"/>
                </a:solidFill>
              </a:rPr>
              <a:t> </a:t>
            </a:r>
            <a:endParaRPr lang="en-US" b="1" dirty="0">
              <a:solidFill>
                <a:srgbClr val="FF0000"/>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757" y="2888343"/>
            <a:ext cx="3200400" cy="1917700"/>
          </a:xfrm>
          <a:prstGeom prst="rect">
            <a:avLst/>
          </a:prstGeom>
        </p:spPr>
      </p:pic>
    </p:spTree>
    <p:extLst>
      <p:ext uri="{BB962C8B-B14F-4D97-AF65-F5344CB8AC3E}">
        <p14:creationId xmlns:p14="http://schemas.microsoft.com/office/powerpoint/2010/main" val="5220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 Hierarchy - </a:t>
            </a:r>
            <a:r>
              <a:rPr lang="en-US" b="1" dirty="0" err="1" smtClean="0"/>
              <a:t>UIWindow</a:t>
            </a:r>
            <a:endParaRPr lang="en-US" dirty="0">
              <a:effectLst/>
            </a:endParaRPr>
          </a:p>
        </p:txBody>
      </p:sp>
      <p:sp>
        <p:nvSpPr>
          <p:cNvPr id="3" name="Content Placeholder 2"/>
          <p:cNvSpPr>
            <a:spLocks noGrp="1"/>
          </p:cNvSpPr>
          <p:nvPr>
            <p:ph idx="1"/>
          </p:nvPr>
        </p:nvSpPr>
        <p:spPr/>
        <p:txBody>
          <a:bodyPr>
            <a:normAutofit/>
          </a:bodyPr>
          <a:lstStyle/>
          <a:p>
            <a:r>
              <a:rPr lang="en-US" dirty="0"/>
              <a:t>Views live inside of a window</a:t>
            </a:r>
            <a:br>
              <a:rPr lang="en-US" dirty="0"/>
            </a:br>
            <a:endParaRPr lang="en-US" dirty="0"/>
          </a:p>
          <a:p>
            <a:r>
              <a:rPr lang="en-US" dirty="0" err="1"/>
              <a:t>UIWindow</a:t>
            </a:r>
            <a:r>
              <a:rPr lang="en-US" dirty="0"/>
              <a:t> is actually just a view </a:t>
            </a:r>
            <a:endParaRPr lang="en-US" dirty="0"/>
          </a:p>
          <a:p>
            <a:pPr lvl="1"/>
            <a:r>
              <a:rPr lang="en-US" dirty="0" smtClean="0"/>
              <a:t>adds </a:t>
            </a:r>
            <a:r>
              <a:rPr lang="en-US" dirty="0"/>
              <a:t>some additional functionality specific to top level view </a:t>
            </a:r>
            <a:endParaRPr lang="en-US" dirty="0" smtClean="0"/>
          </a:p>
          <a:p>
            <a:endParaRPr lang="en-US" dirty="0" smtClean="0"/>
          </a:p>
          <a:p>
            <a:r>
              <a:rPr lang="en-US" dirty="0" smtClean="0"/>
              <a:t>One </a:t>
            </a:r>
            <a:r>
              <a:rPr lang="en-US" dirty="0" err="1"/>
              <a:t>UIWindow</a:t>
            </a:r>
            <a:r>
              <a:rPr lang="en-US" dirty="0"/>
              <a:t> for an iPhone app </a:t>
            </a:r>
            <a:endParaRPr lang="en-US" dirty="0"/>
          </a:p>
          <a:p>
            <a:pPr lvl="1"/>
            <a:r>
              <a:rPr lang="en-US" dirty="0" smtClean="0"/>
              <a:t>Contains </a:t>
            </a:r>
            <a:r>
              <a:rPr lang="en-US" dirty="0"/>
              <a:t>the entire view </a:t>
            </a:r>
            <a:r>
              <a:rPr lang="en-US" dirty="0" smtClean="0"/>
              <a:t>hierarchy</a:t>
            </a:r>
            <a:endParaRPr lang="en-US" dirty="0"/>
          </a:p>
          <a:p>
            <a:pPr lvl="1"/>
            <a:r>
              <a:rPr lang="en-US" dirty="0" smtClean="0"/>
              <a:t>Set </a:t>
            </a:r>
            <a:r>
              <a:rPr lang="en-US" dirty="0"/>
              <a:t>up by default in </a:t>
            </a:r>
            <a:r>
              <a:rPr lang="en-US" dirty="0" err="1"/>
              <a:t>Xcode</a:t>
            </a:r>
            <a:r>
              <a:rPr lang="en-US" dirty="0"/>
              <a:t> template project </a:t>
            </a:r>
            <a:endParaRPr lang="en-US" dirty="0"/>
          </a:p>
          <a:p>
            <a:endParaRPr lang="en-US" dirty="0"/>
          </a:p>
        </p:txBody>
      </p:sp>
    </p:spTree>
    <p:extLst>
      <p:ext uri="{BB962C8B-B14F-4D97-AF65-F5344CB8AC3E}">
        <p14:creationId xmlns:p14="http://schemas.microsoft.com/office/powerpoint/2010/main" val="45257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 Hierarchy - </a:t>
            </a:r>
            <a:r>
              <a:rPr lang="en-US" b="1" dirty="0" err="1" smtClean="0"/>
              <a:t>UIWindow</a:t>
            </a:r>
            <a:endParaRPr lang="en-US" dirty="0">
              <a:effectLst/>
            </a:endParaRPr>
          </a:p>
        </p:txBody>
      </p:sp>
      <p:sp>
        <p:nvSpPr>
          <p:cNvPr id="3" name="Content Placeholder 2"/>
          <p:cNvSpPr>
            <a:spLocks noGrp="1"/>
          </p:cNvSpPr>
          <p:nvPr>
            <p:ph idx="1"/>
          </p:nvPr>
        </p:nvSpPr>
        <p:spPr>
          <a:xfrm>
            <a:off x="1069848" y="2121408"/>
            <a:ext cx="10349266" cy="4050792"/>
          </a:xfrm>
        </p:spPr>
        <p:txBody>
          <a:bodyPr>
            <a:normAutofit/>
          </a:bodyPr>
          <a:lstStyle/>
          <a:p>
            <a:r>
              <a:rPr lang="en-US" dirty="0"/>
              <a:t>Add/remove views in IB or using </a:t>
            </a:r>
            <a:r>
              <a:rPr lang="en-US" dirty="0" err="1"/>
              <a:t>UIView</a:t>
            </a:r>
            <a:r>
              <a:rPr lang="en-US" dirty="0"/>
              <a:t> methods </a:t>
            </a:r>
            <a:endParaRPr lang="en-US" dirty="0" smtClean="0"/>
          </a:p>
          <a:p>
            <a:pPr marL="0" indent="0">
              <a:buNone/>
            </a:pPr>
            <a:r>
              <a:rPr lang="en-US" dirty="0"/>
              <a:t>	</a:t>
            </a:r>
            <a:r>
              <a:rPr lang="en-US" dirty="0" smtClean="0">
                <a:solidFill>
                  <a:srgbClr val="00B050"/>
                </a:solidFill>
              </a:rPr>
              <a:t>public </a:t>
            </a:r>
            <a:r>
              <a:rPr lang="en-US" dirty="0" err="1">
                <a:solidFill>
                  <a:srgbClr val="00B050"/>
                </a:solidFill>
              </a:rPr>
              <a:t>func</a:t>
            </a:r>
            <a:r>
              <a:rPr lang="en-US" dirty="0">
                <a:solidFill>
                  <a:srgbClr val="00B050"/>
                </a:solidFill>
              </a:rPr>
              <a:t> </a:t>
            </a:r>
            <a:r>
              <a:rPr lang="en-US" dirty="0" err="1"/>
              <a:t>addSubview</a:t>
            </a:r>
            <a:r>
              <a:rPr lang="en-US" dirty="0"/>
              <a:t>(view: </a:t>
            </a:r>
            <a:r>
              <a:rPr lang="en-US" dirty="0" err="1">
                <a:solidFill>
                  <a:schemeClr val="accent2">
                    <a:lumMod val="75000"/>
                  </a:schemeClr>
                </a:solidFill>
              </a:rPr>
              <a:t>UIView</a:t>
            </a:r>
            <a:r>
              <a:rPr lang="en-US" dirty="0" smtClean="0"/>
              <a:t>)</a:t>
            </a:r>
          </a:p>
          <a:p>
            <a:pPr marL="0" indent="0">
              <a:buNone/>
            </a:pPr>
            <a:r>
              <a:rPr lang="en-US" dirty="0" smtClean="0"/>
              <a:t>	</a:t>
            </a:r>
            <a:r>
              <a:rPr lang="en-US" dirty="0" smtClean="0">
                <a:solidFill>
                  <a:srgbClr val="00B050"/>
                </a:solidFill>
              </a:rPr>
              <a:t>public </a:t>
            </a:r>
            <a:r>
              <a:rPr lang="en-US" dirty="0" err="1" smtClean="0">
                <a:solidFill>
                  <a:srgbClr val="00B050"/>
                </a:solidFill>
              </a:rPr>
              <a:t>func</a:t>
            </a:r>
            <a:r>
              <a:rPr lang="en-US" dirty="0" smtClean="0">
                <a:solidFill>
                  <a:srgbClr val="00B050"/>
                </a:solidFill>
              </a:rPr>
              <a:t> </a:t>
            </a:r>
            <a:r>
              <a:rPr lang="en-US" dirty="0" err="1" smtClean="0"/>
              <a:t>removeFromSuperview</a:t>
            </a:r>
            <a:r>
              <a:rPr lang="en-US" dirty="0" smtClean="0"/>
              <a:t>()</a:t>
            </a:r>
            <a:endParaRPr lang="en-US" dirty="0"/>
          </a:p>
          <a:p>
            <a:r>
              <a:rPr lang="en-US" dirty="0"/>
              <a:t>Manipulate the view hierarchy manually: </a:t>
            </a:r>
            <a:endParaRPr lang="en-US" dirty="0"/>
          </a:p>
          <a:p>
            <a:pPr marL="0" indent="0">
              <a:buNone/>
            </a:pPr>
            <a:r>
              <a:rPr lang="en-US" dirty="0" smtClean="0"/>
              <a:t>	</a:t>
            </a:r>
            <a:r>
              <a:rPr lang="en-US" dirty="0">
                <a:solidFill>
                  <a:srgbClr val="00B050"/>
                </a:solidFill>
              </a:rPr>
              <a:t>public </a:t>
            </a:r>
            <a:r>
              <a:rPr lang="en-US" dirty="0" err="1">
                <a:solidFill>
                  <a:srgbClr val="00B050"/>
                </a:solidFill>
              </a:rPr>
              <a:t>func</a:t>
            </a:r>
            <a:r>
              <a:rPr lang="en-US" dirty="0">
                <a:solidFill>
                  <a:srgbClr val="00B050"/>
                </a:solidFill>
              </a:rPr>
              <a:t> </a:t>
            </a:r>
            <a:r>
              <a:rPr lang="en-US" dirty="0" err="1"/>
              <a:t>insertSubview</a:t>
            </a:r>
            <a:r>
              <a:rPr lang="en-US" dirty="0"/>
              <a:t>(view: </a:t>
            </a:r>
            <a:r>
              <a:rPr lang="en-US" dirty="0" err="1">
                <a:solidFill>
                  <a:schemeClr val="accent2">
                    <a:lumMod val="75000"/>
                  </a:schemeClr>
                </a:solidFill>
              </a:rPr>
              <a:t>UIView</a:t>
            </a:r>
            <a:r>
              <a:rPr lang="en-US" dirty="0"/>
              <a:t>, </a:t>
            </a:r>
            <a:r>
              <a:rPr lang="en-US" dirty="0" err="1"/>
              <a:t>atIndex</a:t>
            </a:r>
            <a:r>
              <a:rPr lang="en-US" dirty="0"/>
              <a:t> index: </a:t>
            </a:r>
            <a:r>
              <a:rPr lang="en-US" dirty="0" err="1">
                <a:solidFill>
                  <a:srgbClr val="00B0F0"/>
                </a:solidFill>
              </a:rPr>
              <a:t>Int</a:t>
            </a:r>
            <a:r>
              <a:rPr lang="en-US" dirty="0" smtClean="0"/>
              <a:t>)</a:t>
            </a:r>
          </a:p>
          <a:p>
            <a:pPr marL="0" indent="0">
              <a:buNone/>
            </a:pPr>
            <a:r>
              <a:rPr lang="en-US" dirty="0" smtClean="0"/>
              <a:t>	</a:t>
            </a:r>
            <a:r>
              <a:rPr lang="en-US" dirty="0" smtClean="0">
                <a:solidFill>
                  <a:srgbClr val="00B050"/>
                </a:solidFill>
              </a:rPr>
              <a:t>public </a:t>
            </a:r>
            <a:r>
              <a:rPr lang="en-US" dirty="0" err="1">
                <a:solidFill>
                  <a:srgbClr val="00B050"/>
                </a:solidFill>
              </a:rPr>
              <a:t>func</a:t>
            </a:r>
            <a:r>
              <a:rPr lang="en-US" dirty="0"/>
              <a:t> </a:t>
            </a:r>
            <a:r>
              <a:rPr lang="en-US" dirty="0" err="1"/>
              <a:t>insertSubview</a:t>
            </a:r>
            <a:r>
              <a:rPr lang="en-US" dirty="0"/>
              <a:t>(view: </a:t>
            </a:r>
            <a:r>
              <a:rPr lang="en-US" dirty="0" err="1">
                <a:solidFill>
                  <a:schemeClr val="accent2">
                    <a:lumMod val="75000"/>
                  </a:schemeClr>
                </a:solidFill>
              </a:rPr>
              <a:t>UIView</a:t>
            </a:r>
            <a:r>
              <a:rPr lang="en-US" dirty="0"/>
              <a:t>, </a:t>
            </a:r>
            <a:r>
              <a:rPr lang="en-US" dirty="0" err="1"/>
              <a:t>belowSubview</a:t>
            </a:r>
            <a:r>
              <a:rPr lang="en-US" dirty="0"/>
              <a:t> </a:t>
            </a:r>
            <a:r>
              <a:rPr lang="en-US" dirty="0" err="1"/>
              <a:t>siblingSubview</a:t>
            </a:r>
            <a:r>
              <a:rPr lang="en-US" dirty="0"/>
              <a:t>: </a:t>
            </a:r>
            <a:r>
              <a:rPr lang="en-US" dirty="0" err="1">
                <a:solidFill>
                  <a:schemeClr val="accent2">
                    <a:lumMod val="75000"/>
                  </a:schemeClr>
                </a:solidFill>
              </a:rPr>
              <a:t>UIView</a:t>
            </a:r>
            <a:r>
              <a:rPr lang="en-US" dirty="0"/>
              <a:t>)</a:t>
            </a:r>
          </a:p>
          <a:p>
            <a:pPr marL="0" indent="0">
              <a:buNone/>
            </a:pPr>
            <a:r>
              <a:rPr lang="en-US" dirty="0" smtClean="0"/>
              <a:t>	</a:t>
            </a:r>
            <a:r>
              <a:rPr lang="en-US" dirty="0" smtClean="0">
                <a:solidFill>
                  <a:srgbClr val="00B050"/>
                </a:solidFill>
              </a:rPr>
              <a:t>public </a:t>
            </a:r>
            <a:r>
              <a:rPr lang="en-US" dirty="0" err="1">
                <a:solidFill>
                  <a:srgbClr val="00B050"/>
                </a:solidFill>
              </a:rPr>
              <a:t>func</a:t>
            </a:r>
            <a:r>
              <a:rPr lang="en-US" dirty="0">
                <a:solidFill>
                  <a:srgbClr val="00B050"/>
                </a:solidFill>
              </a:rPr>
              <a:t> </a:t>
            </a:r>
            <a:r>
              <a:rPr lang="en-US" dirty="0" err="1"/>
              <a:t>insertSubview</a:t>
            </a:r>
            <a:r>
              <a:rPr lang="en-US" dirty="0"/>
              <a:t>(view: </a:t>
            </a:r>
            <a:r>
              <a:rPr lang="en-US" dirty="0" err="1">
                <a:solidFill>
                  <a:schemeClr val="accent2">
                    <a:lumMod val="75000"/>
                  </a:schemeClr>
                </a:solidFill>
              </a:rPr>
              <a:t>UIView</a:t>
            </a:r>
            <a:r>
              <a:rPr lang="en-US" dirty="0"/>
              <a:t>, </a:t>
            </a:r>
            <a:r>
              <a:rPr lang="en-US" dirty="0" err="1"/>
              <a:t>aboveSubview</a:t>
            </a:r>
            <a:r>
              <a:rPr lang="en-US" dirty="0"/>
              <a:t> </a:t>
            </a:r>
            <a:r>
              <a:rPr lang="en-US" dirty="0" err="1"/>
              <a:t>siblingSubview</a:t>
            </a:r>
            <a:r>
              <a:rPr lang="en-US" dirty="0"/>
              <a:t>: </a:t>
            </a:r>
            <a:r>
              <a:rPr lang="en-US" dirty="0" err="1">
                <a:solidFill>
                  <a:schemeClr val="accent2">
                    <a:lumMod val="75000"/>
                  </a:schemeClr>
                </a:solidFill>
              </a:rPr>
              <a:t>UIView</a:t>
            </a:r>
            <a:r>
              <a:rPr lang="en-US" dirty="0" smtClean="0"/>
              <a:t>)</a:t>
            </a:r>
          </a:p>
          <a:p>
            <a:pPr marL="0" indent="0">
              <a:buNone/>
            </a:pPr>
            <a:r>
              <a:rPr lang="en-US" dirty="0" smtClean="0"/>
              <a:t>	</a:t>
            </a:r>
            <a:r>
              <a:rPr lang="en-US" dirty="0" smtClean="0">
                <a:solidFill>
                  <a:srgbClr val="00B050"/>
                </a:solidFill>
              </a:rPr>
              <a:t>public </a:t>
            </a:r>
            <a:r>
              <a:rPr lang="en-US" dirty="0" err="1">
                <a:solidFill>
                  <a:srgbClr val="00B050"/>
                </a:solidFill>
              </a:rPr>
              <a:t>func</a:t>
            </a:r>
            <a:r>
              <a:rPr lang="en-US" dirty="0">
                <a:solidFill>
                  <a:srgbClr val="00B050"/>
                </a:solidFill>
              </a:rPr>
              <a:t> </a:t>
            </a:r>
            <a:r>
              <a:rPr lang="en-US" dirty="0" err="1"/>
              <a:t>exchangeSubviewAtIndex</a:t>
            </a:r>
            <a:r>
              <a:rPr lang="en-US" dirty="0"/>
              <a:t>(index1: </a:t>
            </a:r>
            <a:r>
              <a:rPr lang="en-US" dirty="0" err="1">
                <a:solidFill>
                  <a:srgbClr val="00B0F0"/>
                </a:solidFill>
              </a:rPr>
              <a:t>Int</a:t>
            </a:r>
            <a:r>
              <a:rPr lang="en-US" dirty="0"/>
              <a:t>, </a:t>
            </a:r>
            <a:r>
              <a:rPr lang="en-US" dirty="0" err="1"/>
              <a:t>withSubviewAtIndex</a:t>
            </a:r>
            <a:r>
              <a:rPr lang="en-US" dirty="0"/>
              <a:t> index2: </a:t>
            </a:r>
            <a:r>
              <a:rPr lang="en-US" dirty="0" err="1">
                <a:solidFill>
                  <a:srgbClr val="00B0F0"/>
                </a:solidFill>
              </a:rPr>
              <a:t>Int</a:t>
            </a:r>
            <a:r>
              <a:rPr lang="en-US" dirty="0"/>
              <a:t>)</a:t>
            </a:r>
            <a:endParaRPr lang="en-US" dirty="0" smtClean="0"/>
          </a:p>
        </p:txBody>
      </p:sp>
    </p:spTree>
    <p:extLst>
      <p:ext uri="{BB962C8B-B14F-4D97-AF65-F5344CB8AC3E}">
        <p14:creationId xmlns:p14="http://schemas.microsoft.com/office/powerpoint/2010/main" val="52025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 Hierarchy - </a:t>
            </a:r>
            <a:r>
              <a:rPr lang="en-US" b="1" dirty="0" smtClean="0"/>
              <a:t>Ownership</a:t>
            </a:r>
            <a:endParaRPr lang="en-US" dirty="0">
              <a:effectLst/>
            </a:endParaRPr>
          </a:p>
        </p:txBody>
      </p:sp>
      <p:sp>
        <p:nvSpPr>
          <p:cNvPr id="3" name="Content Placeholder 2"/>
          <p:cNvSpPr>
            <a:spLocks noGrp="1"/>
          </p:cNvSpPr>
          <p:nvPr>
            <p:ph idx="1"/>
          </p:nvPr>
        </p:nvSpPr>
        <p:spPr>
          <a:xfrm>
            <a:off x="1069848" y="2121408"/>
            <a:ext cx="10349266" cy="4050792"/>
          </a:xfrm>
        </p:spPr>
        <p:txBody>
          <a:bodyPr>
            <a:normAutofit/>
          </a:bodyPr>
          <a:lstStyle/>
          <a:p>
            <a:r>
              <a:rPr lang="en-US" dirty="0" err="1"/>
              <a:t>Superviews</a:t>
            </a:r>
            <a:r>
              <a:rPr lang="en-US" dirty="0"/>
              <a:t> retain their </a:t>
            </a:r>
            <a:r>
              <a:rPr lang="en-US" dirty="0" err="1" smtClean="0"/>
              <a:t>subviews</a:t>
            </a:r>
            <a:endParaRPr lang="en-US" dirty="0"/>
          </a:p>
          <a:p>
            <a:r>
              <a:rPr lang="en-US" dirty="0" smtClean="0"/>
              <a:t>Not </a:t>
            </a:r>
            <a:r>
              <a:rPr lang="en-US" dirty="0"/>
              <a:t>uncommon for views to only be retained by </a:t>
            </a:r>
            <a:r>
              <a:rPr lang="en-US" dirty="0" err="1"/>
              <a:t>superview</a:t>
            </a:r>
            <a:r>
              <a:rPr lang="en-US" dirty="0"/>
              <a:t> </a:t>
            </a:r>
            <a:endParaRPr lang="en-US" dirty="0"/>
          </a:p>
          <a:p>
            <a:pPr lvl="1"/>
            <a:r>
              <a:rPr lang="en-US" dirty="0" smtClean="0"/>
              <a:t>Be </a:t>
            </a:r>
            <a:r>
              <a:rPr lang="en-US" dirty="0"/>
              <a:t>careful when </a:t>
            </a:r>
            <a:r>
              <a:rPr lang="en-US" dirty="0" smtClean="0"/>
              <a:t>removing!</a:t>
            </a:r>
            <a:endParaRPr lang="en-US" dirty="0"/>
          </a:p>
          <a:p>
            <a:pPr lvl="1"/>
            <a:r>
              <a:rPr lang="en-US" dirty="0" smtClean="0"/>
              <a:t>Retain </a:t>
            </a:r>
            <a:r>
              <a:rPr lang="en-US" dirty="0" err="1"/>
              <a:t>subview</a:t>
            </a:r>
            <a:r>
              <a:rPr lang="en-US" dirty="0"/>
              <a:t> before removing if you want to reuse it </a:t>
            </a:r>
            <a:endParaRPr lang="en-US" dirty="0"/>
          </a:p>
          <a:p>
            <a:r>
              <a:rPr lang="en-US" dirty="0" smtClean="0"/>
              <a:t>Views </a:t>
            </a:r>
            <a:r>
              <a:rPr lang="en-US" dirty="0"/>
              <a:t>can be temporarily hidden </a:t>
            </a:r>
            <a:endParaRPr lang="en-US" dirty="0" smtClean="0"/>
          </a:p>
          <a:p>
            <a:pPr marL="0" indent="0">
              <a:buNone/>
            </a:pPr>
            <a:r>
              <a:rPr lang="en-US" dirty="0"/>
              <a:t>	</a:t>
            </a:r>
            <a:r>
              <a:rPr lang="en-US" dirty="0" err="1" smtClean="0"/>
              <a:t>myView.</a:t>
            </a:r>
            <a:r>
              <a:rPr lang="en-US" dirty="0" err="1" smtClean="0">
                <a:solidFill>
                  <a:srgbClr val="00B0F0"/>
                </a:solidFill>
              </a:rPr>
              <a:t>hidden</a:t>
            </a:r>
            <a:r>
              <a:rPr lang="en-US" dirty="0" smtClean="0"/>
              <a:t> </a:t>
            </a:r>
            <a:r>
              <a:rPr lang="en-US" dirty="0"/>
              <a:t>= </a:t>
            </a:r>
            <a:r>
              <a:rPr lang="en-US" dirty="0" smtClean="0">
                <a:solidFill>
                  <a:srgbClr val="00B050"/>
                </a:solidFill>
              </a:rPr>
              <a:t>true</a:t>
            </a:r>
            <a:r>
              <a:rPr lang="en-US" dirty="0" smtClean="0"/>
              <a:t>; </a:t>
            </a:r>
            <a:endParaRPr lang="en-US" dirty="0">
              <a:effectLst/>
            </a:endParaRPr>
          </a:p>
        </p:txBody>
      </p:sp>
    </p:spTree>
    <p:extLst>
      <p:ext uri="{BB962C8B-B14F-4D97-AF65-F5344CB8AC3E}">
        <p14:creationId xmlns:p14="http://schemas.microsoft.com/office/powerpoint/2010/main" val="1532432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View-related Structures </a:t>
            </a:r>
            <a:endParaRPr lang="en-US" dirty="0">
              <a:effectLst/>
            </a:endParaRPr>
          </a:p>
        </p:txBody>
      </p:sp>
      <p:sp>
        <p:nvSpPr>
          <p:cNvPr id="3" name="Content Placeholder 2"/>
          <p:cNvSpPr>
            <a:spLocks noGrp="1"/>
          </p:cNvSpPr>
          <p:nvPr>
            <p:ph idx="1"/>
          </p:nvPr>
        </p:nvSpPr>
        <p:spPr>
          <a:xfrm>
            <a:off x="1069848" y="2121408"/>
            <a:ext cx="10349266" cy="4050792"/>
          </a:xfrm>
        </p:spPr>
        <p:txBody>
          <a:bodyPr>
            <a:normAutofit/>
          </a:bodyPr>
          <a:lstStyle/>
          <a:p>
            <a:r>
              <a:rPr lang="en-US" dirty="0" err="1" smtClean="0"/>
              <a:t>CGPoint</a:t>
            </a:r>
            <a:endParaRPr lang="en-US" dirty="0"/>
          </a:p>
          <a:p>
            <a:pPr marL="0" indent="0">
              <a:buNone/>
            </a:pPr>
            <a:r>
              <a:rPr lang="en-US" dirty="0"/>
              <a:t>	</a:t>
            </a:r>
            <a:r>
              <a:rPr lang="en-US" dirty="0" smtClean="0"/>
              <a:t>location </a:t>
            </a:r>
            <a:r>
              <a:rPr lang="en-US" dirty="0"/>
              <a:t>in space: { x , y } </a:t>
            </a:r>
            <a:endParaRPr lang="en-US" dirty="0" smtClean="0"/>
          </a:p>
          <a:p>
            <a:endParaRPr lang="en-US" dirty="0">
              <a:effectLst/>
            </a:endParaRPr>
          </a:p>
          <a:p>
            <a:r>
              <a:rPr lang="en-US" dirty="0" err="1"/>
              <a:t>CGSize</a:t>
            </a:r>
            <a:r>
              <a:rPr lang="en-US" dirty="0"/>
              <a:t/>
            </a:r>
            <a:br>
              <a:rPr lang="en-US" dirty="0"/>
            </a:br>
            <a:r>
              <a:rPr lang="en-US" dirty="0"/>
              <a:t>	</a:t>
            </a:r>
            <a:r>
              <a:rPr lang="en-US" dirty="0" smtClean="0"/>
              <a:t>dimensions</a:t>
            </a:r>
            <a:r>
              <a:rPr lang="en-US" dirty="0"/>
              <a:t>: { width , height } </a:t>
            </a:r>
            <a:endParaRPr lang="en-US" dirty="0" smtClean="0"/>
          </a:p>
          <a:p>
            <a:endParaRPr lang="en-US" dirty="0"/>
          </a:p>
          <a:p>
            <a:r>
              <a:rPr lang="en-US" dirty="0" err="1" smtClean="0"/>
              <a:t>CGRect</a:t>
            </a:r>
            <a:r>
              <a:rPr lang="en-US" dirty="0"/>
              <a:t/>
            </a:r>
            <a:br>
              <a:rPr lang="en-US" dirty="0"/>
            </a:br>
            <a:r>
              <a:rPr lang="en-US" dirty="0"/>
              <a:t>	</a:t>
            </a:r>
            <a:r>
              <a:rPr lang="en-US" dirty="0" smtClean="0"/>
              <a:t>location </a:t>
            </a:r>
            <a:r>
              <a:rPr lang="en-US" dirty="0"/>
              <a:t>and dimension: { origin , size } </a:t>
            </a:r>
            <a:endParaRPr lang="en-US" dirty="0"/>
          </a:p>
          <a:p>
            <a:endParaRPr lang="en-US" dirty="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934" y="1696358"/>
            <a:ext cx="3886200" cy="1397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2048" y="3082472"/>
            <a:ext cx="4495800" cy="1371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1162" y="4454072"/>
            <a:ext cx="4343400" cy="1358900"/>
          </a:xfrm>
          <a:prstGeom prst="rect">
            <a:avLst/>
          </a:prstGeom>
        </p:spPr>
      </p:pic>
    </p:spTree>
    <p:extLst>
      <p:ext uri="{BB962C8B-B14F-4D97-AF65-F5344CB8AC3E}">
        <p14:creationId xmlns:p14="http://schemas.microsoft.com/office/powerpoint/2010/main" val="302894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1731" y="0"/>
            <a:ext cx="9367157" cy="6858000"/>
          </a:xfrm>
        </p:spPr>
      </p:pic>
    </p:spTree>
    <p:extLst>
      <p:ext uri="{BB962C8B-B14F-4D97-AF65-F5344CB8AC3E}">
        <p14:creationId xmlns:p14="http://schemas.microsoft.com/office/powerpoint/2010/main" val="1687876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Sumary</a:t>
            </a:r>
            <a:endParaRPr lang="en-US" dirty="0"/>
          </a:p>
        </p:txBody>
      </p:sp>
      <p:sp>
        <p:nvSpPr>
          <p:cNvPr id="3" name="Content Placeholder 2"/>
          <p:cNvSpPr>
            <a:spLocks noGrp="1"/>
          </p:cNvSpPr>
          <p:nvPr>
            <p:ph idx="1"/>
          </p:nvPr>
        </p:nvSpPr>
        <p:spPr/>
        <p:txBody>
          <a:bodyPr/>
          <a:lstStyle/>
          <a:p>
            <a:r>
              <a:rPr lang="en-US" dirty="0" smtClean="0"/>
              <a:t>Friendly </a:t>
            </a:r>
            <a:r>
              <a:rPr lang="en-US" dirty="0" err="1" smtClean="0"/>
              <a:t>Xcode</a:t>
            </a:r>
            <a:endParaRPr lang="en-US" dirty="0" smtClean="0"/>
          </a:p>
          <a:p>
            <a:r>
              <a:rPr lang="en-US" dirty="0" smtClean="0"/>
              <a:t>iOS app architecture</a:t>
            </a:r>
          </a:p>
          <a:p>
            <a:r>
              <a:rPr lang="en-US" dirty="0" smtClean="0"/>
              <a:t>Working with Storyboard</a:t>
            </a:r>
          </a:p>
          <a:p>
            <a:r>
              <a:rPr lang="en-US" dirty="0" smtClean="0"/>
              <a:t>Working with XIB</a:t>
            </a:r>
          </a:p>
          <a:p>
            <a:r>
              <a:rPr lang="en-US" dirty="0" err="1" smtClean="0"/>
              <a:t>ViewController-UIView</a:t>
            </a:r>
            <a:endParaRPr lang="en-US" dirty="0" smtClean="0"/>
          </a:p>
          <a:p>
            <a:r>
              <a:rPr lang="en-US" dirty="0" err="1" smtClean="0"/>
              <a:t>UIGestureRecognizer</a:t>
            </a:r>
            <a:endParaRPr lang="en-US" dirty="0" smtClean="0"/>
          </a:p>
          <a:p>
            <a:r>
              <a:rPr lang="en-US" dirty="0" err="1" smtClean="0"/>
              <a:t>UIKit</a:t>
            </a:r>
            <a:r>
              <a:rPr lang="en-US" dirty="0" smtClean="0"/>
              <a:t> Dynamic</a:t>
            </a:r>
            <a:endParaRPr lang="en-US" dirty="0"/>
          </a:p>
        </p:txBody>
      </p:sp>
    </p:spTree>
    <p:extLst>
      <p:ext uri="{BB962C8B-B14F-4D97-AF65-F5344CB8AC3E}">
        <p14:creationId xmlns:p14="http://schemas.microsoft.com/office/powerpoint/2010/main" val="897789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and Size</a:t>
            </a:r>
            <a:endParaRPr lang="en-US" dirty="0"/>
          </a:p>
        </p:txBody>
      </p:sp>
      <p:sp>
        <p:nvSpPr>
          <p:cNvPr id="3" name="Content Placeholder 2"/>
          <p:cNvSpPr>
            <a:spLocks noGrp="1"/>
          </p:cNvSpPr>
          <p:nvPr>
            <p:ph idx="1"/>
          </p:nvPr>
        </p:nvSpPr>
        <p:spPr/>
        <p:txBody>
          <a:bodyPr>
            <a:normAutofit/>
          </a:bodyPr>
          <a:lstStyle/>
          <a:p>
            <a:r>
              <a:rPr lang="en-US" dirty="0"/>
              <a:t>View’s location and size expressed in two ways </a:t>
            </a:r>
            <a:endParaRPr lang="en-US" dirty="0"/>
          </a:p>
          <a:p>
            <a:pPr marL="0" indent="0">
              <a:buNone/>
            </a:pPr>
            <a:r>
              <a:rPr lang="en-US" dirty="0" smtClean="0"/>
              <a:t>	</a:t>
            </a:r>
            <a:r>
              <a:rPr lang="en-US" dirty="0" smtClean="0">
                <a:solidFill>
                  <a:srgbClr val="FF0000"/>
                </a:solidFill>
              </a:rPr>
              <a:t>Frame</a:t>
            </a:r>
            <a:r>
              <a:rPr lang="en-US" dirty="0" smtClean="0"/>
              <a:t> </a:t>
            </a:r>
            <a:r>
              <a:rPr lang="en-US" dirty="0"/>
              <a:t>is in </a:t>
            </a:r>
            <a:r>
              <a:rPr lang="en-US" dirty="0" err="1"/>
              <a:t>superview’s</a:t>
            </a:r>
            <a:r>
              <a:rPr lang="en-US" dirty="0"/>
              <a:t> coordinate system </a:t>
            </a:r>
            <a:endParaRPr lang="en-US" dirty="0"/>
          </a:p>
          <a:p>
            <a:pPr marL="0" indent="0">
              <a:buNone/>
            </a:pPr>
            <a:r>
              <a:rPr lang="en-US" dirty="0" smtClean="0"/>
              <a:t>	</a:t>
            </a:r>
            <a:r>
              <a:rPr lang="en-US" dirty="0" smtClean="0">
                <a:solidFill>
                  <a:srgbClr val="FF0000"/>
                </a:solidFill>
              </a:rPr>
              <a:t>Bounds</a:t>
            </a:r>
            <a:r>
              <a:rPr lang="en-US" dirty="0" smtClean="0"/>
              <a:t> </a:t>
            </a:r>
            <a:r>
              <a:rPr lang="en-US" dirty="0"/>
              <a:t>is in local coordinate system </a:t>
            </a:r>
            <a:endParaRPr lang="en-US" dirty="0"/>
          </a:p>
          <a:p>
            <a:r>
              <a:rPr lang="en-US" b="1" dirty="0" smtClean="0"/>
              <a:t>center</a:t>
            </a:r>
            <a:r>
              <a:rPr lang="en-US" dirty="0"/>
              <a:t> - this is the property you will likely focus on for sprite based games and animations where movement or scaling may occur. By default animation and rotation will be based on the center of the </a:t>
            </a:r>
            <a:r>
              <a:rPr lang="en-US" dirty="0" err="1"/>
              <a:t>UIView</a:t>
            </a:r>
            <a:r>
              <a:rPr lang="en-US" dirty="0"/>
              <a:t>. It rarely makes sense to try and manage such objects by the frame property</a:t>
            </a:r>
            <a:r>
              <a:rPr lang="en-US" dirty="0" smtClean="0"/>
              <a:t>.</a:t>
            </a:r>
            <a:endParaRPr lang="en-US" dirty="0"/>
          </a:p>
          <a:p>
            <a:endParaRPr lang="en-US" dirty="0" smtClean="0"/>
          </a:p>
          <a:p>
            <a:endParaRPr lang="en-US" dirty="0"/>
          </a:p>
          <a:p>
            <a:r>
              <a:rPr lang="en-US" dirty="0"/>
              <a:t>Ref: </a:t>
            </a:r>
            <a:r>
              <a:rPr lang="en-US" dirty="0">
                <a:hlinkClick r:id="rId2"/>
              </a:rPr>
              <a:t>http://</a:t>
            </a:r>
            <a:r>
              <a:rPr lang="en-US" dirty="0" err="1">
                <a:hlinkClick r:id="rId2"/>
              </a:rPr>
              <a:t>stackoverflow.com</a:t>
            </a:r>
            <a:r>
              <a:rPr lang="en-US" dirty="0">
                <a:hlinkClick r:id="rId2"/>
              </a:rPr>
              <a:t>/questions/1210047/cocoa-</a:t>
            </a:r>
            <a:r>
              <a:rPr lang="en-US" dirty="0" err="1">
                <a:hlinkClick r:id="rId2"/>
              </a:rPr>
              <a:t>whats</a:t>
            </a:r>
            <a:r>
              <a:rPr lang="en-US" dirty="0">
                <a:hlinkClick r:id="rId2"/>
              </a:rPr>
              <a:t>-the-difference-between-the-frame-and-the-bounds</a:t>
            </a:r>
            <a:endParaRPr lang="en-US" dirty="0"/>
          </a:p>
        </p:txBody>
      </p:sp>
    </p:spTree>
    <p:extLst>
      <p:ext uri="{BB962C8B-B14F-4D97-AF65-F5344CB8AC3E}">
        <p14:creationId xmlns:p14="http://schemas.microsoft.com/office/powerpoint/2010/main" val="2082322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and Size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160" y="1652997"/>
            <a:ext cx="9121775" cy="4998085"/>
          </a:xfrm>
        </p:spPr>
      </p:pic>
    </p:spTree>
    <p:extLst>
      <p:ext uri="{BB962C8B-B14F-4D97-AF65-F5344CB8AC3E}">
        <p14:creationId xmlns:p14="http://schemas.microsoft.com/office/powerpoint/2010/main" val="79203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3076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UIGestureRecognizer</a:t>
            </a:r>
            <a:endParaRPr lang="en-US" dirty="0"/>
          </a:p>
        </p:txBody>
      </p:sp>
      <p:sp>
        <p:nvSpPr>
          <p:cNvPr id="3" name="Content Placeholder 2"/>
          <p:cNvSpPr>
            <a:spLocks noGrp="1"/>
          </p:cNvSpPr>
          <p:nvPr>
            <p:ph idx="1"/>
          </p:nvPr>
        </p:nvSpPr>
        <p:spPr/>
        <p:txBody>
          <a:bodyPr/>
          <a:lstStyle/>
          <a:p>
            <a:pPr fontAlgn="base"/>
            <a:r>
              <a:rPr lang="en-US" dirty="0">
                <a:hlinkClick r:id="rId3"/>
              </a:rPr>
              <a:t>UITapGestureRecognizer</a:t>
            </a:r>
            <a:endParaRPr lang="en-US" dirty="0"/>
          </a:p>
          <a:p>
            <a:pPr fontAlgn="base"/>
            <a:r>
              <a:rPr lang="en-US" dirty="0">
                <a:hlinkClick r:id="rId4"/>
              </a:rPr>
              <a:t>UIPinchGestureRecognizer</a:t>
            </a:r>
            <a:endParaRPr lang="en-US" dirty="0"/>
          </a:p>
          <a:p>
            <a:pPr fontAlgn="base"/>
            <a:r>
              <a:rPr lang="en-US" dirty="0">
                <a:hlinkClick r:id="rId5"/>
              </a:rPr>
              <a:t>UIRotationGestureRecognizer</a:t>
            </a:r>
            <a:endParaRPr lang="en-US" dirty="0"/>
          </a:p>
          <a:p>
            <a:pPr fontAlgn="base"/>
            <a:r>
              <a:rPr lang="en-US" dirty="0">
                <a:hlinkClick r:id="rId6"/>
              </a:rPr>
              <a:t>UISwipeGestureRecognizer</a:t>
            </a:r>
            <a:endParaRPr lang="en-US" dirty="0"/>
          </a:p>
          <a:p>
            <a:pPr fontAlgn="base"/>
            <a:r>
              <a:rPr lang="en-US" dirty="0">
                <a:hlinkClick r:id="rId7"/>
              </a:rPr>
              <a:t>UIPanGestureRecognizer</a:t>
            </a:r>
            <a:endParaRPr lang="en-US" dirty="0"/>
          </a:p>
          <a:p>
            <a:pPr fontAlgn="base"/>
            <a:r>
              <a:rPr lang="en-US" dirty="0">
                <a:hlinkClick r:id="rId8"/>
              </a:rPr>
              <a:t>UIScreenEdgePanGestureRecognizer</a:t>
            </a:r>
            <a:endParaRPr lang="en-US" dirty="0"/>
          </a:p>
          <a:p>
            <a:pPr fontAlgn="base"/>
            <a:r>
              <a:rPr lang="en-US" dirty="0" smtClean="0">
                <a:hlinkClick r:id="rId9"/>
              </a:rPr>
              <a:t>UILongPressGestureRecognizer</a:t>
            </a:r>
            <a:endParaRPr lang="en-US" dirty="0"/>
          </a:p>
        </p:txBody>
      </p:sp>
    </p:spTree>
    <p:extLst>
      <p:ext uri="{BB962C8B-B14F-4D97-AF65-F5344CB8AC3E}">
        <p14:creationId xmlns:p14="http://schemas.microsoft.com/office/powerpoint/2010/main" val="284596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UIKit</a:t>
            </a:r>
            <a:r>
              <a:rPr lang="en-US" dirty="0" smtClean="0"/>
              <a:t> Dynamic</a:t>
            </a:r>
            <a:endParaRPr lang="en-US" dirty="0"/>
          </a:p>
        </p:txBody>
      </p:sp>
      <p:sp>
        <p:nvSpPr>
          <p:cNvPr id="3" name="Content Placeholder 2"/>
          <p:cNvSpPr>
            <a:spLocks noGrp="1"/>
          </p:cNvSpPr>
          <p:nvPr>
            <p:ph idx="1"/>
          </p:nvPr>
        </p:nvSpPr>
        <p:spPr/>
        <p:txBody>
          <a:bodyPr/>
          <a:lstStyle/>
          <a:p>
            <a:r>
              <a:rPr lang="en-US" b="1" dirty="0" err="1">
                <a:solidFill>
                  <a:srgbClr val="FF0000"/>
                </a:solidFill>
              </a:rPr>
              <a:t>UIKit</a:t>
            </a:r>
            <a:r>
              <a:rPr lang="en-US" b="1" dirty="0">
                <a:solidFill>
                  <a:srgbClr val="FF0000"/>
                </a:solidFill>
              </a:rPr>
              <a:t> Dynamics </a:t>
            </a:r>
            <a:r>
              <a:rPr lang="en-US" dirty="0"/>
              <a:t>is a full physics engine integrated into </a:t>
            </a:r>
            <a:r>
              <a:rPr lang="en-US" dirty="0" err="1"/>
              <a:t>UIKit</a:t>
            </a:r>
            <a:r>
              <a:rPr lang="en-US" dirty="0"/>
              <a:t>. It allows you to create interfaces that feel real by adding behaviors such as gravity, attachments (springs) and forces. You define the physical traits that you would like your interface elements to adopt, and the dynamics engine takes care of the rest</a:t>
            </a:r>
            <a:r>
              <a:rPr lang="en-US" dirty="0" smtClean="0"/>
              <a:t>.</a:t>
            </a:r>
          </a:p>
          <a:p>
            <a:r>
              <a:rPr lang="en-US" b="1" dirty="0" smtClean="0">
                <a:solidFill>
                  <a:srgbClr val="FF0000"/>
                </a:solidFill>
              </a:rPr>
              <a:t>Motion </a:t>
            </a:r>
            <a:r>
              <a:rPr lang="en-US" b="1" dirty="0">
                <a:solidFill>
                  <a:srgbClr val="FF0000"/>
                </a:solidFill>
              </a:rPr>
              <a:t>Effects</a:t>
            </a:r>
            <a:r>
              <a:rPr lang="en-US" dirty="0"/>
              <a:t> allows you to create cool parallax effects like you see when you tilt the iOS 7 home screen. Basically you can harness the data supplied by the phone’s accelerometer in order to create interfaces that react to changes in phone orientation.</a:t>
            </a:r>
          </a:p>
        </p:txBody>
      </p:sp>
    </p:spTree>
    <p:extLst>
      <p:ext uri="{BB962C8B-B14F-4D97-AF65-F5344CB8AC3E}">
        <p14:creationId xmlns:p14="http://schemas.microsoft.com/office/powerpoint/2010/main" val="70525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8245" y="301752"/>
            <a:ext cx="7285864" cy="4859528"/>
          </a:xfrm>
        </p:spPr>
      </p:pic>
      <p:sp>
        <p:nvSpPr>
          <p:cNvPr id="5" name="TextBox 4"/>
          <p:cNvSpPr txBox="1"/>
          <p:nvPr/>
        </p:nvSpPr>
        <p:spPr>
          <a:xfrm>
            <a:off x="416560" y="1825656"/>
            <a:ext cx="4074160" cy="4247317"/>
          </a:xfrm>
          <a:prstGeom prst="rect">
            <a:avLst/>
          </a:prstGeom>
          <a:noFill/>
        </p:spPr>
        <p:txBody>
          <a:bodyPr wrap="square" rtlCol="0">
            <a:spAutoFit/>
          </a:bodyPr>
          <a:lstStyle/>
          <a:p>
            <a:pPr marL="285750" indent="-285750" fontAlgn="base">
              <a:buFont typeface="Arial" charset="0"/>
              <a:buChar char="•"/>
            </a:pPr>
            <a:r>
              <a:rPr lang="en-US" dirty="0"/>
              <a:t>The </a:t>
            </a:r>
            <a:r>
              <a:rPr lang="en-US" b="1" i="1" dirty="0">
                <a:solidFill>
                  <a:srgbClr val="FF0000"/>
                </a:solidFill>
              </a:rPr>
              <a:t>Toolbar</a:t>
            </a:r>
            <a:r>
              <a:rPr lang="en-US" dirty="0"/>
              <a:t>: Where you choose your scheme and destination, run your app, and switch between common interface layouts.</a:t>
            </a:r>
          </a:p>
          <a:p>
            <a:pPr marL="285750" indent="-285750" fontAlgn="base">
              <a:buFont typeface="Arial" charset="0"/>
              <a:buChar char="•"/>
            </a:pPr>
            <a:r>
              <a:rPr lang="en-US" dirty="0"/>
              <a:t>The </a:t>
            </a:r>
            <a:r>
              <a:rPr lang="en-US" b="1" i="1" dirty="0">
                <a:solidFill>
                  <a:srgbClr val="FF0000"/>
                </a:solidFill>
              </a:rPr>
              <a:t>Navigation Area</a:t>
            </a:r>
            <a:r>
              <a:rPr lang="en-US" dirty="0"/>
              <a:t>: Where you navigate through your project, symbols, errors, etc.</a:t>
            </a:r>
          </a:p>
          <a:p>
            <a:pPr marL="285750" indent="-285750" fontAlgn="base">
              <a:buFont typeface="Arial" charset="0"/>
              <a:buChar char="•"/>
            </a:pPr>
            <a:r>
              <a:rPr lang="en-US" dirty="0"/>
              <a:t>The </a:t>
            </a:r>
            <a:r>
              <a:rPr lang="en-US" b="1" i="1" dirty="0">
                <a:solidFill>
                  <a:srgbClr val="FF0000"/>
                </a:solidFill>
              </a:rPr>
              <a:t>Editing Area</a:t>
            </a:r>
            <a:r>
              <a:rPr lang="en-US" dirty="0"/>
              <a:t>: Where all the magic happens. Includes the </a:t>
            </a:r>
            <a:r>
              <a:rPr lang="en-US" b="1" i="1" dirty="0"/>
              <a:t>Jump bar</a:t>
            </a:r>
            <a:r>
              <a:rPr lang="en-US" dirty="0"/>
              <a:t> at the top of this view.</a:t>
            </a:r>
          </a:p>
          <a:p>
            <a:pPr marL="285750" indent="-285750" fontAlgn="base">
              <a:buFont typeface="Arial" charset="0"/>
              <a:buChar char="•"/>
            </a:pPr>
            <a:r>
              <a:rPr lang="en-US" dirty="0"/>
              <a:t>The </a:t>
            </a:r>
            <a:r>
              <a:rPr lang="en-US" b="1" i="1" dirty="0">
                <a:solidFill>
                  <a:srgbClr val="FF0000"/>
                </a:solidFill>
              </a:rPr>
              <a:t>Utility Area</a:t>
            </a:r>
            <a:r>
              <a:rPr lang="en-US" dirty="0"/>
              <a:t>: Includes the </a:t>
            </a:r>
            <a:r>
              <a:rPr lang="en-US" b="1" i="1" dirty="0"/>
              <a:t>Inspectors </a:t>
            </a:r>
            <a:r>
              <a:rPr lang="en-US" dirty="0"/>
              <a:t>and the </a:t>
            </a:r>
            <a:r>
              <a:rPr lang="en-US" b="1" i="1" dirty="0"/>
              <a:t>Libraries</a:t>
            </a:r>
            <a:r>
              <a:rPr lang="en-US" dirty="0"/>
              <a:t>.</a:t>
            </a:r>
          </a:p>
          <a:p>
            <a:pPr marL="285750" indent="-285750" fontAlgn="base">
              <a:buFont typeface="Arial" charset="0"/>
              <a:buChar char="•"/>
            </a:pPr>
            <a:r>
              <a:rPr lang="en-US" dirty="0"/>
              <a:t>The </a:t>
            </a:r>
            <a:r>
              <a:rPr lang="en-US" b="1" i="1" dirty="0">
                <a:solidFill>
                  <a:srgbClr val="FF0000"/>
                </a:solidFill>
              </a:rPr>
              <a:t>Debugging Area</a:t>
            </a:r>
            <a:r>
              <a:rPr lang="en-US" dirty="0"/>
              <a:t>: Includes the </a:t>
            </a:r>
            <a:r>
              <a:rPr lang="en-US" b="1" i="1" dirty="0"/>
              <a:t>Console </a:t>
            </a:r>
            <a:r>
              <a:rPr lang="en-US" dirty="0"/>
              <a:t>and the </a:t>
            </a:r>
            <a:r>
              <a:rPr lang="en-US" b="1" i="1" dirty="0"/>
              <a:t>Variable Inspector</a:t>
            </a:r>
            <a:r>
              <a:rPr lang="en-US" dirty="0"/>
              <a:t>.</a:t>
            </a:r>
          </a:p>
        </p:txBody>
      </p:sp>
    </p:spTree>
    <p:extLst>
      <p:ext uri="{BB962C8B-B14F-4D97-AF65-F5344CB8AC3E}">
        <p14:creationId xmlns:p14="http://schemas.microsoft.com/office/powerpoint/2010/main" val="103261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Hotkey</a:t>
            </a:r>
            <a:endParaRPr lang="en-US" dirty="0"/>
          </a:p>
        </p:txBody>
      </p:sp>
      <p:sp>
        <p:nvSpPr>
          <p:cNvPr id="3" name="Content Placeholder 2"/>
          <p:cNvSpPr>
            <a:spLocks noGrp="1"/>
          </p:cNvSpPr>
          <p:nvPr>
            <p:ph idx="1"/>
          </p:nvPr>
        </p:nvSpPr>
        <p:spPr>
          <a:xfrm>
            <a:off x="1069848" y="2121408"/>
            <a:ext cx="4050792" cy="4050792"/>
          </a:xfrm>
        </p:spPr>
        <p:txBody>
          <a:bodyPr>
            <a:normAutofit/>
          </a:bodyPr>
          <a:lstStyle/>
          <a:p>
            <a:pPr fontAlgn="base"/>
            <a:r>
              <a:rPr lang="en-US" b="1" i="1" dirty="0">
                <a:ea typeface="Times New Roman" charset="0"/>
                <a:cs typeface="Times New Roman" charset="0"/>
              </a:rPr>
              <a:t>Command (</a:t>
            </a:r>
            <a:r>
              <a:rPr lang="en-US" b="1" i="1" dirty="0" smtClean="0">
                <a:ea typeface="Times New Roman" charset="0"/>
                <a:cs typeface="Times New Roman" charset="0"/>
              </a:rPr>
              <a:t>⌘), Alt (⎇), Control</a:t>
            </a:r>
            <a:endParaRPr lang="en-US" dirty="0">
              <a:ea typeface="Times New Roman" charset="0"/>
              <a:cs typeface="Times New Roman" charset="0"/>
            </a:endParaRPr>
          </a:p>
          <a:p>
            <a:pPr fontAlgn="base"/>
            <a:r>
              <a:rPr lang="en-US" b="1" dirty="0">
                <a:solidFill>
                  <a:srgbClr val="FF0000"/>
                </a:solidFill>
              </a:rPr>
              <a:t>Command 1~8</a:t>
            </a:r>
            <a:r>
              <a:rPr lang="en-US" dirty="0"/>
              <a:t> to jump through the Navigators, Command 0 to close the navigation area.</a:t>
            </a:r>
          </a:p>
          <a:p>
            <a:pPr fontAlgn="base"/>
            <a:r>
              <a:rPr lang="en-US" b="1" dirty="0">
                <a:solidFill>
                  <a:srgbClr val="FF0000"/>
                </a:solidFill>
              </a:rPr>
              <a:t>Command Alt 1~6</a:t>
            </a:r>
            <a:r>
              <a:rPr lang="en-US" dirty="0"/>
              <a:t> to jump through the Inspectors, Command Alt 0 to close the utility area.</a:t>
            </a:r>
          </a:p>
          <a:p>
            <a:pPr fontAlgn="base"/>
            <a:r>
              <a:rPr lang="en-US" b="1" dirty="0">
                <a:solidFill>
                  <a:srgbClr val="FF0000"/>
                </a:solidFill>
              </a:rPr>
              <a:t>Control Command Alt 1~4</a:t>
            </a:r>
            <a:r>
              <a:rPr lang="en-US" dirty="0"/>
              <a:t> to jump through the Libraries.</a:t>
            </a:r>
          </a:p>
          <a:p>
            <a:pPr fontAlgn="base"/>
            <a:r>
              <a:rPr lang="en-US" b="1" dirty="0">
                <a:solidFill>
                  <a:srgbClr val="FF0000"/>
                </a:solidFill>
              </a:rPr>
              <a:t>Control 1~6</a:t>
            </a:r>
            <a:r>
              <a:rPr lang="en-US" dirty="0"/>
              <a:t> to bring down tabs in the Jump Bar.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600" y="317500"/>
            <a:ext cx="6726639" cy="4478020"/>
          </a:xfrm>
          <a:prstGeom prst="rect">
            <a:avLst/>
          </a:prstGeom>
        </p:spPr>
      </p:pic>
    </p:spTree>
    <p:extLst>
      <p:ext uri="{BB962C8B-B14F-4D97-AF65-F5344CB8AC3E}">
        <p14:creationId xmlns:p14="http://schemas.microsoft.com/office/powerpoint/2010/main" val="131407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iOS App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a:t>Expected App </a:t>
            </a:r>
            <a:r>
              <a:rPr lang="en-US" dirty="0" smtClean="0"/>
              <a:t>Behaviors: </a:t>
            </a:r>
            <a:r>
              <a:rPr lang="en-US" dirty="0"/>
              <a:t>Providing the Required </a:t>
            </a:r>
            <a:r>
              <a:rPr lang="en-US" dirty="0" smtClean="0"/>
              <a:t>Resources, </a:t>
            </a:r>
            <a:r>
              <a:rPr lang="en-US" dirty="0"/>
              <a:t>The App </a:t>
            </a:r>
            <a:r>
              <a:rPr lang="en-US" dirty="0" smtClean="0"/>
              <a:t>Bundle, </a:t>
            </a:r>
            <a:r>
              <a:rPr lang="en-US" dirty="0"/>
              <a:t>The Information Property List </a:t>
            </a:r>
            <a:r>
              <a:rPr lang="en-US" dirty="0" smtClean="0"/>
              <a:t>File, </a:t>
            </a:r>
            <a:r>
              <a:rPr lang="en-US" dirty="0"/>
              <a:t>Declaring the Required Device </a:t>
            </a:r>
            <a:r>
              <a:rPr lang="en-US" dirty="0" smtClean="0"/>
              <a:t>Capabilities, </a:t>
            </a:r>
            <a:r>
              <a:rPr lang="en-US" dirty="0"/>
              <a:t>App </a:t>
            </a:r>
            <a:r>
              <a:rPr lang="en-US" dirty="0" smtClean="0"/>
              <a:t>Icons, </a:t>
            </a:r>
            <a:r>
              <a:rPr lang="en-US" dirty="0"/>
              <a:t>App Launch (Default) </a:t>
            </a:r>
            <a:r>
              <a:rPr lang="en-US" dirty="0" smtClean="0"/>
              <a:t>Images</a:t>
            </a:r>
            <a:r>
              <a:rPr lang="is-IS" dirty="0" smtClean="0"/>
              <a:t>…</a:t>
            </a:r>
          </a:p>
          <a:p>
            <a:r>
              <a:rPr lang="en-US" dirty="0"/>
              <a:t>The </a:t>
            </a:r>
            <a:r>
              <a:rPr lang="en-US" dirty="0" smtClean="0"/>
              <a:t>App Life Cycle</a:t>
            </a:r>
            <a:endParaRPr lang="en-US" dirty="0"/>
          </a:p>
          <a:p>
            <a:r>
              <a:rPr lang="en-US" dirty="0"/>
              <a:t>Background </a:t>
            </a:r>
            <a:r>
              <a:rPr lang="en-US" dirty="0" smtClean="0"/>
              <a:t>Execution</a:t>
            </a:r>
          </a:p>
          <a:p>
            <a:endParaRPr lang="en-US" dirty="0"/>
          </a:p>
          <a:p>
            <a:r>
              <a:rPr lang="en-US" dirty="0"/>
              <a:t>Ref: </a:t>
            </a:r>
            <a:r>
              <a:rPr lang="en-US" dirty="0">
                <a:hlinkClick r:id="rId2"/>
              </a:rPr>
              <a:t>https://</a:t>
            </a:r>
            <a:r>
              <a:rPr lang="en-US" dirty="0" err="1">
                <a:hlinkClick r:id="rId2"/>
              </a:rPr>
              <a:t>developer.apple.com</a:t>
            </a:r>
            <a:r>
              <a:rPr lang="en-US" dirty="0">
                <a:hlinkClick r:id="rId2"/>
              </a:rPr>
              <a:t>/library/prerelease/</a:t>
            </a:r>
            <a:r>
              <a:rPr lang="en-US" dirty="0" err="1">
                <a:hlinkClick r:id="rId2"/>
              </a:rPr>
              <a:t>ios</a:t>
            </a:r>
            <a:r>
              <a:rPr lang="en-US" dirty="0">
                <a:hlinkClick r:id="rId2"/>
              </a:rPr>
              <a:t>/documentation/iPhone/Conceptual/</a:t>
            </a:r>
            <a:r>
              <a:rPr lang="en-US" dirty="0" err="1">
                <a:hlinkClick r:id="rId2"/>
              </a:rPr>
              <a:t>iPhoneOSProgrammingGuide</a:t>
            </a:r>
            <a:r>
              <a:rPr lang="en-US" dirty="0">
                <a:hlinkClick r:id="rId2"/>
              </a:rPr>
              <a:t>/Introduction/</a:t>
            </a:r>
            <a:r>
              <a:rPr lang="en-US" dirty="0" err="1">
                <a:hlinkClick r:id="rId2"/>
              </a:rPr>
              <a:t>Introduction.html</a:t>
            </a:r>
            <a:endParaRPr lang="en-US" dirty="0"/>
          </a:p>
        </p:txBody>
      </p:sp>
    </p:spTree>
    <p:extLst>
      <p:ext uri="{BB962C8B-B14F-4D97-AF65-F5344CB8AC3E}">
        <p14:creationId xmlns:p14="http://schemas.microsoft.com/office/powerpoint/2010/main" val="610522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 Life </a:t>
            </a:r>
            <a:r>
              <a:rPr lang="en-US" dirty="0" smtClean="0"/>
              <a:t>Cycle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3995" y="2093976"/>
            <a:ext cx="4580776" cy="4051300"/>
          </a:xfrm>
        </p:spPr>
      </p:pic>
      <p:sp>
        <p:nvSpPr>
          <p:cNvPr id="3" name="TextBox 2"/>
          <p:cNvSpPr txBox="1"/>
          <p:nvPr/>
        </p:nvSpPr>
        <p:spPr>
          <a:xfrm>
            <a:off x="1686242" y="2093976"/>
            <a:ext cx="2621359" cy="369332"/>
          </a:xfrm>
          <a:prstGeom prst="rect">
            <a:avLst/>
          </a:prstGeom>
          <a:noFill/>
        </p:spPr>
        <p:txBody>
          <a:bodyPr wrap="none" rtlCol="0">
            <a:spAutoFit/>
          </a:bodyPr>
          <a:lstStyle/>
          <a:p>
            <a:r>
              <a:rPr lang="en-US" dirty="0"/>
              <a:t>The </a:t>
            </a:r>
            <a:r>
              <a:rPr lang="en-US" dirty="0">
                <a:solidFill>
                  <a:srgbClr val="FF0000"/>
                </a:solidFill>
              </a:rPr>
              <a:t>Structure</a:t>
            </a:r>
            <a:r>
              <a:rPr lang="en-US" dirty="0"/>
              <a:t> of an </a:t>
            </a:r>
            <a:r>
              <a:rPr lang="en-US" dirty="0" smtClean="0"/>
              <a:t>App</a:t>
            </a:r>
            <a:endParaRPr lang="en-US" dirty="0"/>
          </a:p>
        </p:txBody>
      </p:sp>
    </p:spTree>
    <p:extLst>
      <p:ext uri="{BB962C8B-B14F-4D97-AF65-F5344CB8AC3E}">
        <p14:creationId xmlns:p14="http://schemas.microsoft.com/office/powerpoint/2010/main" val="81160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 Life </a:t>
            </a:r>
            <a:r>
              <a:rPr lang="en-US" dirty="0" smtClean="0"/>
              <a:t>Cycle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4922" y="2093976"/>
            <a:ext cx="5773548" cy="4051300"/>
          </a:xfrm>
        </p:spPr>
      </p:pic>
      <p:sp>
        <p:nvSpPr>
          <p:cNvPr id="5" name="TextBox 4"/>
          <p:cNvSpPr txBox="1"/>
          <p:nvPr/>
        </p:nvSpPr>
        <p:spPr>
          <a:xfrm>
            <a:off x="1321954" y="2093976"/>
            <a:ext cx="2210862" cy="369332"/>
          </a:xfrm>
          <a:prstGeom prst="rect">
            <a:avLst/>
          </a:prstGeom>
          <a:noFill/>
        </p:spPr>
        <p:txBody>
          <a:bodyPr wrap="none" rtlCol="0">
            <a:spAutoFit/>
          </a:bodyPr>
          <a:lstStyle/>
          <a:p>
            <a:r>
              <a:rPr lang="en-US" dirty="0"/>
              <a:t>The Main Run </a:t>
            </a:r>
            <a:r>
              <a:rPr lang="en-US" dirty="0" smtClean="0"/>
              <a:t>Loop</a:t>
            </a:r>
            <a:endParaRPr lang="en-US" dirty="0"/>
          </a:p>
        </p:txBody>
      </p:sp>
    </p:spTree>
    <p:extLst>
      <p:ext uri="{BB962C8B-B14F-4D97-AF65-F5344CB8AC3E}">
        <p14:creationId xmlns:p14="http://schemas.microsoft.com/office/powerpoint/2010/main" val="103261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 Life </a:t>
            </a:r>
            <a:r>
              <a:rPr lang="en-US" dirty="0" smtClean="0"/>
              <a:t>Cycle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9380" y="2093976"/>
            <a:ext cx="3158943" cy="4051300"/>
          </a:xfrm>
        </p:spPr>
      </p:pic>
      <p:sp>
        <p:nvSpPr>
          <p:cNvPr id="5" name="TextBox 4"/>
          <p:cNvSpPr txBox="1"/>
          <p:nvPr/>
        </p:nvSpPr>
        <p:spPr>
          <a:xfrm>
            <a:off x="1081270" y="1816183"/>
            <a:ext cx="6986387" cy="4662815"/>
          </a:xfrm>
          <a:prstGeom prst="rect">
            <a:avLst/>
          </a:prstGeom>
          <a:noFill/>
        </p:spPr>
        <p:txBody>
          <a:bodyPr wrap="square" rtlCol="0">
            <a:spAutoFit/>
          </a:bodyPr>
          <a:lstStyle/>
          <a:p>
            <a:pPr>
              <a:lnSpc>
                <a:spcPct val="150000"/>
              </a:lnSpc>
            </a:pPr>
            <a:r>
              <a:rPr lang="en-US" b="1" dirty="0">
                <a:solidFill>
                  <a:srgbClr val="FF0000"/>
                </a:solidFill>
              </a:rPr>
              <a:t>Execution States </a:t>
            </a:r>
            <a:r>
              <a:rPr lang="en-US" dirty="0"/>
              <a:t>for </a:t>
            </a:r>
            <a:r>
              <a:rPr lang="en-US" dirty="0" smtClean="0"/>
              <a:t>Apps</a:t>
            </a:r>
          </a:p>
          <a:p>
            <a:pPr>
              <a:lnSpc>
                <a:spcPct val="150000"/>
              </a:lnSpc>
            </a:pPr>
            <a:endParaRPr lang="en-US" dirty="0"/>
          </a:p>
          <a:p>
            <a:pPr>
              <a:lnSpc>
                <a:spcPct val="150000"/>
              </a:lnSpc>
            </a:pPr>
            <a:endParaRPr lang="en-US" dirty="0" smtClean="0"/>
          </a:p>
          <a:p>
            <a:pPr marL="342900" indent="-342900">
              <a:lnSpc>
                <a:spcPct val="150000"/>
              </a:lnSpc>
              <a:buFont typeface="Arial" charset="0"/>
              <a:buChar char="•"/>
            </a:pPr>
            <a:r>
              <a:rPr lang="en-US" dirty="0">
                <a:hlinkClick r:id="rId4"/>
              </a:rPr>
              <a:t>application:willFinishLaunchingWithOptions</a:t>
            </a:r>
            <a:r>
              <a:rPr lang="en-US" dirty="0" smtClean="0">
                <a:hlinkClick r:id="rId4"/>
              </a:rPr>
              <a:t>:</a:t>
            </a:r>
            <a:endParaRPr lang="en-US" dirty="0"/>
          </a:p>
          <a:p>
            <a:pPr marL="342900" indent="-342900">
              <a:lnSpc>
                <a:spcPct val="150000"/>
              </a:lnSpc>
              <a:buFont typeface="Arial" charset="0"/>
              <a:buChar char="•"/>
            </a:pPr>
            <a:r>
              <a:rPr lang="en-US" dirty="0">
                <a:hlinkClick r:id="rId5"/>
              </a:rPr>
              <a:t>application:didFinishLaunchingWithOptions</a:t>
            </a:r>
            <a:r>
              <a:rPr lang="en-US" dirty="0" smtClean="0">
                <a:hlinkClick r:id="rId5"/>
              </a:rPr>
              <a:t>:</a:t>
            </a:r>
            <a:endParaRPr lang="en-US" dirty="0"/>
          </a:p>
          <a:p>
            <a:pPr marL="342900" indent="-342900">
              <a:lnSpc>
                <a:spcPct val="150000"/>
              </a:lnSpc>
              <a:buFont typeface="Arial" charset="0"/>
              <a:buChar char="•"/>
            </a:pPr>
            <a:r>
              <a:rPr lang="en-US" dirty="0">
                <a:hlinkClick r:id="rId6"/>
              </a:rPr>
              <a:t>applicationDidBecomeActive</a:t>
            </a:r>
            <a:r>
              <a:rPr lang="en-US" dirty="0" smtClean="0">
                <a:hlinkClick r:id="rId6"/>
              </a:rPr>
              <a:t>:</a:t>
            </a:r>
            <a:endParaRPr lang="en-US" dirty="0"/>
          </a:p>
          <a:p>
            <a:pPr marL="342900" indent="-342900">
              <a:lnSpc>
                <a:spcPct val="150000"/>
              </a:lnSpc>
              <a:buFont typeface="Arial" charset="0"/>
              <a:buChar char="•"/>
            </a:pPr>
            <a:r>
              <a:rPr lang="en-US" dirty="0">
                <a:hlinkClick r:id="rId7"/>
              </a:rPr>
              <a:t>applicationWillResignActive</a:t>
            </a:r>
            <a:r>
              <a:rPr lang="en-US" dirty="0" smtClean="0">
                <a:hlinkClick r:id="rId7"/>
              </a:rPr>
              <a:t>:</a:t>
            </a:r>
            <a:endParaRPr lang="en-US" dirty="0"/>
          </a:p>
          <a:p>
            <a:pPr marL="342900" indent="-342900">
              <a:lnSpc>
                <a:spcPct val="150000"/>
              </a:lnSpc>
              <a:buFont typeface="Arial" charset="0"/>
              <a:buChar char="•"/>
            </a:pPr>
            <a:r>
              <a:rPr lang="en-US" dirty="0" smtClean="0">
                <a:hlinkClick r:id="rId8"/>
              </a:rPr>
              <a:t>applicationDidEnterBackground:</a:t>
            </a:r>
            <a:endParaRPr lang="en-US" dirty="0"/>
          </a:p>
          <a:p>
            <a:pPr marL="342900" indent="-342900">
              <a:lnSpc>
                <a:spcPct val="150000"/>
              </a:lnSpc>
              <a:buFont typeface="Arial" charset="0"/>
              <a:buChar char="•"/>
            </a:pPr>
            <a:r>
              <a:rPr lang="en-US" dirty="0" smtClean="0">
                <a:hlinkClick r:id="rId9"/>
              </a:rPr>
              <a:t>applicationWillEnterForeground:</a:t>
            </a:r>
            <a:endParaRPr lang="en-US" dirty="0"/>
          </a:p>
          <a:p>
            <a:pPr marL="342900" indent="-342900">
              <a:lnSpc>
                <a:spcPct val="150000"/>
              </a:lnSpc>
              <a:buFont typeface="Arial" charset="0"/>
              <a:buChar char="•"/>
            </a:pPr>
            <a:r>
              <a:rPr lang="en-US" dirty="0" smtClean="0">
                <a:hlinkClick r:id="rId10"/>
              </a:rPr>
              <a:t>applicationWillTerminate:</a:t>
            </a:r>
            <a:r>
              <a:rPr lang="en-US" dirty="0"/>
              <a:t/>
            </a:r>
            <a:br>
              <a:rPr lang="en-US" dirty="0"/>
            </a:br>
            <a:endParaRPr lang="en-US" dirty="0"/>
          </a:p>
        </p:txBody>
      </p:sp>
    </p:spTree>
    <p:extLst>
      <p:ext uri="{BB962C8B-B14F-4D97-AF65-F5344CB8AC3E}">
        <p14:creationId xmlns:p14="http://schemas.microsoft.com/office/powerpoint/2010/main" val="992795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2385568"/>
            <a:ext cx="9326880" cy="4124313"/>
          </a:xfrm>
          <a:prstGeom prst="rect">
            <a:avLst/>
          </a:prstGeom>
        </p:spPr>
      </p:pic>
      <p:sp>
        <p:nvSpPr>
          <p:cNvPr id="2" name="Title 1"/>
          <p:cNvSpPr>
            <a:spLocks noGrp="1"/>
          </p:cNvSpPr>
          <p:nvPr>
            <p:ph type="title"/>
          </p:nvPr>
        </p:nvSpPr>
        <p:spPr/>
        <p:txBody>
          <a:bodyPr/>
          <a:lstStyle/>
          <a:p>
            <a:r>
              <a:rPr lang="en-US" dirty="0" smtClean="0"/>
              <a:t>Storyboard</a:t>
            </a:r>
            <a:endParaRPr lang="en-US" dirty="0"/>
          </a:p>
        </p:txBody>
      </p:sp>
      <p:sp>
        <p:nvSpPr>
          <p:cNvPr id="3" name="Content Placeholder 2"/>
          <p:cNvSpPr>
            <a:spLocks noGrp="1"/>
          </p:cNvSpPr>
          <p:nvPr>
            <p:ph idx="1"/>
          </p:nvPr>
        </p:nvSpPr>
        <p:spPr>
          <a:xfrm>
            <a:off x="1069848" y="2121408"/>
            <a:ext cx="10370312" cy="4050792"/>
          </a:xfrm>
        </p:spPr>
        <p:txBody>
          <a:bodyPr/>
          <a:lstStyle/>
          <a:p>
            <a:r>
              <a:rPr lang="en-US" dirty="0">
                <a:solidFill>
                  <a:srgbClr val="FF0000"/>
                </a:solidFill>
              </a:rPr>
              <a:t>Storyboarding</a:t>
            </a:r>
            <a:r>
              <a:rPr lang="en-US" dirty="0"/>
              <a:t> is an exciting new feature in </a:t>
            </a:r>
            <a:r>
              <a:rPr lang="en-US" dirty="0">
                <a:solidFill>
                  <a:srgbClr val="FF0000"/>
                </a:solidFill>
              </a:rPr>
              <a:t>iOS 5</a:t>
            </a:r>
            <a:r>
              <a:rPr lang="en-US" dirty="0"/>
              <a:t> that will save you a lot of time building user interfaces for your apps.</a:t>
            </a:r>
          </a:p>
        </p:txBody>
      </p:sp>
    </p:spTree>
    <p:extLst>
      <p:ext uri="{BB962C8B-B14F-4D97-AF65-F5344CB8AC3E}">
        <p14:creationId xmlns:p14="http://schemas.microsoft.com/office/powerpoint/2010/main" val="45380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2115</TotalTime>
  <Words>915</Words>
  <Application>Microsoft Macintosh PowerPoint</Application>
  <PresentationFormat>Widescreen</PresentationFormat>
  <Paragraphs>160</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Black</vt:lpstr>
      <vt:lpstr>Calibri</vt:lpstr>
      <vt:lpstr>Rockwell Extra Bold</vt:lpstr>
      <vt:lpstr>Times New Roman</vt:lpstr>
      <vt:lpstr>Wingdings</vt:lpstr>
      <vt:lpstr>Zapfino</vt:lpstr>
      <vt:lpstr>Arial</vt:lpstr>
      <vt:lpstr>Wood Type</vt:lpstr>
      <vt:lpstr>Swift Day 7</vt:lpstr>
      <vt:lpstr>Sumary</vt:lpstr>
      <vt:lpstr>Xcode</vt:lpstr>
      <vt:lpstr>Hotkey</vt:lpstr>
      <vt:lpstr>About iOS App Architecture</vt:lpstr>
      <vt:lpstr>The App Life Cycle</vt:lpstr>
      <vt:lpstr>The App Life Cycle</vt:lpstr>
      <vt:lpstr>The App Life Cycle</vt:lpstr>
      <vt:lpstr>Storyboard</vt:lpstr>
      <vt:lpstr>Interface builder</vt:lpstr>
      <vt:lpstr>XIB</vt:lpstr>
      <vt:lpstr>Storyboard    vs    XIB</vt:lpstr>
      <vt:lpstr>ViewController</vt:lpstr>
      <vt:lpstr>UIView</vt:lpstr>
      <vt:lpstr>View Hierarchy - UIWindow</vt:lpstr>
      <vt:lpstr>View Hierarchy - UIWindow</vt:lpstr>
      <vt:lpstr>View Hierarchy - Ownership</vt:lpstr>
      <vt:lpstr>View-related Structures </vt:lpstr>
      <vt:lpstr>PowerPoint Presentation</vt:lpstr>
      <vt:lpstr>Location and Size</vt:lpstr>
      <vt:lpstr>Location and Size</vt:lpstr>
      <vt:lpstr>PowerPoint Presentation</vt:lpstr>
      <vt:lpstr>UIGestureRecognizer</vt:lpstr>
      <vt:lpstr>UIKit Dynamic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KotDark Trần</dc:creator>
  <cp:lastModifiedBy>KotDark Trần</cp:lastModifiedBy>
  <cp:revision>36</cp:revision>
  <dcterms:created xsi:type="dcterms:W3CDTF">2015-10-03T01:34:18Z</dcterms:created>
  <dcterms:modified xsi:type="dcterms:W3CDTF">2015-10-05T14:39:15Z</dcterms:modified>
</cp:coreProperties>
</file>