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5" r:id="rId1"/>
  </p:sldMasterIdLst>
  <p:notesMasterIdLst>
    <p:notesMasterId r:id="rId39"/>
  </p:notesMasterIdLst>
  <p:sldIdLst>
    <p:sldId id="256" r:id="rId2"/>
    <p:sldId id="321" r:id="rId3"/>
    <p:sldId id="325" r:id="rId4"/>
    <p:sldId id="326" r:id="rId5"/>
    <p:sldId id="346" r:id="rId6"/>
    <p:sldId id="345" r:id="rId7"/>
    <p:sldId id="347" r:id="rId8"/>
    <p:sldId id="348" r:id="rId9"/>
    <p:sldId id="258" r:id="rId10"/>
    <p:sldId id="324" r:id="rId11"/>
    <p:sldId id="322" r:id="rId12"/>
    <p:sldId id="323" r:id="rId13"/>
    <p:sldId id="259" r:id="rId14"/>
    <p:sldId id="260" r:id="rId15"/>
    <p:sldId id="333" r:id="rId16"/>
    <p:sldId id="342" r:id="rId17"/>
    <p:sldId id="341" r:id="rId18"/>
    <p:sldId id="332" r:id="rId19"/>
    <p:sldId id="352" r:id="rId20"/>
    <p:sldId id="262" r:id="rId21"/>
    <p:sldId id="261" r:id="rId22"/>
    <p:sldId id="329" r:id="rId23"/>
    <p:sldId id="330" r:id="rId24"/>
    <p:sldId id="334" r:id="rId25"/>
    <p:sldId id="335" r:id="rId26"/>
    <p:sldId id="331" r:id="rId27"/>
    <p:sldId id="351" r:id="rId28"/>
    <p:sldId id="336" r:id="rId29"/>
    <p:sldId id="337" r:id="rId30"/>
    <p:sldId id="338" r:id="rId31"/>
    <p:sldId id="339" r:id="rId32"/>
    <p:sldId id="340" r:id="rId33"/>
    <p:sldId id="343" r:id="rId34"/>
    <p:sldId id="344" r:id="rId35"/>
    <p:sldId id="349" r:id="rId36"/>
    <p:sldId id="350" r:id="rId37"/>
    <p:sldId id="35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1E00"/>
    <a:srgbClr val="4D7D92"/>
    <a:srgbClr val="7497A8"/>
    <a:srgbClr val="85ACC0"/>
    <a:srgbClr val="99C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5"/>
    <p:restoredTop sz="94648"/>
  </p:normalViewPr>
  <p:slideViewPr>
    <p:cSldViewPr snapToGrid="0" snapToObjects="1">
      <p:cViewPr>
        <p:scale>
          <a:sx n="140" d="100"/>
          <a:sy n="140" d="100"/>
        </p:scale>
        <p:origin x="1320"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32484-9BFA-1A4F-972E-7C725892EC3F}" type="datetimeFigureOut">
              <a:rPr lang="en-US" smtClean="0"/>
              <a:t>9/29/15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28F3C-3BD5-B440-9A99-7C2195A665A9}" type="slidenum">
              <a:rPr lang="en-US" smtClean="0"/>
              <a:t>‹#›</a:t>
            </a:fld>
            <a:endParaRPr lang="en-US"/>
          </a:p>
        </p:txBody>
      </p:sp>
    </p:spTree>
    <p:extLst>
      <p:ext uri="{BB962C8B-B14F-4D97-AF65-F5344CB8AC3E}">
        <p14:creationId xmlns:p14="http://schemas.microsoft.com/office/powerpoint/2010/main" val="1255179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20</a:t>
            </a:fld>
            <a:endParaRPr lang="en-US"/>
          </a:p>
        </p:txBody>
      </p:sp>
    </p:spTree>
    <p:extLst>
      <p:ext uri="{BB962C8B-B14F-4D97-AF65-F5344CB8AC3E}">
        <p14:creationId xmlns:p14="http://schemas.microsoft.com/office/powerpoint/2010/main" val="147033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21</a:t>
            </a:fld>
            <a:endParaRPr lang="en-US"/>
          </a:p>
        </p:txBody>
      </p:sp>
    </p:spTree>
    <p:extLst>
      <p:ext uri="{BB962C8B-B14F-4D97-AF65-F5344CB8AC3E}">
        <p14:creationId xmlns:p14="http://schemas.microsoft.com/office/powerpoint/2010/main" val="52487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22</a:t>
            </a:fld>
            <a:endParaRPr lang="en-US"/>
          </a:p>
        </p:txBody>
      </p:sp>
    </p:spTree>
    <p:extLst>
      <p:ext uri="{BB962C8B-B14F-4D97-AF65-F5344CB8AC3E}">
        <p14:creationId xmlns:p14="http://schemas.microsoft.com/office/powerpoint/2010/main" val="110581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23</a:t>
            </a:fld>
            <a:endParaRPr lang="en-US"/>
          </a:p>
        </p:txBody>
      </p:sp>
    </p:spTree>
    <p:extLst>
      <p:ext uri="{BB962C8B-B14F-4D97-AF65-F5344CB8AC3E}">
        <p14:creationId xmlns:p14="http://schemas.microsoft.com/office/powerpoint/2010/main" val="116713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E3904C-3BB3-E84B-9980-1CCC365B0896}" type="slidenum">
              <a:rPr lang="en-US" smtClean="0"/>
              <a:t>‹#›</a:t>
            </a:fld>
            <a:endParaRPr lang="en-US"/>
          </a:p>
        </p:txBody>
      </p:sp>
    </p:spTree>
    <p:extLst>
      <p:ext uri="{BB962C8B-B14F-4D97-AF65-F5344CB8AC3E}">
        <p14:creationId xmlns:p14="http://schemas.microsoft.com/office/powerpoint/2010/main" val="12023762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B5BA2-20C7-FC44-AF26-F0779D5139B7}" type="datetimeFigureOut">
              <a:rPr lang="en-US" smtClean="0"/>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32319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67420943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89623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C6B5BA2-20C7-FC44-AF26-F0779D5139B7}" type="datetimeFigureOut">
              <a:rPr lang="en-US" smtClean="0"/>
              <a:t>9/29/15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E3904C-3BB3-E84B-9980-1CCC365B0896}" type="slidenum">
              <a:rPr lang="en-US" smtClean="0"/>
              <a:t>‹#›</a:t>
            </a:fld>
            <a:endParaRPr lang="en-US"/>
          </a:p>
        </p:txBody>
      </p:sp>
    </p:spTree>
    <p:extLst>
      <p:ext uri="{BB962C8B-B14F-4D97-AF65-F5344CB8AC3E}">
        <p14:creationId xmlns:p14="http://schemas.microsoft.com/office/powerpoint/2010/main" val="112716774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6B5BA2-20C7-FC44-AF26-F0779D5139B7}" type="datetimeFigureOut">
              <a:rPr lang="en-US" smtClean="0"/>
              <a:t>9/29/15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9591717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6B5BA2-20C7-FC44-AF26-F0779D5139B7}" type="datetimeFigureOut">
              <a:rPr lang="en-US" smtClean="0"/>
              <a:t>9/29/15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3904C-3BB3-E84B-9980-1CCC365B089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30566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6B5BA2-20C7-FC44-AF26-F0779D5139B7}" type="datetimeFigureOut">
              <a:rPr lang="en-US" smtClean="0"/>
              <a:t>9/29/15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3904C-3BB3-E84B-9980-1CCC365B0896}"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913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B5BA2-20C7-FC44-AF26-F0779D5139B7}" type="datetimeFigureOut">
              <a:rPr lang="en-US" smtClean="0"/>
              <a:t>9/29/15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28698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B5BA2-20C7-FC44-AF26-F0779D5139B7}" type="datetimeFigureOut">
              <a:rPr lang="en-US" smtClean="0"/>
              <a:t>9/29/15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7796648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B5BA2-20C7-FC44-AF26-F0779D5139B7}" type="datetimeFigureOut">
              <a:rPr lang="en-US" smtClean="0"/>
              <a:t>9/29/15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4370466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C6B5BA2-20C7-FC44-AF26-F0779D5139B7}" type="datetimeFigureOut">
              <a:rPr lang="en-US" smtClean="0"/>
              <a:t>9/29/15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E3904C-3BB3-E84B-9980-1CCC365B0896}" type="slidenum">
              <a:rPr lang="en-US" smtClean="0"/>
              <a:t>‹#›</a:t>
            </a:fld>
            <a:endParaRPr lang="en-US"/>
          </a:p>
        </p:txBody>
      </p:sp>
    </p:spTree>
    <p:extLst>
      <p:ext uri="{BB962C8B-B14F-4D97-AF65-F5344CB8AC3E}">
        <p14:creationId xmlns:p14="http://schemas.microsoft.com/office/powerpoint/2010/main" val="660420424"/>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Swift_(programming_language)#Value_types" TargetMode="Externa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pple.com/videos/wwdc/2015/?id=414" TargetMode="External"/><Relationship Id="rId3" Type="http://schemas.openxmlformats.org/officeDocument/2006/relationships/hyperlink" Target="https://www.objc.io/issues/16-swift/swift-classes-vs-struc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Swift Day 05</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069848" y="364068"/>
            <a:ext cx="10058400" cy="982132"/>
          </a:xfrm>
        </p:spPr>
        <p:txBody>
          <a:bodyPr>
            <a:normAutofit/>
          </a:bodyPr>
          <a:lstStyle/>
          <a:p>
            <a:r>
              <a:rPr lang="en-US" sz="4800" dirty="0" smtClean="0"/>
              <a:t>Extension</a:t>
            </a:r>
            <a:endParaRPr lang="en-US"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201" y="2315210"/>
            <a:ext cx="6616700" cy="1651000"/>
          </a:xfrm>
        </p:spPr>
      </p:pic>
    </p:spTree>
    <p:extLst>
      <p:ext uri="{BB962C8B-B14F-4D97-AF65-F5344CB8AC3E}">
        <p14:creationId xmlns:p14="http://schemas.microsoft.com/office/powerpoint/2010/main" val="212251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069848" y="364068"/>
            <a:ext cx="10058400" cy="982132"/>
          </a:xfrm>
        </p:spPr>
        <p:txBody>
          <a:bodyPr>
            <a:normAutofit/>
          </a:bodyPr>
          <a:lstStyle/>
          <a:p>
            <a:r>
              <a:rPr lang="en-US" sz="4800" dirty="0" smtClean="0"/>
              <a:t>Extension</a:t>
            </a:r>
            <a:endParaRPr lang="en-US" sz="48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0864" y="1451864"/>
            <a:ext cx="5736367" cy="4830064"/>
          </a:xfrm>
        </p:spPr>
      </p:pic>
    </p:spTree>
    <p:extLst>
      <p:ext uri="{BB962C8B-B14F-4D97-AF65-F5344CB8AC3E}">
        <p14:creationId xmlns:p14="http://schemas.microsoft.com/office/powerpoint/2010/main" val="1896306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069848" y="364068"/>
            <a:ext cx="10058400" cy="982132"/>
          </a:xfrm>
        </p:spPr>
        <p:txBody>
          <a:bodyPr>
            <a:normAutofit/>
          </a:bodyPr>
          <a:lstStyle/>
          <a:p>
            <a:r>
              <a:rPr lang="en-US" sz="4800" dirty="0" smtClean="0"/>
              <a:t>Extension</a:t>
            </a:r>
            <a:endParaRPr lang="en-US"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0413" y="1608836"/>
            <a:ext cx="4762500" cy="3594100"/>
          </a:xfrm>
        </p:spPr>
      </p:pic>
    </p:spTree>
    <p:extLst>
      <p:ext uri="{BB962C8B-B14F-4D97-AF65-F5344CB8AC3E}">
        <p14:creationId xmlns:p14="http://schemas.microsoft.com/office/powerpoint/2010/main" val="1309383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50392"/>
          </a:xfrm>
        </p:spPr>
        <p:txBody>
          <a:bodyPr>
            <a:normAutofit/>
          </a:bodyPr>
          <a:lstStyle/>
          <a:p>
            <a:r>
              <a:rPr lang="en-US" sz="4800" dirty="0" smtClean="0"/>
              <a:t>Class VS </a:t>
            </a:r>
            <a:r>
              <a:rPr lang="en-US" sz="4800" dirty="0" err="1" smtClean="0"/>
              <a:t>Struct</a:t>
            </a:r>
            <a:endParaRPr lang="en-US" sz="48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867" y="1549400"/>
            <a:ext cx="6612466" cy="2276101"/>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867" y="4161140"/>
            <a:ext cx="6612466" cy="2220604"/>
          </a:xfrm>
          <a:prstGeom prst="rect">
            <a:avLst/>
          </a:prstGeom>
        </p:spPr>
      </p:pic>
    </p:spTree>
    <p:extLst>
      <p:ext uri="{BB962C8B-B14F-4D97-AF65-F5344CB8AC3E}">
        <p14:creationId xmlns:p14="http://schemas.microsoft.com/office/powerpoint/2010/main" val="294702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790" y="1629832"/>
            <a:ext cx="5782028" cy="3856567"/>
          </a:xfrm>
        </p:spPr>
      </p:pic>
      <p:sp>
        <p:nvSpPr>
          <p:cNvPr id="5" name="Title 1"/>
          <p:cNvSpPr>
            <a:spLocks noGrp="1"/>
          </p:cNvSpPr>
          <p:nvPr>
            <p:ph type="title"/>
          </p:nvPr>
        </p:nvSpPr>
        <p:spPr>
          <a:xfrm>
            <a:off x="1069848" y="364068"/>
            <a:ext cx="10058400" cy="982132"/>
          </a:xfrm>
        </p:spPr>
        <p:txBody>
          <a:bodyPr>
            <a:normAutofit/>
          </a:bodyPr>
          <a:lstStyle/>
          <a:p>
            <a:r>
              <a:rPr lang="en-US" sz="4800" dirty="0"/>
              <a:t>Class VS </a:t>
            </a:r>
            <a:r>
              <a:rPr lang="en-US" sz="4800" dirty="0" err="1"/>
              <a:t>Struct</a:t>
            </a:r>
            <a:endParaRPr lang="en-US" sz="4800" dirty="0"/>
          </a:p>
        </p:txBody>
      </p:sp>
      <p:sp>
        <p:nvSpPr>
          <p:cNvPr id="3" name="TextBox 2"/>
          <p:cNvSpPr txBox="1"/>
          <p:nvPr/>
        </p:nvSpPr>
        <p:spPr>
          <a:xfrm>
            <a:off x="1609344" y="5916845"/>
            <a:ext cx="9052559" cy="461665"/>
          </a:xfrm>
          <a:prstGeom prst="rect">
            <a:avLst/>
          </a:prstGeom>
          <a:noFill/>
        </p:spPr>
        <p:txBody>
          <a:bodyPr wrap="square" rtlCol="0">
            <a:spAutoFit/>
          </a:bodyPr>
          <a:lstStyle/>
          <a:p>
            <a:pPr algn="ctr"/>
            <a:r>
              <a:rPr lang="en-US" sz="2400" dirty="0">
                <a:solidFill>
                  <a:srgbClr val="C00000"/>
                </a:solidFill>
              </a:rPr>
              <a:t>Swift is </a:t>
            </a:r>
            <a:r>
              <a:rPr lang="en-US" sz="2400" dirty="0" smtClean="0">
                <a:solidFill>
                  <a:srgbClr val="C00000"/>
                </a:solidFill>
              </a:rPr>
              <a:t>faster than Objective-C. But Why?</a:t>
            </a:r>
            <a:endParaRPr lang="en-US" sz="2400" dirty="0">
              <a:solidFill>
                <a:srgbClr val="C00000"/>
              </a:solidFill>
            </a:endParaRPr>
          </a:p>
        </p:txBody>
      </p:sp>
    </p:spTree>
    <p:extLst>
      <p:ext uri="{BB962C8B-B14F-4D97-AF65-F5344CB8AC3E}">
        <p14:creationId xmlns:p14="http://schemas.microsoft.com/office/powerpoint/2010/main" val="1395235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60120"/>
          </a:xfrm>
        </p:spPr>
        <p:txBody>
          <a:bodyPr>
            <a:normAutofit/>
          </a:bodyPr>
          <a:lstStyle/>
          <a:p>
            <a:r>
              <a:rPr lang="en-US" sz="4800" dirty="0" err="1" smtClean="0"/>
              <a:t>Struct</a:t>
            </a:r>
            <a:endParaRPr lang="en-US" sz="4800" dirty="0"/>
          </a:p>
        </p:txBody>
      </p:sp>
      <p:sp>
        <p:nvSpPr>
          <p:cNvPr id="3" name="Content Placeholder 2"/>
          <p:cNvSpPr>
            <a:spLocks noGrp="1"/>
          </p:cNvSpPr>
          <p:nvPr>
            <p:ph idx="1"/>
          </p:nvPr>
        </p:nvSpPr>
        <p:spPr>
          <a:xfrm>
            <a:off x="1069848" y="1810512"/>
            <a:ext cx="10058400" cy="4361688"/>
          </a:xfrm>
        </p:spPr>
        <p:txBody>
          <a:bodyPr/>
          <a:lstStyle/>
          <a:p>
            <a:r>
              <a:rPr lang="en-US" dirty="0" err="1" smtClean="0"/>
              <a:t>Struct</a:t>
            </a:r>
            <a:r>
              <a:rPr lang="en-US" dirty="0" smtClean="0"/>
              <a:t> is faster than Class in small data:</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Ref: </a:t>
            </a:r>
            <a:r>
              <a:rPr lang="en-US" dirty="0" smtClean="0">
                <a:hlinkClick r:id="rId2"/>
              </a:rPr>
              <a:t>Wikipedia - Value Types</a:t>
            </a:r>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716" y="2565400"/>
            <a:ext cx="6800664" cy="2463800"/>
          </a:xfrm>
          <a:prstGeom prst="rect">
            <a:avLst/>
          </a:prstGeom>
        </p:spPr>
      </p:pic>
    </p:spTree>
    <p:extLst>
      <p:ext uri="{BB962C8B-B14F-4D97-AF65-F5344CB8AC3E}">
        <p14:creationId xmlns:p14="http://schemas.microsoft.com/office/powerpoint/2010/main" val="1326247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60120"/>
          </a:xfrm>
        </p:spPr>
        <p:txBody>
          <a:bodyPr>
            <a:normAutofit/>
          </a:bodyPr>
          <a:lstStyle/>
          <a:p>
            <a:r>
              <a:rPr lang="en-US" sz="4800" dirty="0" err="1" smtClean="0"/>
              <a:t>Struct</a:t>
            </a:r>
            <a:endParaRPr lang="en-US" sz="4800" dirty="0"/>
          </a:p>
        </p:txBody>
      </p:sp>
      <p:sp>
        <p:nvSpPr>
          <p:cNvPr id="3" name="Content Placeholder 2"/>
          <p:cNvSpPr>
            <a:spLocks noGrp="1"/>
          </p:cNvSpPr>
          <p:nvPr>
            <p:ph idx="1"/>
          </p:nvPr>
        </p:nvSpPr>
        <p:spPr>
          <a:xfrm>
            <a:off x="1069848" y="1810512"/>
            <a:ext cx="10058400" cy="4361688"/>
          </a:xfrm>
        </p:spPr>
        <p:txBody>
          <a:bodyPr>
            <a:normAutofit/>
          </a:bodyPr>
          <a:lstStyle/>
          <a:p>
            <a:pPr marL="0" indent="0">
              <a:buNone/>
            </a:pPr>
            <a:r>
              <a:rPr lang="en-US" sz="2800" dirty="0" err="1" smtClean="0"/>
              <a:t>Struct</a:t>
            </a:r>
            <a:r>
              <a:rPr lang="en-US" sz="2800" dirty="0" smtClean="0"/>
              <a:t> is the same as Class in common:</a:t>
            </a:r>
          </a:p>
          <a:p>
            <a:pPr marL="0" indent="0">
              <a:buNone/>
            </a:pPr>
            <a:endParaRPr lang="en-US" sz="2900" dirty="0" smtClean="0"/>
          </a:p>
          <a:p>
            <a:r>
              <a:rPr lang="en-US" dirty="0" smtClean="0"/>
              <a:t>Define </a:t>
            </a:r>
            <a:r>
              <a:rPr lang="en-US" dirty="0"/>
              <a:t>properties to store </a:t>
            </a:r>
            <a:r>
              <a:rPr lang="en-US" dirty="0" smtClean="0"/>
              <a:t>values.</a:t>
            </a:r>
          </a:p>
          <a:p>
            <a:r>
              <a:rPr lang="en-US" dirty="0" smtClean="0"/>
              <a:t>Define </a:t>
            </a:r>
            <a:r>
              <a:rPr lang="en-US" dirty="0"/>
              <a:t>methods to provide </a:t>
            </a:r>
            <a:r>
              <a:rPr lang="en-US" dirty="0" smtClean="0"/>
              <a:t>functionality.</a:t>
            </a:r>
          </a:p>
          <a:p>
            <a:r>
              <a:rPr lang="en-US" dirty="0" smtClean="0"/>
              <a:t>Define </a:t>
            </a:r>
            <a:r>
              <a:rPr lang="en-US" dirty="0"/>
              <a:t>subscripts to provide access to their values using subscript </a:t>
            </a:r>
            <a:r>
              <a:rPr lang="en-US" dirty="0" smtClean="0"/>
              <a:t>syntax.</a:t>
            </a:r>
          </a:p>
          <a:p>
            <a:r>
              <a:rPr lang="en-US" dirty="0" smtClean="0"/>
              <a:t>Define </a:t>
            </a:r>
            <a:r>
              <a:rPr lang="en-US" dirty="0"/>
              <a:t>initializers to set up their initial </a:t>
            </a:r>
            <a:r>
              <a:rPr lang="en-US" dirty="0" smtClean="0"/>
              <a:t>state.</a:t>
            </a:r>
          </a:p>
          <a:p>
            <a:r>
              <a:rPr lang="en-US" dirty="0" smtClean="0"/>
              <a:t>Be </a:t>
            </a:r>
            <a:r>
              <a:rPr lang="en-US" dirty="0"/>
              <a:t>extended to expand their functionality beyond a </a:t>
            </a:r>
            <a:r>
              <a:rPr lang="en-US" dirty="0" smtClean="0"/>
              <a:t>default implementation.</a:t>
            </a:r>
          </a:p>
          <a:p>
            <a:r>
              <a:rPr lang="en-US" dirty="0" smtClean="0"/>
              <a:t>Conform </a:t>
            </a:r>
            <a:r>
              <a:rPr lang="en-US" dirty="0"/>
              <a:t>to protocols to provide standard functionality of </a:t>
            </a:r>
            <a:r>
              <a:rPr lang="en-US" dirty="0" smtClean="0"/>
              <a:t>a.</a:t>
            </a:r>
          </a:p>
          <a:p>
            <a:endParaRPr lang="en-US" dirty="0"/>
          </a:p>
        </p:txBody>
      </p:sp>
    </p:spTree>
    <p:extLst>
      <p:ext uri="{BB962C8B-B14F-4D97-AF65-F5344CB8AC3E}">
        <p14:creationId xmlns:p14="http://schemas.microsoft.com/office/powerpoint/2010/main" val="67974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78992"/>
          </a:xfrm>
        </p:spPr>
        <p:txBody>
          <a:bodyPr>
            <a:normAutofit/>
          </a:bodyPr>
          <a:lstStyle/>
          <a:p>
            <a:r>
              <a:rPr lang="en-US" sz="4800" dirty="0" err="1" smtClean="0"/>
              <a:t>Struct</a:t>
            </a:r>
            <a:endParaRPr lang="en-US" sz="4800" dirty="0"/>
          </a:p>
        </p:txBody>
      </p:sp>
      <p:sp>
        <p:nvSpPr>
          <p:cNvPr id="3" name="Content Placeholder 2"/>
          <p:cNvSpPr>
            <a:spLocks noGrp="1"/>
          </p:cNvSpPr>
          <p:nvPr>
            <p:ph idx="1"/>
          </p:nvPr>
        </p:nvSpPr>
        <p:spPr>
          <a:xfrm>
            <a:off x="1069848" y="1883664"/>
            <a:ext cx="10058400" cy="4288536"/>
          </a:xfrm>
        </p:spPr>
        <p:txBody>
          <a:bodyPr>
            <a:normAutofit/>
          </a:bodyPr>
          <a:lstStyle/>
          <a:p>
            <a:pPr marL="0" indent="0">
              <a:buNone/>
            </a:pPr>
            <a:r>
              <a:rPr lang="en-US" sz="2600" dirty="0" smtClean="0"/>
              <a:t>Use </a:t>
            </a:r>
            <a:r>
              <a:rPr lang="en-US" sz="2600" dirty="0" err="1" smtClean="0"/>
              <a:t>Struct</a:t>
            </a:r>
            <a:r>
              <a:rPr lang="en-US" sz="2600" dirty="0" smtClean="0"/>
              <a:t> when available:</a:t>
            </a:r>
          </a:p>
          <a:p>
            <a:r>
              <a:rPr lang="en-US" dirty="0"/>
              <a:t>A</a:t>
            </a:r>
            <a:r>
              <a:rPr lang="en-US" dirty="0" smtClean="0"/>
              <a:t>utomatically </a:t>
            </a:r>
            <a:r>
              <a:rPr lang="en-US" i="1" dirty="0" err="1">
                <a:solidFill>
                  <a:srgbClr val="4D7D92"/>
                </a:solidFill>
              </a:rPr>
              <a:t>threadsafe</a:t>
            </a:r>
            <a:r>
              <a:rPr lang="en-US" dirty="0">
                <a:solidFill>
                  <a:srgbClr val="4D7D92"/>
                </a:solidFill>
              </a:rPr>
              <a:t> </a:t>
            </a:r>
            <a:r>
              <a:rPr lang="en-US" dirty="0"/>
              <a:t>due to not being </a:t>
            </a:r>
            <a:r>
              <a:rPr lang="en-US" dirty="0" smtClean="0"/>
              <a:t>shareable.</a:t>
            </a:r>
            <a:endParaRPr lang="en-US" dirty="0"/>
          </a:p>
          <a:p>
            <a:r>
              <a:rPr lang="en-US" dirty="0"/>
              <a:t>U</a:t>
            </a:r>
            <a:r>
              <a:rPr lang="en-US" dirty="0" smtClean="0"/>
              <a:t>ses </a:t>
            </a:r>
            <a:r>
              <a:rPr lang="en-US" dirty="0"/>
              <a:t>less memory due to no </a:t>
            </a:r>
            <a:r>
              <a:rPr lang="en-US" dirty="0" err="1"/>
              <a:t>isa</a:t>
            </a:r>
            <a:r>
              <a:rPr lang="en-US" dirty="0"/>
              <a:t> and </a:t>
            </a:r>
            <a:r>
              <a:rPr lang="en-US" dirty="0" err="1"/>
              <a:t>refcount</a:t>
            </a:r>
            <a:r>
              <a:rPr lang="en-US" dirty="0"/>
              <a:t> (and in fact is stack allocated generally</a:t>
            </a:r>
            <a:r>
              <a:rPr lang="en-US" dirty="0" smtClean="0"/>
              <a:t>).</a:t>
            </a:r>
            <a:endParaRPr lang="en-US" dirty="0"/>
          </a:p>
          <a:p>
            <a:r>
              <a:rPr lang="en-US" dirty="0"/>
              <a:t>M</a:t>
            </a:r>
            <a:r>
              <a:rPr lang="en-US" dirty="0" smtClean="0"/>
              <a:t>ethods </a:t>
            </a:r>
            <a:r>
              <a:rPr lang="en-US" dirty="0"/>
              <a:t>are always statically dispatched, so can be </a:t>
            </a:r>
            <a:r>
              <a:rPr lang="en-US" dirty="0" err="1"/>
              <a:t>inlined</a:t>
            </a:r>
            <a:r>
              <a:rPr lang="en-US" dirty="0"/>
              <a:t> (though @final can do this for classes</a:t>
            </a:r>
            <a:r>
              <a:rPr lang="en-US" dirty="0" smtClean="0"/>
              <a:t>).</a:t>
            </a:r>
            <a:endParaRPr lang="en-US" dirty="0"/>
          </a:p>
          <a:p>
            <a:r>
              <a:rPr lang="en-US" dirty="0"/>
              <a:t>E</a:t>
            </a:r>
            <a:r>
              <a:rPr lang="en-US" dirty="0" smtClean="0"/>
              <a:t>asier </a:t>
            </a:r>
            <a:r>
              <a:rPr lang="en-US" dirty="0"/>
              <a:t>to reason about (no need to "defensively copy" as is typical with </a:t>
            </a:r>
            <a:r>
              <a:rPr lang="en-US" dirty="0" err="1"/>
              <a:t>NSArray</a:t>
            </a:r>
            <a:r>
              <a:rPr lang="en-US" dirty="0"/>
              <a:t>, </a:t>
            </a:r>
            <a:r>
              <a:rPr lang="en-US" dirty="0" err="1"/>
              <a:t>NSString</a:t>
            </a:r>
            <a:r>
              <a:rPr lang="en-US" dirty="0"/>
              <a:t>, etc...) for the same reason as thread </a:t>
            </a:r>
            <a:r>
              <a:rPr lang="en-US" dirty="0" smtClean="0"/>
              <a:t>safety.</a:t>
            </a:r>
          </a:p>
          <a:p>
            <a:pPr marL="0" indent="0">
              <a:buNone/>
            </a:pPr>
            <a:endParaRPr lang="en-US" dirty="0" smtClean="0"/>
          </a:p>
          <a:p>
            <a:pPr marL="0" indent="0">
              <a:buNone/>
            </a:pPr>
            <a:r>
              <a:rPr lang="en-US" dirty="0" smtClean="0"/>
              <a:t>Ref: </a:t>
            </a:r>
            <a:r>
              <a:rPr lang="en-US" dirty="0" smtClean="0">
                <a:hlinkClick r:id="rId2"/>
              </a:rPr>
              <a:t>Building Better Apps with Value Types in Swift</a:t>
            </a:r>
            <a:endParaRPr lang="en-US" dirty="0" smtClean="0"/>
          </a:p>
          <a:p>
            <a:pPr marL="0" indent="0">
              <a:buNone/>
            </a:pPr>
            <a:r>
              <a:rPr lang="en-US" dirty="0" smtClean="0">
                <a:hlinkClick r:id="rId3"/>
              </a:rPr>
              <a:t>        A Warm Welcome to Structs and Value Types</a:t>
            </a:r>
            <a:endParaRPr lang="en-US" dirty="0"/>
          </a:p>
        </p:txBody>
      </p:sp>
    </p:spTree>
    <p:extLst>
      <p:ext uri="{BB962C8B-B14F-4D97-AF65-F5344CB8AC3E}">
        <p14:creationId xmlns:p14="http://schemas.microsoft.com/office/powerpoint/2010/main" val="1348361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97280"/>
          </a:xfrm>
        </p:spPr>
        <p:txBody>
          <a:bodyPr/>
          <a:lstStyle/>
          <a:p>
            <a:r>
              <a:rPr lang="en-US" dirty="0" smtClean="0"/>
              <a:t>OOP Problem</a:t>
            </a:r>
            <a:endParaRPr lang="en-US" dirty="0"/>
          </a:p>
        </p:txBody>
      </p:sp>
      <p:sp>
        <p:nvSpPr>
          <p:cNvPr id="3" name="Content Placeholder 2"/>
          <p:cNvSpPr>
            <a:spLocks noGrp="1"/>
          </p:cNvSpPr>
          <p:nvPr>
            <p:ph idx="1"/>
          </p:nvPr>
        </p:nvSpPr>
        <p:spPr>
          <a:xfrm>
            <a:off x="1069848" y="1655064"/>
            <a:ext cx="10058400" cy="4709160"/>
          </a:xfrm>
        </p:spPr>
        <p:txBody>
          <a:bodyPr>
            <a:normAutofit fontScale="92500" lnSpcReduction="10000"/>
          </a:bodyPr>
          <a:lstStyle/>
          <a:p>
            <a:r>
              <a:rPr lang="en-US" b="1" dirty="0"/>
              <a:t>Implicit </a:t>
            </a:r>
            <a:r>
              <a:rPr lang="en-US" b="1" dirty="0" smtClean="0"/>
              <a:t>sharing</a:t>
            </a:r>
            <a:r>
              <a:rPr lang="en-US" dirty="0"/>
              <a:t>:</a:t>
            </a:r>
            <a:r>
              <a:rPr lang="en-US" dirty="0" smtClean="0"/>
              <a:t> </a:t>
            </a:r>
            <a:r>
              <a:rPr lang="en-US" dirty="0"/>
              <a:t>such that if two objects refer a third object, then both can modify it without the other knowing about it. This leads to </a:t>
            </a:r>
            <a:r>
              <a:rPr lang="en-US" dirty="0" err="1" smtClean="0"/>
              <a:t>workrounds</a:t>
            </a:r>
            <a:r>
              <a:rPr lang="en-US" dirty="0" smtClean="0"/>
              <a:t> </a:t>
            </a:r>
            <a:r>
              <a:rPr lang="en-US" dirty="0"/>
              <a:t>such as duplicating the referred object to avoid sharing, which in turn leads to inefficiencies; alternatively, sharing may require using locks to avoid race conditions and this can cause more inefficiency and even lead to deadlocks. What this entails is more complexity, which means more bugs.</a:t>
            </a:r>
          </a:p>
          <a:p>
            <a:r>
              <a:rPr lang="en-US" b="1" dirty="0"/>
              <a:t>Inheritance issues</a:t>
            </a:r>
            <a:r>
              <a:rPr lang="en-US" dirty="0"/>
              <a:t>: in many OOP language, there can be one just superclass, and it has to be chosen at the very start. Changing it later can be extremely hard. A superclass, furthermore, forces any stored property on derived classes and this can make it complex to handle initialization and not to break any invariants that the superclass require. Finally, there are usually limitations to what can be overridden, and how, or when it should not be, and those constraints are usually left to the docs.</a:t>
            </a:r>
          </a:p>
          <a:p>
            <a:r>
              <a:rPr lang="en-US" b="1" dirty="0"/>
              <a:t>Lost type </a:t>
            </a:r>
            <a:r>
              <a:rPr lang="en-US" b="1" dirty="0" smtClean="0"/>
              <a:t>relationship</a:t>
            </a:r>
            <a:r>
              <a:rPr lang="en-US" dirty="0" smtClean="0"/>
              <a:t>: which </a:t>
            </a:r>
            <a:r>
              <a:rPr lang="en-US" dirty="0"/>
              <a:t>ensues from the conflation of interface and implementation. This usually manifests itself through some base class’ methods where no implementation is possible and thus the necessity to downcast to the concrete derived class in that method’s implementation. This last point is illustrated in the following code snippet:</a:t>
            </a:r>
          </a:p>
          <a:p>
            <a:endParaRPr lang="en-US" dirty="0"/>
          </a:p>
        </p:txBody>
      </p:sp>
    </p:spTree>
    <p:extLst>
      <p:ext uri="{BB962C8B-B14F-4D97-AF65-F5344CB8AC3E}">
        <p14:creationId xmlns:p14="http://schemas.microsoft.com/office/powerpoint/2010/main" val="873199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97280"/>
          </a:xfrm>
        </p:spPr>
        <p:txBody>
          <a:bodyPr/>
          <a:lstStyle/>
          <a:p>
            <a:r>
              <a:rPr lang="en-US" dirty="0" smtClean="0"/>
              <a:t>OOP Problem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1935" y="2243328"/>
            <a:ext cx="7620000" cy="2381250"/>
          </a:xfrm>
        </p:spPr>
      </p:pic>
    </p:spTree>
    <p:extLst>
      <p:ext uri="{BB962C8B-B14F-4D97-AF65-F5344CB8AC3E}">
        <p14:creationId xmlns:p14="http://schemas.microsoft.com/office/powerpoint/2010/main" val="1516935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 </a:t>
            </a:r>
            <a:r>
              <a:rPr lang="en-US" sz="8800" dirty="0" smtClean="0"/>
              <a:t>OOP VS POP</a:t>
            </a:r>
            <a:endParaRPr lang="en-US" sz="80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0590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1069848" y="364068"/>
            <a:ext cx="10058400" cy="982132"/>
          </a:xfrm>
        </p:spPr>
        <p:txBody>
          <a:bodyPr>
            <a:normAutofit/>
          </a:bodyPr>
          <a:lstStyle/>
          <a:p>
            <a:r>
              <a:rPr lang="en-US" sz="4800" dirty="0" smtClean="0"/>
              <a:t>OOP</a:t>
            </a:r>
            <a:endParaRPr lang="en-US" sz="4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337" y="1487296"/>
            <a:ext cx="7239325" cy="4688167"/>
          </a:xfrm>
          <a:prstGeom prst="rect">
            <a:avLst/>
          </a:prstGeom>
        </p:spPr>
      </p:pic>
    </p:spTree>
    <p:extLst>
      <p:ext uri="{BB962C8B-B14F-4D97-AF65-F5344CB8AC3E}">
        <p14:creationId xmlns:p14="http://schemas.microsoft.com/office/powerpoint/2010/main" val="1253207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591733"/>
            <a:ext cx="10058400" cy="4580467"/>
          </a:xfrm>
        </p:spPr>
        <p:txBody>
          <a:bodyPr/>
          <a:lstStyle/>
          <a:p>
            <a:endParaRPr lang="en-US" dirty="0" smtClean="0"/>
          </a:p>
          <a:p>
            <a:endParaRPr lang="en-US" dirty="0" smtClean="0"/>
          </a:p>
          <a:p>
            <a:endParaRPr lang="en-US" dirty="0" smtClean="0"/>
          </a:p>
          <a:p>
            <a:endParaRPr lang="en-US" dirty="0"/>
          </a:p>
          <a:p>
            <a:endParaRPr lang="en-US" dirty="0" smtClean="0"/>
          </a:p>
          <a:p>
            <a:endParaRPr lang="en-US" dirty="0" smtClean="0"/>
          </a:p>
        </p:txBody>
      </p:sp>
      <p:sp>
        <p:nvSpPr>
          <p:cNvPr id="7" name="Title 1"/>
          <p:cNvSpPr txBox="1">
            <a:spLocks/>
          </p:cNvSpPr>
          <p:nvPr/>
        </p:nvSpPr>
        <p:spPr>
          <a:xfrm>
            <a:off x="1069848" y="364068"/>
            <a:ext cx="10058400" cy="9821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dirty="0" smtClean="0"/>
              <a:t>OOP</a:t>
            </a:r>
            <a:endParaRPr lang="en-US" sz="48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893" y="1591733"/>
            <a:ext cx="7026310" cy="4513370"/>
          </a:xfrm>
          <a:prstGeom prst="rect">
            <a:avLst/>
          </a:prstGeom>
        </p:spPr>
      </p:pic>
    </p:spTree>
    <p:extLst>
      <p:ext uri="{BB962C8B-B14F-4D97-AF65-F5344CB8AC3E}">
        <p14:creationId xmlns:p14="http://schemas.microsoft.com/office/powerpoint/2010/main" val="1850952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591733"/>
            <a:ext cx="10058400" cy="4580467"/>
          </a:xfrm>
        </p:spPr>
        <p:txBody>
          <a:bodyPr/>
          <a:lstStyle/>
          <a:p>
            <a:endParaRPr lang="en-US" dirty="0" smtClean="0"/>
          </a:p>
          <a:p>
            <a:endParaRPr lang="en-US" dirty="0" smtClean="0"/>
          </a:p>
          <a:p>
            <a:endParaRPr lang="en-US" dirty="0" smtClean="0"/>
          </a:p>
          <a:p>
            <a:endParaRPr lang="en-US" dirty="0"/>
          </a:p>
          <a:p>
            <a:endParaRPr lang="en-US" dirty="0" smtClean="0"/>
          </a:p>
          <a:p>
            <a:endParaRPr lang="en-US" dirty="0" smtClean="0"/>
          </a:p>
        </p:txBody>
      </p:sp>
      <p:sp>
        <p:nvSpPr>
          <p:cNvPr id="7" name="Title 1"/>
          <p:cNvSpPr txBox="1">
            <a:spLocks/>
          </p:cNvSpPr>
          <p:nvPr/>
        </p:nvSpPr>
        <p:spPr>
          <a:xfrm>
            <a:off x="1069848" y="364068"/>
            <a:ext cx="10058400" cy="9821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dirty="0" smtClean="0"/>
              <a:t>OOP</a:t>
            </a:r>
            <a:endParaRPr lang="en-US" sz="48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5511" y="1591733"/>
            <a:ext cx="6827074" cy="4514263"/>
          </a:xfrm>
          <a:prstGeom prst="rect">
            <a:avLst/>
          </a:prstGeom>
        </p:spPr>
      </p:pic>
    </p:spTree>
    <p:extLst>
      <p:ext uri="{BB962C8B-B14F-4D97-AF65-F5344CB8AC3E}">
        <p14:creationId xmlns:p14="http://schemas.microsoft.com/office/powerpoint/2010/main" val="82173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591733"/>
            <a:ext cx="10058400" cy="4580467"/>
          </a:xfrm>
        </p:spPr>
        <p:txBody>
          <a:bodyPr/>
          <a:lstStyle/>
          <a:p>
            <a:endParaRPr lang="en-US" dirty="0" smtClean="0"/>
          </a:p>
          <a:p>
            <a:endParaRPr lang="en-US" dirty="0" smtClean="0"/>
          </a:p>
          <a:p>
            <a:endParaRPr lang="en-US" dirty="0" smtClean="0"/>
          </a:p>
          <a:p>
            <a:endParaRPr lang="en-US" dirty="0"/>
          </a:p>
          <a:p>
            <a:endParaRPr lang="en-US" dirty="0" smtClean="0"/>
          </a:p>
          <a:p>
            <a:endParaRPr lang="en-US" dirty="0" smtClean="0"/>
          </a:p>
        </p:txBody>
      </p:sp>
      <p:sp>
        <p:nvSpPr>
          <p:cNvPr id="7" name="Title 1"/>
          <p:cNvSpPr txBox="1">
            <a:spLocks/>
          </p:cNvSpPr>
          <p:nvPr/>
        </p:nvSpPr>
        <p:spPr>
          <a:xfrm>
            <a:off x="1069848" y="364068"/>
            <a:ext cx="10058400" cy="9821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dirty="0" smtClean="0"/>
              <a:t>OOP</a:t>
            </a:r>
            <a:endParaRPr lang="en-US" sz="48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0760" y="1346200"/>
            <a:ext cx="5884591" cy="4809744"/>
          </a:xfrm>
          <a:prstGeom prst="rect">
            <a:avLst/>
          </a:prstGeom>
        </p:spPr>
      </p:pic>
    </p:spTree>
    <p:extLst>
      <p:ext uri="{BB962C8B-B14F-4D97-AF65-F5344CB8AC3E}">
        <p14:creationId xmlns:p14="http://schemas.microsoft.com/office/powerpoint/2010/main" val="931489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06424"/>
          </a:xfrm>
        </p:spPr>
        <p:txBody>
          <a:bodyPr/>
          <a:lstStyle/>
          <a:p>
            <a:r>
              <a:rPr lang="en-US" smtClean="0"/>
              <a:t>OOP</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858" y="1591056"/>
            <a:ext cx="9270380" cy="4051300"/>
          </a:xfrm>
        </p:spPr>
      </p:pic>
    </p:spTree>
    <p:extLst>
      <p:ext uri="{BB962C8B-B14F-4D97-AF65-F5344CB8AC3E}">
        <p14:creationId xmlns:p14="http://schemas.microsoft.com/office/powerpoint/2010/main" val="1889804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06424"/>
          </a:xfrm>
        </p:spPr>
        <p:txBody>
          <a:bodyPr/>
          <a:lstStyle/>
          <a:p>
            <a:r>
              <a:rPr lang="en-US" smtClean="0"/>
              <a:t>OOP</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9214" y="1591056"/>
            <a:ext cx="8919668" cy="4051300"/>
          </a:xfrm>
        </p:spPr>
      </p:pic>
    </p:spTree>
    <p:extLst>
      <p:ext uri="{BB962C8B-B14F-4D97-AF65-F5344CB8AC3E}">
        <p14:creationId xmlns:p14="http://schemas.microsoft.com/office/powerpoint/2010/main" val="6994600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52144"/>
          </a:xfrm>
        </p:spPr>
        <p:txBody>
          <a:bodyPr>
            <a:normAutofit/>
          </a:bodyPr>
          <a:lstStyle/>
          <a:p>
            <a:r>
              <a:rPr lang="en-US" sz="4800" dirty="0" smtClean="0"/>
              <a:t>POP is awesome</a:t>
            </a:r>
            <a:endParaRPr lang="en-US" sz="4800" dirty="0"/>
          </a:p>
        </p:txBody>
      </p:sp>
      <p:sp>
        <p:nvSpPr>
          <p:cNvPr id="3" name="Content Placeholder 2"/>
          <p:cNvSpPr>
            <a:spLocks noGrp="1"/>
          </p:cNvSpPr>
          <p:nvPr>
            <p:ph idx="1"/>
          </p:nvPr>
        </p:nvSpPr>
        <p:spPr>
          <a:xfrm>
            <a:off x="1069848" y="1947672"/>
            <a:ext cx="10058400" cy="4224528"/>
          </a:xfrm>
        </p:spPr>
        <p:txBody>
          <a:bodyPr/>
          <a:lstStyle/>
          <a:p>
            <a:pPr fontAlgn="ctr"/>
            <a:r>
              <a:rPr lang="en-US" sz="2400" dirty="0" smtClean="0"/>
              <a:t>Protocol-Oriented Programming(POP) is </a:t>
            </a:r>
            <a:r>
              <a:rPr lang="en-US" sz="2400" dirty="0"/>
              <a:t> </a:t>
            </a:r>
            <a:r>
              <a:rPr lang="en-US" sz="2800" dirty="0" smtClean="0">
                <a:solidFill>
                  <a:srgbClr val="DA1E00"/>
                </a:solidFill>
                <a:latin typeface="Calibri" charset="0"/>
                <a:ea typeface="Calibri" charset="0"/>
                <a:cs typeface="Calibri" charset="0"/>
              </a:rPr>
              <a:t>♥</a:t>
            </a:r>
            <a:r>
              <a:rPr lang="en-US" sz="2400" dirty="0" smtClean="0"/>
              <a:t> </a:t>
            </a:r>
            <a:r>
              <a:rPr lang="en-US" sz="2400" dirty="0"/>
              <a:t>of </a:t>
            </a:r>
            <a:r>
              <a:rPr lang="en-US" sz="2400" dirty="0" smtClean="0"/>
              <a:t>Swift.</a:t>
            </a:r>
            <a:endParaRPr lang="en-US" dirty="0"/>
          </a:p>
        </p:txBody>
      </p:sp>
    </p:spTree>
    <p:extLst>
      <p:ext uri="{BB962C8B-B14F-4D97-AF65-F5344CB8AC3E}">
        <p14:creationId xmlns:p14="http://schemas.microsoft.com/office/powerpoint/2010/main" val="1954696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52144"/>
          </a:xfrm>
        </p:spPr>
        <p:txBody>
          <a:bodyPr>
            <a:normAutofit/>
          </a:bodyPr>
          <a:lstStyle/>
          <a:p>
            <a:r>
              <a:rPr lang="en-US" sz="4800" dirty="0" smtClean="0"/>
              <a:t>POP is awesome</a:t>
            </a:r>
            <a:endParaRPr lang="en-US" sz="4800" dirty="0"/>
          </a:p>
        </p:txBody>
      </p:sp>
      <p:sp>
        <p:nvSpPr>
          <p:cNvPr id="3" name="Content Placeholder 2"/>
          <p:cNvSpPr>
            <a:spLocks noGrp="1"/>
          </p:cNvSpPr>
          <p:nvPr>
            <p:ph idx="1"/>
          </p:nvPr>
        </p:nvSpPr>
        <p:spPr>
          <a:xfrm>
            <a:off x="1069848" y="1947672"/>
            <a:ext cx="10058400" cy="4224528"/>
          </a:xfrm>
        </p:spPr>
        <p:txBody>
          <a:bodyPr/>
          <a:lstStyle/>
          <a:p>
            <a:pPr marL="0" indent="0">
              <a:buNone/>
            </a:pPr>
            <a:r>
              <a:rPr lang="en-US" sz="2400" dirty="0" smtClean="0"/>
              <a:t>Protocol-Oriented Programming </a:t>
            </a:r>
            <a:r>
              <a:rPr lang="en-US" sz="2400" dirty="0"/>
              <a:t>is a better abstraction </a:t>
            </a:r>
            <a:r>
              <a:rPr lang="en-US" sz="2400" dirty="0" smtClean="0"/>
              <a:t>mechanism:</a:t>
            </a:r>
            <a:endParaRPr lang="en-US" sz="2400" dirty="0"/>
          </a:p>
          <a:p>
            <a:r>
              <a:rPr lang="en-US" dirty="0"/>
              <a:t>V</a:t>
            </a:r>
            <a:r>
              <a:rPr lang="en-US" dirty="0" smtClean="0"/>
              <a:t>alue </a:t>
            </a:r>
            <a:r>
              <a:rPr lang="en-US" dirty="0"/>
              <a:t>types (besides classes)</a:t>
            </a:r>
          </a:p>
          <a:p>
            <a:r>
              <a:rPr lang="en-US" dirty="0"/>
              <a:t>S</a:t>
            </a:r>
            <a:r>
              <a:rPr lang="en-US" dirty="0" smtClean="0"/>
              <a:t>tatic </a:t>
            </a:r>
            <a:r>
              <a:rPr lang="en-US" dirty="0"/>
              <a:t>type </a:t>
            </a:r>
            <a:r>
              <a:rPr lang="en-US" dirty="0" smtClean="0"/>
              <a:t>relationships </a:t>
            </a:r>
            <a:r>
              <a:rPr lang="en-US" dirty="0"/>
              <a:t>(besides dynamic dispatch)</a:t>
            </a:r>
          </a:p>
          <a:p>
            <a:r>
              <a:rPr lang="en-US" dirty="0"/>
              <a:t>R</a:t>
            </a:r>
            <a:r>
              <a:rPr lang="en-US" dirty="0" smtClean="0"/>
              <a:t>etroactive </a:t>
            </a:r>
            <a:r>
              <a:rPr lang="en-US" dirty="0"/>
              <a:t>modeling</a:t>
            </a:r>
          </a:p>
          <a:p>
            <a:r>
              <a:rPr lang="en-US" dirty="0"/>
              <a:t>N</a:t>
            </a:r>
            <a:r>
              <a:rPr lang="en-US" dirty="0" smtClean="0"/>
              <a:t>o </a:t>
            </a:r>
            <a:r>
              <a:rPr lang="en-US" dirty="0"/>
              <a:t>forcing of data on models</a:t>
            </a:r>
          </a:p>
          <a:p>
            <a:r>
              <a:rPr lang="en-US" dirty="0"/>
              <a:t>N</a:t>
            </a:r>
            <a:r>
              <a:rPr lang="en-US" dirty="0" smtClean="0"/>
              <a:t>o </a:t>
            </a:r>
            <a:r>
              <a:rPr lang="en-US" dirty="0"/>
              <a:t>initialization burden</a:t>
            </a:r>
          </a:p>
          <a:p>
            <a:r>
              <a:rPr lang="en-US" dirty="0"/>
              <a:t>C</a:t>
            </a:r>
            <a:r>
              <a:rPr lang="en-US" dirty="0" smtClean="0"/>
              <a:t>larity </a:t>
            </a:r>
            <a:r>
              <a:rPr lang="en-US" dirty="0"/>
              <a:t>as to what shall be implemented.</a:t>
            </a:r>
          </a:p>
          <a:p>
            <a:pPr marL="0" indent="0">
              <a:buNone/>
            </a:pPr>
            <a:endParaRPr lang="en-US" dirty="0"/>
          </a:p>
        </p:txBody>
      </p:sp>
    </p:spTree>
    <p:extLst>
      <p:ext uri="{BB962C8B-B14F-4D97-AF65-F5344CB8AC3E}">
        <p14:creationId xmlns:p14="http://schemas.microsoft.com/office/powerpoint/2010/main" val="327305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41832"/>
          </a:xfrm>
        </p:spPr>
        <p:txBody>
          <a:bodyPr>
            <a:normAutofit/>
          </a:bodyPr>
          <a:lstStyle/>
          <a:p>
            <a:r>
              <a:rPr lang="en-US" sz="4800" dirty="0" smtClean="0"/>
              <a:t>POP</a:t>
            </a:r>
            <a:endParaRPr lang="en-US"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966" y="1591056"/>
            <a:ext cx="8878163" cy="4051300"/>
          </a:xfrm>
        </p:spPr>
      </p:pic>
    </p:spTree>
    <p:extLst>
      <p:ext uri="{BB962C8B-B14F-4D97-AF65-F5344CB8AC3E}">
        <p14:creationId xmlns:p14="http://schemas.microsoft.com/office/powerpoint/2010/main" val="1610009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06424"/>
          </a:xfrm>
        </p:spPr>
        <p:txBody>
          <a:bodyPr>
            <a:normAutofit/>
          </a:bodyPr>
          <a:lstStyle/>
          <a:p>
            <a:r>
              <a:rPr lang="en-US" sz="4800" dirty="0" smtClean="0"/>
              <a:t>POP</a:t>
            </a:r>
            <a:endParaRPr lang="en-US" sz="4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883664"/>
            <a:ext cx="10058400" cy="3947087"/>
          </a:xfrm>
        </p:spPr>
      </p:pic>
    </p:spTree>
    <p:extLst>
      <p:ext uri="{BB962C8B-B14F-4D97-AF65-F5344CB8AC3E}">
        <p14:creationId xmlns:p14="http://schemas.microsoft.com/office/powerpoint/2010/main" val="1287726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a:t>
            </a:r>
            <a:endParaRPr lang="en-US" dirty="0"/>
          </a:p>
        </p:txBody>
      </p:sp>
      <p:sp>
        <p:nvSpPr>
          <p:cNvPr id="3" name="Content Placeholder 2"/>
          <p:cNvSpPr>
            <a:spLocks noGrp="1"/>
          </p:cNvSpPr>
          <p:nvPr>
            <p:ph idx="1"/>
          </p:nvPr>
        </p:nvSpPr>
        <p:spPr/>
        <p:txBody>
          <a:bodyPr/>
          <a:lstStyle/>
          <a:p>
            <a:r>
              <a:rPr lang="en-US" dirty="0" smtClean="0"/>
              <a:t>Public</a:t>
            </a:r>
          </a:p>
          <a:p>
            <a:r>
              <a:rPr lang="en-US" dirty="0" smtClean="0"/>
              <a:t>Internal (Default)</a:t>
            </a:r>
          </a:p>
          <a:p>
            <a:r>
              <a:rPr lang="en-US" dirty="0" smtClean="0"/>
              <a:t>Private</a:t>
            </a:r>
            <a:endParaRPr lang="en-US" dirty="0"/>
          </a:p>
        </p:txBody>
      </p:sp>
    </p:spTree>
    <p:extLst>
      <p:ext uri="{BB962C8B-B14F-4D97-AF65-F5344CB8AC3E}">
        <p14:creationId xmlns:p14="http://schemas.microsoft.com/office/powerpoint/2010/main" val="767066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96696"/>
          </a:xfrm>
        </p:spPr>
        <p:txBody>
          <a:bodyPr>
            <a:normAutofit/>
          </a:bodyPr>
          <a:lstStyle/>
          <a:p>
            <a:r>
              <a:rPr lang="en-US" sz="4800" dirty="0" smtClean="0"/>
              <a:t>POP</a:t>
            </a:r>
            <a:endParaRPr lang="en-US"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415" y="1591056"/>
            <a:ext cx="8093265" cy="4051300"/>
          </a:xfrm>
        </p:spPr>
      </p:pic>
    </p:spTree>
    <p:extLst>
      <p:ext uri="{BB962C8B-B14F-4D97-AF65-F5344CB8AC3E}">
        <p14:creationId xmlns:p14="http://schemas.microsoft.com/office/powerpoint/2010/main" val="9892418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06424"/>
          </a:xfrm>
        </p:spPr>
        <p:txBody>
          <a:bodyPr/>
          <a:lstStyle/>
          <a:p>
            <a:r>
              <a:rPr lang="en-US" dirty="0" smtClean="0"/>
              <a:t>POP</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7740" y="1591056"/>
            <a:ext cx="9562615" cy="4051300"/>
          </a:xfrm>
        </p:spPr>
      </p:pic>
    </p:spTree>
    <p:extLst>
      <p:ext uri="{BB962C8B-B14F-4D97-AF65-F5344CB8AC3E}">
        <p14:creationId xmlns:p14="http://schemas.microsoft.com/office/powerpoint/2010/main" val="2707545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06424"/>
          </a:xfrm>
        </p:spPr>
        <p:txBody>
          <a:bodyPr/>
          <a:lstStyle/>
          <a:p>
            <a:r>
              <a:rPr lang="en-US" dirty="0" smtClean="0"/>
              <a:t>POP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592" y="1591056"/>
            <a:ext cx="8586911" cy="4051300"/>
          </a:xfrm>
        </p:spPr>
      </p:pic>
    </p:spTree>
    <p:extLst>
      <p:ext uri="{BB962C8B-B14F-4D97-AF65-F5344CB8AC3E}">
        <p14:creationId xmlns:p14="http://schemas.microsoft.com/office/powerpoint/2010/main" val="18444006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938527"/>
            <a:ext cx="10058400" cy="4233673"/>
          </a:xfrm>
        </p:spPr>
        <p:txBody>
          <a:bodyPr/>
          <a:lstStyle/>
          <a:p>
            <a:r>
              <a:rPr lang="en-US" sz="2400" dirty="0" smtClean="0"/>
              <a:t>Problem 1: </a:t>
            </a:r>
            <a:r>
              <a:rPr lang="en-US" sz="2400" dirty="0" err="1" smtClean="0"/>
              <a:t>Struct</a:t>
            </a:r>
            <a:r>
              <a:rPr lang="en-US" sz="2400" dirty="0" smtClean="0"/>
              <a:t> </a:t>
            </a:r>
            <a:r>
              <a:rPr lang="en-US" sz="2400" dirty="0"/>
              <a:t>cannot Inherit from other </a:t>
            </a:r>
            <a:r>
              <a:rPr lang="en-US" sz="2400" dirty="0" smtClean="0"/>
              <a:t>types (Class)</a:t>
            </a:r>
          </a:p>
          <a:p>
            <a:endParaRPr lang="en-US" sz="2400" dirty="0" smtClean="0"/>
          </a:p>
          <a:p>
            <a:endParaRPr lang="en-US" dirty="0" smtClean="0"/>
          </a:p>
          <a:p>
            <a:pPr marL="0" indent="0">
              <a:buNone/>
            </a:pPr>
            <a:endParaRPr lang="en-US" dirty="0" smtClean="0"/>
          </a:p>
          <a:p>
            <a:endParaRPr lang="en-US" dirty="0" smtClean="0"/>
          </a:p>
        </p:txBody>
      </p:sp>
      <p:sp>
        <p:nvSpPr>
          <p:cNvPr id="9" name="Title 1"/>
          <p:cNvSpPr>
            <a:spLocks noGrp="1"/>
          </p:cNvSpPr>
          <p:nvPr>
            <p:ph type="title"/>
          </p:nvPr>
        </p:nvSpPr>
        <p:spPr>
          <a:xfrm>
            <a:off x="1069848" y="364068"/>
            <a:ext cx="10058400" cy="897805"/>
          </a:xfrm>
        </p:spPr>
        <p:txBody>
          <a:bodyPr>
            <a:normAutofit/>
          </a:bodyPr>
          <a:lstStyle/>
          <a:p>
            <a:r>
              <a:rPr lang="en-US" sz="4800" dirty="0" smtClean="0"/>
              <a:t>OOP VS POP</a:t>
            </a:r>
            <a:endParaRPr lang="en-US" sz="4800" dirty="0"/>
          </a:p>
        </p:txBody>
      </p:sp>
    </p:spTree>
    <p:extLst>
      <p:ext uri="{BB962C8B-B14F-4D97-AF65-F5344CB8AC3E}">
        <p14:creationId xmlns:p14="http://schemas.microsoft.com/office/powerpoint/2010/main" val="1153263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27633"/>
            <a:ext cx="10058400" cy="4544568"/>
          </a:xfrm>
        </p:spPr>
        <p:txBody>
          <a:bodyPr/>
          <a:lstStyle/>
          <a:p>
            <a:r>
              <a:rPr lang="en-US" sz="2400" dirty="0" smtClean="0"/>
              <a:t>Problem 2: </a:t>
            </a:r>
            <a:r>
              <a:rPr lang="en-US" sz="2400" dirty="0"/>
              <a:t>Multiple </a:t>
            </a:r>
            <a:r>
              <a:rPr lang="en-US" sz="2400" dirty="0" smtClean="0"/>
              <a:t>inheritance</a:t>
            </a:r>
          </a:p>
          <a:p>
            <a:r>
              <a:rPr lang="en-US" sz="2400" dirty="0" smtClean="0"/>
              <a:t>See Animal example.</a:t>
            </a:r>
          </a:p>
          <a:p>
            <a:endParaRPr lang="en-US" dirty="0" smtClean="0"/>
          </a:p>
          <a:p>
            <a:endParaRPr lang="en-US" dirty="0" smtClean="0"/>
          </a:p>
          <a:p>
            <a:pPr marL="0" indent="0">
              <a:buNone/>
            </a:pPr>
            <a:endParaRPr lang="en-US" dirty="0" smtClean="0"/>
          </a:p>
          <a:p>
            <a:endParaRPr lang="en-US" dirty="0" smtClean="0"/>
          </a:p>
        </p:txBody>
      </p:sp>
      <p:sp>
        <p:nvSpPr>
          <p:cNvPr id="9" name="Title 1"/>
          <p:cNvSpPr>
            <a:spLocks noGrp="1"/>
          </p:cNvSpPr>
          <p:nvPr>
            <p:ph type="title"/>
          </p:nvPr>
        </p:nvSpPr>
        <p:spPr>
          <a:xfrm>
            <a:off x="1069848" y="364068"/>
            <a:ext cx="10058400" cy="897805"/>
          </a:xfrm>
        </p:spPr>
        <p:txBody>
          <a:bodyPr>
            <a:normAutofit/>
          </a:bodyPr>
          <a:lstStyle/>
          <a:p>
            <a:r>
              <a:rPr lang="en-US" sz="4800" dirty="0" smtClean="0"/>
              <a:t>OOP VS POP</a:t>
            </a:r>
            <a:endParaRPr lang="en-US" sz="4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941834"/>
            <a:ext cx="4133088" cy="5475244"/>
          </a:xfrm>
          <a:prstGeom prst="rect">
            <a:avLst/>
          </a:prstGeom>
        </p:spPr>
      </p:pic>
    </p:spTree>
    <p:extLst>
      <p:ext uri="{BB962C8B-B14F-4D97-AF65-F5344CB8AC3E}">
        <p14:creationId xmlns:p14="http://schemas.microsoft.com/office/powerpoint/2010/main" val="1337856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27633"/>
            <a:ext cx="10058400" cy="4544568"/>
          </a:xfrm>
        </p:spPr>
        <p:txBody>
          <a:bodyPr/>
          <a:lstStyle/>
          <a:p>
            <a:r>
              <a:rPr lang="en-US" sz="2400" dirty="0" smtClean="0"/>
              <a:t>Problem 3: Protocol Extension is perfect match.</a:t>
            </a:r>
          </a:p>
          <a:p>
            <a:r>
              <a:rPr lang="en-US" sz="2400" dirty="0" smtClean="0"/>
              <a:t>In Swift 2.0: </a:t>
            </a:r>
            <a:r>
              <a:rPr lang="en-US" sz="2400" dirty="0"/>
              <a:t>Swift standard </a:t>
            </a:r>
            <a:r>
              <a:rPr lang="en-US" sz="2400" dirty="0" smtClean="0"/>
              <a:t>library is re-written using Protocol Extension.</a:t>
            </a:r>
          </a:p>
          <a:p>
            <a:pPr marL="0" indent="0">
              <a:buNone/>
            </a:pPr>
            <a:endParaRPr lang="en-US" dirty="0" smtClean="0"/>
          </a:p>
          <a:p>
            <a:endParaRPr lang="en-US" dirty="0" smtClean="0"/>
          </a:p>
          <a:p>
            <a:pPr marL="0" indent="0">
              <a:buNone/>
            </a:pPr>
            <a:endParaRPr lang="en-US" dirty="0" smtClean="0"/>
          </a:p>
          <a:p>
            <a:endParaRPr lang="en-US" dirty="0" smtClean="0"/>
          </a:p>
        </p:txBody>
      </p:sp>
      <p:sp>
        <p:nvSpPr>
          <p:cNvPr id="9" name="Title 1"/>
          <p:cNvSpPr>
            <a:spLocks noGrp="1"/>
          </p:cNvSpPr>
          <p:nvPr>
            <p:ph type="title"/>
          </p:nvPr>
        </p:nvSpPr>
        <p:spPr>
          <a:xfrm>
            <a:off x="1069848" y="364068"/>
            <a:ext cx="10058400" cy="897805"/>
          </a:xfrm>
        </p:spPr>
        <p:txBody>
          <a:bodyPr>
            <a:normAutofit/>
          </a:bodyPr>
          <a:lstStyle/>
          <a:p>
            <a:r>
              <a:rPr lang="en-US" sz="4800" dirty="0" smtClean="0"/>
              <a:t>OOP VS POP</a:t>
            </a:r>
            <a:endParaRPr lang="en-US" sz="4800" dirty="0"/>
          </a:p>
        </p:txBody>
      </p:sp>
    </p:spTree>
    <p:extLst>
      <p:ext uri="{BB962C8B-B14F-4D97-AF65-F5344CB8AC3E}">
        <p14:creationId xmlns:p14="http://schemas.microsoft.com/office/powerpoint/2010/main" val="4194818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68680"/>
          </a:xfrm>
        </p:spPr>
        <p:txBody>
          <a:bodyPr>
            <a:normAutofit/>
          </a:bodyPr>
          <a:lstStyle/>
          <a:p>
            <a:r>
              <a:rPr lang="en-US" sz="4800" dirty="0"/>
              <a:t>OOP VS </a:t>
            </a:r>
            <a:r>
              <a:rPr lang="en-US" sz="4800" dirty="0" smtClean="0"/>
              <a:t>POP</a:t>
            </a:r>
            <a:endParaRPr lang="en-US" sz="4800" dirty="0"/>
          </a:p>
        </p:txBody>
      </p:sp>
      <p:sp>
        <p:nvSpPr>
          <p:cNvPr id="3" name="Content Placeholder 2"/>
          <p:cNvSpPr>
            <a:spLocks noGrp="1"/>
          </p:cNvSpPr>
          <p:nvPr>
            <p:ph idx="1"/>
          </p:nvPr>
        </p:nvSpPr>
        <p:spPr>
          <a:xfrm>
            <a:off x="1069848" y="2404872"/>
            <a:ext cx="10058400" cy="3767328"/>
          </a:xfrm>
        </p:spPr>
        <p:txBody>
          <a:bodyPr>
            <a:normAutofit/>
          </a:bodyPr>
          <a:lstStyle/>
          <a:p>
            <a:pPr marL="0" indent="0" algn="ctr">
              <a:buNone/>
            </a:pPr>
            <a:r>
              <a:rPr lang="en-US" sz="3600" dirty="0">
                <a:solidFill>
                  <a:srgbClr val="FF0000"/>
                </a:solidFill>
              </a:rPr>
              <a:t>When to use </a:t>
            </a:r>
            <a:r>
              <a:rPr lang="en-US" sz="3600" dirty="0" smtClean="0">
                <a:solidFill>
                  <a:srgbClr val="FF0000"/>
                </a:solidFill>
              </a:rPr>
              <a:t>Classes</a:t>
            </a:r>
            <a:r>
              <a:rPr lang="en-US" sz="3600" dirty="0">
                <a:solidFill>
                  <a:srgbClr val="FF0000"/>
                </a:solidFill>
              </a:rPr>
              <a:t>?</a:t>
            </a:r>
          </a:p>
        </p:txBody>
      </p:sp>
    </p:spTree>
    <p:extLst>
      <p:ext uri="{BB962C8B-B14F-4D97-AF65-F5344CB8AC3E}">
        <p14:creationId xmlns:p14="http://schemas.microsoft.com/office/powerpoint/2010/main" val="2560315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68680"/>
          </a:xfrm>
        </p:spPr>
        <p:txBody>
          <a:bodyPr>
            <a:normAutofit/>
          </a:bodyPr>
          <a:lstStyle/>
          <a:p>
            <a:r>
              <a:rPr lang="en-US" sz="4800" dirty="0"/>
              <a:t>OOP VS </a:t>
            </a:r>
            <a:r>
              <a:rPr lang="en-US" sz="4800" dirty="0" smtClean="0"/>
              <a:t>POP</a:t>
            </a:r>
            <a:endParaRPr lang="en-US"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1960078"/>
            <a:ext cx="10058400" cy="3718345"/>
          </a:xfrm>
        </p:spPr>
      </p:pic>
    </p:spTree>
    <p:extLst>
      <p:ext uri="{BB962C8B-B14F-4D97-AF65-F5344CB8AC3E}">
        <p14:creationId xmlns:p14="http://schemas.microsoft.com/office/powerpoint/2010/main" val="859484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23544"/>
          </a:xfrm>
        </p:spPr>
        <p:txBody>
          <a:bodyPr>
            <a:normAutofit/>
          </a:bodyPr>
          <a:lstStyle/>
          <a:p>
            <a:r>
              <a:rPr lang="en-US" sz="4800" dirty="0" smtClean="0"/>
              <a:t>Generic </a:t>
            </a:r>
            <a:endParaRPr lang="en-US" sz="4800" dirty="0"/>
          </a:p>
        </p:txBody>
      </p:sp>
      <p:sp>
        <p:nvSpPr>
          <p:cNvPr id="3" name="Content Placeholder 2"/>
          <p:cNvSpPr>
            <a:spLocks noGrp="1"/>
          </p:cNvSpPr>
          <p:nvPr>
            <p:ph idx="1"/>
          </p:nvPr>
        </p:nvSpPr>
        <p:spPr>
          <a:xfrm>
            <a:off x="1069848" y="1810512"/>
            <a:ext cx="10058400" cy="4361688"/>
          </a:xfrm>
        </p:spPr>
        <p:txBody>
          <a:bodyPr/>
          <a:lstStyle/>
          <a:p>
            <a:r>
              <a:rPr lang="en-US" dirty="0" smtClean="0"/>
              <a:t>Swap 2 </a:t>
            </a:r>
            <a:r>
              <a:rPr lang="en-US" dirty="0" err="1" smtClean="0"/>
              <a:t>Int</a:t>
            </a:r>
            <a:r>
              <a:rPr lang="en-US" dirty="0" smtClean="0"/>
              <a:t>:</a:t>
            </a:r>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252" y="1810512"/>
            <a:ext cx="6057900" cy="2336800"/>
          </a:xfrm>
          <a:prstGeom prst="rect">
            <a:avLst/>
          </a:prstGeom>
        </p:spPr>
      </p:pic>
    </p:spTree>
    <p:extLst>
      <p:ext uri="{BB962C8B-B14F-4D97-AF65-F5344CB8AC3E}">
        <p14:creationId xmlns:p14="http://schemas.microsoft.com/office/powerpoint/2010/main" val="1472576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41248"/>
          </a:xfrm>
        </p:spPr>
        <p:txBody>
          <a:bodyPr>
            <a:normAutofit/>
          </a:bodyPr>
          <a:lstStyle/>
          <a:p>
            <a:r>
              <a:rPr lang="en-US" sz="4800" dirty="0" smtClean="0"/>
              <a:t>Generic </a:t>
            </a:r>
            <a:endParaRPr lang="en-US" sz="4800" dirty="0"/>
          </a:p>
        </p:txBody>
      </p:sp>
      <p:sp>
        <p:nvSpPr>
          <p:cNvPr id="3" name="Content Placeholder 2"/>
          <p:cNvSpPr>
            <a:spLocks noGrp="1"/>
          </p:cNvSpPr>
          <p:nvPr>
            <p:ph idx="1"/>
          </p:nvPr>
        </p:nvSpPr>
        <p:spPr>
          <a:xfrm>
            <a:off x="1069848" y="1591056"/>
            <a:ext cx="10058400" cy="4581144"/>
          </a:xfrm>
        </p:spPr>
        <p:txBody>
          <a:bodyPr/>
          <a:lstStyle/>
          <a:p>
            <a:r>
              <a:rPr lang="en-US" dirty="0" smtClean="0"/>
              <a:t>Swap 2 Strings:</a:t>
            </a:r>
          </a:p>
          <a:p>
            <a:endParaRPr lang="en-US" dirty="0"/>
          </a:p>
          <a:p>
            <a:endParaRPr lang="en-US" dirty="0" smtClean="0"/>
          </a:p>
          <a:p>
            <a:endParaRPr lang="en-US" dirty="0"/>
          </a:p>
          <a:p>
            <a:endParaRPr lang="en-US" dirty="0" smtClean="0"/>
          </a:p>
          <a:p>
            <a:r>
              <a:rPr lang="en-US" dirty="0" smtClean="0"/>
              <a:t>Swap 2 Doubles: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608" y="1481328"/>
            <a:ext cx="5931915" cy="4496098"/>
          </a:xfrm>
          <a:prstGeom prst="rect">
            <a:avLst/>
          </a:prstGeom>
        </p:spPr>
      </p:pic>
    </p:spTree>
    <p:extLst>
      <p:ext uri="{BB962C8B-B14F-4D97-AF65-F5344CB8AC3E}">
        <p14:creationId xmlns:p14="http://schemas.microsoft.com/office/powerpoint/2010/main" val="1233114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41248"/>
          </a:xfrm>
        </p:spPr>
        <p:txBody>
          <a:bodyPr>
            <a:normAutofit/>
          </a:bodyPr>
          <a:lstStyle/>
          <a:p>
            <a:r>
              <a:rPr lang="en-US" sz="4800" dirty="0" smtClean="0"/>
              <a:t>Generic </a:t>
            </a:r>
            <a:endParaRPr lang="en-US" sz="4800" dirty="0"/>
          </a:p>
        </p:txBody>
      </p:sp>
      <p:sp>
        <p:nvSpPr>
          <p:cNvPr id="3" name="Content Placeholder 2"/>
          <p:cNvSpPr>
            <a:spLocks noGrp="1"/>
          </p:cNvSpPr>
          <p:nvPr>
            <p:ph idx="1"/>
          </p:nvPr>
        </p:nvSpPr>
        <p:spPr>
          <a:xfrm>
            <a:off x="1069848" y="1545336"/>
            <a:ext cx="10058400" cy="4626864"/>
          </a:xfrm>
        </p:spPr>
        <p:txBody>
          <a:bodyPr/>
          <a:lstStyle/>
          <a:p>
            <a:r>
              <a:rPr lang="en-US" sz="2400" dirty="0" smtClean="0"/>
              <a:t>Swap 2 values(Float, Array, </a:t>
            </a:r>
            <a:r>
              <a:rPr lang="en-US" sz="2400" dirty="0" err="1" smtClean="0"/>
              <a:t>Struct</a:t>
            </a:r>
            <a:r>
              <a:rPr lang="en-US" sz="2400" dirty="0" smtClean="0"/>
              <a:t>….)???</a:t>
            </a:r>
          </a:p>
          <a:p>
            <a:endParaRPr lang="en-US" dirty="0" smtClean="0"/>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264" y="2411984"/>
            <a:ext cx="4025392" cy="4025392"/>
          </a:xfrm>
          <a:prstGeom prst="rect">
            <a:avLst/>
          </a:prstGeom>
        </p:spPr>
      </p:pic>
    </p:spTree>
    <p:extLst>
      <p:ext uri="{BB962C8B-B14F-4D97-AF65-F5344CB8AC3E}">
        <p14:creationId xmlns:p14="http://schemas.microsoft.com/office/powerpoint/2010/main" val="135366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41248"/>
          </a:xfrm>
        </p:spPr>
        <p:txBody>
          <a:bodyPr>
            <a:normAutofit/>
          </a:bodyPr>
          <a:lstStyle/>
          <a:p>
            <a:r>
              <a:rPr lang="en-US" sz="4800" dirty="0" smtClean="0"/>
              <a:t>Generic </a:t>
            </a:r>
            <a:endParaRPr lang="en-US" sz="4800" dirty="0"/>
          </a:p>
        </p:txBody>
      </p:sp>
      <p:sp>
        <p:nvSpPr>
          <p:cNvPr id="3" name="Content Placeholder 2"/>
          <p:cNvSpPr>
            <a:spLocks noGrp="1"/>
          </p:cNvSpPr>
          <p:nvPr>
            <p:ph idx="1"/>
          </p:nvPr>
        </p:nvSpPr>
        <p:spPr>
          <a:xfrm>
            <a:off x="1069848" y="1545336"/>
            <a:ext cx="10058400" cy="4626864"/>
          </a:xfrm>
        </p:spPr>
        <p:txBody>
          <a:bodyPr/>
          <a:lstStyle/>
          <a:p>
            <a:r>
              <a:rPr lang="en-US" sz="2400" dirty="0" smtClean="0"/>
              <a:t>Generic Solution:</a:t>
            </a:r>
          </a:p>
          <a:p>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860" y="2269316"/>
            <a:ext cx="6564376" cy="2285919"/>
          </a:xfrm>
          <a:prstGeom prst="rect">
            <a:avLst/>
          </a:prstGeom>
        </p:spPr>
      </p:pic>
    </p:spTree>
    <p:extLst>
      <p:ext uri="{BB962C8B-B14F-4D97-AF65-F5344CB8AC3E}">
        <p14:creationId xmlns:p14="http://schemas.microsoft.com/office/powerpoint/2010/main" val="680007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41248"/>
          </a:xfrm>
        </p:spPr>
        <p:txBody>
          <a:bodyPr>
            <a:normAutofit/>
          </a:bodyPr>
          <a:lstStyle/>
          <a:p>
            <a:r>
              <a:rPr lang="en-US" sz="4800" dirty="0" smtClean="0"/>
              <a:t>Generic </a:t>
            </a:r>
            <a:endParaRPr lang="en-US" sz="4800" dirty="0"/>
          </a:p>
        </p:txBody>
      </p:sp>
      <p:sp>
        <p:nvSpPr>
          <p:cNvPr id="3" name="Content Placeholder 2"/>
          <p:cNvSpPr>
            <a:spLocks noGrp="1"/>
          </p:cNvSpPr>
          <p:nvPr>
            <p:ph idx="1"/>
          </p:nvPr>
        </p:nvSpPr>
        <p:spPr>
          <a:xfrm>
            <a:off x="1069848" y="1545336"/>
            <a:ext cx="10058400" cy="4626864"/>
          </a:xfrm>
        </p:spPr>
        <p:txBody>
          <a:bodyPr/>
          <a:lstStyle/>
          <a:p>
            <a:r>
              <a:rPr lang="en-US" sz="2400" dirty="0" smtClean="0"/>
              <a:t>Type constraints:</a:t>
            </a:r>
          </a:p>
          <a:p>
            <a:endParaRPr lang="en-US" dirty="0" smtClean="0"/>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898" y="2306320"/>
            <a:ext cx="6972300" cy="1879600"/>
          </a:xfrm>
          <a:prstGeom prst="rect">
            <a:avLst/>
          </a:prstGeom>
        </p:spPr>
      </p:pic>
    </p:spTree>
    <p:extLst>
      <p:ext uri="{BB962C8B-B14F-4D97-AF65-F5344CB8AC3E}">
        <p14:creationId xmlns:p14="http://schemas.microsoft.com/office/powerpoint/2010/main" val="566112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069848" y="364068"/>
            <a:ext cx="10058400" cy="982132"/>
          </a:xfrm>
        </p:spPr>
        <p:txBody>
          <a:bodyPr>
            <a:normAutofit/>
          </a:bodyPr>
          <a:lstStyle/>
          <a:p>
            <a:r>
              <a:rPr lang="en-US" sz="4800" dirty="0" smtClean="0"/>
              <a:t>Extension</a:t>
            </a:r>
            <a:endParaRPr lang="en-US" sz="4800" dirty="0"/>
          </a:p>
        </p:txBody>
      </p:sp>
      <p:sp>
        <p:nvSpPr>
          <p:cNvPr id="2" name="Content Placeholder 1"/>
          <p:cNvSpPr>
            <a:spLocks noGrp="1"/>
          </p:cNvSpPr>
          <p:nvPr>
            <p:ph idx="1"/>
          </p:nvPr>
        </p:nvSpPr>
        <p:spPr>
          <a:xfrm>
            <a:off x="1069848" y="1625600"/>
            <a:ext cx="10058400" cy="4546600"/>
          </a:xfrm>
        </p:spPr>
        <p:txBody>
          <a:bodyPr/>
          <a:lstStyle/>
          <a:p>
            <a:pPr marL="0" indent="0">
              <a:buNone/>
            </a:pPr>
            <a:r>
              <a:rPr lang="en-US" sz="2400" dirty="0" smtClean="0"/>
              <a:t>How to add new functionality to existing Type???</a:t>
            </a:r>
          </a:p>
          <a:p>
            <a:pPr marL="0" indent="0">
              <a:buNone/>
            </a:pPr>
            <a:endParaRPr lang="en-US" dirty="0" smtClean="0"/>
          </a:p>
          <a:p>
            <a:r>
              <a:rPr lang="en-US" dirty="0" smtClean="0"/>
              <a:t>Subclass? =&gt; Another Type!!!</a:t>
            </a:r>
          </a:p>
          <a:p>
            <a:r>
              <a:rPr lang="en-US" dirty="0" smtClean="0"/>
              <a:t>Have access source code to modify?</a:t>
            </a:r>
            <a:endParaRPr lang="en-US" dirty="0"/>
          </a:p>
        </p:txBody>
      </p:sp>
    </p:spTree>
    <p:extLst>
      <p:ext uri="{BB962C8B-B14F-4D97-AF65-F5344CB8AC3E}">
        <p14:creationId xmlns:p14="http://schemas.microsoft.com/office/powerpoint/2010/main" val="204489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1320</TotalTime>
  <Words>640</Words>
  <Application>Microsoft Macintosh PowerPoint</Application>
  <PresentationFormat>Widescreen</PresentationFormat>
  <Paragraphs>120</Paragraphs>
  <Slides>37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Rockwell</vt:lpstr>
      <vt:lpstr>Rockwell Condensed</vt:lpstr>
      <vt:lpstr>Rockwell Extra Bold</vt:lpstr>
      <vt:lpstr>Wingdings</vt:lpstr>
      <vt:lpstr>Wood Type</vt:lpstr>
      <vt:lpstr>Swift Day 05</vt:lpstr>
      <vt:lpstr> OOP VS POP</vt:lpstr>
      <vt:lpstr>Access Control</vt:lpstr>
      <vt:lpstr>Generic </vt:lpstr>
      <vt:lpstr>Generic </vt:lpstr>
      <vt:lpstr>Generic </vt:lpstr>
      <vt:lpstr>Generic </vt:lpstr>
      <vt:lpstr>Generic </vt:lpstr>
      <vt:lpstr>Extension</vt:lpstr>
      <vt:lpstr>Extension</vt:lpstr>
      <vt:lpstr>Extension</vt:lpstr>
      <vt:lpstr>Extension</vt:lpstr>
      <vt:lpstr>Class VS Struct</vt:lpstr>
      <vt:lpstr>Class VS Struct</vt:lpstr>
      <vt:lpstr>Struct</vt:lpstr>
      <vt:lpstr>Struct</vt:lpstr>
      <vt:lpstr>Struct</vt:lpstr>
      <vt:lpstr>OOP Problem</vt:lpstr>
      <vt:lpstr>OOP Problem</vt:lpstr>
      <vt:lpstr>OOP</vt:lpstr>
      <vt:lpstr>PowerPoint Presentation</vt:lpstr>
      <vt:lpstr>PowerPoint Presentation</vt:lpstr>
      <vt:lpstr>PowerPoint Presentation</vt:lpstr>
      <vt:lpstr>OOP</vt:lpstr>
      <vt:lpstr>OOP</vt:lpstr>
      <vt:lpstr>POP is awesome</vt:lpstr>
      <vt:lpstr>POP is awesome</vt:lpstr>
      <vt:lpstr>POP</vt:lpstr>
      <vt:lpstr>POP</vt:lpstr>
      <vt:lpstr>POP</vt:lpstr>
      <vt:lpstr>POP</vt:lpstr>
      <vt:lpstr>POP</vt:lpstr>
      <vt:lpstr>OOP VS POP</vt:lpstr>
      <vt:lpstr>OOP VS POP</vt:lpstr>
      <vt:lpstr>OOP VS POP</vt:lpstr>
      <vt:lpstr>OOP VS POP</vt:lpstr>
      <vt:lpstr>OOP VS POP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 Dang Thai</dc:creator>
  <cp:lastModifiedBy>Son Dang Thai</cp:lastModifiedBy>
  <cp:revision>202</cp:revision>
  <dcterms:created xsi:type="dcterms:W3CDTF">2015-09-16T11:35:05Z</dcterms:created>
  <dcterms:modified xsi:type="dcterms:W3CDTF">2015-09-29T15:20:53Z</dcterms:modified>
</cp:coreProperties>
</file>