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7" r:id="rId1"/>
  </p:sldMasterIdLst>
  <p:notesMasterIdLst>
    <p:notesMasterId r:id="rId9"/>
  </p:notesMasterIdLst>
  <p:sldIdLst>
    <p:sldId id="256" r:id="rId2"/>
    <p:sldId id="306" r:id="rId3"/>
    <p:sldId id="307" r:id="rId4"/>
    <p:sldId id="308" r:id="rId5"/>
    <p:sldId id="309" r:id="rId6"/>
    <p:sldId id="310" r:id="rId7"/>
    <p:sldId id="31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D92"/>
    <a:srgbClr val="7497A8"/>
    <a:srgbClr val="85ACC0"/>
    <a:srgbClr val="99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50000" autoAdjust="0"/>
  </p:normalViewPr>
  <p:slideViewPr>
    <p:cSldViewPr snapToGrid="0" snapToObjects="1">
      <p:cViewPr>
        <p:scale>
          <a:sx n="150" d="100"/>
          <a:sy n="150" d="100"/>
        </p:scale>
        <p:origin x="14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32484-9BFA-1A4F-972E-7C725892EC3F}" type="datetimeFigureOut">
              <a:rPr lang="en-US" smtClean="0"/>
              <a:t>10/28/15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28F3C-3BD5-B440-9A99-7C2195A665A9}" type="slidenum">
              <a:rPr lang="en-US" smtClean="0"/>
              <a:t>‹#›</a:t>
            </a:fld>
            <a:endParaRPr lang="en-US"/>
          </a:p>
        </p:txBody>
      </p:sp>
    </p:spTree>
    <p:extLst>
      <p:ext uri="{BB962C8B-B14F-4D97-AF65-F5344CB8AC3E}">
        <p14:creationId xmlns:p14="http://schemas.microsoft.com/office/powerpoint/2010/main" val="125517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developer.apple.com/library/mac/documentation/Cocoa/Reference/Foundation/Classes/NSMutableData_Class/index.html#//apple_ref/occ/cl/NSMutable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2</a:t>
            </a:fld>
            <a:endParaRPr lang="en-US"/>
          </a:p>
        </p:txBody>
      </p:sp>
    </p:spTree>
    <p:extLst>
      <p:ext uri="{BB962C8B-B14F-4D97-AF65-F5344CB8AC3E}">
        <p14:creationId xmlns:p14="http://schemas.microsoft.com/office/powerpoint/2010/main" val="1028750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 When an iOS app is installed on the device, the folder structure shown in Figure 14-1 will be created for that app by the system. </a:t>
            </a:r>
            <a:br>
              <a:rPr lang="en-US" sz="1200" kern="1200" dirty="0" smtClean="0">
                <a:solidFill>
                  <a:schemeClr val="tx1"/>
                </a:solidFill>
                <a:effectLst/>
                <a:latin typeface="+mn-lt"/>
                <a:ea typeface="+mn-ea"/>
                <a:cs typeface="+mn-cs"/>
              </a:rPr>
            </a:br>
            <a:r>
              <a:rPr lang="en-US" sz="1200" i="1" kern="1200" dirty="0" err="1" smtClean="0">
                <a:solidFill>
                  <a:schemeClr val="tx1"/>
                </a:solidFill>
                <a:effectLst/>
                <a:latin typeface="+mn-lt"/>
                <a:ea typeface="+mn-ea"/>
                <a:cs typeface="+mn-cs"/>
              </a:rPr>
              <a:t>Name.app</a:t>
            </a:r>
            <a:r>
              <a:rPr lang="en-US" sz="1200" i="1" kern="1200" dirty="0" smtClean="0">
                <a:solidFill>
                  <a:schemeClr val="tx1"/>
                </a:solidFill>
                <a:effectLst/>
                <a:latin typeface="+mn-lt"/>
                <a:ea typeface="+mn-ea"/>
                <a:cs typeface="+mn-cs"/>
              </a:rPr>
              <a:t/>
            </a:r>
            <a:br>
              <a:rPr lang="en-US" sz="1200" i="1"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Despite the odd name with the </a:t>
            </a:r>
            <a:r>
              <a:rPr lang="en-US" sz="1200" i="1" kern="1200" dirty="0" smtClean="0">
                <a:solidFill>
                  <a:schemeClr val="tx1"/>
                </a:solidFill>
                <a:effectLst/>
                <a:latin typeface="+mn-lt"/>
                <a:ea typeface="+mn-ea"/>
                <a:cs typeface="+mn-cs"/>
              </a:rPr>
              <a:t>.app </a:t>
            </a:r>
            <a:r>
              <a:rPr lang="en-US" sz="1200" kern="1200" dirty="0" smtClean="0">
                <a:solidFill>
                  <a:schemeClr val="tx1"/>
                </a:solidFill>
                <a:effectLst/>
                <a:latin typeface="+mn-lt"/>
                <a:ea typeface="+mn-ea"/>
                <a:cs typeface="+mn-cs"/>
              </a:rPr>
              <a:t>extension, this is a folder. The contents of your main bundle all go in here. For instance, all your app icons, your app binary, your different branding images, fonts, sounds, etc., are placed in this folder automatically when iOS installs your app on a device. The </a:t>
            </a:r>
            <a:r>
              <a:rPr lang="en-US" sz="1200" i="1" kern="1200" dirty="0" smtClean="0">
                <a:solidFill>
                  <a:schemeClr val="tx1"/>
                </a:solidFill>
                <a:effectLst/>
                <a:latin typeface="+mn-lt"/>
                <a:ea typeface="+mn-ea"/>
                <a:cs typeface="+mn-cs"/>
              </a:rPr>
              <a:t>name </a:t>
            </a:r>
            <a:r>
              <a:rPr lang="en-US" sz="1200" kern="1200" dirty="0" smtClean="0">
                <a:solidFill>
                  <a:schemeClr val="tx1"/>
                </a:solidFill>
                <a:effectLst/>
                <a:latin typeface="+mn-lt"/>
                <a:ea typeface="+mn-ea"/>
                <a:cs typeface="+mn-cs"/>
              </a:rPr>
              <a:t>is the product name that you set for your app. So if your app is called </a:t>
            </a:r>
            <a:r>
              <a:rPr lang="en-US" sz="1200" kern="1200" dirty="0" err="1" smtClean="0">
                <a:solidFill>
                  <a:schemeClr val="tx1"/>
                </a:solidFill>
                <a:effectLst/>
                <a:latin typeface="+mn-lt"/>
                <a:ea typeface="+mn-ea"/>
                <a:cs typeface="+mn-cs"/>
              </a:rPr>
              <a:t>MyApp</a:t>
            </a:r>
            <a:r>
              <a:rPr lang="en-US" sz="1200" kern="1200" dirty="0" smtClean="0">
                <a:solidFill>
                  <a:schemeClr val="tx1"/>
                </a:solidFill>
                <a:effectLst/>
                <a:latin typeface="+mn-lt"/>
                <a:ea typeface="+mn-ea"/>
                <a:cs typeface="+mn-cs"/>
              </a:rPr>
              <a:t>, the </a:t>
            </a:r>
            <a:r>
              <a:rPr lang="en-US" sz="1200" i="1" kern="1200" dirty="0" smtClean="0">
                <a:solidFill>
                  <a:schemeClr val="tx1"/>
                </a:solidFill>
                <a:effectLst/>
                <a:latin typeface="+mn-lt"/>
                <a:ea typeface="+mn-ea"/>
                <a:cs typeface="+mn-cs"/>
              </a:rPr>
              <a:t>.app </a:t>
            </a:r>
            <a:r>
              <a:rPr lang="en-US" sz="1200" kern="1200" dirty="0" smtClean="0">
                <a:solidFill>
                  <a:schemeClr val="tx1"/>
                </a:solidFill>
                <a:effectLst/>
                <a:latin typeface="+mn-lt"/>
                <a:ea typeface="+mn-ea"/>
                <a:cs typeface="+mn-cs"/>
              </a:rPr>
              <a:t>folder will be called </a:t>
            </a:r>
            <a:r>
              <a:rPr lang="en-US" sz="1200" i="1" kern="1200" dirty="0" err="1" smtClean="0">
                <a:solidFill>
                  <a:schemeClr val="tx1"/>
                </a:solidFill>
                <a:effectLst/>
                <a:latin typeface="+mn-lt"/>
                <a:ea typeface="+mn-ea"/>
                <a:cs typeface="+mn-cs"/>
              </a:rPr>
              <a:t>MyApp.app</a:t>
            </a:r>
            <a:r>
              <a:rPr lang="en-US" sz="1200" kern="1200" dirty="0" smtClean="0">
                <a:solidFill>
                  <a:schemeClr val="tx1"/>
                </a:solidFill>
                <a:effectLst/>
                <a:latin typeface="+mn-lt"/>
                <a:ea typeface="+mn-ea"/>
                <a:cs typeface="+mn-cs"/>
              </a:rPr>
              <a:t>. </a:t>
            </a:r>
            <a:endParaRPr lang="en-US" dirty="0" smtClean="0"/>
          </a:p>
          <a:p>
            <a:r>
              <a:rPr lang="en-US" sz="1200" i="1" kern="1200" dirty="0" smtClean="0">
                <a:solidFill>
                  <a:schemeClr val="tx1"/>
                </a:solidFill>
                <a:effectLst/>
                <a:latin typeface="+mn-lt"/>
                <a:ea typeface="+mn-ea"/>
                <a:cs typeface="+mn-cs"/>
              </a:rPr>
              <a:t>Documents/ </a:t>
            </a:r>
            <a:endParaRPr lang="en-US" dirty="0" smtClean="0"/>
          </a:p>
          <a:p>
            <a:r>
              <a:rPr lang="en-US" sz="1200" kern="1200" dirty="0" smtClean="0">
                <a:solidFill>
                  <a:schemeClr val="tx1"/>
                </a:solidFill>
                <a:effectLst/>
                <a:latin typeface="+mn-lt"/>
                <a:ea typeface="+mn-ea"/>
                <a:cs typeface="+mn-cs"/>
              </a:rPr>
              <a:t>This folder is the destination for all user-created content. Content that your app has populated, downloaded, or created should not be stored in this folder. </a:t>
            </a:r>
            <a:endParaRPr lang="en-US" dirty="0" smtClean="0"/>
          </a:p>
          <a:p>
            <a:r>
              <a:rPr lang="en-US" sz="1200" i="1" kern="1200" dirty="0" smtClean="0">
                <a:solidFill>
                  <a:schemeClr val="tx1"/>
                </a:solidFill>
                <a:effectLst/>
                <a:latin typeface="+mn-lt"/>
                <a:ea typeface="+mn-ea"/>
                <a:cs typeface="+mn-cs"/>
              </a:rPr>
              <a:t>Library/ </a:t>
            </a:r>
            <a:endParaRPr lang="en-US" dirty="0" smtClean="0"/>
          </a:p>
          <a:p>
            <a:r>
              <a:rPr lang="en-US" sz="1200" kern="1200" dirty="0" smtClean="0">
                <a:solidFill>
                  <a:schemeClr val="tx1"/>
                </a:solidFill>
                <a:effectLst/>
                <a:latin typeface="+mn-lt"/>
                <a:ea typeface="+mn-ea"/>
                <a:cs typeface="+mn-cs"/>
              </a:rPr>
              <a:t>You use this directory to store cached files, user preferences, and so on. Usually, this folder on its own does not contain files. It contains other folders that contain files. </a:t>
            </a:r>
            <a:endParaRPr lang="en-US" dirty="0" smtClean="0"/>
          </a:p>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3</a:t>
            </a:fld>
            <a:endParaRPr lang="en-US"/>
          </a:p>
        </p:txBody>
      </p:sp>
    </p:spTree>
    <p:extLst>
      <p:ext uri="{BB962C8B-B14F-4D97-AF65-F5344CB8AC3E}">
        <p14:creationId xmlns:p14="http://schemas.microsoft.com/office/powerpoint/2010/main" val="70151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Foundation Framework provides three classes that are indispensable when it comes to working with files and directories:</a:t>
            </a:r>
          </a:p>
          <a:p>
            <a:r>
              <a:rPr lang="en-US" sz="1200" b="1" kern="1200" dirty="0" err="1" smtClean="0">
                <a:solidFill>
                  <a:schemeClr val="tx1"/>
                </a:solidFill>
                <a:latin typeface="+mn-lt"/>
                <a:ea typeface="+mn-ea"/>
                <a:cs typeface="+mn-cs"/>
              </a:rPr>
              <a:t>NSFileManager</a:t>
            </a:r>
            <a:r>
              <a:rPr lang="en-US" sz="1200" b="0" kern="1200" dirty="0" smtClean="0">
                <a:solidFill>
                  <a:schemeClr val="tx1"/>
                </a:solidFill>
                <a:latin typeface="+mn-lt"/>
                <a:ea typeface="+mn-ea"/>
                <a:cs typeface="+mn-cs"/>
              </a:rPr>
              <a:t> - The </a:t>
            </a:r>
            <a:r>
              <a:rPr lang="en-US" sz="1200" b="0" kern="1200" dirty="0" err="1" smtClean="0">
                <a:solidFill>
                  <a:schemeClr val="tx1"/>
                </a:solidFill>
                <a:latin typeface="+mn-lt"/>
                <a:ea typeface="+mn-ea"/>
                <a:cs typeface="+mn-cs"/>
              </a:rPr>
              <a:t>NSFileManager</a:t>
            </a:r>
            <a:r>
              <a:rPr lang="en-US" sz="1200" b="0" kern="1200" dirty="0" smtClean="0">
                <a:solidFill>
                  <a:schemeClr val="tx1"/>
                </a:solidFill>
                <a:latin typeface="+mn-lt"/>
                <a:ea typeface="+mn-ea"/>
                <a:cs typeface="+mn-cs"/>
              </a:rPr>
              <a:t> class can be used to perform basic file and directory operations such as creating, moving, reading and writing files and reading and setting file attributes. In addition, this class provides methods for, amongst other tasks, identifying the current working directory, changing to a new directory, creating directories and listing the contents of a directory.</a:t>
            </a:r>
          </a:p>
          <a:p>
            <a:r>
              <a:rPr lang="en-US" sz="1200" b="1" kern="1200" dirty="0" err="1" smtClean="0">
                <a:solidFill>
                  <a:schemeClr val="tx1"/>
                </a:solidFill>
                <a:latin typeface="+mn-lt"/>
                <a:ea typeface="+mn-ea"/>
                <a:cs typeface="+mn-cs"/>
              </a:rPr>
              <a:t>NSFileHandle</a:t>
            </a:r>
            <a:r>
              <a:rPr lang="en-US" sz="1200" b="0" kern="1200" dirty="0" smtClean="0">
                <a:solidFill>
                  <a:schemeClr val="tx1"/>
                </a:solidFill>
                <a:latin typeface="+mn-lt"/>
                <a:ea typeface="+mn-ea"/>
                <a:cs typeface="+mn-cs"/>
              </a:rPr>
              <a:t> - The </a:t>
            </a:r>
            <a:r>
              <a:rPr lang="en-US" sz="1200" b="0" kern="1200" dirty="0" err="1" smtClean="0">
                <a:solidFill>
                  <a:schemeClr val="tx1"/>
                </a:solidFill>
                <a:latin typeface="+mn-lt"/>
                <a:ea typeface="+mn-ea"/>
                <a:cs typeface="+mn-cs"/>
              </a:rPr>
              <a:t>NSFileHandle</a:t>
            </a:r>
            <a:r>
              <a:rPr lang="en-US" sz="1200" b="0" kern="1200" dirty="0" smtClean="0">
                <a:solidFill>
                  <a:schemeClr val="tx1"/>
                </a:solidFill>
                <a:latin typeface="+mn-lt"/>
                <a:ea typeface="+mn-ea"/>
                <a:cs typeface="+mn-cs"/>
              </a:rPr>
              <a:t> class is provided for performing lower level operations on files, such as seeking to a specific position in a file and reading and writing a file's contents by a specified number of byte chunks and appending data to an existing file. This class will be used extensively in the chapter entitled Working with Files in Swift on iOS 8.</a:t>
            </a:r>
          </a:p>
          <a:p>
            <a:r>
              <a:rPr lang="en-US" sz="1200" b="1" kern="1200" dirty="0" err="1" smtClean="0">
                <a:solidFill>
                  <a:schemeClr val="tx1"/>
                </a:solidFill>
                <a:latin typeface="+mn-lt"/>
                <a:ea typeface="+mn-ea"/>
                <a:cs typeface="+mn-cs"/>
              </a:rPr>
              <a:t>NSData</a:t>
            </a:r>
            <a:r>
              <a:rPr lang="en-US" sz="1200" b="0" kern="1200" dirty="0" smtClean="0">
                <a:solidFill>
                  <a:schemeClr val="tx1"/>
                </a:solidFill>
                <a:latin typeface="+mn-lt"/>
                <a:ea typeface="+mn-ea"/>
                <a:cs typeface="+mn-cs"/>
              </a:rPr>
              <a:t> - The </a:t>
            </a:r>
            <a:r>
              <a:rPr lang="en-US" sz="1200" b="0" kern="1200" dirty="0" err="1" smtClean="0">
                <a:solidFill>
                  <a:schemeClr val="tx1"/>
                </a:solidFill>
                <a:latin typeface="+mn-lt"/>
                <a:ea typeface="+mn-ea"/>
                <a:cs typeface="+mn-cs"/>
              </a:rPr>
              <a:t>NSData</a:t>
            </a:r>
            <a:r>
              <a:rPr lang="en-US" sz="1200" b="0" kern="1200" dirty="0" smtClean="0">
                <a:solidFill>
                  <a:schemeClr val="tx1"/>
                </a:solidFill>
                <a:latin typeface="+mn-lt"/>
                <a:ea typeface="+mn-ea"/>
                <a:cs typeface="+mn-cs"/>
              </a:rPr>
              <a:t> class provides a useful storage buffer into which the contents of a file may be read, or from which dynamically stored data may be written to a file.</a:t>
            </a:r>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4</a:t>
            </a:fld>
            <a:endParaRPr lang="en-US"/>
          </a:p>
        </p:txBody>
      </p:sp>
    </p:spTree>
    <p:extLst>
      <p:ext uri="{BB962C8B-B14F-4D97-AF65-F5344CB8AC3E}">
        <p14:creationId xmlns:p14="http://schemas.microsoft.com/office/powerpoint/2010/main" val="135892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URLsForDirectory:inDomains</a:t>
            </a:r>
            <a:r>
              <a:rPr lang="en-US" sz="1200" kern="1200" dirty="0" smtClean="0">
                <a:solidFill>
                  <a:schemeClr val="tx1"/>
                </a:solidFill>
                <a:effectLst/>
                <a:latin typeface="+mn-lt"/>
                <a:ea typeface="+mn-ea"/>
                <a:cs typeface="+mn-cs"/>
              </a:rPr>
              <a:t>: instance method of the </a:t>
            </a:r>
            <a:r>
              <a:rPr lang="en-US" sz="1200" kern="1200" dirty="0" err="1" smtClean="0">
                <a:solidFill>
                  <a:schemeClr val="tx1"/>
                </a:solidFill>
                <a:effectLst/>
                <a:latin typeface="+mn-lt"/>
                <a:ea typeface="+mn-ea"/>
                <a:cs typeface="+mn-cs"/>
              </a:rPr>
              <a:t>NSFileManager</a:t>
            </a:r>
            <a:r>
              <a:rPr lang="en-US" sz="1200" kern="1200" dirty="0" smtClean="0">
                <a:solidFill>
                  <a:schemeClr val="tx1"/>
                </a:solidFill>
                <a:effectLst/>
                <a:latin typeface="+mn-lt"/>
                <a:ea typeface="+mn-ea"/>
                <a:cs typeface="+mn-cs"/>
              </a:rPr>
              <a:t> class al‐ lows you to search for specific directories on the iOS </a:t>
            </a:r>
            <a:r>
              <a:rPr lang="en-US" sz="1200" kern="1200" dirty="0" err="1" smtClean="0">
                <a:solidFill>
                  <a:schemeClr val="tx1"/>
                </a:solidFill>
                <a:effectLst/>
                <a:latin typeface="+mn-lt"/>
                <a:ea typeface="+mn-ea"/>
                <a:cs typeface="+mn-cs"/>
              </a:rPr>
              <a:t>filesystem</a:t>
            </a:r>
            <a:r>
              <a:rPr lang="en-US" sz="1200" kern="1200" dirty="0" smtClean="0">
                <a:solidFill>
                  <a:schemeClr val="tx1"/>
                </a:solidFill>
                <a:effectLst/>
                <a:latin typeface="+mn-lt"/>
                <a:ea typeface="+mn-ea"/>
                <a:cs typeface="+mn-cs"/>
              </a:rPr>
              <a:t>, mostly in your app’s sandbox. There are two parameters to this method: </a:t>
            </a:r>
            <a:endParaRPr lang="en-US" dirty="0" smtClean="0"/>
          </a:p>
          <a:p>
            <a:r>
              <a:rPr lang="en-US" sz="1200" kern="1200" dirty="0" err="1" smtClean="0">
                <a:solidFill>
                  <a:schemeClr val="tx1"/>
                </a:solidFill>
                <a:effectLst/>
                <a:latin typeface="+mn-lt"/>
                <a:ea typeface="+mn-ea"/>
                <a:cs typeface="+mn-cs"/>
              </a:rPr>
              <a:t>URLsForDirectory</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is the directory that you want to search for. Pass a value of type </a:t>
            </a:r>
            <a:r>
              <a:rPr lang="en-US" sz="1200" kern="1200" dirty="0" err="1" smtClean="0">
                <a:solidFill>
                  <a:schemeClr val="tx1"/>
                </a:solidFill>
                <a:effectLst/>
                <a:latin typeface="+mn-lt"/>
                <a:ea typeface="+mn-ea"/>
                <a:cs typeface="+mn-cs"/>
              </a:rPr>
              <a:t>NSSearchPath</a:t>
            </a:r>
            <a:r>
              <a:rPr lang="en-US" sz="1200" kern="1200" dirty="0" smtClean="0">
                <a:solidFill>
                  <a:schemeClr val="tx1"/>
                </a:solidFill>
                <a:effectLst/>
                <a:latin typeface="+mn-lt"/>
                <a:ea typeface="+mn-ea"/>
                <a:cs typeface="+mn-cs"/>
              </a:rPr>
              <a:t> Directory enumeration to this parameter. I will talk more about this soon. </a:t>
            </a:r>
            <a:endParaRPr lang="en-US" dirty="0" smtClean="0"/>
          </a:p>
          <a:p>
            <a:r>
              <a:rPr lang="en-US" sz="1200" kern="1200" dirty="0" err="1" smtClean="0">
                <a:solidFill>
                  <a:schemeClr val="tx1"/>
                </a:solidFill>
                <a:effectLst/>
                <a:latin typeface="+mn-lt"/>
                <a:ea typeface="+mn-ea"/>
                <a:cs typeface="+mn-cs"/>
              </a:rPr>
              <a:t>inDomains</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This is </a:t>
            </a:r>
            <a:r>
              <a:rPr lang="en-US" sz="1200" i="1" kern="1200" dirty="0" smtClean="0">
                <a:solidFill>
                  <a:schemeClr val="tx1"/>
                </a:solidFill>
                <a:effectLst/>
                <a:latin typeface="+mn-lt"/>
                <a:ea typeface="+mn-ea"/>
                <a:cs typeface="+mn-cs"/>
              </a:rPr>
              <a:t>where </a:t>
            </a:r>
            <a:r>
              <a:rPr lang="en-US" sz="1200" kern="1200" dirty="0" smtClean="0">
                <a:solidFill>
                  <a:schemeClr val="tx1"/>
                </a:solidFill>
                <a:effectLst/>
                <a:latin typeface="+mn-lt"/>
                <a:ea typeface="+mn-ea"/>
                <a:cs typeface="+mn-cs"/>
              </a:rPr>
              <a:t>you look for the given directory. The value to this parameter must be of type </a:t>
            </a:r>
            <a:r>
              <a:rPr lang="en-US" sz="1200" kern="1200" dirty="0" err="1" smtClean="0">
                <a:solidFill>
                  <a:schemeClr val="tx1"/>
                </a:solidFill>
                <a:effectLst/>
                <a:latin typeface="+mn-lt"/>
                <a:ea typeface="+mn-ea"/>
                <a:cs typeface="+mn-cs"/>
              </a:rPr>
              <a:t>NSSearchPathDomainMask</a:t>
            </a:r>
            <a:r>
              <a:rPr lang="en-US" sz="1200" kern="1200" dirty="0" smtClean="0">
                <a:solidFill>
                  <a:schemeClr val="tx1"/>
                </a:solidFill>
                <a:effectLst/>
                <a:latin typeface="+mn-lt"/>
                <a:ea typeface="+mn-ea"/>
                <a:cs typeface="+mn-cs"/>
              </a:rPr>
              <a:t> enumeration. </a:t>
            </a:r>
            <a:endParaRPr lang="en-US" dirty="0" smtClean="0"/>
          </a:p>
          <a:p>
            <a:r>
              <a:rPr lang="en-US" dirty="0" smtClean="0"/>
              <a:t>Ref:</a:t>
            </a:r>
            <a:br>
              <a:rPr lang="en-US" dirty="0" smtClean="0"/>
            </a:br>
            <a:r>
              <a:rPr lang="en-US" dirty="0" smtClean="0"/>
              <a:t>http://</a:t>
            </a:r>
            <a:r>
              <a:rPr lang="en-US" dirty="0" err="1" smtClean="0"/>
              <a:t>www.techotopia.com</a:t>
            </a:r>
            <a:r>
              <a:rPr lang="en-US" dirty="0" smtClean="0"/>
              <a:t>/</a:t>
            </a:r>
            <a:r>
              <a:rPr lang="en-US" dirty="0" err="1" smtClean="0"/>
              <a:t>index.php</a:t>
            </a:r>
            <a:r>
              <a:rPr lang="en-US" dirty="0" smtClean="0"/>
              <a:t>/Working_with_Files_in_Swift_on_iOS_8</a:t>
            </a:r>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5</a:t>
            </a:fld>
            <a:endParaRPr lang="en-US"/>
          </a:p>
        </p:txBody>
      </p:sp>
    </p:spTree>
    <p:extLst>
      <p:ext uri="{BB962C8B-B14F-4D97-AF65-F5344CB8AC3E}">
        <p14:creationId xmlns:p14="http://schemas.microsoft.com/office/powerpoint/2010/main" val="139840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URLsForDirectory:inDomains</a:t>
            </a:r>
            <a:r>
              <a:rPr lang="en-US" sz="1200" kern="1200" dirty="0" smtClean="0">
                <a:solidFill>
                  <a:schemeClr val="tx1"/>
                </a:solidFill>
                <a:effectLst/>
                <a:latin typeface="+mn-lt"/>
                <a:ea typeface="+mn-ea"/>
                <a:cs typeface="+mn-cs"/>
              </a:rPr>
              <a:t>: instance method of the </a:t>
            </a:r>
            <a:r>
              <a:rPr lang="en-US" sz="1200" kern="1200" dirty="0" err="1" smtClean="0">
                <a:solidFill>
                  <a:schemeClr val="tx1"/>
                </a:solidFill>
                <a:effectLst/>
                <a:latin typeface="+mn-lt"/>
                <a:ea typeface="+mn-ea"/>
                <a:cs typeface="+mn-cs"/>
              </a:rPr>
              <a:t>NSFileManager</a:t>
            </a:r>
            <a:r>
              <a:rPr lang="en-US" sz="1200" kern="1200" dirty="0" smtClean="0">
                <a:solidFill>
                  <a:schemeClr val="tx1"/>
                </a:solidFill>
                <a:effectLst/>
                <a:latin typeface="+mn-lt"/>
                <a:ea typeface="+mn-ea"/>
                <a:cs typeface="+mn-cs"/>
              </a:rPr>
              <a:t> class al‐ lows you to search for specific directories on the iOS </a:t>
            </a:r>
            <a:r>
              <a:rPr lang="en-US" sz="1200" kern="1200" dirty="0" err="1" smtClean="0">
                <a:solidFill>
                  <a:schemeClr val="tx1"/>
                </a:solidFill>
                <a:effectLst/>
                <a:latin typeface="+mn-lt"/>
                <a:ea typeface="+mn-ea"/>
                <a:cs typeface="+mn-cs"/>
              </a:rPr>
              <a:t>filesystem</a:t>
            </a:r>
            <a:r>
              <a:rPr lang="en-US" sz="1200" kern="1200" dirty="0" smtClean="0">
                <a:solidFill>
                  <a:schemeClr val="tx1"/>
                </a:solidFill>
                <a:effectLst/>
                <a:latin typeface="+mn-lt"/>
                <a:ea typeface="+mn-ea"/>
                <a:cs typeface="+mn-cs"/>
              </a:rPr>
              <a:t>, mostly in your app’s sandbox. There are two parameters to this method: </a:t>
            </a:r>
            <a:endParaRPr lang="en-US" dirty="0" smtClean="0"/>
          </a:p>
          <a:p>
            <a:r>
              <a:rPr lang="en-US" sz="1200" kern="1200" dirty="0" err="1" smtClean="0">
                <a:solidFill>
                  <a:schemeClr val="tx1"/>
                </a:solidFill>
                <a:effectLst/>
                <a:latin typeface="+mn-lt"/>
                <a:ea typeface="+mn-ea"/>
                <a:cs typeface="+mn-cs"/>
              </a:rPr>
              <a:t>URLsForDirectory</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is the directory that you want to search for. Pass a value of type </a:t>
            </a:r>
            <a:r>
              <a:rPr lang="en-US" sz="1200" kern="1200" dirty="0" err="1" smtClean="0">
                <a:solidFill>
                  <a:schemeClr val="tx1"/>
                </a:solidFill>
                <a:effectLst/>
                <a:latin typeface="+mn-lt"/>
                <a:ea typeface="+mn-ea"/>
                <a:cs typeface="+mn-cs"/>
              </a:rPr>
              <a:t>NSSearchPath</a:t>
            </a:r>
            <a:r>
              <a:rPr lang="en-US" sz="1200" kern="1200" dirty="0" smtClean="0">
                <a:solidFill>
                  <a:schemeClr val="tx1"/>
                </a:solidFill>
                <a:effectLst/>
                <a:latin typeface="+mn-lt"/>
                <a:ea typeface="+mn-ea"/>
                <a:cs typeface="+mn-cs"/>
              </a:rPr>
              <a:t> Directory enumeration to this parameter. I will talk more about this soon. </a:t>
            </a:r>
            <a:endParaRPr lang="en-US" dirty="0" smtClean="0"/>
          </a:p>
          <a:p>
            <a:r>
              <a:rPr lang="en-US" sz="1200" kern="1200" dirty="0" err="1" smtClean="0">
                <a:solidFill>
                  <a:schemeClr val="tx1"/>
                </a:solidFill>
                <a:effectLst/>
                <a:latin typeface="+mn-lt"/>
                <a:ea typeface="+mn-ea"/>
                <a:cs typeface="+mn-cs"/>
              </a:rPr>
              <a:t>inDomains</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This is </a:t>
            </a:r>
            <a:r>
              <a:rPr lang="en-US" sz="1200" i="1" kern="1200" dirty="0" smtClean="0">
                <a:solidFill>
                  <a:schemeClr val="tx1"/>
                </a:solidFill>
                <a:effectLst/>
                <a:latin typeface="+mn-lt"/>
                <a:ea typeface="+mn-ea"/>
                <a:cs typeface="+mn-cs"/>
              </a:rPr>
              <a:t>where </a:t>
            </a:r>
            <a:r>
              <a:rPr lang="en-US" sz="1200" kern="1200" dirty="0" smtClean="0">
                <a:solidFill>
                  <a:schemeClr val="tx1"/>
                </a:solidFill>
                <a:effectLst/>
                <a:latin typeface="+mn-lt"/>
                <a:ea typeface="+mn-ea"/>
                <a:cs typeface="+mn-cs"/>
              </a:rPr>
              <a:t>you look for the given directory. The value to this parameter must be of type </a:t>
            </a:r>
            <a:r>
              <a:rPr lang="en-US" sz="1200" kern="1200" dirty="0" err="1" smtClean="0">
                <a:solidFill>
                  <a:schemeClr val="tx1"/>
                </a:solidFill>
                <a:effectLst/>
                <a:latin typeface="+mn-lt"/>
                <a:ea typeface="+mn-ea"/>
                <a:cs typeface="+mn-cs"/>
              </a:rPr>
              <a:t>NSSearchPathDomainMask</a:t>
            </a:r>
            <a:r>
              <a:rPr lang="en-US" sz="1200" kern="1200" dirty="0" smtClean="0">
                <a:solidFill>
                  <a:schemeClr val="tx1"/>
                </a:solidFill>
                <a:effectLst/>
                <a:latin typeface="+mn-lt"/>
                <a:ea typeface="+mn-ea"/>
                <a:cs typeface="+mn-cs"/>
              </a:rPr>
              <a:t> enumeration.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6</a:t>
            </a:fld>
            <a:endParaRPr lang="en-US"/>
          </a:p>
        </p:txBody>
      </p:sp>
    </p:spTree>
    <p:extLst>
      <p:ext uri="{BB962C8B-B14F-4D97-AF65-F5344CB8AC3E}">
        <p14:creationId xmlns:p14="http://schemas.microsoft.com/office/powerpoint/2010/main" val="46154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NSData</a:t>
            </a:r>
            <a:r>
              <a:rPr lang="en-US" sz="1200" kern="1200" dirty="0" smtClean="0">
                <a:solidFill>
                  <a:schemeClr val="tx1"/>
                </a:solidFill>
                <a:latin typeface="+mn-lt"/>
                <a:ea typeface="+mn-ea"/>
                <a:cs typeface="+mn-cs"/>
              </a:rPr>
              <a:t> and its mutable subclass </a:t>
            </a:r>
            <a:r>
              <a:rPr lang="en-US" sz="1200" kern="1200" dirty="0" smtClean="0">
                <a:solidFill>
                  <a:schemeClr val="tx1"/>
                </a:solidFill>
                <a:latin typeface="+mn-lt"/>
                <a:ea typeface="+mn-ea"/>
                <a:cs typeface="+mn-cs"/>
                <a:hlinkClick r:id="rId3"/>
              </a:rPr>
              <a:t>NSMutableData provide data objects, object-oriented wrappers for byte buffers. Data objects let simple allocated buffers (that is, data with no embedded pointers) take on the behavior of Foundation objects.</a:t>
            </a:r>
          </a:p>
          <a:p>
            <a:r>
              <a:rPr lang="en-US" sz="1200" kern="1200" dirty="0" err="1" smtClean="0">
                <a:solidFill>
                  <a:schemeClr val="tx1"/>
                </a:solidFill>
                <a:latin typeface="+mn-lt"/>
                <a:ea typeface="+mn-ea"/>
                <a:cs typeface="+mn-cs"/>
              </a:rPr>
              <a:t>NSData</a:t>
            </a:r>
            <a:r>
              <a:rPr lang="en-US" sz="1200" kern="1200" dirty="0" smtClean="0">
                <a:solidFill>
                  <a:schemeClr val="tx1"/>
                </a:solidFill>
                <a:latin typeface="+mn-lt"/>
                <a:ea typeface="+mn-ea"/>
                <a:cs typeface="+mn-cs"/>
              </a:rPr>
              <a:t> creates static data objects, and </a:t>
            </a:r>
            <a:r>
              <a:rPr lang="en-US" sz="1200" kern="1200" dirty="0" err="1" smtClean="0">
                <a:solidFill>
                  <a:schemeClr val="tx1"/>
                </a:solidFill>
                <a:latin typeface="+mn-lt"/>
                <a:ea typeface="+mn-ea"/>
                <a:cs typeface="+mn-cs"/>
              </a:rPr>
              <a:t>NSMutableData</a:t>
            </a:r>
            <a:r>
              <a:rPr lang="en-US" sz="1200" kern="1200" dirty="0" smtClean="0">
                <a:solidFill>
                  <a:schemeClr val="tx1"/>
                </a:solidFill>
                <a:latin typeface="+mn-lt"/>
                <a:ea typeface="+mn-ea"/>
                <a:cs typeface="+mn-cs"/>
              </a:rPr>
              <a:t> creates dynamic data objects. </a:t>
            </a:r>
            <a:r>
              <a:rPr lang="en-US" sz="1200" kern="1200" dirty="0" err="1" smtClean="0">
                <a:solidFill>
                  <a:schemeClr val="tx1"/>
                </a:solidFill>
                <a:latin typeface="+mn-lt"/>
                <a:ea typeface="+mn-ea"/>
                <a:cs typeface="+mn-cs"/>
              </a:rPr>
              <a:t>NSData</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NSMutableData</a:t>
            </a:r>
            <a:r>
              <a:rPr lang="en-US" sz="1200" kern="1200" dirty="0" smtClean="0">
                <a:solidFill>
                  <a:schemeClr val="tx1"/>
                </a:solidFill>
                <a:latin typeface="+mn-lt"/>
                <a:ea typeface="+mn-ea"/>
                <a:cs typeface="+mn-cs"/>
              </a:rPr>
              <a:t> are typically used for data storage and are also useful in Distributed Objects applications, where data contained in data objects can be copied or moved between applications.</a:t>
            </a:r>
          </a:p>
          <a:p>
            <a:r>
              <a:rPr lang="en-US" dirty="0" smtClean="0"/>
              <a:t>+ data binary: of String</a:t>
            </a:r>
            <a:r>
              <a:rPr lang="en-US" baseline="0" dirty="0" smtClean="0"/>
              <a:t>, image, file</a:t>
            </a:r>
            <a:r>
              <a:rPr lang="is-IS" baseline="0" smtClean="0"/>
              <a:t>….</a:t>
            </a:r>
            <a:endParaRPr lang="en-US" dirty="0"/>
          </a:p>
        </p:txBody>
      </p:sp>
      <p:sp>
        <p:nvSpPr>
          <p:cNvPr id="4" name="Slide Number Placeholder 3"/>
          <p:cNvSpPr>
            <a:spLocks noGrp="1"/>
          </p:cNvSpPr>
          <p:nvPr>
            <p:ph type="sldNum" sz="quarter" idx="10"/>
          </p:nvPr>
        </p:nvSpPr>
        <p:spPr/>
        <p:txBody>
          <a:bodyPr/>
          <a:lstStyle/>
          <a:p>
            <a:fld id="{2FA28F3C-3BD5-B440-9A99-7C2195A665A9}" type="slidenum">
              <a:rPr lang="en-US" smtClean="0"/>
              <a:t>7</a:t>
            </a:fld>
            <a:endParaRPr lang="en-US"/>
          </a:p>
        </p:txBody>
      </p:sp>
    </p:spTree>
    <p:extLst>
      <p:ext uri="{BB962C8B-B14F-4D97-AF65-F5344CB8AC3E}">
        <p14:creationId xmlns:p14="http://schemas.microsoft.com/office/powerpoint/2010/main" val="14862120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vi-VN"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smtClean="0"/>
              <a:t>Click to edit Master subtitle style</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9E3904C-3BB3-E84B-9980-1CCC365B0896}" type="slidenum">
              <a:rPr lang="en-US" smtClean="0"/>
              <a:t>‹#›</a:t>
            </a:fld>
            <a:endParaRPr lang="en-US"/>
          </a:p>
        </p:txBody>
      </p:sp>
    </p:spTree>
    <p:extLst>
      <p:ext uri="{BB962C8B-B14F-4D97-AF65-F5344CB8AC3E}">
        <p14:creationId xmlns:p14="http://schemas.microsoft.com/office/powerpoint/2010/main" val="8359123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4" name="Date Placeholder 3"/>
          <p:cNvSpPr>
            <a:spLocks noGrp="1"/>
          </p:cNvSpPr>
          <p:nvPr>
            <p:ph type="dt" sz="half" idx="10"/>
          </p:nvPr>
        </p:nvSpPr>
        <p:spPr/>
        <p:txBody>
          <a:bodyPr/>
          <a:lstStyle/>
          <a:p>
            <a:fld id="{4C6B5BA2-20C7-FC44-AF26-F0779D5139B7}"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2114446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vi-VN"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9439433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idx="1"/>
          </p:nvPr>
        </p:nvSpPr>
        <p:spPr/>
        <p:txBody>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10"/>
          </p:nvPr>
        </p:nvSpPr>
        <p:spPr/>
        <p:txBody>
          <a:bodyPr/>
          <a:lstStyle/>
          <a:p>
            <a:fld id="{4C6B5BA2-20C7-FC44-AF26-F0779D5139B7}" type="datetimeFigureOut">
              <a:rPr lang="en-US" smtClean="0"/>
              <a:t>10/28/15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34000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vi-VN"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6B5BA2-20C7-FC44-AF26-F0779D5139B7}" type="datetimeFigureOut">
              <a:rPr lang="en-US" smtClean="0"/>
              <a:t>10/28/15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E3904C-3BB3-E84B-9980-1CCC365B0896}" type="slidenum">
              <a:rPr lang="en-US" smtClean="0"/>
              <a:t>‹#›</a:t>
            </a:fld>
            <a:endParaRPr lang="en-US"/>
          </a:p>
        </p:txBody>
      </p:sp>
    </p:spTree>
    <p:extLst>
      <p:ext uri="{BB962C8B-B14F-4D97-AF65-F5344CB8AC3E}">
        <p14:creationId xmlns:p14="http://schemas.microsoft.com/office/powerpoint/2010/main" val="5082411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Date Placeholder 4"/>
          <p:cNvSpPr>
            <a:spLocks noGrp="1"/>
          </p:cNvSpPr>
          <p:nvPr>
            <p:ph type="dt" sz="half" idx="10"/>
          </p:nvPr>
        </p:nvSpPr>
        <p:spPr/>
        <p:txBody>
          <a:bodyPr/>
          <a:lstStyle/>
          <a:p>
            <a:fld id="{4C6B5BA2-20C7-FC44-AF26-F0779D5139B7}"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6498929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7" name="Date Placeholder 6"/>
          <p:cNvSpPr>
            <a:spLocks noGrp="1"/>
          </p:cNvSpPr>
          <p:nvPr>
            <p:ph type="dt" sz="half" idx="10"/>
          </p:nvPr>
        </p:nvSpPr>
        <p:spPr/>
        <p:txBody>
          <a:bodyPr/>
          <a:lstStyle/>
          <a:p>
            <a:fld id="{4C6B5BA2-20C7-FC44-AF26-F0779D5139B7}" type="datetimeFigureOut">
              <a:rPr lang="en-US" smtClean="0"/>
              <a:t>10/28/15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3904C-3BB3-E84B-9980-1CCC365B0896}" type="slidenum">
              <a:rPr lang="en-US" smtClean="0"/>
              <a:t>‹#›</a:t>
            </a:fld>
            <a:endParaRPr lang="en-US"/>
          </a:p>
        </p:txBody>
      </p:sp>
      <p:sp>
        <p:nvSpPr>
          <p:cNvPr id="10" name="Title 9"/>
          <p:cNvSpPr>
            <a:spLocks noGrp="1"/>
          </p:cNvSpPr>
          <p:nvPr>
            <p:ph type="title"/>
          </p:nvPr>
        </p:nvSpPr>
        <p:spPr/>
        <p:txBody>
          <a:bodyPr/>
          <a:lstStyle/>
          <a:p>
            <a:r>
              <a:rPr lang="vi-VN" smtClean="0"/>
              <a:t>Click to edit Master title style</a:t>
            </a:r>
            <a:endParaRPr lang="en-US" dirty="0"/>
          </a:p>
        </p:txBody>
      </p:sp>
    </p:spTree>
    <p:extLst>
      <p:ext uri="{BB962C8B-B14F-4D97-AF65-F5344CB8AC3E}">
        <p14:creationId xmlns:p14="http://schemas.microsoft.com/office/powerpoint/2010/main" val="14418933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6B5BA2-20C7-FC44-AF26-F0779D5139B7}" type="datetimeFigureOut">
              <a:rPr lang="en-US" smtClean="0"/>
              <a:t>10/28/15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3904C-3BB3-E84B-9980-1CCC365B0896}" type="slidenum">
              <a:rPr lang="en-US" smtClean="0"/>
              <a:t>‹#›</a:t>
            </a:fld>
            <a:endParaRPr lang="en-US"/>
          </a:p>
        </p:txBody>
      </p:sp>
      <p:sp>
        <p:nvSpPr>
          <p:cNvPr id="6" name="Title 5"/>
          <p:cNvSpPr>
            <a:spLocks noGrp="1"/>
          </p:cNvSpPr>
          <p:nvPr>
            <p:ph type="title"/>
          </p:nvPr>
        </p:nvSpPr>
        <p:spPr/>
        <p:txBody>
          <a:bodyPr/>
          <a:lstStyle/>
          <a:p>
            <a:r>
              <a:rPr lang="vi-VN" smtClean="0"/>
              <a:t>Click to edit Master title style</a:t>
            </a:r>
            <a:endParaRPr lang="en-US"/>
          </a:p>
        </p:txBody>
      </p:sp>
    </p:spTree>
    <p:extLst>
      <p:ext uri="{BB962C8B-B14F-4D97-AF65-F5344CB8AC3E}">
        <p14:creationId xmlns:p14="http://schemas.microsoft.com/office/powerpoint/2010/main" val="169619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B5BA2-20C7-FC44-AF26-F0779D5139B7}" type="datetimeFigureOut">
              <a:rPr lang="en-US" smtClean="0"/>
              <a:t>10/28/15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0660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vi-VN"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10/28/15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7354452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vi-VN"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Click to edit Master text styles</a:t>
            </a:r>
          </a:p>
        </p:txBody>
      </p:sp>
      <p:sp>
        <p:nvSpPr>
          <p:cNvPr id="5" name="Date Placeholder 4"/>
          <p:cNvSpPr>
            <a:spLocks noGrp="1"/>
          </p:cNvSpPr>
          <p:nvPr>
            <p:ph type="dt" sz="half" idx="10"/>
          </p:nvPr>
        </p:nvSpPr>
        <p:spPr/>
        <p:txBody>
          <a:bodyPr/>
          <a:lstStyle/>
          <a:p>
            <a:fld id="{4C6B5BA2-20C7-FC44-AF26-F0779D5139B7}" type="datetimeFigureOut">
              <a:rPr lang="en-US" smtClean="0"/>
              <a:t>10/28/15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E3904C-3BB3-E84B-9980-1CCC365B0896}" type="slidenum">
              <a:rPr lang="en-US" smtClean="0"/>
              <a:t>‹#›</a:t>
            </a:fld>
            <a:endParaRPr lang="en-US"/>
          </a:p>
        </p:txBody>
      </p:sp>
    </p:spTree>
    <p:extLst>
      <p:ext uri="{BB962C8B-B14F-4D97-AF65-F5344CB8AC3E}">
        <p14:creationId xmlns:p14="http://schemas.microsoft.com/office/powerpoint/2010/main" val="18602475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vi-VN"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C6B5BA2-20C7-FC44-AF26-F0779D5139B7}" type="datetimeFigureOut">
              <a:rPr lang="en-US" smtClean="0"/>
              <a:t>10/28/15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9E3904C-3BB3-E84B-9980-1CCC365B0896}" type="slidenum">
              <a:rPr lang="en-US" smtClean="0"/>
              <a:t>‹#›</a:t>
            </a:fld>
            <a:endParaRPr lang="en-US"/>
          </a:p>
        </p:txBody>
      </p:sp>
    </p:spTree>
    <p:extLst>
      <p:ext uri="{BB962C8B-B14F-4D97-AF65-F5344CB8AC3E}">
        <p14:creationId xmlns:p14="http://schemas.microsoft.com/office/powerpoint/2010/main" val="1317646652"/>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Swift Day 12</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Documents</a:t>
            </a:r>
            <a:br>
              <a:rPr lang="en-US" dirty="0" smtClean="0"/>
            </a:br>
            <a:r>
              <a:rPr lang="en-US" dirty="0" smtClean="0"/>
              <a:t>Bundle</a:t>
            </a:r>
            <a:br>
              <a:rPr lang="en-US" dirty="0" smtClean="0"/>
            </a:br>
            <a:r>
              <a:rPr lang="en-US" dirty="0" err="1" smtClean="0"/>
              <a:t>Gallary</a:t>
            </a:r>
            <a:r>
              <a:rPr lang="en-US" dirty="0"/>
              <a:t>, </a:t>
            </a:r>
            <a:r>
              <a:rPr lang="en-US" dirty="0" smtClean="0"/>
              <a:t/>
            </a:r>
            <a:br>
              <a:rPr lang="en-US" dirty="0" smtClean="0"/>
            </a:br>
            <a:r>
              <a:rPr lang="en-US" dirty="0" smtClean="0"/>
              <a:t>Photos</a:t>
            </a:r>
            <a:r>
              <a:rPr lang="en-US" dirty="0"/>
              <a:t>, </a:t>
            </a:r>
            <a:r>
              <a:rPr lang="en-US" dirty="0" smtClean="0"/>
              <a:t/>
            </a:r>
            <a:br>
              <a:rPr lang="en-US" dirty="0" smtClean="0"/>
            </a:br>
            <a:r>
              <a:rPr lang="en-US" dirty="0" smtClean="0"/>
              <a:t>Saving </a:t>
            </a:r>
            <a:r>
              <a:rPr lang="en-US" dirty="0"/>
              <a:t>Image</a:t>
            </a:r>
            <a:endParaRPr lang="en-US" sz="4800" dirty="0"/>
          </a:p>
        </p:txBody>
      </p:sp>
      <p:sp>
        <p:nvSpPr>
          <p:cNvPr id="3" name="Content Placeholder 2"/>
          <p:cNvSpPr>
            <a:spLocks noGrp="1"/>
          </p:cNvSpPr>
          <p:nvPr>
            <p:ph idx="1"/>
          </p:nvPr>
        </p:nvSpPr>
        <p:spPr>
          <a:xfrm>
            <a:off x="1069848" y="1684867"/>
            <a:ext cx="10058400" cy="4487333"/>
          </a:xfrm>
        </p:spPr>
        <p:txBody>
          <a:bodyPr>
            <a:normAutofit/>
          </a:bodyPr>
          <a:lstStyle/>
          <a:p>
            <a:pPr marL="0" indent="0">
              <a:buNone/>
            </a:pPr>
            <a:endParaRPr lang="en-US" b="1" dirty="0"/>
          </a:p>
          <a:p>
            <a:endParaRPr lang="en-US" b="1" dirty="0" smtClean="0"/>
          </a:p>
          <a:p>
            <a:endParaRPr lang="en-US" b="1" dirty="0"/>
          </a:p>
          <a:p>
            <a:endParaRPr lang="en-US" b="1" dirty="0" smtClean="0"/>
          </a:p>
          <a:p>
            <a:endParaRPr lang="en-US" b="1" dirty="0"/>
          </a:p>
          <a:p>
            <a:endParaRPr lang="en-US" b="1" dirty="0" smtClean="0"/>
          </a:p>
          <a:p>
            <a:pPr marL="0" indent="0">
              <a:buNone/>
            </a:pPr>
            <a:endParaRPr lang="en-US" dirty="0"/>
          </a:p>
          <a:p>
            <a:endParaRPr lang="en-US" dirty="0" smtClean="0"/>
          </a:p>
        </p:txBody>
      </p:sp>
    </p:spTree>
    <p:extLst>
      <p:ext uri="{BB962C8B-B14F-4D97-AF65-F5344CB8AC3E}">
        <p14:creationId xmlns:p14="http://schemas.microsoft.com/office/powerpoint/2010/main" val="1756095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Documents</a:t>
            </a:r>
            <a:r>
              <a:rPr lang="en-US" dirty="0"/>
              <a:t/>
            </a:r>
            <a:br>
              <a:rPr lang="en-US" dirty="0"/>
            </a:br>
            <a:r>
              <a:rPr lang="en-US" dirty="0"/>
              <a:t/>
            </a:r>
            <a:br>
              <a:rPr lang="en-US" dirty="0"/>
            </a:br>
            <a:r>
              <a:rPr lang="en-US" dirty="0"/>
              <a:t/>
            </a:r>
            <a:br>
              <a:rPr lang="en-US" dirty="0"/>
            </a:br>
            <a:r>
              <a:rPr lang="en-US" dirty="0"/>
              <a:t/>
            </a:r>
            <a:br>
              <a:rPr lang="en-US" dirty="0"/>
            </a:br>
            <a:endParaRPr lang="en-US" sz="4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066" y="-186267"/>
            <a:ext cx="6858000"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434" y="1871133"/>
            <a:ext cx="7048500" cy="4800600"/>
          </a:xfrm>
          <a:prstGeom prst="rect">
            <a:avLst/>
          </a:prstGeom>
        </p:spPr>
      </p:pic>
    </p:spTree>
    <p:extLst>
      <p:ext uri="{BB962C8B-B14F-4D97-AF65-F5344CB8AC3E}">
        <p14:creationId xmlns:p14="http://schemas.microsoft.com/office/powerpoint/2010/main" val="578981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solidFill>
                  <a:schemeClr val="tx1"/>
                </a:solidFill>
              </a:rPr>
              <a:t> </a:t>
            </a:r>
            <a:r>
              <a:rPr lang="en-US" dirty="0" err="1">
                <a:solidFill>
                  <a:schemeClr val="tx1"/>
                </a:solidFill>
              </a:rPr>
              <a:t>NSFileManager</a:t>
            </a:r>
            <a:r>
              <a:rPr lang="en-US" b="0" dirty="0">
                <a:solidFill>
                  <a:schemeClr val="tx1"/>
                </a:solidFill>
              </a:rPr>
              <a:t> </a:t>
            </a:r>
            <a:r>
              <a:rPr lang="en-US" b="0" dirty="0" smtClean="0">
                <a:solidFill>
                  <a:schemeClr val="tx1"/>
                </a:solidFill>
              </a:rPr>
              <a:t/>
            </a:r>
            <a:br>
              <a:rPr lang="en-US" b="0" dirty="0" smtClean="0">
                <a:solidFill>
                  <a:schemeClr val="tx1"/>
                </a:solidFill>
              </a:rPr>
            </a:br>
            <a:r>
              <a:rPr lang="en-US" dirty="0"/>
              <a:t/>
            </a:r>
            <a:br>
              <a:rPr lang="en-US" dirty="0"/>
            </a:br>
            <a:r>
              <a:rPr lang="en-US" dirty="0">
                <a:solidFill>
                  <a:schemeClr val="tx1"/>
                </a:solidFill>
              </a:rPr>
              <a:t> </a:t>
            </a:r>
            <a:r>
              <a:rPr lang="en-US" dirty="0" err="1">
                <a:solidFill>
                  <a:schemeClr val="tx1"/>
                </a:solidFill>
              </a:rPr>
              <a:t>NSFileHandle</a:t>
            </a:r>
            <a:r>
              <a:rPr lang="en-US" dirty="0">
                <a:solidFill>
                  <a:schemeClr val="tx1"/>
                </a:solidFill>
              </a:rPr>
              <a:t> </a:t>
            </a:r>
            <a:r>
              <a:rPr lang="en-US" dirty="0" smtClean="0">
                <a:solidFill>
                  <a:schemeClr val="tx1"/>
                </a:solidFill>
              </a:rPr>
              <a:t/>
            </a:r>
            <a:br>
              <a:rPr lang="en-US" dirty="0" smtClean="0">
                <a:solidFill>
                  <a:schemeClr val="tx1"/>
                </a:solidFill>
              </a:rPr>
            </a:br>
            <a:r>
              <a:rPr lang="en-US" dirty="0"/>
              <a:t/>
            </a:r>
            <a:br>
              <a:rPr lang="en-US" dirty="0"/>
            </a:br>
            <a:r>
              <a:rPr lang="en-US" dirty="0">
                <a:solidFill>
                  <a:schemeClr val="tx1"/>
                </a:solidFill>
              </a:rPr>
              <a:t> </a:t>
            </a:r>
            <a:r>
              <a:rPr lang="en-US" dirty="0" err="1">
                <a:solidFill>
                  <a:schemeClr val="tx1"/>
                </a:solidFill>
              </a:rPr>
              <a:t>NSData</a:t>
            </a:r>
            <a:r>
              <a:rPr lang="en-US" dirty="0">
                <a:solidFill>
                  <a:schemeClr val="tx1"/>
                </a:solidFill>
              </a:rPr>
              <a:t> </a:t>
            </a:r>
            <a:r>
              <a:rPr lang="en-US" dirty="0"/>
              <a:t/>
            </a:r>
            <a:br>
              <a:rPr lang="en-US" dirty="0"/>
            </a:br>
            <a:endParaRPr lang="en-US" sz="4800" dirty="0"/>
          </a:p>
        </p:txBody>
      </p:sp>
    </p:spTree>
    <p:extLst>
      <p:ext uri="{BB962C8B-B14F-4D97-AF65-F5344CB8AC3E}">
        <p14:creationId xmlns:p14="http://schemas.microsoft.com/office/powerpoint/2010/main" val="1354859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solidFill>
                  <a:schemeClr val="tx1"/>
                </a:solidFill>
              </a:rPr>
              <a:t> </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dirty="0" err="1" smtClean="0">
                <a:solidFill>
                  <a:schemeClr val="tx1"/>
                </a:solidFill>
              </a:rPr>
              <a:t>NSFileManager</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a:t>+</a:t>
            </a:r>
            <a:r>
              <a:rPr lang="en-US" sz="3200" dirty="0" err="1" smtClean="0"/>
              <a:t>defaultManager</a:t>
            </a:r>
            <a:r>
              <a:rPr lang="en-US" sz="3200" dirty="0"/>
              <a:t>()</a:t>
            </a:r>
            <a:r>
              <a:rPr lang="en-US" sz="3200" b="0" dirty="0" smtClean="0">
                <a:solidFill>
                  <a:schemeClr val="tx1"/>
                </a:solidFill>
              </a:rPr>
              <a:t>  -&gt; singleton instance</a:t>
            </a:r>
            <a:br>
              <a:rPr lang="en-US" sz="3200" b="0" dirty="0" smtClean="0">
                <a:solidFill>
                  <a:schemeClr val="tx1"/>
                </a:solidFill>
              </a:rPr>
            </a:br>
            <a:r>
              <a:rPr lang="en-US" sz="3200" b="0" dirty="0" smtClean="0">
                <a:solidFill>
                  <a:schemeClr val="tx1"/>
                </a:solidFill>
              </a:rPr>
              <a:t/>
            </a:r>
            <a:br>
              <a:rPr lang="en-US" sz="3200" b="0" dirty="0" smtClean="0">
                <a:solidFill>
                  <a:schemeClr val="tx1"/>
                </a:solidFill>
              </a:rPr>
            </a:br>
            <a:r>
              <a:rPr lang="en-US" sz="3200" b="0" dirty="0" smtClean="0">
                <a:solidFill>
                  <a:schemeClr val="tx1"/>
                </a:solidFill>
              </a:rPr>
              <a:t/>
            </a:r>
            <a:br>
              <a:rPr lang="en-US" sz="3200" b="0" dirty="0" smtClean="0">
                <a:solidFill>
                  <a:schemeClr val="tx1"/>
                </a:solidFill>
              </a:rPr>
            </a:br>
            <a:r>
              <a:rPr lang="en-US" sz="3200" b="0" dirty="0" smtClean="0">
                <a:solidFill>
                  <a:schemeClr val="tx1"/>
                </a:solidFill>
              </a:rPr>
              <a:t/>
            </a:r>
            <a:br>
              <a:rPr lang="en-US" sz="3200" b="0" dirty="0" smtClean="0">
                <a:solidFill>
                  <a:schemeClr val="tx1"/>
                </a:solidFill>
              </a:rPr>
            </a:br>
            <a:r>
              <a:rPr lang="en-US" sz="3200" b="0" dirty="0" smtClean="0">
                <a:solidFill>
                  <a:schemeClr val="tx1"/>
                </a:solidFill>
              </a:rPr>
              <a:t/>
            </a:r>
            <a:br>
              <a:rPr lang="en-US" sz="3200" b="0" dirty="0" smtClean="0">
                <a:solidFill>
                  <a:schemeClr val="tx1"/>
                </a:solidFill>
              </a:rPr>
            </a:br>
            <a:r>
              <a:rPr lang="en-US" sz="3200" dirty="0"/>
              <a:t/>
            </a:r>
            <a:br>
              <a:rPr lang="en-US" sz="3200" dirty="0"/>
            </a:br>
            <a:r>
              <a:rPr lang="en-US" dirty="0" smtClean="0">
                <a:solidFill>
                  <a:schemeClr val="tx1"/>
                </a:solidFill>
              </a:rPr>
              <a:t> </a:t>
            </a:r>
            <a:r>
              <a:rPr lang="en-US" dirty="0"/>
              <a:t/>
            </a:r>
            <a:br>
              <a:rPr lang="en-US" dirty="0"/>
            </a:br>
            <a:endParaRPr lang="en-US" sz="4800" dirty="0"/>
          </a:p>
        </p:txBody>
      </p:sp>
    </p:spTree>
    <p:extLst>
      <p:ext uri="{BB962C8B-B14F-4D97-AF65-F5344CB8AC3E}">
        <p14:creationId xmlns:p14="http://schemas.microsoft.com/office/powerpoint/2010/main" val="1303625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solidFill>
                  <a:schemeClr val="tx1"/>
                </a:solidFill>
              </a:rPr>
              <a:t> </a:t>
            </a:r>
            <a:r>
              <a:rPr lang="en-US" dirty="0" err="1" smtClean="0">
                <a:solidFill>
                  <a:schemeClr val="tx1"/>
                </a:solidFill>
              </a:rPr>
              <a:t>NSFileHandle</a:t>
            </a:r>
            <a:r>
              <a:rPr lang="en-US" b="0" dirty="0" smtClean="0">
                <a:solidFill>
                  <a:schemeClr val="tx1"/>
                </a:solidFill>
              </a:rPr>
              <a:t> </a:t>
            </a:r>
            <a:br>
              <a:rPr lang="en-US" b="0" dirty="0" smtClean="0">
                <a:solidFill>
                  <a:schemeClr val="tx1"/>
                </a:solidFill>
              </a:rPr>
            </a:br>
            <a:r>
              <a:rPr lang="en-US" b="0" dirty="0" smtClean="0">
                <a:solidFill>
                  <a:schemeClr val="tx1"/>
                </a:solidFill>
              </a:rPr>
              <a:t/>
            </a:r>
            <a:br>
              <a:rPr lang="en-US" b="0" dirty="0" smtClean="0">
                <a:solidFill>
                  <a:schemeClr val="tx1"/>
                </a:solidFill>
              </a:rPr>
            </a:br>
            <a:r>
              <a:rPr lang="en-US" dirty="0"/>
              <a:t/>
            </a:r>
            <a:br>
              <a:rPr lang="en-US" dirty="0"/>
            </a:br>
            <a:r>
              <a:rPr lang="en-US" dirty="0" smtClean="0">
                <a:solidFill>
                  <a:schemeClr val="tx1"/>
                </a:solidFill>
              </a:rPr>
              <a:t> </a:t>
            </a:r>
            <a:r>
              <a:rPr lang="en-US" dirty="0"/>
              <a:t/>
            </a:r>
            <a:br>
              <a:rPr lang="en-US" dirty="0"/>
            </a:br>
            <a:endParaRPr lang="en-US" sz="4800" dirty="0"/>
          </a:p>
        </p:txBody>
      </p:sp>
    </p:spTree>
    <p:extLst>
      <p:ext uri="{BB962C8B-B14F-4D97-AF65-F5344CB8AC3E}">
        <p14:creationId xmlns:p14="http://schemas.microsoft.com/office/powerpoint/2010/main" val="434559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57200"/>
            <a:ext cx="10058400" cy="914400"/>
          </a:xfrm>
        </p:spPr>
        <p:txBody>
          <a:bodyPr>
            <a:noAutofit/>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a:solidFill>
                  <a:schemeClr val="tx1"/>
                </a:solidFill>
              </a:rPr>
              <a:t> </a:t>
            </a:r>
            <a:r>
              <a:rPr lang="en-US" dirty="0" err="1" smtClean="0">
                <a:solidFill>
                  <a:schemeClr val="tx1"/>
                </a:solidFill>
              </a:rPr>
              <a:t>NSData</a:t>
            </a:r>
            <a:r>
              <a:rPr lang="en-US" b="0" dirty="0" smtClean="0">
                <a:solidFill>
                  <a:schemeClr val="tx1"/>
                </a:solidFill>
              </a:rPr>
              <a:t> </a:t>
            </a:r>
            <a:br>
              <a:rPr lang="en-US" b="0" dirty="0" smtClean="0">
                <a:solidFill>
                  <a:schemeClr val="tx1"/>
                </a:solidFill>
              </a:rPr>
            </a:br>
            <a:r>
              <a:rPr lang="en-US" b="0" dirty="0" smtClean="0">
                <a:solidFill>
                  <a:schemeClr val="tx1"/>
                </a:solidFill>
              </a:rPr>
              <a:t/>
            </a:r>
            <a:br>
              <a:rPr lang="en-US" b="0" dirty="0" smtClean="0">
                <a:solidFill>
                  <a:schemeClr val="tx1"/>
                </a:solidFill>
              </a:rPr>
            </a:br>
            <a:r>
              <a:rPr lang="en-US" dirty="0"/>
              <a:t/>
            </a:r>
            <a:br>
              <a:rPr lang="en-US" dirty="0"/>
            </a:br>
            <a:r>
              <a:rPr lang="en-US" dirty="0" smtClean="0">
                <a:solidFill>
                  <a:schemeClr val="tx1"/>
                </a:solidFill>
              </a:rPr>
              <a:t> </a:t>
            </a:r>
            <a:r>
              <a:rPr lang="en-US" dirty="0"/>
              <a:t/>
            </a:r>
            <a:br>
              <a:rPr lang="en-US" dirty="0"/>
            </a:br>
            <a:endParaRPr lang="en-US" sz="4800" dirty="0"/>
          </a:p>
        </p:txBody>
      </p:sp>
    </p:spTree>
    <p:extLst>
      <p:ext uri="{BB962C8B-B14F-4D97-AF65-F5344CB8AC3E}">
        <p14:creationId xmlns:p14="http://schemas.microsoft.com/office/powerpoint/2010/main" val="5966613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2131</TotalTime>
  <Words>398</Words>
  <Application>Microsoft Macintosh PowerPoint</Application>
  <PresentationFormat>Widescreen</PresentationFormat>
  <Paragraphs>40</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Georgia</vt:lpstr>
      <vt:lpstr>Rockwell Extra Bold</vt:lpstr>
      <vt:lpstr>Trebuchet MS</vt:lpstr>
      <vt:lpstr>Wingdings</vt:lpstr>
      <vt:lpstr>Arial</vt:lpstr>
      <vt:lpstr>Wood Type</vt:lpstr>
      <vt:lpstr>Swift Day 12</vt:lpstr>
      <vt:lpstr>   Documents Bundle Gallary,  Photos,  Saving Image</vt:lpstr>
      <vt:lpstr>   Documents    </vt:lpstr>
      <vt:lpstr>     NSFileManager    NSFileHandle    NSData  </vt:lpstr>
      <vt:lpstr>       NSFileManager  +defaultManager()  -&gt; singleton instance        </vt:lpstr>
      <vt:lpstr>     NSFileHandle      </vt:lpstr>
      <vt:lpstr>     NSData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 Dang Thai</dc:creator>
  <cp:lastModifiedBy>Microsoft Office User</cp:lastModifiedBy>
  <cp:revision>200</cp:revision>
  <dcterms:created xsi:type="dcterms:W3CDTF">2015-09-16T11:35:05Z</dcterms:created>
  <dcterms:modified xsi:type="dcterms:W3CDTF">2015-10-28T09:36:07Z</dcterms:modified>
</cp:coreProperties>
</file>