
<file path=[Content_Types].xml><?xml version="1.0" encoding="utf-8"?>
<Types xmlns="http://schemas.openxmlformats.org/package/2006/content-types">
  <Default Extension="xml" ContentType="application/xml"/>
  <Default Extension="jpeg" ContentType="image/jpeg"/>
  <Default Extension="png" ContentType="image/png"/>
  <Default Extension="wdp" ContentType="image/vnd.ms-photo"/>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35" r:id="rId1"/>
  </p:sldMasterIdLst>
  <p:notesMasterIdLst>
    <p:notesMasterId r:id="rId29"/>
  </p:notesMasterIdLst>
  <p:sldIdLst>
    <p:sldId id="256" r:id="rId2"/>
    <p:sldId id="260" r:id="rId3"/>
    <p:sldId id="261" r:id="rId4"/>
    <p:sldId id="267" r:id="rId5"/>
    <p:sldId id="286" r:id="rId6"/>
    <p:sldId id="262" r:id="rId7"/>
    <p:sldId id="268" r:id="rId8"/>
    <p:sldId id="269" r:id="rId9"/>
    <p:sldId id="270" r:id="rId10"/>
    <p:sldId id="271" r:id="rId11"/>
    <p:sldId id="272" r:id="rId12"/>
    <p:sldId id="273" r:id="rId13"/>
    <p:sldId id="274" r:id="rId14"/>
    <p:sldId id="275" r:id="rId15"/>
    <p:sldId id="276" r:id="rId16"/>
    <p:sldId id="277" r:id="rId17"/>
    <p:sldId id="278" r:id="rId18"/>
    <p:sldId id="279" r:id="rId19"/>
    <p:sldId id="280" r:id="rId20"/>
    <p:sldId id="281" r:id="rId21"/>
    <p:sldId id="263" r:id="rId22"/>
    <p:sldId id="283" r:id="rId23"/>
    <p:sldId id="282" r:id="rId24"/>
    <p:sldId id="285" r:id="rId25"/>
    <p:sldId id="284" r:id="rId26"/>
    <p:sldId id="265" r:id="rId27"/>
    <p:sldId id="266"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D7D92"/>
    <a:srgbClr val="7497A8"/>
    <a:srgbClr val="85ACC0"/>
    <a:srgbClr val="99C6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59"/>
    <p:restoredTop sz="94683"/>
  </p:normalViewPr>
  <p:slideViewPr>
    <p:cSldViewPr snapToGrid="0" snapToObjects="1">
      <p:cViewPr>
        <p:scale>
          <a:sx n="150" d="100"/>
          <a:sy n="150" d="100"/>
        </p:scale>
        <p:origin x="-680" y="-3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532484-9BFA-1A4F-972E-7C725892EC3F}" type="datetimeFigureOut">
              <a:rPr lang="en-US" smtClean="0"/>
              <a:t>9/22/15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A28F3C-3BD5-B440-9A99-7C2195A665A9}" type="slidenum">
              <a:rPr lang="en-US" smtClean="0"/>
              <a:t>‹#›</a:t>
            </a:fld>
            <a:endParaRPr lang="en-US"/>
          </a:p>
        </p:txBody>
      </p:sp>
    </p:spTree>
    <p:extLst>
      <p:ext uri="{BB962C8B-B14F-4D97-AF65-F5344CB8AC3E}">
        <p14:creationId xmlns:p14="http://schemas.microsoft.com/office/powerpoint/2010/main" val="12551794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3.png"/><Relationship Id="rId5" Type="http://schemas.microsoft.com/office/2007/relationships/hdphoto" Target="../media/hdphoto1.wdp"/><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3.png"/><Relationship Id="rId5" Type="http://schemas.microsoft.com/office/2007/relationships/hdphoto" Target="../media/hdphoto1.wdp"/><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2.png"/><Relationship Id="rId5" Type="http://schemas.microsoft.com/office/2007/relationships/hdphoto" Target="../media/hdphoto1.wdp"/><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2.png"/><Relationship Id="rId5" Type="http://schemas.microsoft.com/office/2007/relationships/hdphoto" Target="../media/hdphoto1.wdp"/><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C6B5BA2-20C7-FC44-AF26-F0779D5139B7}" type="datetimeFigureOut">
              <a:rPr lang="en-US" smtClean="0"/>
              <a:t>9/22/15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9E3904C-3BB3-E84B-9980-1CCC365B0896}" type="slidenum">
              <a:rPr lang="en-US" smtClean="0"/>
              <a:t>‹#›</a:t>
            </a:fld>
            <a:endParaRPr lang="en-US"/>
          </a:p>
        </p:txBody>
      </p:sp>
    </p:spTree>
    <p:extLst>
      <p:ext uri="{BB962C8B-B14F-4D97-AF65-F5344CB8AC3E}">
        <p14:creationId xmlns:p14="http://schemas.microsoft.com/office/powerpoint/2010/main" val="1202376250"/>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6B5BA2-20C7-FC44-AF26-F0779D5139B7}" type="datetimeFigureOut">
              <a:rPr lang="en-US" smtClean="0"/>
              <a:t>9/22/15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E3904C-3BB3-E84B-9980-1CCC365B0896}" type="slidenum">
              <a:rPr lang="en-US" smtClean="0"/>
              <a:t>‹#›</a:t>
            </a:fld>
            <a:endParaRPr lang="en-US"/>
          </a:p>
        </p:txBody>
      </p:sp>
    </p:spTree>
    <p:extLst>
      <p:ext uri="{BB962C8B-B14F-4D97-AF65-F5344CB8AC3E}">
        <p14:creationId xmlns:p14="http://schemas.microsoft.com/office/powerpoint/2010/main" val="13231992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C6B5BA2-20C7-FC44-AF26-F0779D5139B7}" type="datetimeFigureOut">
              <a:rPr lang="en-US" smtClean="0"/>
              <a:t>9/22/15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E3904C-3BB3-E84B-9980-1CCC365B0896}" type="slidenum">
              <a:rPr lang="en-US" smtClean="0"/>
              <a:t>‹#›</a:t>
            </a:fld>
            <a:endParaRPr lang="en-US"/>
          </a:p>
        </p:txBody>
      </p:sp>
    </p:spTree>
    <p:extLst>
      <p:ext uri="{BB962C8B-B14F-4D97-AF65-F5344CB8AC3E}">
        <p14:creationId xmlns:p14="http://schemas.microsoft.com/office/powerpoint/2010/main" val="1674209439"/>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C6B5BA2-20C7-FC44-AF26-F0779D5139B7}" type="datetimeFigureOut">
              <a:rPr lang="en-US" smtClean="0"/>
              <a:t>9/22/15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E3904C-3BB3-E84B-9980-1CCC365B0896}" type="slidenum">
              <a:rPr lang="en-US" smtClean="0"/>
              <a:t>‹#›</a:t>
            </a:fld>
            <a:endParaRPr lang="en-US"/>
          </a:p>
        </p:txBody>
      </p:sp>
    </p:spTree>
    <p:extLst>
      <p:ext uri="{BB962C8B-B14F-4D97-AF65-F5344CB8AC3E}">
        <p14:creationId xmlns:p14="http://schemas.microsoft.com/office/powerpoint/2010/main" val="18962364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4C6B5BA2-20C7-FC44-AF26-F0779D5139B7}" type="datetimeFigureOut">
              <a:rPr lang="en-US" smtClean="0"/>
              <a:t>9/22/15</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9E3904C-3BB3-E84B-9980-1CCC365B0896}" type="slidenum">
              <a:rPr lang="en-US" smtClean="0"/>
              <a:t>‹#›</a:t>
            </a:fld>
            <a:endParaRPr lang="en-US"/>
          </a:p>
        </p:txBody>
      </p:sp>
    </p:spTree>
    <p:extLst>
      <p:ext uri="{BB962C8B-B14F-4D97-AF65-F5344CB8AC3E}">
        <p14:creationId xmlns:p14="http://schemas.microsoft.com/office/powerpoint/2010/main" val="1127167744"/>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C6B5BA2-20C7-FC44-AF26-F0779D5139B7}" type="datetimeFigureOut">
              <a:rPr lang="en-US" smtClean="0"/>
              <a:t>9/22/15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E3904C-3BB3-E84B-9980-1CCC365B0896}" type="slidenum">
              <a:rPr lang="en-US" smtClean="0"/>
              <a:t>‹#›</a:t>
            </a:fld>
            <a:endParaRPr lang="en-US"/>
          </a:p>
        </p:txBody>
      </p:sp>
    </p:spTree>
    <p:extLst>
      <p:ext uri="{BB962C8B-B14F-4D97-AF65-F5344CB8AC3E}">
        <p14:creationId xmlns:p14="http://schemas.microsoft.com/office/powerpoint/2010/main" val="959171794"/>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C6B5BA2-20C7-FC44-AF26-F0779D5139B7}" type="datetimeFigureOut">
              <a:rPr lang="en-US" smtClean="0"/>
              <a:t>9/22/15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9E3904C-3BB3-E84B-9980-1CCC365B0896}" type="slidenum">
              <a:rPr lang="en-US" smtClean="0"/>
              <a:t>‹#›</a:t>
            </a:fld>
            <a:endParaRPr lang="en-US"/>
          </a:p>
        </p:txBody>
      </p:sp>
      <p:sp>
        <p:nvSpPr>
          <p:cNvPr id="10" name="Title 9"/>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353056618"/>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C6B5BA2-20C7-FC44-AF26-F0779D5139B7}" type="datetimeFigureOut">
              <a:rPr lang="en-US" smtClean="0"/>
              <a:t>9/22/15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9E3904C-3BB3-E84B-9980-1CCC365B0896}" type="slidenum">
              <a:rPr lang="en-US" smtClean="0"/>
              <a:t>‹#›</a:t>
            </a:fld>
            <a:endParaRPr lang="en-US"/>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891307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6B5BA2-20C7-FC44-AF26-F0779D5139B7}" type="datetimeFigureOut">
              <a:rPr lang="en-US" smtClean="0"/>
              <a:t>9/22/15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9E3904C-3BB3-E84B-9980-1CCC365B0896}" type="slidenum">
              <a:rPr lang="en-US" smtClean="0"/>
              <a:t>‹#›</a:t>
            </a:fld>
            <a:endParaRPr lang="en-US"/>
          </a:p>
        </p:txBody>
      </p:sp>
    </p:spTree>
    <p:extLst>
      <p:ext uri="{BB962C8B-B14F-4D97-AF65-F5344CB8AC3E}">
        <p14:creationId xmlns:p14="http://schemas.microsoft.com/office/powerpoint/2010/main" val="286983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6B5BA2-20C7-FC44-AF26-F0779D5139B7}" type="datetimeFigureOut">
              <a:rPr lang="en-US" smtClean="0"/>
              <a:t>9/22/15</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49E3904C-3BB3-E84B-9980-1CCC365B0896}" type="slidenum">
              <a:rPr lang="en-US" smtClean="0"/>
              <a:t>‹#›</a:t>
            </a:fld>
            <a:endParaRPr lang="en-US"/>
          </a:p>
        </p:txBody>
      </p:sp>
    </p:spTree>
    <p:extLst>
      <p:ext uri="{BB962C8B-B14F-4D97-AF65-F5344CB8AC3E}">
        <p14:creationId xmlns:p14="http://schemas.microsoft.com/office/powerpoint/2010/main" val="1779664872"/>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303740"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6B5BA2-20C7-FC44-AF26-F0779D5139B7}" type="datetimeFigureOut">
              <a:rPr lang="en-US" smtClean="0"/>
              <a:t>9/22/15</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49E3904C-3BB3-E84B-9980-1CCC365B0896}" type="slidenum">
              <a:rPr lang="en-US" smtClean="0"/>
              <a:t>‹#›</a:t>
            </a:fld>
            <a:endParaRPr lang="en-US"/>
          </a:p>
        </p:txBody>
      </p:sp>
    </p:spTree>
    <p:extLst>
      <p:ext uri="{BB962C8B-B14F-4D97-AF65-F5344CB8AC3E}">
        <p14:creationId xmlns:p14="http://schemas.microsoft.com/office/powerpoint/2010/main" val="143704664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2.png"/><Relationship Id="rId14" Type="http://schemas.microsoft.com/office/2007/relationships/hdphoto" Target="../media/hdphoto1.wdp"/><Relationship Id="rId15"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4C6B5BA2-20C7-FC44-AF26-F0779D5139B7}" type="datetimeFigureOut">
              <a:rPr lang="en-US" smtClean="0"/>
              <a:t>9/22/15</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9E3904C-3BB3-E84B-9980-1CCC365B0896}" type="slidenum">
              <a:rPr lang="en-US" smtClean="0"/>
              <a:t>‹#›</a:t>
            </a:fld>
            <a:endParaRPr lang="en-US"/>
          </a:p>
        </p:txBody>
      </p:sp>
    </p:spTree>
    <p:extLst>
      <p:ext uri="{BB962C8B-B14F-4D97-AF65-F5344CB8AC3E}">
        <p14:creationId xmlns:p14="http://schemas.microsoft.com/office/powerpoint/2010/main" val="660420424"/>
      </p:ext>
    </p:extLst>
  </p:cSld>
  <p:clrMap bg1="lt1" tx1="dk1" bg2="lt2" tx2="dk2" accent1="accent1" accent2="accent2" accent3="accent3" accent4="accent4" accent5="accent5" accent6="accent6" hlink="hlink" folHlink="folHlink"/>
  <p:sldLayoutIdLst>
    <p:sldLayoutId id="2147484236" r:id="rId1"/>
    <p:sldLayoutId id="2147484237" r:id="rId2"/>
    <p:sldLayoutId id="2147484238" r:id="rId3"/>
    <p:sldLayoutId id="2147484239" r:id="rId4"/>
    <p:sldLayoutId id="2147484240" r:id="rId5"/>
    <p:sldLayoutId id="2147484241" r:id="rId6"/>
    <p:sldLayoutId id="2147484242" r:id="rId7"/>
    <p:sldLayoutId id="2147484243" r:id="rId8"/>
    <p:sldLayoutId id="2147484244" r:id="rId9"/>
    <p:sldLayoutId id="2147484245" r:id="rId10"/>
    <p:sldLayoutId id="2147484246"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weheartswift.com/closures/" TargetMode="External"/><Relationship Id="rId3" Type="http://schemas.openxmlformats.org/officeDocument/2006/relationships/hyperlink" Target="https://developer.apple.com/library/ios/documentation/Swift/Conceptual/Swift_Programming_Language/Closures.html#//apple_ref/doc/uid/TP40014097-CH11-ID94"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Swift Day 03</a:t>
            </a:r>
            <a:endParaRPr lang="en-US" dirty="0"/>
          </a:p>
        </p:txBody>
      </p:sp>
    </p:spTree>
    <p:extLst>
      <p:ext uri="{BB962C8B-B14F-4D97-AF65-F5344CB8AC3E}">
        <p14:creationId xmlns:p14="http://schemas.microsoft.com/office/powerpoint/2010/main" val="16816927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Properties in swift</a:t>
            </a:r>
            <a:endParaRPr lang="en-US" dirty="0"/>
          </a:p>
        </p:txBody>
      </p:sp>
      <p:sp>
        <p:nvSpPr>
          <p:cNvPr id="3" name="Content Placeholder 2"/>
          <p:cNvSpPr>
            <a:spLocks noGrp="1"/>
          </p:cNvSpPr>
          <p:nvPr>
            <p:ph idx="1"/>
          </p:nvPr>
        </p:nvSpPr>
        <p:spPr>
          <a:xfrm>
            <a:off x="1069848" y="2121407"/>
            <a:ext cx="10058400" cy="4618060"/>
          </a:xfrm>
        </p:spPr>
        <p:txBody>
          <a:bodyPr>
            <a:normAutofit/>
          </a:bodyPr>
          <a:lstStyle/>
          <a:p>
            <a:r>
              <a:rPr lang="en-US" sz="1400" dirty="0"/>
              <a:t>Lazy Stored </a:t>
            </a:r>
            <a:r>
              <a:rPr lang="en-US" sz="1400" dirty="0" smtClean="0"/>
              <a:t>Properties: </a:t>
            </a:r>
            <a:r>
              <a:rPr lang="en-US" sz="1400" dirty="0"/>
              <a:t>A </a:t>
            </a:r>
            <a:r>
              <a:rPr lang="en-US" sz="1400" i="1" dirty="0"/>
              <a:t>lazy stored property</a:t>
            </a:r>
            <a:r>
              <a:rPr lang="en-US" sz="1400" dirty="0"/>
              <a:t> is a property whose initial value is not calculated until the first time it is used. You indicate a lazy stored property by writing the lazy modifier before its declaration</a:t>
            </a:r>
            <a:r>
              <a:rPr lang="en-US" sz="1400" dirty="0" smtClean="0"/>
              <a:t>.</a:t>
            </a:r>
          </a:p>
          <a:p>
            <a:r>
              <a:rPr lang="en-US" sz="1400" dirty="0"/>
              <a:t>Computed </a:t>
            </a:r>
            <a:r>
              <a:rPr lang="en-US" sz="1400" dirty="0" smtClean="0"/>
              <a:t>Properties: </a:t>
            </a:r>
            <a:r>
              <a:rPr lang="en-US" sz="1400" dirty="0"/>
              <a:t>In addition to stored properties, classes, structures, and enumerations can define </a:t>
            </a:r>
            <a:r>
              <a:rPr lang="en-US" sz="1400" i="1" dirty="0"/>
              <a:t>computed properties</a:t>
            </a:r>
            <a:r>
              <a:rPr lang="en-US" sz="1400" dirty="0"/>
              <a:t>, which do not actually store a value. Instead, they provide a getter and an optional setter to retrieve and set other properties and values indirectly</a:t>
            </a:r>
            <a:r>
              <a:rPr lang="en-US" sz="1400" dirty="0" smtClean="0"/>
              <a:t>.</a:t>
            </a:r>
          </a:p>
          <a:p>
            <a:r>
              <a:rPr lang="en-US" sz="1400" dirty="0"/>
              <a:t>Read-Only Computed </a:t>
            </a:r>
            <a:r>
              <a:rPr lang="en-US" sz="1400" dirty="0" smtClean="0"/>
              <a:t>Properties: </a:t>
            </a:r>
            <a:r>
              <a:rPr lang="en-US" sz="1400" dirty="0"/>
              <a:t>A computed property with a getter but no setter is known as a </a:t>
            </a:r>
            <a:r>
              <a:rPr lang="en-US" sz="1400" i="1" dirty="0"/>
              <a:t>read-only computed property</a:t>
            </a:r>
            <a:r>
              <a:rPr lang="en-US" sz="1400" dirty="0"/>
              <a:t>. A read-only computed property always returns a value, and can be accessed through dot syntax, but cannot be set to a different </a:t>
            </a:r>
            <a:r>
              <a:rPr lang="en-US" sz="1400" dirty="0" smtClean="0"/>
              <a:t>value</a:t>
            </a:r>
          </a:p>
          <a:p>
            <a:r>
              <a:rPr lang="en-US" sz="1400" dirty="0"/>
              <a:t>Property </a:t>
            </a:r>
            <a:r>
              <a:rPr lang="en-US" sz="1400" dirty="0" smtClean="0"/>
              <a:t>Observers: observe </a:t>
            </a:r>
            <a:r>
              <a:rPr lang="en-US" sz="1400" dirty="0"/>
              <a:t>and respond to changes in a property’s value. Property observers are called every time a property’s value is set, even if the new value is the same as the property’s current value.</a:t>
            </a:r>
            <a:endParaRPr lang="en-US" sz="1400" dirty="0" smtClean="0"/>
          </a:p>
          <a:p>
            <a:pPr marL="0" indent="0">
              <a:buNone/>
            </a:pPr>
            <a:endParaRPr lang="en-US" sz="1400" dirty="0"/>
          </a:p>
        </p:txBody>
      </p:sp>
    </p:spTree>
    <p:extLst>
      <p:ext uri="{BB962C8B-B14F-4D97-AF65-F5344CB8AC3E}">
        <p14:creationId xmlns:p14="http://schemas.microsoft.com/office/powerpoint/2010/main" val="7060433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8" y="414867"/>
            <a:ext cx="10058400" cy="6172200"/>
          </a:xfrm>
        </p:spPr>
        <p:txBody>
          <a:bodyPr>
            <a:normAutofit/>
          </a:bodyPr>
          <a:lstStyle/>
          <a:p>
            <a:pPr marL="0" indent="0">
              <a:buNone/>
            </a:pPr>
            <a:r>
              <a:rPr lang="en-US" dirty="0"/>
              <a:t>class </a:t>
            </a:r>
            <a:r>
              <a:rPr lang="en-US" dirty="0" err="1"/>
              <a:t>DataImporter</a:t>
            </a:r>
            <a:r>
              <a:rPr lang="en-US" dirty="0"/>
              <a:t> {</a:t>
            </a:r>
          </a:p>
          <a:p>
            <a:pPr marL="0" indent="0">
              <a:buNone/>
            </a:pPr>
            <a:r>
              <a:rPr lang="en-US" dirty="0"/>
              <a:t>	</a:t>
            </a:r>
            <a:r>
              <a:rPr lang="en-US" dirty="0" err="1"/>
              <a:t>var</a:t>
            </a:r>
            <a:r>
              <a:rPr lang="en-US" dirty="0"/>
              <a:t> </a:t>
            </a:r>
            <a:r>
              <a:rPr lang="en-US" dirty="0" err="1"/>
              <a:t>fileName</a:t>
            </a:r>
            <a:r>
              <a:rPr lang="en-US" dirty="0"/>
              <a:t> = "</a:t>
            </a:r>
            <a:r>
              <a:rPr lang="en-US" dirty="0" err="1"/>
              <a:t>data.txt</a:t>
            </a:r>
            <a:r>
              <a:rPr lang="en-US" dirty="0"/>
              <a:t>”</a:t>
            </a:r>
          </a:p>
          <a:p>
            <a:pPr marL="0" indent="0">
              <a:buNone/>
            </a:pPr>
            <a:r>
              <a:rPr lang="en-US" dirty="0"/>
              <a:t>}</a:t>
            </a:r>
          </a:p>
          <a:p>
            <a:pPr marL="0" indent="0">
              <a:buNone/>
            </a:pPr>
            <a:r>
              <a:rPr lang="en-US" dirty="0"/>
              <a:t>class </a:t>
            </a:r>
            <a:r>
              <a:rPr lang="en-US" dirty="0" err="1"/>
              <a:t>DataManager</a:t>
            </a:r>
            <a:r>
              <a:rPr lang="en-US" dirty="0"/>
              <a:t> {</a:t>
            </a:r>
          </a:p>
          <a:p>
            <a:pPr marL="0" indent="0">
              <a:buNone/>
            </a:pPr>
            <a:r>
              <a:rPr lang="en-US" dirty="0"/>
              <a:t>	lazy </a:t>
            </a:r>
            <a:r>
              <a:rPr lang="en-US" dirty="0" err="1"/>
              <a:t>var</a:t>
            </a:r>
            <a:r>
              <a:rPr lang="en-US" dirty="0"/>
              <a:t> importer = </a:t>
            </a:r>
            <a:r>
              <a:rPr lang="en-US" dirty="0" err="1"/>
              <a:t>DataImporter</a:t>
            </a:r>
            <a:r>
              <a:rPr lang="en-US" dirty="0"/>
              <a:t>()</a:t>
            </a:r>
          </a:p>
          <a:p>
            <a:pPr marL="0" indent="0">
              <a:buNone/>
            </a:pPr>
            <a:r>
              <a:rPr lang="nb-NO" dirty="0"/>
              <a:t>	var data = [</a:t>
            </a:r>
            <a:r>
              <a:rPr lang="nb-NO" dirty="0" err="1"/>
              <a:t>String</a:t>
            </a:r>
            <a:r>
              <a:rPr lang="nb-NO" dirty="0"/>
              <a:t>]()</a:t>
            </a:r>
          </a:p>
          <a:p>
            <a:pPr marL="0" indent="0">
              <a:buNone/>
            </a:pPr>
            <a:r>
              <a:rPr lang="nb-NO" dirty="0"/>
              <a:t>}</a:t>
            </a:r>
          </a:p>
          <a:p>
            <a:pPr marL="0" indent="0">
              <a:buNone/>
            </a:pPr>
            <a:r>
              <a:rPr lang="nb-NO" dirty="0"/>
              <a:t>		 </a:t>
            </a:r>
          </a:p>
          <a:p>
            <a:pPr marL="0" indent="0">
              <a:buNone/>
            </a:pPr>
            <a:r>
              <a:rPr lang="nb-NO" dirty="0"/>
              <a:t>let manager = </a:t>
            </a:r>
            <a:r>
              <a:rPr lang="nb-NO" dirty="0" err="1"/>
              <a:t>DataManager</a:t>
            </a:r>
            <a:r>
              <a:rPr lang="nb-NO" dirty="0"/>
              <a:t>()</a:t>
            </a:r>
          </a:p>
          <a:p>
            <a:pPr marL="0" indent="0">
              <a:buNone/>
            </a:pPr>
            <a:r>
              <a:rPr lang="nb-NO" dirty="0" err="1"/>
              <a:t>manager.data.append</a:t>
            </a:r>
            <a:r>
              <a:rPr lang="nb-NO" dirty="0"/>
              <a:t>("</a:t>
            </a:r>
            <a:r>
              <a:rPr lang="nb-NO" dirty="0" err="1"/>
              <a:t>Some</a:t>
            </a:r>
            <a:r>
              <a:rPr lang="nb-NO" dirty="0"/>
              <a:t> data")</a:t>
            </a:r>
          </a:p>
          <a:p>
            <a:pPr marL="0" indent="0">
              <a:buNone/>
            </a:pPr>
            <a:r>
              <a:rPr lang="nb-NO" dirty="0" err="1"/>
              <a:t>manager.data.append</a:t>
            </a:r>
            <a:r>
              <a:rPr lang="nb-NO" dirty="0"/>
              <a:t>("</a:t>
            </a:r>
            <a:r>
              <a:rPr lang="nb-NO" dirty="0" err="1"/>
              <a:t>Some</a:t>
            </a:r>
            <a:r>
              <a:rPr lang="nb-NO" dirty="0"/>
              <a:t> more data")</a:t>
            </a:r>
          </a:p>
          <a:p>
            <a:pPr marL="0" indent="0">
              <a:buNone/>
            </a:pPr>
            <a:r>
              <a:rPr lang="en-US" dirty="0"/>
              <a:t>print(</a:t>
            </a:r>
            <a:r>
              <a:rPr lang="en-US" dirty="0" err="1"/>
              <a:t>manager.importer.fileName</a:t>
            </a:r>
            <a:r>
              <a:rPr lang="en-US" dirty="0"/>
              <a:t>)</a:t>
            </a:r>
          </a:p>
          <a:p>
            <a:pPr marL="0" indent="0">
              <a:buNone/>
            </a:pPr>
            <a:r>
              <a:rPr lang="en-US" dirty="0"/>
              <a:t>// the </a:t>
            </a:r>
            <a:r>
              <a:rPr lang="en-US" dirty="0" err="1"/>
              <a:t>DataImporter</a:t>
            </a:r>
            <a:r>
              <a:rPr lang="en-US" dirty="0"/>
              <a:t> instance for the importer property has now been created</a:t>
            </a:r>
          </a:p>
          <a:p>
            <a:pPr marL="0" indent="0">
              <a:buNone/>
            </a:pPr>
            <a:r>
              <a:rPr lang="en-US" dirty="0"/>
              <a:t>// prints "</a:t>
            </a:r>
            <a:r>
              <a:rPr lang="en-US" dirty="0" err="1"/>
              <a:t>data.txt</a:t>
            </a:r>
            <a:r>
              <a:rPr lang="en-US" dirty="0"/>
              <a:t>"</a:t>
            </a:r>
          </a:p>
          <a:p>
            <a:pPr marL="0" indent="0">
              <a:buNone/>
            </a:pPr>
            <a:endParaRPr lang="en-US" dirty="0"/>
          </a:p>
        </p:txBody>
      </p:sp>
    </p:spTree>
    <p:extLst>
      <p:ext uri="{BB962C8B-B14F-4D97-AF65-F5344CB8AC3E}">
        <p14:creationId xmlns:p14="http://schemas.microsoft.com/office/powerpoint/2010/main" val="2968648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5714" y="0"/>
            <a:ext cx="10058400" cy="6858000"/>
          </a:xfrm>
        </p:spPr>
        <p:txBody>
          <a:bodyPr>
            <a:normAutofit fontScale="47500" lnSpcReduction="20000"/>
          </a:bodyPr>
          <a:lstStyle/>
          <a:p>
            <a:pPr marL="0" indent="0">
              <a:buNone/>
            </a:pPr>
            <a:r>
              <a:rPr lang="en-US" dirty="0" err="1" smtClean="0"/>
              <a:t>struct</a:t>
            </a:r>
            <a:r>
              <a:rPr lang="en-US" dirty="0" smtClean="0"/>
              <a:t> </a:t>
            </a:r>
            <a:r>
              <a:rPr lang="en-US" dirty="0"/>
              <a:t>Point {</a:t>
            </a:r>
          </a:p>
          <a:p>
            <a:pPr marL="0" indent="0">
              <a:buNone/>
            </a:pPr>
            <a:r>
              <a:rPr lang="es-ES_tradnl" dirty="0"/>
              <a:t> </a:t>
            </a:r>
            <a:r>
              <a:rPr lang="es-ES_tradnl" dirty="0" smtClean="0"/>
              <a:t>    </a:t>
            </a:r>
            <a:r>
              <a:rPr lang="es-ES_tradnl" dirty="0" err="1" smtClean="0"/>
              <a:t>var</a:t>
            </a:r>
            <a:r>
              <a:rPr lang="es-ES_tradnl" dirty="0" smtClean="0"/>
              <a:t> </a:t>
            </a:r>
            <a:r>
              <a:rPr lang="es-ES_tradnl" dirty="0"/>
              <a:t>x = 0.0, y = </a:t>
            </a:r>
            <a:r>
              <a:rPr lang="es-ES_tradnl" dirty="0" smtClean="0"/>
              <a:t>0.0</a:t>
            </a:r>
          </a:p>
          <a:p>
            <a:pPr marL="0" indent="0">
              <a:buNone/>
            </a:pPr>
            <a:r>
              <a:rPr lang="es-ES_tradnl" dirty="0" smtClean="0"/>
              <a:t>}</a:t>
            </a:r>
            <a:endParaRPr lang="es-ES_tradnl" dirty="0"/>
          </a:p>
          <a:p>
            <a:pPr marL="0" indent="0">
              <a:buNone/>
            </a:pPr>
            <a:r>
              <a:rPr lang="es-ES_tradnl" dirty="0" err="1" smtClean="0"/>
              <a:t>struct</a:t>
            </a:r>
            <a:r>
              <a:rPr lang="es-ES_tradnl" dirty="0" smtClean="0"/>
              <a:t> </a:t>
            </a:r>
            <a:r>
              <a:rPr lang="es-ES_tradnl" dirty="0" err="1"/>
              <a:t>Size</a:t>
            </a:r>
            <a:r>
              <a:rPr lang="es-ES_tradnl" dirty="0"/>
              <a:t> {</a:t>
            </a:r>
          </a:p>
          <a:p>
            <a:pPr marL="0" indent="0">
              <a:buNone/>
            </a:pPr>
            <a:r>
              <a:rPr lang="en-US" dirty="0"/>
              <a:t> </a:t>
            </a:r>
            <a:r>
              <a:rPr lang="en-US" dirty="0" smtClean="0"/>
              <a:t>     </a:t>
            </a:r>
            <a:r>
              <a:rPr lang="en-US" dirty="0" err="1"/>
              <a:t>var</a:t>
            </a:r>
            <a:r>
              <a:rPr lang="en-US" dirty="0"/>
              <a:t> width = 0.0, height = 0.0</a:t>
            </a:r>
          </a:p>
          <a:p>
            <a:pPr marL="0" indent="0">
              <a:buNone/>
            </a:pPr>
            <a:r>
              <a:rPr lang="en-US" dirty="0" smtClean="0"/>
              <a:t>}</a:t>
            </a:r>
            <a:endParaRPr lang="en-US" dirty="0"/>
          </a:p>
          <a:p>
            <a:pPr marL="0" indent="0">
              <a:buNone/>
            </a:pPr>
            <a:r>
              <a:rPr lang="en-US" dirty="0" err="1" smtClean="0"/>
              <a:t>struct</a:t>
            </a:r>
            <a:r>
              <a:rPr lang="en-US" dirty="0" smtClean="0"/>
              <a:t> </a:t>
            </a:r>
            <a:r>
              <a:rPr lang="en-US" dirty="0" err="1"/>
              <a:t>Rect</a:t>
            </a:r>
            <a:r>
              <a:rPr lang="en-US" dirty="0"/>
              <a:t> {</a:t>
            </a:r>
          </a:p>
          <a:p>
            <a:pPr marL="0" indent="0">
              <a:buNone/>
            </a:pPr>
            <a:r>
              <a:rPr lang="en-US" dirty="0"/>
              <a:t> </a:t>
            </a:r>
            <a:r>
              <a:rPr lang="en-US" dirty="0" smtClean="0"/>
              <a:t>      </a:t>
            </a:r>
            <a:r>
              <a:rPr lang="en-US" dirty="0" err="1"/>
              <a:t>var</a:t>
            </a:r>
            <a:r>
              <a:rPr lang="en-US" dirty="0"/>
              <a:t> origin = Point</a:t>
            </a:r>
            <a:r>
              <a:rPr lang="en-US" dirty="0" smtClean="0"/>
              <a:t>()</a:t>
            </a:r>
          </a:p>
          <a:p>
            <a:pPr marL="0" indent="0">
              <a:buNone/>
            </a:pPr>
            <a:r>
              <a:rPr lang="en-US" dirty="0"/>
              <a:t> </a:t>
            </a:r>
            <a:r>
              <a:rPr lang="en-US" dirty="0" smtClean="0"/>
              <a:t>      </a:t>
            </a:r>
            <a:r>
              <a:rPr lang="sv-SE" dirty="0" smtClean="0"/>
              <a:t>var </a:t>
            </a:r>
            <a:r>
              <a:rPr lang="sv-SE" dirty="0" err="1"/>
              <a:t>size</a:t>
            </a:r>
            <a:r>
              <a:rPr lang="sv-SE" dirty="0"/>
              <a:t> = </a:t>
            </a:r>
            <a:r>
              <a:rPr lang="sv-SE" dirty="0" err="1"/>
              <a:t>Size</a:t>
            </a:r>
            <a:r>
              <a:rPr lang="sv-SE" dirty="0"/>
              <a:t>()</a:t>
            </a:r>
          </a:p>
          <a:p>
            <a:pPr marL="0" indent="0">
              <a:buNone/>
            </a:pPr>
            <a:r>
              <a:rPr lang="sk-SK" dirty="0"/>
              <a:t> </a:t>
            </a:r>
            <a:r>
              <a:rPr lang="sk-SK" dirty="0" smtClean="0"/>
              <a:t>      var </a:t>
            </a:r>
            <a:r>
              <a:rPr lang="sk-SK" dirty="0"/>
              <a:t>center: </a:t>
            </a:r>
            <a:r>
              <a:rPr lang="sk-SK" dirty="0" smtClean="0"/>
              <a:t>Point  </a:t>
            </a:r>
            <a:r>
              <a:rPr lang="sk-SK" dirty="0"/>
              <a:t>{</a:t>
            </a:r>
          </a:p>
          <a:p>
            <a:pPr marL="0" indent="0">
              <a:buNone/>
            </a:pPr>
            <a:r>
              <a:rPr lang="sv-SE" dirty="0"/>
              <a:t>	</a:t>
            </a:r>
            <a:r>
              <a:rPr lang="sv-SE" dirty="0" smtClean="0"/>
              <a:t>get </a:t>
            </a:r>
            <a:r>
              <a:rPr lang="sv-SE" dirty="0"/>
              <a:t>{</a:t>
            </a:r>
          </a:p>
          <a:p>
            <a:pPr marL="0" indent="0">
              <a:buNone/>
            </a:pPr>
            <a:r>
              <a:rPr lang="en-US" dirty="0"/>
              <a:t>	 </a:t>
            </a:r>
            <a:r>
              <a:rPr lang="en-US" dirty="0" smtClean="0"/>
              <a:t>          let </a:t>
            </a:r>
            <a:r>
              <a:rPr lang="en-US" dirty="0" err="1"/>
              <a:t>centerX</a:t>
            </a:r>
            <a:r>
              <a:rPr lang="en-US" dirty="0"/>
              <a:t> = </a:t>
            </a:r>
            <a:r>
              <a:rPr lang="en-US" dirty="0" err="1"/>
              <a:t>origin.x</a:t>
            </a:r>
            <a:r>
              <a:rPr lang="en-US" dirty="0"/>
              <a:t> + (</a:t>
            </a:r>
            <a:r>
              <a:rPr lang="en-US" dirty="0" err="1"/>
              <a:t>size.width</a:t>
            </a:r>
            <a:r>
              <a:rPr lang="en-US" dirty="0"/>
              <a:t> / 2)</a:t>
            </a:r>
          </a:p>
          <a:p>
            <a:pPr marL="0" indent="0">
              <a:buNone/>
            </a:pPr>
            <a:r>
              <a:rPr lang="en-US" dirty="0"/>
              <a:t>	</a:t>
            </a:r>
            <a:r>
              <a:rPr lang="en-US" dirty="0" smtClean="0"/>
              <a:t>           let </a:t>
            </a:r>
            <a:r>
              <a:rPr lang="en-US" dirty="0" err="1"/>
              <a:t>centerY</a:t>
            </a:r>
            <a:r>
              <a:rPr lang="en-US" dirty="0"/>
              <a:t> = </a:t>
            </a:r>
            <a:r>
              <a:rPr lang="en-US" dirty="0" err="1"/>
              <a:t>origin.y</a:t>
            </a:r>
            <a:r>
              <a:rPr lang="en-US" dirty="0"/>
              <a:t> + (</a:t>
            </a:r>
            <a:r>
              <a:rPr lang="en-US" dirty="0" err="1"/>
              <a:t>size.height</a:t>
            </a:r>
            <a:r>
              <a:rPr lang="en-US" dirty="0"/>
              <a:t> / </a:t>
            </a:r>
            <a:r>
              <a:rPr lang="en-US" dirty="0" smtClean="0"/>
              <a:t>2)</a:t>
            </a:r>
          </a:p>
          <a:p>
            <a:pPr marL="0" indent="0">
              <a:buNone/>
            </a:pPr>
            <a:r>
              <a:rPr lang="en-US" dirty="0"/>
              <a:t> </a:t>
            </a:r>
            <a:r>
              <a:rPr lang="en-US" dirty="0" smtClean="0"/>
              <a:t>       	            return </a:t>
            </a:r>
            <a:r>
              <a:rPr lang="en-US" dirty="0"/>
              <a:t>Point(x: </a:t>
            </a:r>
            <a:r>
              <a:rPr lang="en-US" dirty="0" err="1"/>
              <a:t>centerX</a:t>
            </a:r>
            <a:r>
              <a:rPr lang="en-US" dirty="0"/>
              <a:t>, y: </a:t>
            </a:r>
            <a:r>
              <a:rPr lang="en-US" dirty="0" err="1"/>
              <a:t>centerY</a:t>
            </a:r>
            <a:r>
              <a:rPr lang="en-US" dirty="0" smtClean="0"/>
              <a:t>)</a:t>
            </a:r>
          </a:p>
          <a:p>
            <a:pPr marL="0" indent="0">
              <a:buNone/>
            </a:pPr>
            <a:r>
              <a:rPr lang="en-US" dirty="0"/>
              <a:t>	</a:t>
            </a:r>
            <a:r>
              <a:rPr lang="en-US" dirty="0" smtClean="0"/>
              <a:t>          }</a:t>
            </a:r>
            <a:endParaRPr lang="en-US" dirty="0"/>
          </a:p>
          <a:p>
            <a:pPr marL="0" indent="0">
              <a:buNone/>
            </a:pPr>
            <a:r>
              <a:rPr lang="en-US" dirty="0"/>
              <a:t>	 </a:t>
            </a:r>
            <a:r>
              <a:rPr lang="en-US" dirty="0" smtClean="0"/>
              <a:t>   set(</a:t>
            </a:r>
            <a:r>
              <a:rPr lang="en-US" dirty="0" err="1" smtClean="0"/>
              <a:t>newCenter</a:t>
            </a:r>
            <a:r>
              <a:rPr lang="en-US" dirty="0"/>
              <a:t>) {</a:t>
            </a:r>
          </a:p>
          <a:p>
            <a:pPr marL="0" indent="0">
              <a:buNone/>
            </a:pPr>
            <a:r>
              <a:rPr lang="en-US" dirty="0"/>
              <a:t>	</a:t>
            </a:r>
            <a:r>
              <a:rPr lang="en-US" dirty="0" smtClean="0"/>
              <a:t>            </a:t>
            </a:r>
            <a:r>
              <a:rPr lang="en-US" dirty="0" err="1" smtClean="0"/>
              <a:t>origin.x</a:t>
            </a:r>
            <a:r>
              <a:rPr lang="en-US" dirty="0" smtClean="0"/>
              <a:t> </a:t>
            </a:r>
            <a:r>
              <a:rPr lang="en-US" dirty="0"/>
              <a:t>= </a:t>
            </a:r>
            <a:r>
              <a:rPr lang="en-US" dirty="0" err="1"/>
              <a:t>newCenter.x</a:t>
            </a:r>
            <a:r>
              <a:rPr lang="en-US" dirty="0"/>
              <a:t> - (</a:t>
            </a:r>
            <a:r>
              <a:rPr lang="en-US" dirty="0" err="1"/>
              <a:t>size.width</a:t>
            </a:r>
            <a:r>
              <a:rPr lang="en-US" dirty="0"/>
              <a:t> / </a:t>
            </a:r>
            <a:r>
              <a:rPr lang="en-US" dirty="0" smtClean="0"/>
              <a:t>2)</a:t>
            </a:r>
            <a:endParaRPr lang="en-US" dirty="0"/>
          </a:p>
          <a:p>
            <a:pPr marL="0" indent="0">
              <a:buNone/>
            </a:pPr>
            <a:r>
              <a:rPr lang="en-US" dirty="0"/>
              <a:t>	</a:t>
            </a:r>
            <a:r>
              <a:rPr lang="en-US" dirty="0" smtClean="0"/>
              <a:t>            </a:t>
            </a:r>
            <a:r>
              <a:rPr lang="en-US" dirty="0" err="1" smtClean="0"/>
              <a:t>origin.y</a:t>
            </a:r>
            <a:r>
              <a:rPr lang="en-US" dirty="0" smtClean="0"/>
              <a:t> </a:t>
            </a:r>
            <a:r>
              <a:rPr lang="en-US" dirty="0"/>
              <a:t>= </a:t>
            </a:r>
            <a:r>
              <a:rPr lang="en-US" dirty="0" err="1"/>
              <a:t>newCenter.y</a:t>
            </a:r>
            <a:r>
              <a:rPr lang="en-US" dirty="0"/>
              <a:t> - (</a:t>
            </a:r>
            <a:r>
              <a:rPr lang="en-US" dirty="0" err="1"/>
              <a:t>size.height</a:t>
            </a:r>
            <a:r>
              <a:rPr lang="en-US" dirty="0"/>
              <a:t> / </a:t>
            </a:r>
            <a:r>
              <a:rPr lang="en-US" dirty="0" smtClean="0"/>
              <a:t>2)</a:t>
            </a:r>
            <a:endParaRPr lang="en-US" dirty="0"/>
          </a:p>
          <a:p>
            <a:pPr marL="274320" lvl="1" indent="0">
              <a:buNone/>
            </a:pPr>
            <a:r>
              <a:rPr lang="en-US" dirty="0" smtClean="0"/>
              <a:t>	</a:t>
            </a:r>
            <a:r>
              <a:rPr lang="en-US" dirty="0"/>
              <a:t> </a:t>
            </a:r>
            <a:r>
              <a:rPr lang="en-US" dirty="0" smtClean="0"/>
              <a:t>             }</a:t>
            </a:r>
            <a:endParaRPr lang="en-US" dirty="0"/>
          </a:p>
          <a:p>
            <a:pPr marL="0" indent="0">
              <a:buNone/>
            </a:pPr>
            <a:r>
              <a:rPr lang="en-US" dirty="0"/>
              <a:t>	</a:t>
            </a:r>
            <a:r>
              <a:rPr lang="en-US" dirty="0" smtClean="0"/>
              <a:t>}</a:t>
            </a:r>
            <a:endParaRPr lang="en-US" dirty="0"/>
          </a:p>
          <a:p>
            <a:pPr marL="0" indent="0">
              <a:buNone/>
            </a:pPr>
            <a:r>
              <a:rPr lang="en-US" dirty="0" smtClean="0"/>
              <a:t>}</a:t>
            </a:r>
            <a:endParaRPr lang="en-US" dirty="0"/>
          </a:p>
          <a:p>
            <a:pPr marL="0" indent="0">
              <a:buNone/>
            </a:pPr>
            <a:r>
              <a:rPr lang="en-US" dirty="0" err="1" smtClean="0"/>
              <a:t>var</a:t>
            </a:r>
            <a:r>
              <a:rPr lang="en-US" dirty="0" smtClean="0"/>
              <a:t> </a:t>
            </a:r>
            <a:r>
              <a:rPr lang="en-US" dirty="0"/>
              <a:t>square = </a:t>
            </a:r>
            <a:r>
              <a:rPr lang="en-US" dirty="0" err="1"/>
              <a:t>Rect</a:t>
            </a:r>
            <a:r>
              <a:rPr lang="en-US" dirty="0"/>
              <a:t>(origin: Point(x: 0.0, y: 0.0),</a:t>
            </a:r>
          </a:p>
          <a:p>
            <a:pPr marL="0" indent="0">
              <a:buNone/>
            </a:pPr>
            <a:r>
              <a:rPr lang="en-US" dirty="0" smtClean="0"/>
              <a:t>size</a:t>
            </a:r>
            <a:r>
              <a:rPr lang="en-US" dirty="0"/>
              <a:t>: Size(width: 10.0, height: 10.0))</a:t>
            </a:r>
          </a:p>
          <a:p>
            <a:pPr marL="0" indent="0">
              <a:buNone/>
            </a:pPr>
            <a:r>
              <a:rPr lang="en-US" dirty="0" smtClean="0"/>
              <a:t>let </a:t>
            </a:r>
            <a:r>
              <a:rPr lang="en-US" dirty="0" err="1"/>
              <a:t>initialSquareCenter</a:t>
            </a:r>
            <a:r>
              <a:rPr lang="en-US" dirty="0"/>
              <a:t> = </a:t>
            </a:r>
            <a:r>
              <a:rPr lang="en-US" dirty="0" err="1"/>
              <a:t>square.center</a:t>
            </a:r>
            <a:endParaRPr lang="en-US" dirty="0"/>
          </a:p>
          <a:p>
            <a:pPr marL="0" indent="0">
              <a:buNone/>
            </a:pPr>
            <a:r>
              <a:rPr lang="fr-FR" dirty="0" err="1" smtClean="0"/>
              <a:t>square.center</a:t>
            </a:r>
            <a:r>
              <a:rPr lang="fr-FR" dirty="0" smtClean="0"/>
              <a:t> </a:t>
            </a:r>
            <a:r>
              <a:rPr lang="fr-FR" dirty="0"/>
              <a:t>= Point(x: 15.0, y: </a:t>
            </a:r>
            <a:r>
              <a:rPr lang="fr-FR" dirty="0" smtClean="0"/>
              <a:t>15.0)</a:t>
            </a:r>
          </a:p>
          <a:p>
            <a:pPr marL="0" indent="0">
              <a:buNone/>
            </a:pPr>
            <a:r>
              <a:rPr lang="fr-FR" dirty="0" err="1" smtClean="0"/>
              <a:t>print</a:t>
            </a:r>
            <a:r>
              <a:rPr lang="fr-FR" dirty="0"/>
              <a:t>("</a:t>
            </a:r>
            <a:r>
              <a:rPr lang="fr-FR" dirty="0" err="1"/>
              <a:t>square.origin</a:t>
            </a:r>
            <a:r>
              <a:rPr lang="fr-FR" dirty="0"/>
              <a:t> </a:t>
            </a:r>
            <a:r>
              <a:rPr lang="fr-FR" dirty="0" err="1"/>
              <a:t>is</a:t>
            </a:r>
            <a:r>
              <a:rPr lang="fr-FR" dirty="0"/>
              <a:t> </a:t>
            </a:r>
            <a:r>
              <a:rPr lang="fr-FR" dirty="0" err="1"/>
              <a:t>now</a:t>
            </a:r>
            <a:r>
              <a:rPr lang="fr-FR" dirty="0"/>
              <a:t> at (\(</a:t>
            </a:r>
            <a:r>
              <a:rPr lang="fr-FR" dirty="0" err="1"/>
              <a:t>square.origin.x</a:t>
            </a:r>
            <a:r>
              <a:rPr lang="fr-FR" dirty="0"/>
              <a:t>), \(</a:t>
            </a:r>
            <a:r>
              <a:rPr lang="fr-FR" dirty="0" err="1"/>
              <a:t>square.origin.y</a:t>
            </a:r>
            <a:r>
              <a:rPr lang="fr-FR" dirty="0"/>
              <a:t>))")</a:t>
            </a:r>
          </a:p>
          <a:p>
            <a:pPr marL="0" indent="0">
              <a:buNone/>
            </a:pPr>
            <a:r>
              <a:rPr lang="en-US" dirty="0" smtClean="0"/>
              <a:t>// </a:t>
            </a:r>
            <a:r>
              <a:rPr lang="en-US" dirty="0"/>
              <a:t>prints "</a:t>
            </a:r>
            <a:r>
              <a:rPr lang="en-US" dirty="0" err="1"/>
              <a:t>square.origin</a:t>
            </a:r>
            <a:r>
              <a:rPr lang="en-US" dirty="0"/>
              <a:t> is now at (10.0, 10.0)"</a:t>
            </a:r>
          </a:p>
        </p:txBody>
      </p:sp>
    </p:spTree>
    <p:extLst>
      <p:ext uri="{BB962C8B-B14F-4D97-AF65-F5344CB8AC3E}">
        <p14:creationId xmlns:p14="http://schemas.microsoft.com/office/powerpoint/2010/main" val="2922180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Property Observers</a:t>
            </a:r>
          </a:p>
        </p:txBody>
      </p:sp>
      <p:sp>
        <p:nvSpPr>
          <p:cNvPr id="3" name="Content Placeholder 2"/>
          <p:cNvSpPr>
            <a:spLocks noGrp="1"/>
          </p:cNvSpPr>
          <p:nvPr>
            <p:ph idx="1"/>
          </p:nvPr>
        </p:nvSpPr>
        <p:spPr>
          <a:xfrm>
            <a:off x="3361267" y="2121408"/>
            <a:ext cx="8830733" cy="4050792"/>
          </a:xfrm>
        </p:spPr>
        <p:txBody>
          <a:bodyPr/>
          <a:lstStyle/>
          <a:p>
            <a:pPr marL="0" indent="0">
              <a:buNone/>
            </a:pPr>
            <a:r>
              <a:rPr lang="en-US" dirty="0"/>
              <a:t>You have the option to define either or both of these observers on a property:</a:t>
            </a:r>
          </a:p>
          <a:p>
            <a:pPr marL="0" indent="0">
              <a:buNone/>
            </a:pPr>
            <a:r>
              <a:rPr lang="en-US" dirty="0"/>
              <a:t>		</a:t>
            </a:r>
            <a:r>
              <a:rPr lang="en-US" i="1" dirty="0" err="1"/>
              <a:t>willSet</a:t>
            </a:r>
            <a:r>
              <a:rPr lang="en-US" dirty="0"/>
              <a:t> is called just before the value is stored. </a:t>
            </a:r>
          </a:p>
          <a:p>
            <a:pPr marL="0" indent="0">
              <a:buNone/>
            </a:pPr>
            <a:r>
              <a:rPr lang="en-US" dirty="0"/>
              <a:t>		</a:t>
            </a:r>
            <a:r>
              <a:rPr lang="en-US" i="1" dirty="0" err="1"/>
              <a:t>didSet</a:t>
            </a:r>
            <a:r>
              <a:rPr lang="en-US" dirty="0"/>
              <a:t> is called immediately after the new value is stored.</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201" y="2226733"/>
            <a:ext cx="3084236" cy="3084236"/>
          </a:xfrm>
          <a:prstGeom prst="rect">
            <a:avLst/>
          </a:prstGeom>
        </p:spPr>
      </p:pic>
    </p:spTree>
    <p:extLst>
      <p:ext uri="{BB962C8B-B14F-4D97-AF65-F5344CB8AC3E}">
        <p14:creationId xmlns:p14="http://schemas.microsoft.com/office/powerpoint/2010/main" val="7729700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8" y="0"/>
            <a:ext cx="10058400" cy="6857999"/>
          </a:xfrm>
        </p:spPr>
        <p:txBody>
          <a:bodyPr>
            <a:normAutofit fontScale="70000" lnSpcReduction="20000"/>
          </a:bodyPr>
          <a:lstStyle/>
          <a:p>
            <a:pPr marL="0" indent="0">
              <a:buNone/>
            </a:pPr>
            <a:r>
              <a:rPr lang="en-US" dirty="0"/>
              <a:t>		class </a:t>
            </a:r>
            <a:r>
              <a:rPr lang="en-US" dirty="0" err="1"/>
              <a:t>StepCounter</a:t>
            </a:r>
            <a:r>
              <a:rPr lang="en-US" dirty="0"/>
              <a:t> {</a:t>
            </a:r>
          </a:p>
          <a:p>
            <a:pPr marL="0" indent="0">
              <a:buNone/>
            </a:pPr>
            <a:r>
              <a:rPr lang="is-IS" dirty="0"/>
              <a:t>		    var totalSteps:  a href="" Int /a  = 0 {</a:t>
            </a:r>
          </a:p>
          <a:p>
            <a:pPr marL="0" indent="0">
              <a:buNone/>
            </a:pPr>
            <a:r>
              <a:rPr lang="en-US" dirty="0"/>
              <a:t>		        </a:t>
            </a:r>
            <a:r>
              <a:rPr lang="en-US" dirty="0" err="1"/>
              <a:t>willSet</a:t>
            </a:r>
            <a:r>
              <a:rPr lang="en-US" dirty="0"/>
              <a:t>(</a:t>
            </a:r>
            <a:r>
              <a:rPr lang="en-US" dirty="0" err="1"/>
              <a:t>newTotalSteps</a:t>
            </a:r>
            <a:r>
              <a:rPr lang="en-US" dirty="0"/>
              <a:t>) {</a:t>
            </a:r>
          </a:p>
          <a:p>
            <a:pPr marL="0" indent="0">
              <a:buNone/>
            </a:pPr>
            <a:r>
              <a:rPr lang="en-US" dirty="0"/>
              <a:t>		            print("About to set </a:t>
            </a:r>
            <a:r>
              <a:rPr lang="en-US" dirty="0" err="1"/>
              <a:t>totalSteps</a:t>
            </a:r>
            <a:r>
              <a:rPr lang="en-US" dirty="0"/>
              <a:t> to \(</a:t>
            </a:r>
            <a:r>
              <a:rPr lang="en-US" dirty="0" err="1"/>
              <a:t>newTotalSteps</a:t>
            </a:r>
            <a:r>
              <a:rPr lang="en-US" dirty="0"/>
              <a:t>)")</a:t>
            </a:r>
          </a:p>
          <a:p>
            <a:pPr marL="0" indent="0">
              <a:buNone/>
            </a:pPr>
            <a:r>
              <a:rPr lang="en-US" dirty="0"/>
              <a:t>		        }</a:t>
            </a:r>
          </a:p>
          <a:p>
            <a:pPr marL="0" indent="0">
              <a:buNone/>
            </a:pPr>
            <a:r>
              <a:rPr lang="en-US" dirty="0"/>
              <a:t>		        </a:t>
            </a:r>
            <a:r>
              <a:rPr lang="en-US" dirty="0" err="1"/>
              <a:t>didSet</a:t>
            </a:r>
            <a:r>
              <a:rPr lang="en-US" dirty="0"/>
              <a:t> {</a:t>
            </a:r>
          </a:p>
          <a:p>
            <a:pPr marL="0" indent="0">
              <a:buNone/>
            </a:pPr>
            <a:r>
              <a:rPr lang="en-US" dirty="0"/>
              <a:t>		            if </a:t>
            </a:r>
            <a:r>
              <a:rPr lang="en-US" dirty="0" err="1"/>
              <a:t>totalSteps</a:t>
            </a:r>
            <a:r>
              <a:rPr lang="en-US" dirty="0"/>
              <a:t> &gt; </a:t>
            </a:r>
            <a:r>
              <a:rPr lang="en-US" dirty="0" err="1"/>
              <a:t>oldValue</a:t>
            </a:r>
            <a:r>
              <a:rPr lang="en-US" dirty="0"/>
              <a:t>  {</a:t>
            </a:r>
          </a:p>
          <a:p>
            <a:pPr marL="0" indent="0">
              <a:buNone/>
            </a:pPr>
            <a:r>
              <a:rPr lang="en-US" dirty="0"/>
              <a:t>		                print("Added \(</a:t>
            </a:r>
            <a:r>
              <a:rPr lang="en-US" dirty="0" err="1"/>
              <a:t>totalSteps</a:t>
            </a:r>
            <a:r>
              <a:rPr lang="en-US" dirty="0"/>
              <a:t> - </a:t>
            </a:r>
            <a:r>
              <a:rPr lang="en-US" dirty="0" err="1"/>
              <a:t>oldValue</a:t>
            </a:r>
            <a:r>
              <a:rPr lang="en-US" dirty="0"/>
              <a:t>) steps")</a:t>
            </a:r>
          </a:p>
          <a:p>
            <a:pPr marL="0" indent="0">
              <a:buNone/>
            </a:pPr>
            <a:r>
              <a:rPr lang="en-US" dirty="0"/>
              <a:t>		            }</a:t>
            </a:r>
          </a:p>
          <a:p>
            <a:pPr marL="0" indent="0">
              <a:buNone/>
            </a:pPr>
            <a:r>
              <a:rPr lang="en-US" dirty="0"/>
              <a:t>		        }</a:t>
            </a:r>
          </a:p>
          <a:p>
            <a:pPr marL="0" indent="0">
              <a:buNone/>
            </a:pPr>
            <a:r>
              <a:rPr lang="en-US" dirty="0"/>
              <a:t>		    }</a:t>
            </a:r>
          </a:p>
          <a:p>
            <a:pPr marL="0" indent="0">
              <a:buNone/>
            </a:pPr>
            <a:r>
              <a:rPr lang="en-US" dirty="0"/>
              <a:t>		}</a:t>
            </a:r>
          </a:p>
          <a:p>
            <a:pPr marL="0" indent="0">
              <a:buNone/>
            </a:pPr>
            <a:r>
              <a:rPr lang="en-US" dirty="0"/>
              <a:t>		let </a:t>
            </a:r>
            <a:r>
              <a:rPr lang="en-US" dirty="0" err="1"/>
              <a:t>stepCounter</a:t>
            </a:r>
            <a:r>
              <a:rPr lang="en-US" dirty="0"/>
              <a:t> = </a:t>
            </a:r>
            <a:r>
              <a:rPr lang="en-US" dirty="0" err="1"/>
              <a:t>StepCounter</a:t>
            </a:r>
            <a:r>
              <a:rPr lang="en-US" dirty="0"/>
              <a:t>()</a:t>
            </a:r>
          </a:p>
          <a:p>
            <a:pPr marL="0" indent="0">
              <a:buNone/>
            </a:pPr>
            <a:r>
              <a:rPr lang="en-US" dirty="0"/>
              <a:t>		</a:t>
            </a:r>
            <a:r>
              <a:rPr lang="en-US" dirty="0" err="1"/>
              <a:t>stepCounter.totalSteps</a:t>
            </a:r>
            <a:r>
              <a:rPr lang="en-US" dirty="0"/>
              <a:t> = 200</a:t>
            </a:r>
          </a:p>
          <a:p>
            <a:pPr marL="0" indent="0">
              <a:buNone/>
            </a:pPr>
            <a:r>
              <a:rPr lang="en-US" dirty="0"/>
              <a:t>		// About to set </a:t>
            </a:r>
            <a:r>
              <a:rPr lang="en-US" dirty="0" err="1"/>
              <a:t>totalSteps</a:t>
            </a:r>
            <a:r>
              <a:rPr lang="en-US" dirty="0"/>
              <a:t> to 200</a:t>
            </a:r>
          </a:p>
          <a:p>
            <a:pPr marL="0" indent="0">
              <a:buNone/>
            </a:pPr>
            <a:r>
              <a:rPr lang="en-US" dirty="0"/>
              <a:t>		// Added 200 steps</a:t>
            </a:r>
          </a:p>
          <a:p>
            <a:pPr marL="0" indent="0">
              <a:buNone/>
            </a:pPr>
            <a:r>
              <a:rPr lang="en-US" dirty="0"/>
              <a:t>		</a:t>
            </a:r>
            <a:r>
              <a:rPr lang="en-US" dirty="0" err="1"/>
              <a:t>stepCounter.totalSteps</a:t>
            </a:r>
            <a:r>
              <a:rPr lang="en-US" dirty="0"/>
              <a:t> = 360</a:t>
            </a:r>
          </a:p>
          <a:p>
            <a:pPr marL="0" indent="0">
              <a:buNone/>
            </a:pPr>
            <a:r>
              <a:rPr lang="en-US" dirty="0"/>
              <a:t>		// About to set </a:t>
            </a:r>
            <a:r>
              <a:rPr lang="en-US" dirty="0" err="1"/>
              <a:t>totalSteps</a:t>
            </a:r>
            <a:r>
              <a:rPr lang="en-US" dirty="0"/>
              <a:t> to 360</a:t>
            </a:r>
          </a:p>
          <a:p>
            <a:pPr marL="0" indent="0">
              <a:buNone/>
            </a:pPr>
            <a:r>
              <a:rPr lang="en-US" dirty="0"/>
              <a:t>		// Added 160 steps</a:t>
            </a:r>
          </a:p>
          <a:p>
            <a:pPr marL="0" indent="0">
              <a:buNone/>
            </a:pPr>
            <a:r>
              <a:rPr lang="en-US" dirty="0"/>
              <a:t>		</a:t>
            </a:r>
            <a:r>
              <a:rPr lang="en-US" dirty="0" err="1"/>
              <a:t>stepCounter.totalSteps</a:t>
            </a:r>
            <a:r>
              <a:rPr lang="en-US" dirty="0"/>
              <a:t> = 896</a:t>
            </a:r>
          </a:p>
          <a:p>
            <a:pPr marL="0" indent="0">
              <a:buNone/>
            </a:pPr>
            <a:r>
              <a:rPr lang="en-US" dirty="0"/>
              <a:t>		// About to set </a:t>
            </a:r>
            <a:r>
              <a:rPr lang="en-US" dirty="0" err="1"/>
              <a:t>totalSteps</a:t>
            </a:r>
            <a:r>
              <a:rPr lang="en-US" dirty="0"/>
              <a:t> to 896</a:t>
            </a:r>
          </a:p>
          <a:p>
            <a:pPr marL="0" indent="0">
              <a:buNone/>
            </a:pPr>
            <a:r>
              <a:rPr lang="en-US" dirty="0"/>
              <a:t>		// Added 536 steps</a:t>
            </a:r>
          </a:p>
        </p:txBody>
      </p:sp>
    </p:spTree>
    <p:extLst>
      <p:ext uri="{BB962C8B-B14F-4D97-AF65-F5344CB8AC3E}">
        <p14:creationId xmlns:p14="http://schemas.microsoft.com/office/powerpoint/2010/main" val="17612505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a:t>
            </a:r>
            <a:br>
              <a:rPr lang="en-US" dirty="0"/>
            </a:br>
            <a:endParaRPr lang="en-US" dirty="0"/>
          </a:p>
        </p:txBody>
      </p:sp>
      <p:sp>
        <p:nvSpPr>
          <p:cNvPr id="3" name="Content Placeholder 2"/>
          <p:cNvSpPr>
            <a:spLocks noGrp="1"/>
          </p:cNvSpPr>
          <p:nvPr>
            <p:ph idx="1"/>
          </p:nvPr>
        </p:nvSpPr>
        <p:spPr/>
        <p:txBody>
          <a:bodyPr/>
          <a:lstStyle/>
          <a:p>
            <a:r>
              <a:rPr lang="en-US" dirty="0" smtClean="0"/>
              <a:t>Syntax:</a:t>
            </a:r>
          </a:p>
          <a:p>
            <a:pPr marL="0" indent="0">
              <a:buNone/>
            </a:pPr>
            <a:r>
              <a:rPr lang="en-US" dirty="0"/>
              <a:t>	</a:t>
            </a:r>
            <a:r>
              <a:rPr lang="en-US" b="1" dirty="0" err="1" smtClean="0"/>
              <a:t>func</a:t>
            </a:r>
            <a:r>
              <a:rPr lang="en-US" dirty="0" smtClean="0"/>
              <a:t> </a:t>
            </a:r>
            <a:r>
              <a:rPr lang="en-US" i="1" dirty="0" err="1" smtClean="0"/>
              <a:t>functionName</a:t>
            </a:r>
            <a:r>
              <a:rPr lang="en-US" i="1" dirty="0" smtClean="0"/>
              <a:t>(){</a:t>
            </a:r>
          </a:p>
          <a:p>
            <a:pPr marL="0" indent="0">
              <a:buNone/>
            </a:pPr>
            <a:r>
              <a:rPr lang="en-US" i="1" dirty="0"/>
              <a:t>	</a:t>
            </a:r>
            <a:r>
              <a:rPr lang="en-US" i="1" dirty="0" smtClean="0"/>
              <a:t>}</a:t>
            </a:r>
          </a:p>
          <a:p>
            <a:pPr marL="0" indent="0">
              <a:buNone/>
            </a:pPr>
            <a:r>
              <a:rPr lang="en-US" i="1" dirty="0"/>
              <a:t>	</a:t>
            </a:r>
            <a:r>
              <a:rPr lang="en-US" b="1" dirty="0" err="1" smtClean="0"/>
              <a:t>func</a:t>
            </a:r>
            <a:r>
              <a:rPr lang="en-US" i="1" dirty="0" smtClean="0"/>
              <a:t> </a:t>
            </a:r>
            <a:r>
              <a:rPr lang="en-US" i="1" dirty="0" err="1" smtClean="0"/>
              <a:t>functionName</a:t>
            </a:r>
            <a:r>
              <a:rPr lang="en-US" i="1" dirty="0" smtClean="0"/>
              <a:t>(argument1: Type, argument2: Type) -&gt; Type{</a:t>
            </a:r>
          </a:p>
          <a:p>
            <a:pPr marL="0" indent="0">
              <a:buNone/>
            </a:pPr>
            <a:r>
              <a:rPr lang="en-US" i="1" dirty="0"/>
              <a:t>	</a:t>
            </a:r>
            <a:r>
              <a:rPr lang="en-US" i="1" dirty="0" smtClean="0"/>
              <a:t>}</a:t>
            </a:r>
          </a:p>
          <a:p>
            <a:pPr marL="0" indent="0">
              <a:buNone/>
            </a:pPr>
            <a:endParaRPr lang="en-US" i="1" dirty="0"/>
          </a:p>
        </p:txBody>
      </p:sp>
    </p:spTree>
    <p:extLst>
      <p:ext uri="{BB962C8B-B14F-4D97-AF65-F5344CB8AC3E}">
        <p14:creationId xmlns:p14="http://schemas.microsoft.com/office/powerpoint/2010/main" val="16339387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 - </a:t>
            </a:r>
            <a:r>
              <a:rPr lang="en-US" dirty="0"/>
              <a:t>Overriding</a:t>
            </a:r>
            <a:br>
              <a:rPr lang="en-US" dirty="0"/>
            </a:br>
            <a:endParaRPr lang="en-US" dirty="0"/>
          </a:p>
        </p:txBody>
      </p:sp>
      <p:sp>
        <p:nvSpPr>
          <p:cNvPr id="3" name="Content Placeholder 2"/>
          <p:cNvSpPr>
            <a:spLocks noGrp="1"/>
          </p:cNvSpPr>
          <p:nvPr>
            <p:ph idx="1"/>
          </p:nvPr>
        </p:nvSpPr>
        <p:spPr/>
        <p:txBody>
          <a:bodyPr/>
          <a:lstStyle/>
          <a:p>
            <a:r>
              <a:rPr lang="en-US" dirty="0"/>
              <a:t>A class can inherit methods, properties, and other characteristics from another class. When one class inherits from another, the inheriting class is known as a subclass, and the class it inherits from is known as its superclass. Inheritance is a fundamental behavior that differentiates classes from other types in Swift</a:t>
            </a:r>
            <a:r>
              <a:rPr lang="en-US" dirty="0" smtClean="0"/>
              <a:t>.</a:t>
            </a:r>
          </a:p>
          <a:p>
            <a:r>
              <a:rPr lang="en-US" dirty="0"/>
              <a:t>You can override methods in order to provide custom </a:t>
            </a:r>
            <a:r>
              <a:rPr lang="en-US" dirty="0" smtClean="0"/>
              <a:t>behavior</a:t>
            </a:r>
            <a:r>
              <a:rPr lang="en-US" dirty="0"/>
              <a:t>. To override a method write the </a:t>
            </a:r>
            <a:r>
              <a:rPr lang="en-US" i="1" u="sng" dirty="0"/>
              <a:t>override</a:t>
            </a:r>
            <a:r>
              <a:rPr lang="en-US" dirty="0"/>
              <a:t> keyword before the method </a:t>
            </a:r>
            <a:r>
              <a:rPr lang="en-US" dirty="0" smtClean="0"/>
              <a:t>declaration</a:t>
            </a:r>
          </a:p>
        </p:txBody>
      </p:sp>
    </p:spTree>
    <p:extLst>
      <p:ext uri="{BB962C8B-B14F-4D97-AF65-F5344CB8AC3E}">
        <p14:creationId xmlns:p14="http://schemas.microsoft.com/office/powerpoint/2010/main" val="166308092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8" y="101601"/>
            <a:ext cx="10058400" cy="6688666"/>
          </a:xfrm>
        </p:spPr>
        <p:txBody>
          <a:bodyPr>
            <a:normAutofit fontScale="85000" lnSpcReduction="20000"/>
          </a:bodyPr>
          <a:lstStyle/>
          <a:p>
            <a:pPr marL="0" indent="0">
              <a:buNone/>
            </a:pPr>
            <a:r>
              <a:rPr lang="en-US" dirty="0"/>
              <a:t>class </a:t>
            </a:r>
            <a:r>
              <a:rPr lang="en-US" dirty="0" err="1"/>
              <a:t>AClass</a:t>
            </a:r>
            <a:r>
              <a:rPr lang="en-US" dirty="0"/>
              <a:t> {</a:t>
            </a:r>
          </a:p>
          <a:p>
            <a:pPr marL="0" indent="0">
              <a:buNone/>
            </a:pPr>
            <a:r>
              <a:rPr lang="en-US" dirty="0"/>
              <a:t>    </a:t>
            </a:r>
            <a:r>
              <a:rPr lang="en-US" dirty="0" err="1"/>
              <a:t>func</a:t>
            </a:r>
            <a:r>
              <a:rPr lang="en-US" dirty="0"/>
              <a:t> </a:t>
            </a:r>
            <a:r>
              <a:rPr lang="en-US" dirty="0" err="1"/>
              <a:t>doSomething</a:t>
            </a:r>
            <a:r>
              <a:rPr lang="en-US" dirty="0"/>
              <a:t>() {</a:t>
            </a:r>
          </a:p>
          <a:p>
            <a:pPr marL="0" indent="0">
              <a:buNone/>
            </a:pPr>
            <a:r>
              <a:rPr lang="en-US" dirty="0"/>
              <a:t>        </a:t>
            </a:r>
            <a:r>
              <a:rPr lang="en-US" dirty="0" err="1"/>
              <a:t>println</a:t>
            </a:r>
            <a:r>
              <a:rPr lang="en-US" dirty="0"/>
              <a:t>("Hello from </a:t>
            </a:r>
            <a:r>
              <a:rPr lang="en-US" dirty="0" err="1"/>
              <a:t>AClass</a:t>
            </a:r>
            <a:r>
              <a:rPr lang="en-US" dirty="0"/>
              <a:t>")</a:t>
            </a:r>
          </a:p>
          <a:p>
            <a:pPr marL="0" indent="0">
              <a:buNone/>
            </a:pPr>
            <a:r>
              <a:rPr lang="en-US" dirty="0"/>
              <a:t>    }</a:t>
            </a:r>
          </a:p>
          <a:p>
            <a:pPr marL="0" indent="0">
              <a:buNone/>
            </a:pPr>
            <a:r>
              <a:rPr lang="en-US" dirty="0"/>
              <a:t>}</a:t>
            </a:r>
          </a:p>
          <a:p>
            <a:endParaRPr lang="en-US" dirty="0"/>
          </a:p>
          <a:p>
            <a:pPr marL="0" indent="0">
              <a:buNone/>
            </a:pPr>
            <a:r>
              <a:rPr lang="en-US" dirty="0"/>
              <a:t>class Subclass: </a:t>
            </a:r>
            <a:r>
              <a:rPr lang="en-US" dirty="0" err="1"/>
              <a:t>AClass</a:t>
            </a:r>
            <a:r>
              <a:rPr lang="en-US" dirty="0"/>
              <a:t>  {</a:t>
            </a:r>
          </a:p>
          <a:p>
            <a:pPr marL="0" indent="0">
              <a:buNone/>
            </a:pPr>
            <a:r>
              <a:rPr lang="en-US" dirty="0"/>
              <a:t>    override </a:t>
            </a:r>
            <a:r>
              <a:rPr lang="en-US" dirty="0" err="1"/>
              <a:t>func</a:t>
            </a:r>
            <a:r>
              <a:rPr lang="en-US" dirty="0"/>
              <a:t> </a:t>
            </a:r>
            <a:r>
              <a:rPr lang="en-US" dirty="0" err="1"/>
              <a:t>doSomething</a:t>
            </a:r>
            <a:r>
              <a:rPr lang="en-US" dirty="0"/>
              <a:t>() {</a:t>
            </a:r>
          </a:p>
          <a:p>
            <a:pPr marL="0" indent="0">
              <a:buNone/>
            </a:pPr>
            <a:r>
              <a:rPr lang="en-US" dirty="0"/>
              <a:t>        </a:t>
            </a:r>
            <a:r>
              <a:rPr lang="en-US" dirty="0" err="1"/>
              <a:t>println</a:t>
            </a:r>
            <a:r>
              <a:rPr lang="en-US" dirty="0"/>
              <a:t>("Hello from Subclass")</a:t>
            </a:r>
          </a:p>
          <a:p>
            <a:pPr marL="0" indent="0">
              <a:buNone/>
            </a:pPr>
            <a:r>
              <a:rPr lang="en-US" dirty="0"/>
              <a:t>    }</a:t>
            </a:r>
          </a:p>
          <a:p>
            <a:pPr marL="0" indent="0">
              <a:buNone/>
            </a:pPr>
            <a:r>
              <a:rPr lang="en-US" dirty="0"/>
              <a:t>}</a:t>
            </a:r>
          </a:p>
          <a:p>
            <a:endParaRPr lang="en-US" dirty="0"/>
          </a:p>
          <a:p>
            <a:pPr marL="0" indent="0">
              <a:buNone/>
            </a:pPr>
            <a:r>
              <a:rPr lang="en-US" dirty="0"/>
              <a:t>let </a:t>
            </a:r>
            <a:r>
              <a:rPr lang="en-US" dirty="0" err="1"/>
              <a:t>base_object</a:t>
            </a:r>
            <a:r>
              <a:rPr lang="en-US" dirty="0"/>
              <a:t> = </a:t>
            </a:r>
            <a:r>
              <a:rPr lang="en-US" dirty="0" err="1"/>
              <a:t>AClass</a:t>
            </a:r>
            <a:r>
              <a:rPr lang="en-US" dirty="0"/>
              <a:t>()</a:t>
            </a:r>
          </a:p>
          <a:p>
            <a:pPr marL="0" indent="0">
              <a:buNone/>
            </a:pPr>
            <a:r>
              <a:rPr lang="en-US" dirty="0" err="1"/>
              <a:t>base_object.doSomething</a:t>
            </a:r>
            <a:r>
              <a:rPr lang="en-US" dirty="0"/>
              <a:t>()</a:t>
            </a:r>
          </a:p>
          <a:p>
            <a:pPr marL="0" indent="0">
              <a:buNone/>
            </a:pPr>
            <a:r>
              <a:rPr lang="en-US" dirty="0"/>
              <a:t>//&gt; Hello from </a:t>
            </a:r>
            <a:r>
              <a:rPr lang="en-US" dirty="0" err="1"/>
              <a:t>AClass</a:t>
            </a:r>
            <a:endParaRPr lang="en-US" dirty="0"/>
          </a:p>
          <a:p>
            <a:endParaRPr lang="en-US" dirty="0"/>
          </a:p>
          <a:p>
            <a:endParaRPr lang="en-US" dirty="0"/>
          </a:p>
          <a:p>
            <a:pPr marL="0" indent="0">
              <a:buNone/>
            </a:pPr>
            <a:r>
              <a:rPr lang="en-US" dirty="0"/>
              <a:t>let </a:t>
            </a:r>
            <a:r>
              <a:rPr lang="en-US" dirty="0" err="1"/>
              <a:t>enhanced_object</a:t>
            </a:r>
            <a:r>
              <a:rPr lang="en-US" dirty="0"/>
              <a:t> = Subclass()</a:t>
            </a:r>
          </a:p>
          <a:p>
            <a:pPr marL="0" indent="0">
              <a:buNone/>
            </a:pPr>
            <a:r>
              <a:rPr lang="en-US" dirty="0" err="1"/>
              <a:t>enhanced_object.doSomething</a:t>
            </a:r>
            <a:r>
              <a:rPr lang="en-US" dirty="0"/>
              <a:t>()</a:t>
            </a:r>
          </a:p>
          <a:p>
            <a:pPr marL="0" indent="0">
              <a:buNone/>
            </a:pPr>
            <a:r>
              <a:rPr lang="en-US" dirty="0"/>
              <a:t>//&gt; Hello from Subclass</a:t>
            </a:r>
          </a:p>
        </p:txBody>
      </p:sp>
    </p:spTree>
    <p:extLst>
      <p:ext uri="{BB962C8B-B14F-4D97-AF65-F5344CB8AC3E}">
        <p14:creationId xmlns:p14="http://schemas.microsoft.com/office/powerpoint/2010/main" val="189243063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Base class</a:t>
            </a:r>
            <a:br>
              <a:rPr lang="en-US" dirty="0"/>
            </a:br>
            <a:endParaRPr lang="en-US" dirty="0"/>
          </a:p>
        </p:txBody>
      </p:sp>
      <p:sp>
        <p:nvSpPr>
          <p:cNvPr id="3" name="Content Placeholder 2"/>
          <p:cNvSpPr>
            <a:spLocks noGrp="1"/>
          </p:cNvSpPr>
          <p:nvPr>
            <p:ph idx="1"/>
          </p:nvPr>
        </p:nvSpPr>
        <p:spPr/>
        <p:txBody>
          <a:bodyPr>
            <a:normAutofit fontScale="92500" lnSpcReduction="20000"/>
          </a:bodyPr>
          <a:lstStyle/>
          <a:p>
            <a:r>
              <a:rPr lang="en-US" dirty="0"/>
              <a:t>Any class that does not inherit from another class is known as a </a:t>
            </a:r>
            <a:r>
              <a:rPr lang="en-US" i="1" dirty="0"/>
              <a:t>base class</a:t>
            </a:r>
            <a:r>
              <a:rPr lang="en-US" dirty="0" smtClean="0"/>
              <a:t>.</a:t>
            </a:r>
          </a:p>
          <a:p>
            <a:r>
              <a:rPr lang="en-US" dirty="0"/>
              <a:t>Swift classes do not inherit from a universal base class. Classes you define without specifying a superclass automatically become base classes for you to build upon</a:t>
            </a:r>
            <a:r>
              <a:rPr lang="en-US" dirty="0" smtClean="0"/>
              <a:t>.</a:t>
            </a:r>
          </a:p>
          <a:p>
            <a:pPr marL="0" indent="0">
              <a:buNone/>
            </a:pPr>
            <a:r>
              <a:rPr lang="en-US" dirty="0"/>
              <a:t>		</a:t>
            </a:r>
            <a:r>
              <a:rPr lang="en-US" dirty="0" smtClean="0"/>
              <a:t>class </a:t>
            </a:r>
            <a:r>
              <a:rPr lang="en-US" dirty="0"/>
              <a:t>Vehicle {</a:t>
            </a:r>
          </a:p>
          <a:p>
            <a:pPr marL="0" indent="0">
              <a:buNone/>
            </a:pPr>
            <a:r>
              <a:rPr lang="en-US" dirty="0"/>
              <a:t>		    </a:t>
            </a:r>
            <a:r>
              <a:rPr lang="en-US" dirty="0" err="1"/>
              <a:t>var</a:t>
            </a:r>
            <a:r>
              <a:rPr lang="en-US" dirty="0"/>
              <a:t> </a:t>
            </a:r>
            <a:r>
              <a:rPr lang="en-US" dirty="0" err="1"/>
              <a:t>currentSpeed</a:t>
            </a:r>
            <a:r>
              <a:rPr lang="en-US" dirty="0"/>
              <a:t> = 0.0</a:t>
            </a:r>
          </a:p>
          <a:p>
            <a:pPr marL="0" indent="0">
              <a:buNone/>
            </a:pPr>
            <a:r>
              <a:rPr lang="en-US" dirty="0"/>
              <a:t>		    </a:t>
            </a:r>
            <a:r>
              <a:rPr lang="en-US" dirty="0" err="1"/>
              <a:t>var</a:t>
            </a:r>
            <a:r>
              <a:rPr lang="en-US" dirty="0"/>
              <a:t> description:  </a:t>
            </a:r>
            <a:r>
              <a:rPr lang="en-US" dirty="0" smtClean="0"/>
              <a:t>String  </a:t>
            </a:r>
            <a:r>
              <a:rPr lang="en-US" dirty="0"/>
              <a:t>{</a:t>
            </a:r>
          </a:p>
          <a:p>
            <a:pPr marL="0" indent="0">
              <a:buNone/>
            </a:pPr>
            <a:r>
              <a:rPr lang="en-US" dirty="0"/>
              <a:t>		        return "traveling at \(</a:t>
            </a:r>
            <a:r>
              <a:rPr lang="en-US" dirty="0" err="1"/>
              <a:t>currentSpeed</a:t>
            </a:r>
            <a:r>
              <a:rPr lang="en-US" dirty="0"/>
              <a:t>) miles per hour"</a:t>
            </a:r>
          </a:p>
          <a:p>
            <a:pPr marL="0" indent="0">
              <a:buNone/>
            </a:pPr>
            <a:r>
              <a:rPr lang="en-US" dirty="0"/>
              <a:t>		    }</a:t>
            </a:r>
          </a:p>
          <a:p>
            <a:pPr marL="0" indent="0">
              <a:buNone/>
            </a:pPr>
            <a:r>
              <a:rPr lang="en-US" dirty="0"/>
              <a:t>		    </a:t>
            </a:r>
            <a:r>
              <a:rPr lang="en-US" dirty="0" err="1"/>
              <a:t>func</a:t>
            </a:r>
            <a:r>
              <a:rPr lang="en-US" dirty="0"/>
              <a:t> </a:t>
            </a:r>
            <a:r>
              <a:rPr lang="en-US" dirty="0" err="1"/>
              <a:t>makeNoise</a:t>
            </a:r>
            <a:r>
              <a:rPr lang="en-US" dirty="0"/>
              <a:t>() {</a:t>
            </a:r>
          </a:p>
          <a:p>
            <a:pPr marL="0" indent="0">
              <a:buNone/>
            </a:pPr>
            <a:r>
              <a:rPr lang="en-US" dirty="0"/>
              <a:t>		        // do nothing - an arbitrary vehicle doesn't necessarily make a noise</a:t>
            </a:r>
          </a:p>
          <a:p>
            <a:pPr marL="0" indent="0">
              <a:buNone/>
            </a:pPr>
            <a:r>
              <a:rPr lang="en-US" dirty="0"/>
              <a:t>		    }</a:t>
            </a:r>
          </a:p>
          <a:p>
            <a:pPr marL="0" indent="0">
              <a:buNone/>
            </a:pPr>
            <a:r>
              <a:rPr lang="en-US" dirty="0"/>
              <a:t>		}</a:t>
            </a:r>
          </a:p>
        </p:txBody>
      </p:sp>
    </p:spTree>
    <p:extLst>
      <p:ext uri="{BB962C8B-B14F-4D97-AF65-F5344CB8AC3E}">
        <p14:creationId xmlns:p14="http://schemas.microsoft.com/office/powerpoint/2010/main" val="115129727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Protocols</a:t>
            </a:r>
            <a:br>
              <a:rPr lang="en-US" dirty="0"/>
            </a:br>
            <a:endParaRPr lang="en-US" dirty="0"/>
          </a:p>
        </p:txBody>
      </p:sp>
      <p:sp>
        <p:nvSpPr>
          <p:cNvPr id="3" name="Content Placeholder 2"/>
          <p:cNvSpPr>
            <a:spLocks noGrp="1"/>
          </p:cNvSpPr>
          <p:nvPr>
            <p:ph idx="1"/>
          </p:nvPr>
        </p:nvSpPr>
        <p:spPr>
          <a:xfrm>
            <a:off x="1069848" y="1600199"/>
            <a:ext cx="10058400" cy="4961467"/>
          </a:xfrm>
        </p:spPr>
        <p:txBody>
          <a:bodyPr>
            <a:normAutofit/>
          </a:bodyPr>
          <a:lstStyle/>
          <a:p>
            <a:r>
              <a:rPr lang="en-US" dirty="0"/>
              <a:t>Protocols are declared in a similar way to classes</a:t>
            </a:r>
            <a:r>
              <a:rPr lang="en-US" dirty="0" smtClean="0"/>
              <a:t>.</a:t>
            </a:r>
          </a:p>
          <a:p>
            <a:pPr marL="0" indent="0">
              <a:buNone/>
            </a:pPr>
            <a:endParaRPr lang="en-US" dirty="0"/>
          </a:p>
          <a:p>
            <a:pPr marL="0" indent="0">
              <a:buNone/>
            </a:pPr>
            <a:r>
              <a:rPr lang="en-US" dirty="0"/>
              <a:t>protocol </a:t>
            </a:r>
            <a:r>
              <a:rPr lang="en-US" dirty="0" err="1"/>
              <a:t>MyFirstProtocol</a:t>
            </a:r>
            <a:r>
              <a:rPr lang="en-US" dirty="0"/>
              <a:t> {</a:t>
            </a:r>
          </a:p>
          <a:p>
            <a:pPr marL="0" indent="0">
              <a:buNone/>
            </a:pPr>
            <a:r>
              <a:rPr lang="en-US" dirty="0"/>
              <a:t>    // I do nothing</a:t>
            </a:r>
          </a:p>
          <a:p>
            <a:pPr marL="0" indent="0">
              <a:buNone/>
            </a:pPr>
            <a:r>
              <a:rPr lang="en-US" dirty="0" smtClean="0"/>
              <a:t>}</a:t>
            </a:r>
          </a:p>
          <a:p>
            <a:pPr marL="0" indent="0">
              <a:buNone/>
            </a:pPr>
            <a:endParaRPr lang="en-US" dirty="0"/>
          </a:p>
          <a:p>
            <a:pPr marL="0" indent="0">
              <a:buNone/>
            </a:pPr>
            <a:endParaRPr lang="en-US" dirty="0" smtClean="0"/>
          </a:p>
          <a:p>
            <a:pPr marL="0" indent="0">
              <a:buNone/>
            </a:pPr>
            <a:r>
              <a:rPr lang="en-US" dirty="0"/>
              <a:t>class </a:t>
            </a:r>
            <a:r>
              <a:rPr lang="en-US" dirty="0" err="1"/>
              <a:t>AnotherSwiftClass</a:t>
            </a:r>
            <a:r>
              <a:rPr lang="en-US" dirty="0"/>
              <a:t>: </a:t>
            </a:r>
            <a:r>
              <a:rPr lang="en-US" dirty="0" err="1"/>
              <a:t>MyFirstProtocol</a:t>
            </a:r>
            <a:r>
              <a:rPr lang="en-US" dirty="0"/>
              <a:t>, </a:t>
            </a:r>
            <a:r>
              <a:rPr lang="en-US" dirty="0" err="1"/>
              <a:t>AnotherProtocol</a:t>
            </a:r>
            <a:r>
              <a:rPr lang="en-US" dirty="0"/>
              <a:t> {</a:t>
            </a:r>
          </a:p>
          <a:p>
            <a:pPr marL="0" indent="0">
              <a:buNone/>
            </a:pPr>
            <a:r>
              <a:rPr lang="en-US" dirty="0"/>
              <a:t>    ...</a:t>
            </a:r>
          </a:p>
          <a:p>
            <a:pPr marL="0" indent="0">
              <a:buNone/>
            </a:pPr>
            <a:r>
              <a:rPr lang="en-US" dirty="0"/>
              <a:t>}</a:t>
            </a:r>
          </a:p>
        </p:txBody>
      </p:sp>
    </p:spTree>
    <p:extLst>
      <p:ext uri="{BB962C8B-B14F-4D97-AF65-F5344CB8AC3E}">
        <p14:creationId xmlns:p14="http://schemas.microsoft.com/office/powerpoint/2010/main" val="11045618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t>Object oriented programming overview</a:t>
            </a:r>
          </a:p>
          <a:p>
            <a:r>
              <a:rPr lang="en-US" dirty="0" smtClean="0"/>
              <a:t>OOP in Swift</a:t>
            </a:r>
          </a:p>
          <a:p>
            <a:r>
              <a:rPr lang="en-US" dirty="0" smtClean="0"/>
              <a:t>Classes and Structures</a:t>
            </a:r>
          </a:p>
          <a:p>
            <a:r>
              <a:rPr lang="en-US" dirty="0" smtClean="0"/>
              <a:t>Design Pattern overview</a:t>
            </a:r>
          </a:p>
          <a:p>
            <a:r>
              <a:rPr lang="en-US" dirty="0" smtClean="0"/>
              <a:t>Closures</a:t>
            </a:r>
          </a:p>
          <a:p>
            <a:r>
              <a:rPr lang="en-US" dirty="0" smtClean="0"/>
              <a:t>Demo</a:t>
            </a:r>
          </a:p>
          <a:p>
            <a:endParaRPr lang="en-US" dirty="0" smtClean="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45504" y="2650066"/>
            <a:ext cx="6628896" cy="3128433"/>
          </a:xfrm>
          <a:prstGeom prst="rect">
            <a:avLst/>
          </a:prstGeom>
        </p:spPr>
      </p:pic>
    </p:spTree>
    <p:extLst>
      <p:ext uri="{BB962C8B-B14F-4D97-AF65-F5344CB8AC3E}">
        <p14:creationId xmlns:p14="http://schemas.microsoft.com/office/powerpoint/2010/main" val="110066131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Polymorphism</a:t>
            </a:r>
            <a:br>
              <a:rPr lang="en-US" dirty="0"/>
            </a:br>
            <a:endParaRPr lang="en-US" dirty="0"/>
          </a:p>
        </p:txBody>
      </p:sp>
      <p:sp>
        <p:nvSpPr>
          <p:cNvPr id="3" name="Content Placeholder 2"/>
          <p:cNvSpPr>
            <a:spLocks noGrp="1"/>
          </p:cNvSpPr>
          <p:nvPr>
            <p:ph idx="1"/>
          </p:nvPr>
        </p:nvSpPr>
        <p:spPr/>
        <p:txBody>
          <a:bodyPr/>
          <a:lstStyle/>
          <a:p>
            <a:r>
              <a:rPr lang="en-US" dirty="0"/>
              <a:t>Polymorphism means “having multiple forms”. Objects of different classes can be used interchangeably if they have a common superclass.</a:t>
            </a:r>
          </a:p>
        </p:txBody>
      </p:sp>
    </p:spTree>
    <p:extLst>
      <p:ext uri="{BB962C8B-B14F-4D97-AF65-F5344CB8AC3E}">
        <p14:creationId xmlns:p14="http://schemas.microsoft.com/office/powerpoint/2010/main" val="186635585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Classes and Structures</a:t>
            </a:r>
            <a:br>
              <a:rPr lang="en-US" dirty="0"/>
            </a:br>
            <a:endParaRPr lang="en-US" dirty="0"/>
          </a:p>
        </p:txBody>
      </p:sp>
      <p:sp>
        <p:nvSpPr>
          <p:cNvPr id="3" name="Content Placeholder 2"/>
          <p:cNvSpPr>
            <a:spLocks noGrp="1"/>
          </p:cNvSpPr>
          <p:nvPr>
            <p:ph idx="1"/>
          </p:nvPr>
        </p:nvSpPr>
        <p:spPr/>
        <p:txBody>
          <a:bodyPr/>
          <a:lstStyle/>
          <a:p>
            <a:pPr marL="0" indent="0">
              <a:buNone/>
            </a:pPr>
            <a:r>
              <a:rPr lang="en-US" dirty="0"/>
              <a:t>Classes and structures in Swift have many things in common. Both can:</a:t>
            </a:r>
          </a:p>
          <a:p>
            <a:r>
              <a:rPr lang="en-US" dirty="0" smtClean="0"/>
              <a:t>Define </a:t>
            </a:r>
            <a:r>
              <a:rPr lang="en-US" dirty="0"/>
              <a:t>properties to store values </a:t>
            </a:r>
          </a:p>
          <a:p>
            <a:r>
              <a:rPr lang="en-US" dirty="0" smtClean="0"/>
              <a:t>Define </a:t>
            </a:r>
            <a:r>
              <a:rPr lang="en-US" dirty="0"/>
              <a:t>methods to provide functionality </a:t>
            </a:r>
          </a:p>
          <a:p>
            <a:r>
              <a:rPr lang="en-US" dirty="0" smtClean="0"/>
              <a:t>Define </a:t>
            </a:r>
            <a:r>
              <a:rPr lang="en-US" dirty="0"/>
              <a:t>subscripts to provide access to their values using subscript syntax </a:t>
            </a:r>
          </a:p>
          <a:p>
            <a:r>
              <a:rPr lang="en-US" dirty="0" smtClean="0"/>
              <a:t>Define </a:t>
            </a:r>
            <a:r>
              <a:rPr lang="en-US" dirty="0"/>
              <a:t>initializers to set up their initial state </a:t>
            </a:r>
          </a:p>
          <a:p>
            <a:r>
              <a:rPr lang="en-US" dirty="0" smtClean="0"/>
              <a:t>Be </a:t>
            </a:r>
            <a:r>
              <a:rPr lang="en-US" dirty="0"/>
              <a:t>extended to expand their functionality beyond a default implementation </a:t>
            </a:r>
          </a:p>
          <a:p>
            <a:r>
              <a:rPr lang="en-US" dirty="0" smtClean="0"/>
              <a:t>Conform </a:t>
            </a:r>
            <a:r>
              <a:rPr lang="en-US" dirty="0"/>
              <a:t>to protocols to provide standard functionality of a certain kind</a:t>
            </a:r>
          </a:p>
        </p:txBody>
      </p:sp>
    </p:spTree>
    <p:extLst>
      <p:ext uri="{BB962C8B-B14F-4D97-AF65-F5344CB8AC3E}">
        <p14:creationId xmlns:p14="http://schemas.microsoft.com/office/powerpoint/2010/main" val="71164563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Classes and Structures</a:t>
            </a:r>
          </a:p>
        </p:txBody>
      </p:sp>
      <p:sp>
        <p:nvSpPr>
          <p:cNvPr id="3" name="Content Placeholder 2"/>
          <p:cNvSpPr>
            <a:spLocks noGrp="1"/>
          </p:cNvSpPr>
          <p:nvPr>
            <p:ph idx="1"/>
          </p:nvPr>
        </p:nvSpPr>
        <p:spPr/>
        <p:txBody>
          <a:bodyPr/>
          <a:lstStyle/>
          <a:p>
            <a:pPr marL="0" indent="0">
              <a:buNone/>
            </a:pPr>
            <a:r>
              <a:rPr lang="en-US" dirty="0"/>
              <a:t>Classes have additional capabilities that structures do not:</a:t>
            </a:r>
          </a:p>
          <a:p>
            <a:r>
              <a:rPr lang="en-US" dirty="0" smtClean="0"/>
              <a:t>Inheritance </a:t>
            </a:r>
            <a:r>
              <a:rPr lang="en-US" dirty="0"/>
              <a:t>enables one class to inherit the characteristics of another. </a:t>
            </a:r>
          </a:p>
          <a:p>
            <a:r>
              <a:rPr lang="en-US" dirty="0" smtClean="0"/>
              <a:t>Type </a:t>
            </a:r>
            <a:r>
              <a:rPr lang="en-US" dirty="0"/>
              <a:t>casting enables you to check and interpret the type of a class instance at runtime. </a:t>
            </a:r>
          </a:p>
          <a:p>
            <a:r>
              <a:rPr lang="en-US" dirty="0" err="1" smtClean="0"/>
              <a:t>Deinitializers</a:t>
            </a:r>
            <a:r>
              <a:rPr lang="en-US" dirty="0" smtClean="0"/>
              <a:t> </a:t>
            </a:r>
            <a:r>
              <a:rPr lang="en-US" dirty="0"/>
              <a:t>enable an instance of a class to free up any resources it has assigned. </a:t>
            </a:r>
          </a:p>
          <a:p>
            <a:r>
              <a:rPr lang="en-US" dirty="0" smtClean="0"/>
              <a:t>Reference </a:t>
            </a:r>
            <a:r>
              <a:rPr lang="en-US" dirty="0"/>
              <a:t>counting allows more than one reference to a class instance.</a:t>
            </a:r>
          </a:p>
        </p:txBody>
      </p:sp>
    </p:spTree>
    <p:extLst>
      <p:ext uri="{BB962C8B-B14F-4D97-AF65-F5344CB8AC3E}">
        <p14:creationId xmlns:p14="http://schemas.microsoft.com/office/powerpoint/2010/main" val="207961179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64267" y="142217"/>
            <a:ext cx="6815666" cy="6600435"/>
          </a:xfrm>
        </p:spPr>
      </p:pic>
    </p:spTree>
    <p:extLst>
      <p:ext uri="{BB962C8B-B14F-4D97-AF65-F5344CB8AC3E}">
        <p14:creationId xmlns:p14="http://schemas.microsoft.com/office/powerpoint/2010/main" val="167158103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Pattern overview</a:t>
            </a:r>
          </a:p>
        </p:txBody>
      </p:sp>
      <p:sp>
        <p:nvSpPr>
          <p:cNvPr id="3" name="Content Placeholder 2"/>
          <p:cNvSpPr>
            <a:spLocks noGrp="1"/>
          </p:cNvSpPr>
          <p:nvPr>
            <p:ph idx="1"/>
          </p:nvPr>
        </p:nvSpPr>
        <p:spPr>
          <a:xfrm>
            <a:off x="5410200" y="2121408"/>
            <a:ext cx="5718048" cy="4050792"/>
          </a:xfrm>
        </p:spPr>
        <p:txBody>
          <a:bodyPr>
            <a:normAutofit/>
          </a:bodyPr>
          <a:lstStyle/>
          <a:p>
            <a:r>
              <a:rPr lang="en-US" sz="3200" dirty="0" smtClean="0"/>
              <a:t>What is the design pattern?</a:t>
            </a:r>
          </a:p>
          <a:p>
            <a:r>
              <a:rPr lang="en-US" sz="3200" dirty="0" smtClean="0"/>
              <a:t>How many?</a:t>
            </a:r>
          </a:p>
          <a:p>
            <a:r>
              <a:rPr lang="en-US" sz="3200" dirty="0" smtClean="0"/>
              <a:t>In Swift?</a:t>
            </a:r>
            <a:endParaRPr lang="en-US" sz="32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1500" y="2121408"/>
            <a:ext cx="3365500" cy="3302000"/>
          </a:xfrm>
          <a:prstGeom prst="rect">
            <a:avLst/>
          </a:prstGeom>
        </p:spPr>
      </p:pic>
    </p:spTree>
    <p:extLst>
      <p:ext uri="{BB962C8B-B14F-4D97-AF65-F5344CB8AC3E}">
        <p14:creationId xmlns:p14="http://schemas.microsoft.com/office/powerpoint/2010/main" val="165167555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Pattern overview</a:t>
            </a:r>
          </a:p>
        </p:txBody>
      </p:sp>
      <p:sp>
        <p:nvSpPr>
          <p:cNvPr id="3" name="Content Placeholder 2"/>
          <p:cNvSpPr>
            <a:spLocks noGrp="1"/>
          </p:cNvSpPr>
          <p:nvPr>
            <p:ph idx="1"/>
          </p:nvPr>
        </p:nvSpPr>
        <p:spPr/>
        <p:txBody>
          <a:bodyPr/>
          <a:lstStyle/>
          <a:p>
            <a:r>
              <a:rPr lang="en-US" dirty="0" smtClean="0"/>
              <a:t>MVC</a:t>
            </a:r>
          </a:p>
          <a:p>
            <a:r>
              <a:rPr lang="en-US" dirty="0"/>
              <a:t>The Singleton Pattern</a:t>
            </a:r>
            <a:endParaRPr lang="en-US" dirty="0" smtClean="0"/>
          </a:p>
          <a:p>
            <a:r>
              <a:rPr lang="en-US" dirty="0" smtClean="0"/>
              <a:t>Delegation</a:t>
            </a:r>
          </a:p>
          <a:p>
            <a:r>
              <a:rPr lang="en-US" dirty="0"/>
              <a:t>The Adapter Pattern (Protocols)</a:t>
            </a:r>
          </a:p>
        </p:txBody>
      </p:sp>
    </p:spTree>
    <p:extLst>
      <p:ext uri="{BB962C8B-B14F-4D97-AF65-F5344CB8AC3E}">
        <p14:creationId xmlns:p14="http://schemas.microsoft.com/office/powerpoint/2010/main" val="167037230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Closures</a:t>
            </a:r>
            <a:br>
              <a:rPr lang="en-US" dirty="0"/>
            </a:br>
            <a:endParaRPr lang="en-US" dirty="0"/>
          </a:p>
        </p:txBody>
      </p:sp>
      <p:sp>
        <p:nvSpPr>
          <p:cNvPr id="3" name="Content Placeholder 2"/>
          <p:cNvSpPr>
            <a:spLocks noGrp="1"/>
          </p:cNvSpPr>
          <p:nvPr>
            <p:ph idx="1"/>
          </p:nvPr>
        </p:nvSpPr>
        <p:spPr>
          <a:xfrm>
            <a:off x="1069848" y="2121408"/>
            <a:ext cx="10058400" cy="503259"/>
          </a:xfrm>
        </p:spPr>
        <p:txBody>
          <a:bodyPr/>
          <a:lstStyle/>
          <a:p>
            <a:pPr marL="0" indent="0">
              <a:buNone/>
            </a:pPr>
            <a:r>
              <a:rPr lang="en-US" smtClean="0">
                <a:hlinkClick r:id="rId2"/>
              </a:rPr>
              <a:t>https://</a:t>
            </a:r>
            <a:r>
              <a:rPr lang="en-US" dirty="0" smtClean="0">
                <a:hlinkClick r:id="rId2"/>
              </a:rPr>
              <a:t>www.weheartswift.com/closures/</a:t>
            </a:r>
            <a:endParaRPr lang="en-US" dirty="0"/>
          </a:p>
        </p:txBody>
      </p:sp>
      <p:sp>
        <p:nvSpPr>
          <p:cNvPr id="4" name="Content Placeholder 2"/>
          <p:cNvSpPr txBox="1">
            <a:spLocks/>
          </p:cNvSpPr>
          <p:nvPr/>
        </p:nvSpPr>
        <p:spPr>
          <a:xfrm>
            <a:off x="1061379" y="2587076"/>
            <a:ext cx="10058400" cy="503259"/>
          </a:xfrm>
          <a:prstGeom prst="rect">
            <a:avLst/>
          </a:prstGeom>
        </p:spPr>
        <p:txBody>
          <a:bodyPr vert="horz" lIns="91440" tIns="45720" rIns="91440" bIns="45720" rtlCol="0">
            <a:normAutofit fontScale="92500" lnSpcReduction="20000"/>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buNone/>
            </a:pPr>
            <a:r>
              <a:rPr lang="en-US" dirty="0">
                <a:hlinkClick r:id="rId3"/>
              </a:rPr>
              <a:t>https://</a:t>
            </a:r>
            <a:r>
              <a:rPr lang="en-US" dirty="0" err="1">
                <a:hlinkClick r:id="rId3"/>
              </a:rPr>
              <a:t>developer.apple.com</a:t>
            </a:r>
            <a:r>
              <a:rPr lang="en-US" dirty="0">
                <a:hlinkClick r:id="rId3"/>
              </a:rPr>
              <a:t>/library/</a:t>
            </a:r>
            <a:r>
              <a:rPr lang="en-US" dirty="0" err="1">
                <a:hlinkClick r:id="rId3"/>
              </a:rPr>
              <a:t>ios</a:t>
            </a:r>
            <a:r>
              <a:rPr lang="en-US" dirty="0">
                <a:hlinkClick r:id="rId3"/>
              </a:rPr>
              <a:t>/documentation/Swift/Conceptual/</a:t>
            </a:r>
            <a:r>
              <a:rPr lang="en-US" dirty="0" err="1">
                <a:hlinkClick r:id="rId3"/>
              </a:rPr>
              <a:t>Swift_Programming_Language</a:t>
            </a:r>
            <a:r>
              <a:rPr lang="en-US" dirty="0">
                <a:hlinkClick r:id="rId3"/>
              </a:rPr>
              <a:t>/</a:t>
            </a:r>
            <a:r>
              <a:rPr lang="en-US" dirty="0" err="1">
                <a:hlinkClick r:id="rId3"/>
              </a:rPr>
              <a:t>Closures.html</a:t>
            </a:r>
            <a:r>
              <a:rPr lang="en-US" dirty="0">
                <a:hlinkClick r:id="rId3"/>
              </a:rPr>
              <a:t>#//</a:t>
            </a:r>
            <a:r>
              <a:rPr lang="en-US" dirty="0" err="1">
                <a:hlinkClick r:id="rId3"/>
              </a:rPr>
              <a:t>apple_ref</a:t>
            </a:r>
            <a:r>
              <a:rPr lang="en-US" dirty="0">
                <a:hlinkClick r:id="rId3"/>
              </a:rPr>
              <a:t>/doc/</a:t>
            </a:r>
            <a:r>
              <a:rPr lang="en-US" dirty="0" err="1">
                <a:hlinkClick r:id="rId3"/>
              </a:rPr>
              <a:t>uid</a:t>
            </a:r>
            <a:r>
              <a:rPr lang="en-US" dirty="0">
                <a:hlinkClick r:id="rId3"/>
              </a:rPr>
              <a:t>/TP40014097-CH11-ID94</a:t>
            </a:r>
            <a:endParaRPr lang="en-US" dirty="0"/>
          </a:p>
        </p:txBody>
      </p:sp>
    </p:spTree>
    <p:extLst>
      <p:ext uri="{BB962C8B-B14F-4D97-AF65-F5344CB8AC3E}">
        <p14:creationId xmlns:p14="http://schemas.microsoft.com/office/powerpoint/2010/main" val="141464762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069848" y="261476"/>
            <a:ext cx="10058400" cy="878501"/>
          </a:xfrm>
        </p:spPr>
        <p:txBody>
          <a:bodyPr/>
          <a:lstStyle/>
          <a:p>
            <a:r>
              <a:rPr lang="en-US" dirty="0" smtClean="0"/>
              <a:t>Demo</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36057" y="1515532"/>
            <a:ext cx="4125077" cy="4019710"/>
          </a:xfrm>
          <a:prstGeom prst="rect">
            <a:avLst/>
          </a:prstGeom>
        </p:spPr>
      </p:pic>
      <p:sp>
        <p:nvSpPr>
          <p:cNvPr id="8" name="TextBox 7"/>
          <p:cNvSpPr txBox="1"/>
          <p:nvPr/>
        </p:nvSpPr>
        <p:spPr>
          <a:xfrm>
            <a:off x="1069848" y="1515532"/>
            <a:ext cx="8568269" cy="5355312"/>
          </a:xfrm>
          <a:prstGeom prst="rect">
            <a:avLst/>
          </a:prstGeom>
          <a:noFill/>
        </p:spPr>
        <p:txBody>
          <a:bodyPr wrap="square" rtlCol="0">
            <a:spAutoFit/>
          </a:bodyPr>
          <a:lstStyle/>
          <a:p>
            <a:r>
              <a:rPr lang="en-US" dirty="0"/>
              <a:t>class Square {</a:t>
            </a:r>
          </a:p>
          <a:p>
            <a:r>
              <a:rPr lang="is-IS" dirty="0"/>
              <a:t>    var length: Int = 1</a:t>
            </a:r>
          </a:p>
          <a:p>
            <a:endParaRPr lang="is-IS" dirty="0"/>
          </a:p>
          <a:p>
            <a:r>
              <a:rPr lang="en-US" dirty="0"/>
              <a:t>    </a:t>
            </a:r>
            <a:r>
              <a:rPr lang="en-US" dirty="0" err="1"/>
              <a:t>init</a:t>
            </a:r>
            <a:r>
              <a:rPr lang="en-US" dirty="0"/>
              <a:t>(length: </a:t>
            </a:r>
            <a:r>
              <a:rPr lang="en-US" dirty="0" err="1"/>
              <a:t>Int</a:t>
            </a:r>
            <a:r>
              <a:rPr lang="en-US" dirty="0"/>
              <a:t>) {</a:t>
            </a:r>
          </a:p>
          <a:p>
            <a:r>
              <a:rPr lang="en-US" dirty="0"/>
              <a:t>        </a:t>
            </a:r>
            <a:r>
              <a:rPr lang="en-US" dirty="0" err="1"/>
              <a:t>self.length</a:t>
            </a:r>
            <a:r>
              <a:rPr lang="en-US" dirty="0"/>
              <a:t> = length</a:t>
            </a:r>
          </a:p>
          <a:p>
            <a:r>
              <a:rPr lang="en-US" dirty="0"/>
              <a:t>    }</a:t>
            </a:r>
          </a:p>
          <a:p>
            <a:r>
              <a:rPr lang="en-US" dirty="0"/>
              <a:t>}</a:t>
            </a:r>
          </a:p>
          <a:p>
            <a:endParaRPr lang="en-US" dirty="0"/>
          </a:p>
          <a:p>
            <a:r>
              <a:rPr lang="en-US" dirty="0" err="1"/>
              <a:t>var</a:t>
            </a:r>
            <a:r>
              <a:rPr lang="en-US" dirty="0"/>
              <a:t> </a:t>
            </a:r>
            <a:r>
              <a:rPr lang="en-US" dirty="0" err="1"/>
              <a:t>firstSquare</a:t>
            </a:r>
            <a:r>
              <a:rPr lang="en-US" dirty="0"/>
              <a:t> = Square(length: 3)</a:t>
            </a:r>
          </a:p>
          <a:p>
            <a:r>
              <a:rPr lang="en-US" dirty="0" err="1"/>
              <a:t>println</a:t>
            </a:r>
            <a:r>
              <a:rPr lang="en-US" dirty="0"/>
              <a:t>(</a:t>
            </a:r>
            <a:r>
              <a:rPr lang="en-US" dirty="0" err="1"/>
              <a:t>firstSquare.length</a:t>
            </a:r>
            <a:r>
              <a:rPr lang="en-US" dirty="0"/>
              <a:t>)</a:t>
            </a:r>
          </a:p>
          <a:p>
            <a:endParaRPr lang="en-US" dirty="0"/>
          </a:p>
          <a:p>
            <a:r>
              <a:rPr lang="en-US" dirty="0" err="1"/>
              <a:t>var</a:t>
            </a:r>
            <a:r>
              <a:rPr lang="en-US" dirty="0"/>
              <a:t> </a:t>
            </a:r>
            <a:r>
              <a:rPr lang="en-US" dirty="0" err="1"/>
              <a:t>secondSquare</a:t>
            </a:r>
            <a:r>
              <a:rPr lang="en-US" dirty="0"/>
              <a:t> = Square(length: 10)</a:t>
            </a:r>
          </a:p>
          <a:p>
            <a:r>
              <a:rPr lang="en-US" dirty="0" err="1"/>
              <a:t>println</a:t>
            </a:r>
            <a:r>
              <a:rPr lang="en-US" dirty="0"/>
              <a:t>(</a:t>
            </a:r>
            <a:r>
              <a:rPr lang="en-US" dirty="0" err="1"/>
              <a:t>secondSquare.length</a:t>
            </a:r>
            <a:r>
              <a:rPr lang="en-US" dirty="0"/>
              <a:t>)</a:t>
            </a:r>
          </a:p>
          <a:p>
            <a:endParaRPr lang="en-US" dirty="0"/>
          </a:p>
          <a:p>
            <a:r>
              <a:rPr lang="en-US" dirty="0"/>
              <a:t>if </a:t>
            </a:r>
            <a:r>
              <a:rPr lang="en-US" dirty="0" err="1"/>
              <a:t>firstSquare.length</a:t>
            </a:r>
            <a:r>
              <a:rPr lang="en-US" dirty="0"/>
              <a:t> &lt; </a:t>
            </a:r>
            <a:r>
              <a:rPr lang="en-US" dirty="0" err="1"/>
              <a:t>secondSquare.length</a:t>
            </a:r>
            <a:r>
              <a:rPr lang="en-US" dirty="0"/>
              <a:t> {</a:t>
            </a:r>
          </a:p>
          <a:p>
            <a:r>
              <a:rPr lang="en-US" dirty="0"/>
              <a:t>    </a:t>
            </a:r>
            <a:r>
              <a:rPr lang="en-US" dirty="0" err="1"/>
              <a:t>println</a:t>
            </a:r>
            <a:r>
              <a:rPr lang="en-US" dirty="0"/>
              <a:t>("the small square has the length \(</a:t>
            </a:r>
            <a:r>
              <a:rPr lang="en-US" dirty="0" err="1"/>
              <a:t>firstSquare.length</a:t>
            </a:r>
            <a:r>
              <a:rPr lang="en-US" dirty="0"/>
              <a:t>)")</a:t>
            </a:r>
          </a:p>
          <a:p>
            <a:r>
              <a:rPr lang="da-DK" dirty="0"/>
              <a:t>} </a:t>
            </a:r>
            <a:r>
              <a:rPr lang="da-DK" dirty="0" err="1"/>
              <a:t>else</a:t>
            </a:r>
            <a:r>
              <a:rPr lang="da-DK" dirty="0"/>
              <a:t> {</a:t>
            </a:r>
          </a:p>
          <a:p>
            <a:r>
              <a:rPr lang="da-DK" dirty="0"/>
              <a:t>    </a:t>
            </a:r>
            <a:r>
              <a:rPr lang="da-DK" dirty="0" err="1"/>
              <a:t>println</a:t>
            </a:r>
            <a:r>
              <a:rPr lang="da-DK" dirty="0"/>
              <a:t>("the small </a:t>
            </a:r>
            <a:r>
              <a:rPr lang="da-DK" dirty="0" err="1"/>
              <a:t>square</a:t>
            </a:r>
            <a:r>
              <a:rPr lang="da-DK" dirty="0"/>
              <a:t> has the </a:t>
            </a:r>
            <a:r>
              <a:rPr lang="da-DK" dirty="0" err="1"/>
              <a:t>length</a:t>
            </a:r>
            <a:r>
              <a:rPr lang="da-DK" dirty="0"/>
              <a:t> \(</a:t>
            </a:r>
            <a:r>
              <a:rPr lang="da-DK" dirty="0" err="1"/>
              <a:t>secondSquare.length</a:t>
            </a:r>
            <a:r>
              <a:rPr lang="da-DK" dirty="0"/>
              <a:t>)")</a:t>
            </a:r>
          </a:p>
          <a:p>
            <a:r>
              <a:rPr lang="da-DK" dirty="0"/>
              <a:t>}</a:t>
            </a:r>
            <a:endParaRPr lang="en-US" dirty="0"/>
          </a:p>
        </p:txBody>
      </p:sp>
    </p:spTree>
    <p:extLst>
      <p:ext uri="{BB962C8B-B14F-4D97-AF65-F5344CB8AC3E}">
        <p14:creationId xmlns:p14="http://schemas.microsoft.com/office/powerpoint/2010/main" val="3377392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Object oriented programming overview</a:t>
            </a:r>
            <a:br>
              <a:rPr lang="en-US" dirty="0"/>
            </a:br>
            <a:endParaRPr lang="en-US" dirty="0"/>
          </a:p>
        </p:txBody>
      </p:sp>
      <p:sp>
        <p:nvSpPr>
          <p:cNvPr id="3" name="Content Placeholder 2"/>
          <p:cNvSpPr>
            <a:spLocks noGrp="1"/>
          </p:cNvSpPr>
          <p:nvPr>
            <p:ph idx="1"/>
          </p:nvPr>
        </p:nvSpPr>
        <p:spPr/>
        <p:txBody>
          <a:bodyPr/>
          <a:lstStyle/>
          <a:p>
            <a:r>
              <a:rPr lang="en-US" dirty="0" smtClean="0"/>
              <a:t>What is OOP</a:t>
            </a:r>
            <a:r>
              <a:rPr lang="en-US" dirty="0" smtClean="0"/>
              <a:t>.?</a:t>
            </a:r>
            <a:br>
              <a:rPr lang="en-US" dirty="0" smtClean="0"/>
            </a:br>
            <a:r>
              <a:rPr lang="en-US" dirty="0" smtClean="0"/>
              <a:t/>
            </a:r>
            <a:br>
              <a:rPr lang="en-US" dirty="0" smtClean="0"/>
            </a:br>
            <a:r>
              <a:rPr lang="en-US" dirty="0" smtClean="0"/>
              <a:t>OOD?</a:t>
            </a:r>
            <a:endParaRPr lang="en-US" dirty="0" smtClean="0"/>
          </a:p>
          <a:p>
            <a:r>
              <a:rPr lang="en-US" dirty="0"/>
              <a:t>Features </a:t>
            </a:r>
            <a:r>
              <a:rPr lang="en-US" dirty="0" smtClean="0"/>
              <a:t>of OOP.?</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84458" y="2093976"/>
            <a:ext cx="4696042" cy="3659124"/>
          </a:xfrm>
          <a:prstGeom prst="rect">
            <a:avLst/>
          </a:prstGeom>
        </p:spPr>
      </p:pic>
    </p:spTree>
    <p:extLst>
      <p:ext uri="{BB962C8B-B14F-4D97-AF65-F5344CB8AC3E}">
        <p14:creationId xmlns:p14="http://schemas.microsoft.com/office/powerpoint/2010/main" val="13468113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There are 3 key aspects of object oriented programming:</a:t>
            </a:r>
            <a:br>
              <a:rPr lang="en-US" dirty="0"/>
            </a:br>
            <a:endParaRPr lang="en-US" dirty="0"/>
          </a:p>
        </p:txBody>
      </p:sp>
      <p:sp>
        <p:nvSpPr>
          <p:cNvPr id="3" name="Content Placeholder 2"/>
          <p:cNvSpPr>
            <a:spLocks noGrp="1"/>
          </p:cNvSpPr>
          <p:nvPr>
            <p:ph idx="1"/>
          </p:nvPr>
        </p:nvSpPr>
        <p:spPr/>
        <p:txBody>
          <a:bodyPr>
            <a:normAutofit lnSpcReduction="10000"/>
          </a:bodyPr>
          <a:lstStyle/>
          <a:p>
            <a:r>
              <a:rPr lang="en-US" sz="1600" b="1" dirty="0" smtClean="0"/>
              <a:t>Encapsulation</a:t>
            </a:r>
            <a:r>
              <a:rPr lang="en-US" sz="1600" dirty="0" smtClean="0"/>
              <a:t> </a:t>
            </a:r>
            <a:r>
              <a:rPr lang="en-US" sz="1600" dirty="0"/>
              <a:t>means that objects keep their state information private. Rather than directly manipulating an object’s data, other objects send requests to the object, in the form of messages, some of which the object may respond to by altering its internal state</a:t>
            </a:r>
            <a:r>
              <a:rPr lang="en-US" sz="1600" dirty="0" smtClean="0"/>
              <a:t>.</a:t>
            </a:r>
            <a:br>
              <a:rPr lang="en-US" sz="1600" dirty="0" smtClean="0"/>
            </a:br>
            <a:r>
              <a:rPr lang="vi-VN" sz="1600" dirty="0" smtClean="0"/>
              <a:t>Tính đóng gói</a:t>
            </a:r>
            <a:br>
              <a:rPr lang="vi-VN" sz="1600" dirty="0" smtClean="0"/>
            </a:br>
            <a:r>
              <a:rPr lang="vi-VN" sz="1600" dirty="0" smtClean="0"/>
              <a:t>+ </a:t>
            </a:r>
            <a:endParaRPr lang="en-US" sz="1600" dirty="0"/>
          </a:p>
          <a:p>
            <a:r>
              <a:rPr lang="en-US" sz="1600" b="1" dirty="0"/>
              <a:t>Polymorphism</a:t>
            </a:r>
            <a:r>
              <a:rPr lang="en-US" sz="1600" dirty="0"/>
              <a:t> means that objects of different classes can be used interchangeably. This is especially important, as it allows you to hook up classes at a later date in ways you didn’t necessarily foresee when those classes were first designed</a:t>
            </a:r>
            <a:r>
              <a:rPr lang="en-US" sz="1600" dirty="0" smtClean="0"/>
              <a:t>.</a:t>
            </a:r>
            <a:br>
              <a:rPr lang="en-US" sz="1600" dirty="0" smtClean="0"/>
            </a:br>
            <a:r>
              <a:rPr lang="en-US" sz="1600" dirty="0" smtClean="0"/>
              <a:t>+ </a:t>
            </a:r>
            <a:r>
              <a:rPr lang="vi-VN" sz="1600" dirty="0" smtClean="0"/>
              <a:t>Ví dụ: hình vuông, hình tròn có cùng phương thức tính chu vi</a:t>
            </a:r>
          </a:p>
          <a:p>
            <a:endParaRPr lang="en-US" sz="1600" dirty="0"/>
          </a:p>
          <a:p>
            <a:r>
              <a:rPr lang="en-US" sz="1600" b="1" dirty="0"/>
              <a:t>Inheritance</a:t>
            </a:r>
            <a:r>
              <a:rPr lang="en-US" sz="1600" dirty="0"/>
              <a:t> means that objects of one class can derive part of their behavior from another (base or parent) class. Some object-oriented languages (C++, for example, but not Swift) allow multiple inheritance, where objects of one class can derive part or all of their behavior from multiple independent base </a:t>
            </a:r>
            <a:r>
              <a:rPr lang="en-US" sz="1600" dirty="0" smtClean="0"/>
              <a:t>classes.</a:t>
            </a:r>
            <a:br>
              <a:rPr lang="en-US" sz="1600" dirty="0" smtClean="0"/>
            </a:br>
            <a:r>
              <a:rPr lang="en-US" sz="1600" dirty="0" smtClean="0"/>
              <a:t/>
            </a:r>
            <a:br>
              <a:rPr lang="en-US" sz="1600" dirty="0" smtClean="0"/>
            </a:br>
            <a:r>
              <a:rPr lang="vi-VN" sz="1600" dirty="0" smtClean="0"/>
              <a:t>Swift ko có đa kế thừa.</a:t>
            </a:r>
            <a:endParaRPr lang="en-US" sz="1600" dirty="0"/>
          </a:p>
        </p:txBody>
      </p:sp>
    </p:spTree>
    <p:extLst>
      <p:ext uri="{BB962C8B-B14F-4D97-AF65-F5344CB8AC3E}">
        <p14:creationId xmlns:p14="http://schemas.microsoft.com/office/powerpoint/2010/main" val="11896414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There are 3 key aspects of object oriented programming:</a:t>
            </a:r>
            <a:br>
              <a:rPr lang="en-US" dirty="0"/>
            </a:br>
            <a:endParaRPr lang="en-US" dirty="0"/>
          </a:p>
        </p:txBody>
      </p:sp>
      <p:sp>
        <p:nvSpPr>
          <p:cNvPr id="3" name="Content Placeholder 2"/>
          <p:cNvSpPr>
            <a:spLocks noGrp="1"/>
          </p:cNvSpPr>
          <p:nvPr>
            <p:ph idx="1"/>
          </p:nvPr>
        </p:nvSpPr>
        <p:spPr/>
        <p:txBody>
          <a:bodyPr>
            <a:normAutofit/>
          </a:bodyPr>
          <a:lstStyle/>
          <a:p>
            <a:r>
              <a:rPr lang="vi-VN" sz="1600" b="1" dirty="0" smtClean="0"/>
              <a:t>OverWrite: Kế thừa từ cha,</a:t>
            </a:r>
            <a:br>
              <a:rPr lang="vi-VN" sz="1600" b="1" dirty="0" smtClean="0"/>
            </a:br>
            <a:r>
              <a:rPr lang="vi-VN" sz="1600" b="1" dirty="0" smtClean="0"/>
              <a:t>OverLoad: đinh nghĩa thêm behavior</a:t>
            </a:r>
          </a:p>
          <a:p>
            <a:endParaRPr lang="vi-VN" sz="1600" b="1" dirty="0"/>
          </a:p>
          <a:p>
            <a:endParaRPr lang="en-US" sz="1600" dirty="0"/>
          </a:p>
        </p:txBody>
      </p:sp>
    </p:spTree>
    <p:extLst>
      <p:ext uri="{BB962C8B-B14F-4D97-AF65-F5344CB8AC3E}">
        <p14:creationId xmlns:p14="http://schemas.microsoft.com/office/powerpoint/2010/main" val="8279656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OOP in swift</a:t>
            </a:r>
            <a:endParaRPr lang="en-US" dirty="0"/>
          </a:p>
        </p:txBody>
      </p:sp>
      <p:sp>
        <p:nvSpPr>
          <p:cNvPr id="3" name="Content Placeholder 2"/>
          <p:cNvSpPr>
            <a:spLocks noGrp="1"/>
          </p:cNvSpPr>
          <p:nvPr>
            <p:ph idx="1"/>
          </p:nvPr>
        </p:nvSpPr>
        <p:spPr/>
        <p:txBody>
          <a:bodyPr/>
          <a:lstStyle/>
          <a:p>
            <a:r>
              <a:rPr lang="en-US" dirty="0" smtClean="0"/>
              <a:t>Classes and Objects</a:t>
            </a:r>
          </a:p>
          <a:p>
            <a:r>
              <a:rPr lang="en-US" dirty="0" smtClean="0"/>
              <a:t>Properties</a:t>
            </a:r>
          </a:p>
          <a:p>
            <a:r>
              <a:rPr lang="en-US" dirty="0" smtClean="0"/>
              <a:t>Methods</a:t>
            </a:r>
          </a:p>
          <a:p>
            <a:r>
              <a:rPr lang="en-US" dirty="0" smtClean="0"/>
              <a:t>Inheritance</a:t>
            </a:r>
          </a:p>
          <a:p>
            <a:r>
              <a:rPr lang="en-US" dirty="0" smtClean="0"/>
              <a:t>Overriding</a:t>
            </a:r>
          </a:p>
          <a:p>
            <a:r>
              <a:rPr lang="en-US" dirty="0"/>
              <a:t>Base </a:t>
            </a:r>
            <a:r>
              <a:rPr lang="en-US" dirty="0" smtClean="0"/>
              <a:t>class</a:t>
            </a:r>
          </a:p>
          <a:p>
            <a:r>
              <a:rPr lang="en-US" dirty="0" smtClean="0"/>
              <a:t>Protocols</a:t>
            </a:r>
          </a:p>
          <a:p>
            <a:r>
              <a:rPr lang="en-US" dirty="0"/>
              <a:t>Polymorphism</a:t>
            </a:r>
          </a:p>
        </p:txBody>
      </p:sp>
    </p:spTree>
    <p:extLst>
      <p:ext uri="{BB962C8B-B14F-4D97-AF65-F5344CB8AC3E}">
        <p14:creationId xmlns:p14="http://schemas.microsoft.com/office/powerpoint/2010/main" val="19509559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Classes and Objects</a:t>
            </a:r>
          </a:p>
        </p:txBody>
      </p:sp>
      <p:sp>
        <p:nvSpPr>
          <p:cNvPr id="3" name="Content Placeholder 2"/>
          <p:cNvSpPr>
            <a:spLocks noGrp="1"/>
          </p:cNvSpPr>
          <p:nvPr>
            <p:ph idx="1"/>
          </p:nvPr>
        </p:nvSpPr>
        <p:spPr/>
        <p:txBody>
          <a:bodyPr>
            <a:normAutofit fontScale="92500" lnSpcReduction="10000"/>
          </a:bodyPr>
          <a:lstStyle/>
          <a:p>
            <a:pPr marL="0" indent="0">
              <a:buNone/>
            </a:pPr>
            <a:r>
              <a:rPr lang="en-US" dirty="0"/>
              <a:t>In object-oriented programming, a class is an extensible program-code-template for creating objects, providing initial values for state (member variables) and implementations of behavior (member functions, methods). In other words, a class is like a </a:t>
            </a:r>
            <a:r>
              <a:rPr lang="en-US" dirty="0" smtClean="0"/>
              <a:t>blueprint</a:t>
            </a:r>
            <a:r>
              <a:rPr lang="en-US" dirty="0"/>
              <a:t>, it defines the data and behavior of a type</a:t>
            </a:r>
            <a:r>
              <a:rPr lang="en-US" dirty="0" smtClean="0"/>
              <a:t>.</a:t>
            </a:r>
          </a:p>
          <a:p>
            <a:pPr marL="0" indent="0">
              <a:buNone/>
            </a:pPr>
            <a:endParaRPr lang="en-US" dirty="0" smtClean="0"/>
          </a:p>
          <a:p>
            <a:pPr marL="0" indent="0">
              <a:buNone/>
            </a:pPr>
            <a:r>
              <a:rPr lang="en-US" dirty="0"/>
              <a:t>The definition above creates an empty class named </a:t>
            </a:r>
            <a:r>
              <a:rPr lang="en-US" dirty="0" smtClean="0"/>
              <a:t>Viva. </a:t>
            </a:r>
            <a:r>
              <a:rPr lang="en-US" dirty="0"/>
              <a:t>The only thing it can do is create new </a:t>
            </a:r>
            <a:r>
              <a:rPr lang="en-US" dirty="0" smtClean="0"/>
              <a:t>Viva </a:t>
            </a:r>
            <a:r>
              <a:rPr lang="en-US" dirty="0"/>
              <a:t>objects:</a:t>
            </a:r>
          </a:p>
          <a:p>
            <a:pPr marL="0" indent="0">
              <a:buNone/>
            </a:pPr>
            <a:r>
              <a:rPr lang="en-US" dirty="0" smtClean="0"/>
              <a:t>class Viva </a:t>
            </a:r>
            <a:r>
              <a:rPr lang="en-US" dirty="0"/>
              <a:t>{</a:t>
            </a:r>
          </a:p>
          <a:p>
            <a:pPr marL="0" indent="0">
              <a:buNone/>
            </a:pPr>
            <a:r>
              <a:rPr lang="en-US" dirty="0" smtClean="0"/>
              <a:t>}</a:t>
            </a:r>
          </a:p>
          <a:p>
            <a:pPr marL="0" indent="0">
              <a:buNone/>
            </a:pPr>
            <a:endParaRPr lang="en-US" dirty="0"/>
          </a:p>
          <a:p>
            <a:pPr marL="0" indent="0">
              <a:buNone/>
            </a:pPr>
            <a:r>
              <a:rPr lang="en-US" dirty="0" err="1"/>
              <a:t>var</a:t>
            </a:r>
            <a:r>
              <a:rPr lang="en-US" dirty="0"/>
              <a:t> </a:t>
            </a:r>
            <a:r>
              <a:rPr lang="en-US" dirty="0" err="1" smtClean="0"/>
              <a:t>vivaObj</a:t>
            </a:r>
            <a:r>
              <a:rPr lang="en-US" dirty="0" smtClean="0"/>
              <a:t> </a:t>
            </a:r>
            <a:r>
              <a:rPr lang="en-US" dirty="0"/>
              <a:t>= </a:t>
            </a:r>
            <a:r>
              <a:rPr lang="en-US" dirty="0" smtClean="0"/>
              <a:t>Viva()</a:t>
            </a:r>
          </a:p>
          <a:p>
            <a:pPr marL="0" indent="0">
              <a:buNone/>
            </a:pPr>
            <a:r>
              <a:rPr lang="en-US" dirty="0"/>
              <a:t>In the example above </a:t>
            </a:r>
            <a:r>
              <a:rPr lang="en-US" dirty="0" err="1" smtClean="0"/>
              <a:t>vivaObj</a:t>
            </a:r>
            <a:r>
              <a:rPr lang="en-US" dirty="0" smtClean="0"/>
              <a:t> is </a:t>
            </a:r>
            <a:r>
              <a:rPr lang="en-US" dirty="0"/>
              <a:t>an instance of the </a:t>
            </a:r>
            <a:r>
              <a:rPr lang="en-US" dirty="0" smtClean="0"/>
              <a:t>Viva class</a:t>
            </a:r>
            <a:r>
              <a:rPr lang="en-US" dirty="0"/>
              <a:t>.</a:t>
            </a:r>
          </a:p>
        </p:txBody>
      </p:sp>
    </p:spTree>
    <p:extLst>
      <p:ext uri="{BB962C8B-B14F-4D97-AF65-F5344CB8AC3E}">
        <p14:creationId xmlns:p14="http://schemas.microsoft.com/office/powerpoint/2010/main" val="7492418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Properties</a:t>
            </a:r>
            <a:br>
              <a:rPr lang="en-US" dirty="0"/>
            </a:br>
            <a:endParaRPr lang="en-US" dirty="0"/>
          </a:p>
        </p:txBody>
      </p:sp>
      <p:sp>
        <p:nvSpPr>
          <p:cNvPr id="3" name="Content Placeholder 2"/>
          <p:cNvSpPr>
            <a:spLocks noGrp="1"/>
          </p:cNvSpPr>
          <p:nvPr>
            <p:ph idx="1"/>
          </p:nvPr>
        </p:nvSpPr>
        <p:spPr/>
        <p:txBody>
          <a:bodyPr/>
          <a:lstStyle/>
          <a:p>
            <a:pPr marL="0" indent="0">
              <a:buNone/>
            </a:pPr>
            <a:r>
              <a:rPr lang="en-US" dirty="0"/>
              <a:t>Classes and instances can have associated values named properties</a:t>
            </a:r>
            <a:r>
              <a:rPr lang="en-US" dirty="0" smtClean="0"/>
              <a:t>.</a:t>
            </a:r>
          </a:p>
          <a:p>
            <a:pPr marL="0" indent="0">
              <a:buNone/>
            </a:pPr>
            <a:r>
              <a:rPr lang="en-US" dirty="0"/>
              <a:t>class Square {</a:t>
            </a:r>
          </a:p>
          <a:p>
            <a:pPr marL="0" indent="0">
              <a:buNone/>
            </a:pPr>
            <a:r>
              <a:rPr lang="is-IS" dirty="0"/>
              <a:t>    var length: Int = </a:t>
            </a:r>
            <a:r>
              <a:rPr lang="is-IS" dirty="0" smtClean="0"/>
              <a:t>1</a:t>
            </a:r>
          </a:p>
          <a:p>
            <a:pPr marL="0" indent="0">
              <a:buNone/>
            </a:pPr>
            <a:r>
              <a:rPr lang="is-IS" dirty="0" smtClean="0"/>
              <a:t>}</a:t>
            </a:r>
          </a:p>
          <a:p>
            <a:pPr marL="0" indent="0">
              <a:buNone/>
            </a:pPr>
            <a:endParaRPr lang="is-IS" dirty="0"/>
          </a:p>
          <a:p>
            <a:pPr marL="0" indent="0">
              <a:buNone/>
            </a:pPr>
            <a:r>
              <a:rPr lang="en-US" dirty="0"/>
              <a:t>The Square class has a length property that has a default value of 1.</a:t>
            </a:r>
          </a:p>
          <a:p>
            <a:pPr marL="0" indent="0">
              <a:buNone/>
            </a:pPr>
            <a:r>
              <a:rPr lang="en-US" dirty="0"/>
              <a:t>In order to create squares with a different length than 1 we need to write a custom initializer</a:t>
            </a:r>
            <a:r>
              <a:rPr lang="en-US" dirty="0" smtClean="0"/>
              <a:t>.</a:t>
            </a:r>
          </a:p>
          <a:p>
            <a:pPr marL="0" indent="0">
              <a:buNone/>
            </a:pPr>
            <a:endParaRPr lang="en-US" dirty="0"/>
          </a:p>
        </p:txBody>
      </p:sp>
    </p:spTree>
    <p:extLst>
      <p:ext uri="{BB962C8B-B14F-4D97-AF65-F5344CB8AC3E}">
        <p14:creationId xmlns:p14="http://schemas.microsoft.com/office/powerpoint/2010/main" val="16315181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9648" y="419607"/>
            <a:ext cx="10058400" cy="6116659"/>
          </a:xfrm>
        </p:spPr>
        <p:txBody>
          <a:bodyPr>
            <a:normAutofit fontScale="77500" lnSpcReduction="20000"/>
          </a:bodyPr>
          <a:lstStyle/>
          <a:p>
            <a:pPr marL="0" indent="0">
              <a:buNone/>
            </a:pPr>
            <a:r>
              <a:rPr lang="en-US" dirty="0"/>
              <a:t>class Square {</a:t>
            </a:r>
          </a:p>
          <a:p>
            <a:pPr marL="0" indent="0">
              <a:buNone/>
            </a:pPr>
            <a:r>
              <a:rPr lang="is-IS" dirty="0"/>
              <a:t>    var length: Int = 1</a:t>
            </a:r>
          </a:p>
          <a:p>
            <a:pPr marL="0" indent="0">
              <a:buNone/>
            </a:pPr>
            <a:endParaRPr lang="is-IS" dirty="0"/>
          </a:p>
          <a:p>
            <a:pPr marL="0" indent="0">
              <a:buNone/>
            </a:pPr>
            <a:r>
              <a:rPr lang="en-US" dirty="0"/>
              <a:t>    </a:t>
            </a:r>
            <a:r>
              <a:rPr lang="en-US" dirty="0" err="1"/>
              <a:t>init</a:t>
            </a:r>
            <a:r>
              <a:rPr lang="en-US" dirty="0"/>
              <a:t>(length: </a:t>
            </a:r>
            <a:r>
              <a:rPr lang="en-US" dirty="0" err="1"/>
              <a:t>Int</a:t>
            </a:r>
            <a:r>
              <a:rPr lang="en-US" dirty="0"/>
              <a:t>) {</a:t>
            </a:r>
          </a:p>
          <a:p>
            <a:pPr marL="0" indent="0">
              <a:buNone/>
            </a:pPr>
            <a:r>
              <a:rPr lang="en-US" dirty="0"/>
              <a:t>        </a:t>
            </a:r>
            <a:r>
              <a:rPr lang="en-US" dirty="0" err="1"/>
              <a:t>self.length</a:t>
            </a:r>
            <a:r>
              <a:rPr lang="en-US" dirty="0"/>
              <a:t> = length</a:t>
            </a:r>
          </a:p>
          <a:p>
            <a:pPr marL="0" indent="0">
              <a:buNone/>
            </a:pPr>
            <a:r>
              <a:rPr lang="en-US" dirty="0"/>
              <a:t>    }</a:t>
            </a:r>
          </a:p>
          <a:p>
            <a:pPr marL="0" indent="0">
              <a:buNone/>
            </a:pPr>
            <a:r>
              <a:rPr lang="en-US" dirty="0" smtClean="0"/>
              <a:t>  }</a:t>
            </a:r>
            <a:endParaRPr lang="en-US" dirty="0"/>
          </a:p>
          <a:p>
            <a:pPr marL="0" indent="0">
              <a:buNone/>
            </a:pPr>
            <a:endParaRPr lang="en-US" dirty="0"/>
          </a:p>
          <a:p>
            <a:pPr marL="0" indent="0">
              <a:buNone/>
            </a:pPr>
            <a:r>
              <a:rPr lang="en-US" dirty="0" err="1"/>
              <a:t>var</a:t>
            </a:r>
            <a:r>
              <a:rPr lang="en-US" dirty="0"/>
              <a:t> </a:t>
            </a:r>
            <a:r>
              <a:rPr lang="en-US" dirty="0" err="1"/>
              <a:t>firstSquare</a:t>
            </a:r>
            <a:r>
              <a:rPr lang="en-US" dirty="0"/>
              <a:t> = Square(length: 3)</a:t>
            </a:r>
          </a:p>
          <a:p>
            <a:pPr marL="0" indent="0">
              <a:buNone/>
            </a:pPr>
            <a:r>
              <a:rPr lang="en-US" dirty="0" err="1"/>
              <a:t>println</a:t>
            </a:r>
            <a:r>
              <a:rPr lang="en-US" dirty="0"/>
              <a:t>(</a:t>
            </a:r>
            <a:r>
              <a:rPr lang="en-US" dirty="0" err="1"/>
              <a:t>firstSquare.length</a:t>
            </a:r>
            <a:r>
              <a:rPr lang="en-US" dirty="0"/>
              <a:t>)</a:t>
            </a:r>
          </a:p>
          <a:p>
            <a:pPr marL="0" indent="0">
              <a:buNone/>
            </a:pPr>
            <a:endParaRPr lang="en-US" dirty="0"/>
          </a:p>
          <a:p>
            <a:pPr marL="0" indent="0">
              <a:buNone/>
            </a:pPr>
            <a:r>
              <a:rPr lang="en-US" dirty="0" err="1"/>
              <a:t>var</a:t>
            </a:r>
            <a:r>
              <a:rPr lang="en-US" dirty="0"/>
              <a:t> </a:t>
            </a:r>
            <a:r>
              <a:rPr lang="en-US" dirty="0" err="1"/>
              <a:t>secondSquare</a:t>
            </a:r>
            <a:r>
              <a:rPr lang="en-US" dirty="0"/>
              <a:t> = Square(length: 10)</a:t>
            </a:r>
          </a:p>
          <a:p>
            <a:pPr marL="0" indent="0">
              <a:buNone/>
            </a:pPr>
            <a:r>
              <a:rPr lang="en-US" dirty="0" err="1"/>
              <a:t>println</a:t>
            </a:r>
            <a:r>
              <a:rPr lang="en-US" dirty="0"/>
              <a:t>(</a:t>
            </a:r>
            <a:r>
              <a:rPr lang="en-US" dirty="0" err="1"/>
              <a:t>secondSquare.length</a:t>
            </a:r>
            <a:r>
              <a:rPr lang="en-US" dirty="0"/>
              <a:t>)</a:t>
            </a:r>
          </a:p>
          <a:p>
            <a:pPr marL="0" indent="0">
              <a:buNone/>
            </a:pPr>
            <a:endParaRPr lang="en-US" dirty="0"/>
          </a:p>
          <a:p>
            <a:pPr marL="0" indent="0">
              <a:buNone/>
            </a:pPr>
            <a:r>
              <a:rPr lang="en-US" dirty="0"/>
              <a:t>if </a:t>
            </a:r>
            <a:r>
              <a:rPr lang="en-US" dirty="0" err="1"/>
              <a:t>firstSquare.length</a:t>
            </a:r>
            <a:r>
              <a:rPr lang="en-US" dirty="0"/>
              <a:t> &lt; </a:t>
            </a:r>
            <a:r>
              <a:rPr lang="en-US" dirty="0" err="1"/>
              <a:t>secondSquare.length</a:t>
            </a:r>
            <a:r>
              <a:rPr lang="en-US" dirty="0"/>
              <a:t> {</a:t>
            </a:r>
          </a:p>
          <a:p>
            <a:pPr marL="0" indent="0">
              <a:buNone/>
            </a:pPr>
            <a:r>
              <a:rPr lang="en-US" dirty="0"/>
              <a:t>    </a:t>
            </a:r>
            <a:r>
              <a:rPr lang="en-US" dirty="0" err="1"/>
              <a:t>println</a:t>
            </a:r>
            <a:r>
              <a:rPr lang="en-US" dirty="0"/>
              <a:t>("the small square has the length \(</a:t>
            </a:r>
            <a:r>
              <a:rPr lang="en-US" dirty="0" err="1"/>
              <a:t>firstSquare.length</a:t>
            </a:r>
            <a:r>
              <a:rPr lang="en-US" dirty="0"/>
              <a:t>)")</a:t>
            </a:r>
          </a:p>
          <a:p>
            <a:pPr marL="0" indent="0">
              <a:buNone/>
            </a:pPr>
            <a:r>
              <a:rPr lang="da-DK" dirty="0"/>
              <a:t>} </a:t>
            </a:r>
            <a:r>
              <a:rPr lang="da-DK" dirty="0" err="1"/>
              <a:t>else</a:t>
            </a:r>
            <a:r>
              <a:rPr lang="da-DK" dirty="0"/>
              <a:t> {</a:t>
            </a:r>
          </a:p>
          <a:p>
            <a:pPr marL="0" indent="0">
              <a:buNone/>
            </a:pPr>
            <a:r>
              <a:rPr lang="da-DK" dirty="0"/>
              <a:t>    </a:t>
            </a:r>
            <a:r>
              <a:rPr lang="da-DK" dirty="0" err="1"/>
              <a:t>println</a:t>
            </a:r>
            <a:r>
              <a:rPr lang="da-DK" dirty="0"/>
              <a:t>("the small </a:t>
            </a:r>
            <a:r>
              <a:rPr lang="da-DK" dirty="0" err="1"/>
              <a:t>square</a:t>
            </a:r>
            <a:r>
              <a:rPr lang="da-DK" dirty="0"/>
              <a:t> has the </a:t>
            </a:r>
            <a:r>
              <a:rPr lang="da-DK" dirty="0" err="1"/>
              <a:t>length</a:t>
            </a:r>
            <a:r>
              <a:rPr lang="da-DK" dirty="0"/>
              <a:t> \(</a:t>
            </a:r>
            <a:r>
              <a:rPr lang="da-DK" dirty="0" err="1"/>
              <a:t>secondSquare.length</a:t>
            </a:r>
            <a:r>
              <a:rPr lang="da-DK" dirty="0"/>
              <a:t>)")</a:t>
            </a:r>
          </a:p>
          <a:p>
            <a:pPr marL="0" indent="0">
              <a:buNone/>
            </a:pPr>
            <a:r>
              <a:rPr lang="da-DK" dirty="0"/>
              <a:t>}</a:t>
            </a:r>
            <a:endParaRPr lang="en-US" dirty="0"/>
          </a:p>
        </p:txBody>
      </p:sp>
    </p:spTree>
    <p:extLst>
      <p:ext uri="{BB962C8B-B14F-4D97-AF65-F5344CB8AC3E}">
        <p14:creationId xmlns:p14="http://schemas.microsoft.com/office/powerpoint/2010/main" val="196070985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Wood Type</Template>
  <TotalTime>2193</TotalTime>
  <Words>1085</Words>
  <Application>Microsoft Macintosh PowerPoint</Application>
  <PresentationFormat>Widescreen</PresentationFormat>
  <Paragraphs>235</Paragraphs>
  <Slides>27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Calibri</vt:lpstr>
      <vt:lpstr>Rockwell</vt:lpstr>
      <vt:lpstr>Rockwell Condensed</vt:lpstr>
      <vt:lpstr>Rockwell Extra Bold</vt:lpstr>
      <vt:lpstr>Times New Roman</vt:lpstr>
      <vt:lpstr>Wingdings</vt:lpstr>
      <vt:lpstr>Wood Type</vt:lpstr>
      <vt:lpstr>Swift Day 03</vt:lpstr>
      <vt:lpstr>Summary</vt:lpstr>
      <vt:lpstr>Object oriented programming overview </vt:lpstr>
      <vt:lpstr>There are 3 key aspects of object oriented programming: </vt:lpstr>
      <vt:lpstr>There are 3 key aspects of object oriented programming: </vt:lpstr>
      <vt:lpstr>OOP in swift</vt:lpstr>
      <vt:lpstr>Classes and Objects</vt:lpstr>
      <vt:lpstr>Properties </vt:lpstr>
      <vt:lpstr>PowerPoint Presentation</vt:lpstr>
      <vt:lpstr>Properties in swift</vt:lpstr>
      <vt:lpstr>PowerPoint Presentation</vt:lpstr>
      <vt:lpstr>PowerPoint Presentation</vt:lpstr>
      <vt:lpstr>Property Observers</vt:lpstr>
      <vt:lpstr>PowerPoint Presentation</vt:lpstr>
      <vt:lpstr>Methods </vt:lpstr>
      <vt:lpstr>Inheritance - Overriding </vt:lpstr>
      <vt:lpstr>PowerPoint Presentation</vt:lpstr>
      <vt:lpstr>Base class </vt:lpstr>
      <vt:lpstr>Protocols </vt:lpstr>
      <vt:lpstr>Polymorphism </vt:lpstr>
      <vt:lpstr>Classes and Structures </vt:lpstr>
      <vt:lpstr>Classes and Structures</vt:lpstr>
      <vt:lpstr>PowerPoint Presentation</vt:lpstr>
      <vt:lpstr>Design Pattern overview</vt:lpstr>
      <vt:lpstr>Design Pattern overview</vt:lpstr>
      <vt:lpstr>Closures </vt:lpstr>
      <vt:lpstr>Demo</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Son Dang Thai</dc:creator>
  <cp:lastModifiedBy>Microsoft Office User</cp:lastModifiedBy>
  <cp:revision>168</cp:revision>
  <dcterms:created xsi:type="dcterms:W3CDTF">2015-09-16T11:35:05Z</dcterms:created>
  <dcterms:modified xsi:type="dcterms:W3CDTF">2015-09-22T13:08:56Z</dcterms:modified>
</cp:coreProperties>
</file>