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2" r:id="rId1"/>
  </p:sldMasterIdLst>
  <p:notesMasterIdLst>
    <p:notesMasterId r:id="rId26"/>
  </p:notesMasterIdLst>
  <p:sldIdLst>
    <p:sldId id="256" r:id="rId2"/>
    <p:sldId id="257" r:id="rId3"/>
    <p:sldId id="258" r:id="rId4"/>
    <p:sldId id="264"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6"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9"/>
    <p:restoredTop sz="88016"/>
  </p:normalViewPr>
  <p:slideViewPr>
    <p:cSldViewPr snapToGrid="0" snapToObjects="1">
      <p:cViewPr varScale="1">
        <p:scale>
          <a:sx n="115" d="100"/>
          <a:sy n="115" d="100"/>
        </p:scale>
        <p:origin x="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24818-B144-234D-A190-A5C1E57B4188}" type="datetimeFigureOut">
              <a:rPr lang="en-US" smtClean="0"/>
              <a:t>9/23/15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92DD8-75CE-934C-8EA2-70F79301C992}" type="slidenum">
              <a:rPr lang="en-US" smtClean="0"/>
              <a:t>‹#›</a:t>
            </a:fld>
            <a:endParaRPr lang="en-US"/>
          </a:p>
        </p:txBody>
      </p:sp>
    </p:spTree>
    <p:extLst>
      <p:ext uri="{BB962C8B-B14F-4D97-AF65-F5344CB8AC3E}">
        <p14:creationId xmlns:p14="http://schemas.microsoft.com/office/powerpoint/2010/main" val="12102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 Automatic reference counting</a:t>
            </a:r>
          </a:p>
          <a:p>
            <a:r>
              <a:rPr lang="en-US" dirty="0" smtClean="0"/>
              <a:t>What: Swift using ARC to track and manage app's memory usage. ARC automatically free up the memory used by class instances when those instance are no longer needed.</a:t>
            </a:r>
          </a:p>
          <a:p>
            <a:r>
              <a:rPr lang="en-US" dirty="0" smtClean="0"/>
              <a:t>(only applies to instances of classes. structures and enumerations are value type, not reference type)</a:t>
            </a:r>
          </a:p>
          <a:p>
            <a:r>
              <a:rPr lang="en-US" dirty="0" smtClean="0"/>
              <a:t>How ARC work: every time you create a new instance of a class, ARC allocates a chunk of memory to store information about that instance (information about type of the instance, together with the value of any stored properties associated with that instance) </a:t>
            </a:r>
          </a:p>
          <a:p>
            <a:r>
              <a:rPr lang="en-US" dirty="0" smtClean="0"/>
              <a:t>When an instance is no longer needed, ARC free up the memory used by that instance so that the memory can be used for other purpose instead. </a:t>
            </a:r>
          </a:p>
          <a:p>
            <a:r>
              <a:rPr lang="en-US" dirty="0" smtClean="0"/>
              <a:t>If you try to access the instance were to </a:t>
            </a:r>
            <a:r>
              <a:rPr lang="en-US" dirty="0" err="1" smtClean="0"/>
              <a:t>deallocate</a:t>
            </a:r>
            <a:r>
              <a:rPr lang="en-US" dirty="0" smtClean="0"/>
              <a:t>, your app would most like crash.</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3</a:t>
            </a:fld>
            <a:endParaRPr lang="en-US"/>
          </a:p>
        </p:txBody>
      </p:sp>
    </p:spTree>
    <p:extLst>
      <p:ext uri="{BB962C8B-B14F-4D97-AF65-F5344CB8AC3E}">
        <p14:creationId xmlns:p14="http://schemas.microsoft.com/office/powerpoint/2010/main" val="58610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21</a:t>
            </a:fld>
            <a:endParaRPr lang="en-US"/>
          </a:p>
        </p:txBody>
      </p:sp>
    </p:spTree>
    <p:extLst>
      <p:ext uri="{BB962C8B-B14F-4D97-AF65-F5344CB8AC3E}">
        <p14:creationId xmlns:p14="http://schemas.microsoft.com/office/powerpoint/2010/main" val="31663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22</a:t>
            </a:fld>
            <a:endParaRPr lang="en-US"/>
          </a:p>
        </p:txBody>
      </p:sp>
    </p:spTree>
    <p:extLst>
      <p:ext uri="{BB962C8B-B14F-4D97-AF65-F5344CB8AC3E}">
        <p14:creationId xmlns:p14="http://schemas.microsoft.com/office/powerpoint/2010/main" val="83534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-Checking Type</a:t>
            </a:r>
          </a:p>
          <a:p>
            <a:r>
              <a:rPr lang="en-US" dirty="0" smtClean="0"/>
              <a:t>Use the type check operator (is) to check whether an instance is of a certain subclass type. The type check operator returns true if the instance is of that subclass type and false if it is not.</a:t>
            </a:r>
          </a:p>
          <a:p>
            <a:r>
              <a:rPr lang="en-US" dirty="0" smtClean="0"/>
              <a:t>demo code</a:t>
            </a:r>
          </a:p>
          <a:p>
            <a:r>
              <a:rPr lang="en-US" dirty="0" smtClean="0"/>
              <a:t>-Downcast   </a:t>
            </a:r>
          </a:p>
          <a:p>
            <a:r>
              <a:rPr lang="en-US" dirty="0" smtClean="0"/>
              <a:t>A constant or variable of a certain class type may actually refer to an instance of a subclass behind the scenes. Where you believe this is the case, you can try to downcast to the subclass type with a type cast operator (as? or as!).	</a:t>
            </a:r>
          </a:p>
          <a:p>
            <a:r>
              <a:rPr lang="en-US" dirty="0" smtClean="0"/>
              <a:t>****	</a:t>
            </a:r>
          </a:p>
          <a:p>
            <a:r>
              <a:rPr lang="en-US" dirty="0" smtClean="0"/>
              <a:t>NOTE	</a:t>
            </a:r>
          </a:p>
          <a:p>
            <a:r>
              <a:rPr lang="en-US" dirty="0" smtClean="0"/>
              <a:t>Casting does not actually modify the instance or change its values. The underlying instance remains the same; it is simply treated and accessed as an instance of the type to which it has been cast.	</a:t>
            </a:r>
          </a:p>
          <a:p>
            <a:r>
              <a:rPr lang="en-US" dirty="0" smtClean="0"/>
              <a:t>****</a:t>
            </a:r>
          </a:p>
          <a:p>
            <a:r>
              <a:rPr lang="en-US" dirty="0" smtClean="0"/>
              <a:t>-Type Casting for Any and </a:t>
            </a:r>
            <a:r>
              <a:rPr lang="en-US" dirty="0" err="1" smtClean="0"/>
              <a:t>AnyObject</a:t>
            </a:r>
            <a:endParaRPr lang="en-US" dirty="0" smtClean="0"/>
          </a:p>
          <a:p>
            <a:r>
              <a:rPr lang="en-US" dirty="0" smtClean="0"/>
              <a:t>Swift provides two special type aliases for working with non-specific types:</a:t>
            </a:r>
          </a:p>
          <a:p>
            <a:r>
              <a:rPr lang="en-US" dirty="0" smtClean="0"/>
              <a:t>+ </a:t>
            </a:r>
            <a:r>
              <a:rPr lang="en-US" dirty="0" err="1" smtClean="0"/>
              <a:t>AnyObject</a:t>
            </a:r>
            <a:r>
              <a:rPr lang="en-US" dirty="0" smtClean="0"/>
              <a:t> can represent an instance of any class type.</a:t>
            </a:r>
          </a:p>
          <a:p>
            <a:r>
              <a:rPr lang="en-US" dirty="0" smtClean="0"/>
              <a:t>+ Any can represent an instance of any type at all, including function types.</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23</a:t>
            </a:fld>
            <a:endParaRPr lang="en-US"/>
          </a:p>
        </p:txBody>
      </p:sp>
    </p:spTree>
    <p:extLst>
      <p:ext uri="{BB962C8B-B14F-4D97-AF65-F5344CB8AC3E}">
        <p14:creationId xmlns:p14="http://schemas.microsoft.com/office/powerpoint/2010/main" val="151856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Enumerations are often created to support a specific class or structure’s functionality. Similarly, it can be convenient to define utility classes and structures purely for use within the context of a more complex type. To accomplish this, Swift enables you to define nested types, whereby you nest supporting enumerations, classes, and structures within the definition of the type they support.</a:t>
            </a:r>
          </a:p>
          <a:p>
            <a:r>
              <a:rPr lang="en-US" dirty="0" smtClean="0"/>
              <a:t>(</a:t>
            </a:r>
            <a:r>
              <a:rPr lang="en-US" dirty="0" err="1" smtClean="0"/>
              <a:t>Kiểu</a:t>
            </a:r>
            <a:r>
              <a:rPr lang="en-US" dirty="0" smtClean="0"/>
              <a:t> Enumerations </a:t>
            </a:r>
            <a:r>
              <a:rPr lang="en-US" dirty="0" err="1" smtClean="0"/>
              <a:t>thường</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học</a:t>
            </a:r>
            <a:r>
              <a:rPr lang="en-US" dirty="0" smtClean="0"/>
              <a:t> </a:t>
            </a:r>
            <a:r>
              <a:rPr lang="en-US" dirty="0" err="1" smtClean="0"/>
              <a:t>cụ</a:t>
            </a:r>
            <a:r>
              <a:rPr lang="en-US" dirty="0" smtClean="0"/>
              <a:t> </a:t>
            </a:r>
            <a:r>
              <a:rPr lang="en-US" dirty="0" err="1" smtClean="0"/>
              <a:t>thể</a:t>
            </a:r>
            <a:r>
              <a:rPr lang="en-US" dirty="0" smtClean="0"/>
              <a:t> </a:t>
            </a:r>
            <a:r>
              <a:rPr lang="en-US" dirty="0" err="1" smtClean="0"/>
              <a:t>hoặc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thuận</a:t>
            </a:r>
            <a:r>
              <a:rPr lang="en-US" dirty="0" smtClean="0"/>
              <a:t> </a:t>
            </a:r>
            <a:r>
              <a:rPr lang="en-US" dirty="0" err="1" smtClean="0"/>
              <a:t>tiện</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tiện</a:t>
            </a:r>
            <a:r>
              <a:rPr lang="en-US" dirty="0" smtClean="0"/>
              <a:t> </a:t>
            </a:r>
            <a:r>
              <a:rPr lang="en-US" dirty="0" err="1" smtClean="0"/>
              <a:t>ích</a:t>
            </a:r>
            <a:r>
              <a:rPr lang="en-US" dirty="0" smtClean="0"/>
              <a:t> </a:t>
            </a:r>
            <a:r>
              <a:rPr lang="en-US" dirty="0" err="1" smtClean="0"/>
              <a:t>và</a:t>
            </a:r>
            <a:r>
              <a:rPr lang="en-US" dirty="0" smtClean="0"/>
              <a:t> </a:t>
            </a:r>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hơn</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điều</a:t>
            </a:r>
            <a:r>
              <a:rPr lang="en-US" dirty="0" smtClean="0"/>
              <a:t> </a:t>
            </a:r>
            <a:r>
              <a:rPr lang="en-US" dirty="0" err="1" smtClean="0"/>
              <a:t>này</a:t>
            </a:r>
            <a:r>
              <a:rPr lang="en-US" dirty="0" smtClean="0"/>
              <a:t>, Swift </a:t>
            </a:r>
            <a:r>
              <a:rPr lang="en-US" dirty="0" err="1" smtClean="0"/>
              <a:t>cho</a:t>
            </a:r>
            <a:r>
              <a:rPr lang="en-US" dirty="0" smtClean="0"/>
              <a:t> </a:t>
            </a:r>
            <a:r>
              <a:rPr lang="en-US" dirty="0" err="1" smtClean="0"/>
              <a:t>phép</a:t>
            </a:r>
            <a:r>
              <a:rPr lang="en-US" dirty="0" smtClean="0"/>
              <a:t> </a:t>
            </a:r>
            <a:r>
              <a:rPr lang="en-US" dirty="0" err="1" smtClean="0"/>
              <a:t>bạn</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lồng</a:t>
            </a:r>
            <a:r>
              <a:rPr lang="en-US" dirty="0" smtClean="0"/>
              <a:t> </a:t>
            </a:r>
            <a:r>
              <a:rPr lang="en-US" dirty="0" err="1" smtClean="0"/>
              <a:t>nhau</a:t>
            </a:r>
            <a:r>
              <a:rPr lang="en-US" dirty="0" smtClean="0"/>
              <a:t>, </a:t>
            </a:r>
            <a:r>
              <a:rPr lang="en-US" dirty="0" err="1" smtClean="0"/>
              <a:t>nhờ</a:t>
            </a:r>
            <a:r>
              <a:rPr lang="en-US" dirty="0" smtClean="0"/>
              <a:t> </a:t>
            </a:r>
            <a:r>
              <a:rPr lang="en-US" dirty="0" err="1" smtClean="0"/>
              <a:t>đó</a:t>
            </a:r>
            <a:r>
              <a:rPr lang="en-US" dirty="0" smtClean="0"/>
              <a:t> </a:t>
            </a:r>
            <a:r>
              <a:rPr lang="en-US" dirty="0" err="1" smtClean="0"/>
              <a:t>mà</a:t>
            </a:r>
            <a:r>
              <a:rPr lang="en-US" dirty="0" smtClean="0"/>
              <a:t> </a:t>
            </a:r>
            <a:r>
              <a:rPr lang="en-US" dirty="0" err="1" smtClean="0"/>
              <a:t>bạn</a:t>
            </a:r>
            <a:r>
              <a:rPr lang="en-US" dirty="0" smtClean="0"/>
              <a:t> </a:t>
            </a:r>
            <a:r>
              <a:rPr lang="en-US" dirty="0" err="1" smtClean="0"/>
              <a:t>tổ</a:t>
            </a:r>
            <a:r>
              <a:rPr lang="en-US" dirty="0" smtClean="0"/>
              <a:t> </a:t>
            </a:r>
            <a:r>
              <a:rPr lang="en-US" dirty="0" err="1" smtClean="0"/>
              <a:t>hỗ</a:t>
            </a:r>
            <a:r>
              <a:rPr lang="en-US" dirty="0" smtClean="0"/>
              <a:t> </a:t>
            </a:r>
            <a:r>
              <a:rPr lang="en-US" dirty="0" err="1" smtClean="0"/>
              <a:t>trợ</a:t>
            </a:r>
            <a:r>
              <a:rPr lang="en-US" dirty="0" smtClean="0"/>
              <a:t> </a:t>
            </a:r>
            <a:r>
              <a:rPr lang="en-US" dirty="0" err="1" smtClean="0"/>
              <a:t>kiểu</a:t>
            </a:r>
            <a:r>
              <a:rPr lang="en-US" dirty="0" smtClean="0"/>
              <a:t> </a:t>
            </a:r>
            <a:r>
              <a:rPr lang="en-US" dirty="0" err="1" smtClean="0"/>
              <a:t>liệt</a:t>
            </a:r>
            <a:r>
              <a:rPr lang="en-US" dirty="0" smtClean="0"/>
              <a:t> </a:t>
            </a:r>
            <a:r>
              <a:rPr lang="en-US" dirty="0" err="1" smtClean="0"/>
              <a:t>kê</a:t>
            </a:r>
            <a:r>
              <a:rPr lang="en-US" dirty="0" smtClean="0"/>
              <a:t>, </a:t>
            </a:r>
            <a:r>
              <a:rPr lang="en-US" dirty="0" err="1" smtClean="0"/>
              <a:t>các</a:t>
            </a:r>
            <a:r>
              <a:rPr lang="en-US" dirty="0" smtClean="0"/>
              <a:t> </a:t>
            </a:r>
            <a:r>
              <a:rPr lang="en-US" dirty="0" err="1" smtClean="0"/>
              <a:t>lớp</a:t>
            </a:r>
            <a:r>
              <a:rPr lang="en-US" dirty="0" smtClean="0"/>
              <a:t> </a:t>
            </a:r>
            <a:r>
              <a:rPr lang="en-US" dirty="0" err="1" smtClean="0"/>
              <a:t>và</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bên</a:t>
            </a:r>
            <a:r>
              <a:rPr lang="en-US" dirty="0" smtClean="0"/>
              <a:t> </a:t>
            </a:r>
            <a:r>
              <a:rPr lang="en-US" dirty="0" err="1" smtClean="0"/>
              <a:t>trong</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của</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họ</a:t>
            </a:r>
            <a:r>
              <a:rPr lang="en-US" dirty="0" smtClean="0"/>
              <a:t> </a:t>
            </a:r>
            <a:r>
              <a:rPr lang="en-US" dirty="0" err="1" smtClean="0"/>
              <a:t>hỗ</a:t>
            </a:r>
            <a:r>
              <a:rPr lang="en-US" dirty="0" smtClean="0"/>
              <a:t> </a:t>
            </a:r>
            <a:r>
              <a:rPr lang="en-US" dirty="0" err="1" smtClean="0"/>
              <a:t>trợ</a:t>
            </a:r>
            <a:r>
              <a:rPr lang="en-US" dirty="0" smtClean="0"/>
              <a:t>.)</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24</a:t>
            </a:fld>
            <a:endParaRPr lang="en-US"/>
          </a:p>
        </p:txBody>
      </p:sp>
    </p:spTree>
    <p:extLst>
      <p:ext uri="{BB962C8B-B14F-4D97-AF65-F5344CB8AC3E}">
        <p14:creationId xmlns:p14="http://schemas.microsoft.com/office/powerpoint/2010/main" val="119123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4</a:t>
            </a:fld>
            <a:endParaRPr lang="en-US"/>
          </a:p>
        </p:txBody>
      </p:sp>
    </p:spTree>
    <p:extLst>
      <p:ext uri="{BB962C8B-B14F-4D97-AF65-F5344CB8AC3E}">
        <p14:creationId xmlns:p14="http://schemas.microsoft.com/office/powerpoint/2010/main" val="163667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can happen if two class instances hold a strong reference to each other, such that each instance keeps the other alive. This is known as a strong reference cycle. </a:t>
            </a:r>
          </a:p>
          <a:p>
            <a:pPr marL="171450" indent="-171450">
              <a:buFontTx/>
              <a:buChar char="-"/>
            </a:pPr>
            <a:r>
              <a:rPr lang="en-US" dirty="0" smtClean="0"/>
              <a:t>Demo code </a:t>
            </a:r>
          </a:p>
          <a:p>
            <a:pPr marL="171450" indent="-171450">
              <a:buFontTx/>
              <a:buChar char="-"/>
            </a:pPr>
            <a:r>
              <a:rPr lang="en-US" dirty="0" smtClean="0"/>
              <a:t>You resolve strong reference cycles by defining some of the relationships between classes as weak or </a:t>
            </a:r>
            <a:r>
              <a:rPr lang="en-US" dirty="0" err="1" smtClean="0"/>
              <a:t>unowned</a:t>
            </a:r>
            <a:r>
              <a:rPr lang="en-US" dirty="0" smtClean="0"/>
              <a:t> references instead of as strong references.</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6</a:t>
            </a:fld>
            <a:endParaRPr lang="en-US"/>
          </a:p>
        </p:txBody>
      </p:sp>
    </p:spTree>
    <p:extLst>
      <p:ext uri="{BB962C8B-B14F-4D97-AF65-F5344CB8AC3E}">
        <p14:creationId xmlns:p14="http://schemas.microsoft.com/office/powerpoint/2010/main" val="39745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weak reference is a reference that does not keep a strong hold on the instance it refers to, and so does not stop ARC from disposing of the referenced instance.	</a:t>
            </a:r>
          </a:p>
          <a:p>
            <a:r>
              <a:rPr lang="en-US" dirty="0" smtClean="0"/>
              <a:t>****	 </a:t>
            </a:r>
          </a:p>
          <a:p>
            <a:r>
              <a:rPr lang="en-US" dirty="0" smtClean="0"/>
              <a:t>NOTE	</a:t>
            </a:r>
          </a:p>
          <a:p>
            <a:r>
              <a:rPr lang="en-US" dirty="0" smtClean="0"/>
              <a:t>Weak references must be declared as variables, to indicate that their value can change at runtime. A weak reference cannot be declared as a constant.	</a:t>
            </a:r>
          </a:p>
          <a:p>
            <a:r>
              <a:rPr lang="en-US" dirty="0" smtClean="0"/>
              <a:t>****</a:t>
            </a:r>
          </a:p>
          <a:p>
            <a:r>
              <a:rPr lang="en-US" dirty="0" smtClean="0"/>
              <a:t>Use a weak reference to avoid reference cycles whenever it is possible for that reference to have “no value” at some point in its life.</a:t>
            </a:r>
          </a:p>
          <a:p>
            <a:r>
              <a:rPr lang="en-US" dirty="0" smtClean="0"/>
              <a:t>Because weak references are allowed to have “no value”, you must declare every weak reference as having an optional type. Optional types are the preferred way to represent the possibility for “no value” in Swift.</a:t>
            </a:r>
          </a:p>
          <a:p>
            <a:r>
              <a:rPr lang="en-US" dirty="0" smtClean="0"/>
              <a:t>- demo code</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10</a:t>
            </a:fld>
            <a:endParaRPr lang="en-US"/>
          </a:p>
        </p:txBody>
      </p:sp>
    </p:spTree>
    <p:extLst>
      <p:ext uri="{BB962C8B-B14F-4D97-AF65-F5344CB8AC3E}">
        <p14:creationId xmlns:p14="http://schemas.microsoft.com/office/powerpoint/2010/main" val="80275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11</a:t>
            </a:fld>
            <a:endParaRPr lang="en-US"/>
          </a:p>
        </p:txBody>
      </p:sp>
    </p:spTree>
    <p:extLst>
      <p:ext uri="{BB962C8B-B14F-4D97-AF65-F5344CB8AC3E}">
        <p14:creationId xmlns:p14="http://schemas.microsoft.com/office/powerpoint/2010/main" val="103726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13</a:t>
            </a:fld>
            <a:endParaRPr lang="en-US"/>
          </a:p>
        </p:txBody>
      </p:sp>
    </p:spTree>
    <p:extLst>
      <p:ext uri="{BB962C8B-B14F-4D97-AF65-F5344CB8AC3E}">
        <p14:creationId xmlns:p14="http://schemas.microsoft.com/office/powerpoint/2010/main" val="1401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Unowned</a:t>
            </a:r>
            <a:r>
              <a:rPr lang="en-US" dirty="0" smtClean="0"/>
              <a:t> reference</a:t>
            </a:r>
          </a:p>
          <a:p>
            <a:r>
              <a:rPr lang="en-US" dirty="0" smtClean="0"/>
              <a:t>Like weak references, an </a:t>
            </a:r>
            <a:r>
              <a:rPr lang="en-US" dirty="0" err="1" smtClean="0"/>
              <a:t>unowned</a:t>
            </a:r>
            <a:r>
              <a:rPr lang="en-US" dirty="0" smtClean="0"/>
              <a:t> reference does not keep a strong hold on the instance it refers to. Unlike a weak reference, however, an </a:t>
            </a:r>
            <a:r>
              <a:rPr lang="en-US" dirty="0" err="1" smtClean="0"/>
              <a:t>unowned</a:t>
            </a:r>
            <a:r>
              <a:rPr lang="en-US" dirty="0" smtClean="0"/>
              <a:t> reference is assumed to always have a value. Because of this, an </a:t>
            </a:r>
            <a:r>
              <a:rPr lang="en-US" dirty="0" err="1" smtClean="0"/>
              <a:t>unowned</a:t>
            </a:r>
            <a:r>
              <a:rPr lang="en-US" dirty="0" smtClean="0"/>
              <a:t> reference is always defined as a </a:t>
            </a:r>
            <a:r>
              <a:rPr lang="en-US" dirty="0" err="1" smtClean="0"/>
              <a:t>nonoptional</a:t>
            </a:r>
            <a:r>
              <a:rPr lang="en-US" dirty="0" smtClean="0"/>
              <a:t> type.</a:t>
            </a:r>
          </a:p>
          <a:p>
            <a:r>
              <a:rPr lang="en-US" dirty="0" smtClean="0"/>
              <a:t>Because an </a:t>
            </a:r>
            <a:r>
              <a:rPr lang="en-US" dirty="0" err="1" smtClean="0"/>
              <a:t>unowned</a:t>
            </a:r>
            <a:r>
              <a:rPr lang="en-US" dirty="0" smtClean="0"/>
              <a:t> reference is </a:t>
            </a:r>
            <a:r>
              <a:rPr lang="en-US" dirty="0" err="1" smtClean="0"/>
              <a:t>nonoptional</a:t>
            </a:r>
            <a:r>
              <a:rPr lang="en-US" dirty="0" smtClean="0"/>
              <a:t>, you don’t need to unwrap the </a:t>
            </a:r>
            <a:r>
              <a:rPr lang="en-US" dirty="0" err="1" smtClean="0"/>
              <a:t>unowned</a:t>
            </a:r>
            <a:r>
              <a:rPr lang="en-US" dirty="0" smtClean="0"/>
              <a:t> reference each time it is used. An </a:t>
            </a:r>
            <a:r>
              <a:rPr lang="en-US" dirty="0" err="1" smtClean="0"/>
              <a:t>unowned</a:t>
            </a:r>
            <a:r>
              <a:rPr lang="en-US" dirty="0" smtClean="0"/>
              <a:t> reference can always be accessed directly. However, ARC cannot set the reference to nil when the instance it refers to is </a:t>
            </a:r>
            <a:r>
              <a:rPr lang="en-US" dirty="0" err="1" smtClean="0"/>
              <a:t>deallocated</a:t>
            </a:r>
            <a:r>
              <a:rPr lang="en-US" dirty="0" smtClean="0"/>
              <a:t>, because variables of a </a:t>
            </a:r>
            <a:r>
              <a:rPr lang="en-US" dirty="0" err="1" smtClean="0"/>
              <a:t>nonoptional</a:t>
            </a:r>
            <a:r>
              <a:rPr lang="en-US" dirty="0" smtClean="0"/>
              <a:t> type cannot be set to nil.	</a:t>
            </a:r>
          </a:p>
          <a:p>
            <a:r>
              <a:rPr lang="en-US" dirty="0" smtClean="0"/>
              <a:t>****	</a:t>
            </a:r>
          </a:p>
          <a:p>
            <a:r>
              <a:rPr lang="en-US" dirty="0" smtClean="0"/>
              <a:t>NOTE	</a:t>
            </a:r>
          </a:p>
          <a:p>
            <a:r>
              <a:rPr lang="en-US" dirty="0" smtClean="0"/>
              <a:t>If you try to access an </a:t>
            </a:r>
            <a:r>
              <a:rPr lang="en-US" dirty="0" err="1" smtClean="0"/>
              <a:t>unowned</a:t>
            </a:r>
            <a:r>
              <a:rPr lang="en-US" dirty="0" smtClean="0"/>
              <a:t> reference after the instance that it references is </a:t>
            </a:r>
            <a:r>
              <a:rPr lang="en-US" dirty="0" err="1" smtClean="0"/>
              <a:t>deallocated</a:t>
            </a:r>
            <a:r>
              <a:rPr lang="en-US" dirty="0" smtClean="0"/>
              <a:t>, you will trigger a runtime error. Use </a:t>
            </a:r>
            <a:r>
              <a:rPr lang="en-US" dirty="0" err="1" smtClean="0"/>
              <a:t>unowned</a:t>
            </a:r>
            <a:r>
              <a:rPr lang="en-US" dirty="0" smtClean="0"/>
              <a:t> references only when you are sure that the reference will always refer to an instance.	</a:t>
            </a:r>
          </a:p>
          <a:p>
            <a:r>
              <a:rPr lang="en-US" dirty="0" smtClean="0"/>
              <a:t>Note also that Swift guarantees your app will crash if you try to access an </a:t>
            </a:r>
            <a:r>
              <a:rPr lang="en-US" dirty="0" err="1" smtClean="0"/>
              <a:t>unowned</a:t>
            </a:r>
            <a:r>
              <a:rPr lang="en-US" dirty="0" smtClean="0"/>
              <a:t> reference after the instance it references is </a:t>
            </a:r>
            <a:r>
              <a:rPr lang="en-US" dirty="0" err="1" smtClean="0"/>
              <a:t>deallocated</a:t>
            </a:r>
            <a:r>
              <a:rPr lang="en-US" dirty="0" smtClean="0"/>
              <a:t>. You will never encounter unexpected behavior in this situation. Your app will always crash reliably, although you should, of course, prevent it from doing so.	</a:t>
            </a:r>
          </a:p>
          <a:p>
            <a:r>
              <a:rPr lang="en-US" dirty="0" smtClean="0"/>
              <a:t>****</a:t>
            </a:r>
          </a:p>
          <a:p>
            <a:r>
              <a:rPr lang="en-US" dirty="0" smtClean="0"/>
              <a:t>- demo code</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14</a:t>
            </a:fld>
            <a:endParaRPr lang="en-US"/>
          </a:p>
        </p:txBody>
      </p:sp>
    </p:spTree>
    <p:extLst>
      <p:ext uri="{BB962C8B-B14F-4D97-AF65-F5344CB8AC3E}">
        <p14:creationId xmlns:p14="http://schemas.microsoft.com/office/powerpoint/2010/main" val="66791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Chaining as an Alternative to Forced Unwrapping: </a:t>
            </a:r>
            <a:r>
              <a:rPr lang="en-US" dirty="0" err="1" smtClean="0"/>
              <a:t>là</a:t>
            </a:r>
            <a:r>
              <a:rPr lang="en-US" dirty="0" smtClean="0"/>
              <a:t> </a:t>
            </a:r>
            <a:r>
              <a:rPr lang="en-US" dirty="0" err="1" smtClean="0"/>
              <a:t>một</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thay</a:t>
            </a:r>
            <a:r>
              <a:rPr lang="en-US" dirty="0" smtClean="0"/>
              <a:t> </a:t>
            </a:r>
            <a:r>
              <a:rPr lang="en-US" dirty="0" err="1" smtClean="0"/>
              <a:t>thế</a:t>
            </a:r>
            <a:r>
              <a:rPr lang="en-US" dirty="0" smtClean="0"/>
              <a:t> Force Unwrapping</a:t>
            </a:r>
          </a:p>
          <a:p>
            <a:r>
              <a:rPr lang="en-US" dirty="0" smtClean="0"/>
              <a:t>Optional chaining is a process for querying and calling properties, methods, and subscripts on an optional that might currently be nil. If the optional contains a value, the property, method, or subscript call succeeds; if the optional is nil, the property, method, or subscript call returns nil. Multiple queries can be chained together, and the entire chain fails gracefully if any link in the chain is nil.</a:t>
            </a:r>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19</a:t>
            </a:fld>
            <a:endParaRPr lang="en-US"/>
          </a:p>
        </p:txBody>
      </p:sp>
    </p:spTree>
    <p:extLst>
      <p:ext uri="{BB962C8B-B14F-4D97-AF65-F5344CB8AC3E}">
        <p14:creationId xmlns:p14="http://schemas.microsoft.com/office/powerpoint/2010/main" val="14154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92DD8-75CE-934C-8EA2-70F79301C992}" type="slidenum">
              <a:rPr lang="en-US" smtClean="0"/>
              <a:t>20</a:t>
            </a:fld>
            <a:endParaRPr lang="en-US"/>
          </a:p>
        </p:txBody>
      </p:sp>
    </p:spTree>
    <p:extLst>
      <p:ext uri="{BB962C8B-B14F-4D97-AF65-F5344CB8AC3E}">
        <p14:creationId xmlns:p14="http://schemas.microsoft.com/office/powerpoint/2010/main" val="11451351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CE51E1-B362-6240-B632-92C8C9CA41A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5800C9DB-2C12-6E48-A932-3993A98AD6A8}" type="slidenum">
              <a:rPr lang="en-US" smtClean="0"/>
              <a:t>‹#›</a:t>
            </a:fld>
            <a:endParaRPr lang="en-US"/>
          </a:p>
        </p:txBody>
      </p:sp>
    </p:spTree>
    <p:extLst>
      <p:ext uri="{BB962C8B-B14F-4D97-AF65-F5344CB8AC3E}">
        <p14:creationId xmlns:p14="http://schemas.microsoft.com/office/powerpoint/2010/main" val="10202639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E51E1-B362-6240-B632-92C8C9CA41A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18921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E51E1-B362-6240-B632-92C8C9CA41A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17893113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E51E1-B362-6240-B632-92C8C9CA41A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20665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CCE51E1-B362-6240-B632-92C8C9CA41A7}" type="datetimeFigureOut">
              <a:rPr lang="en-US" smtClean="0"/>
              <a:t>9/22/15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00C9DB-2C12-6E48-A932-3993A98AD6A8}" type="slidenum">
              <a:rPr lang="en-US" smtClean="0"/>
              <a:t>‹#›</a:t>
            </a:fld>
            <a:endParaRPr lang="en-US"/>
          </a:p>
        </p:txBody>
      </p:sp>
    </p:spTree>
    <p:extLst>
      <p:ext uri="{BB962C8B-B14F-4D97-AF65-F5344CB8AC3E}">
        <p14:creationId xmlns:p14="http://schemas.microsoft.com/office/powerpoint/2010/main" val="15606976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CE51E1-B362-6240-B632-92C8C9CA41A7}"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12808954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CE51E1-B362-6240-B632-92C8C9CA41A7}"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0C9DB-2C12-6E48-A932-3993A98AD6A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330279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CE51E1-B362-6240-B632-92C8C9CA41A7}"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0C9DB-2C12-6E48-A932-3993A98AD6A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925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E51E1-B362-6240-B632-92C8C9CA41A7}" type="datetimeFigureOut">
              <a:rPr lang="en-US" smtClean="0"/>
              <a:t>9/22/15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15126299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E51E1-B362-6240-B632-92C8C9CA41A7}"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8604757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E51E1-B362-6240-B632-92C8C9CA41A7}" type="datetimeFigureOut">
              <a:rPr lang="en-US" smtClean="0"/>
              <a:t>9/22/15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800C9DB-2C12-6E48-A932-3993A98AD6A8}" type="slidenum">
              <a:rPr lang="en-US" smtClean="0"/>
              <a:t>‹#›</a:t>
            </a:fld>
            <a:endParaRPr lang="en-US"/>
          </a:p>
        </p:txBody>
      </p:sp>
    </p:spTree>
    <p:extLst>
      <p:ext uri="{BB962C8B-B14F-4D97-AF65-F5344CB8AC3E}">
        <p14:creationId xmlns:p14="http://schemas.microsoft.com/office/powerpoint/2010/main" val="861841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CCE51E1-B362-6240-B632-92C8C9CA41A7}" type="datetimeFigureOut">
              <a:rPr lang="en-US" smtClean="0"/>
              <a:t>9/22/15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5800C9DB-2C12-6E48-A932-3993A98AD6A8}" type="slidenum">
              <a:rPr lang="en-US" smtClean="0"/>
              <a:t>‹#›</a:t>
            </a:fld>
            <a:endParaRPr lang="en-US"/>
          </a:p>
        </p:txBody>
      </p:sp>
    </p:spTree>
    <p:extLst>
      <p:ext uri="{BB962C8B-B14F-4D97-AF65-F5344CB8AC3E}">
        <p14:creationId xmlns:p14="http://schemas.microsoft.com/office/powerpoint/2010/main" val="994519277"/>
      </p:ext>
    </p:extLst>
  </p:cSld>
  <p:clrMap bg1="lt1" tx1="dk1" bg2="lt2" tx2="dk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library/ios/documentation/Swift/Conceptual/Swift_Programming_Language/AutomaticReferenceCounting.html#//apple_ref/doc/uid/TP40014097-CH20-ID4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u="sng" spc="300" dirty="0" smtClean="0">
                <a:latin typeface="Zapfino" charset="0"/>
                <a:ea typeface="Zapfino" charset="0"/>
                <a:cs typeface="Zapfino" charset="0"/>
              </a:rPr>
              <a:t>Swift Day 4</a:t>
            </a:r>
            <a:endParaRPr lang="en-US" sz="6600" b="1" u="sng" spc="300" dirty="0">
              <a:latin typeface="Zapfino" charset="0"/>
              <a:ea typeface="Zapfino" charset="0"/>
              <a:cs typeface="Zapfino" charset="0"/>
            </a:endParaRPr>
          </a:p>
        </p:txBody>
      </p:sp>
      <p:sp>
        <p:nvSpPr>
          <p:cNvPr id="3" name="Subtitle 2"/>
          <p:cNvSpPr>
            <a:spLocks noGrp="1"/>
          </p:cNvSpPr>
          <p:nvPr>
            <p:ph type="subTitle" idx="1"/>
          </p:nvPr>
        </p:nvSpPr>
        <p:spPr>
          <a:xfrm>
            <a:off x="1069848" y="4389120"/>
            <a:ext cx="8229795" cy="1069848"/>
          </a:xfrm>
        </p:spPr>
        <p:txBody>
          <a:bodyPr/>
          <a:lstStyle/>
          <a:p>
            <a:r>
              <a:rPr lang="en-US" dirty="0" smtClean="0"/>
              <a:t>ARC </a:t>
            </a:r>
            <a:r>
              <a:rPr lang="en-US" dirty="0"/>
              <a:t>in Swift </a:t>
            </a:r>
            <a:r>
              <a:rPr lang="en-US" dirty="0" smtClean="0"/>
              <a:t>- </a:t>
            </a:r>
            <a:r>
              <a:rPr lang="en-US" dirty="0"/>
              <a:t>Optional Chaining </a:t>
            </a:r>
            <a:r>
              <a:rPr lang="en-US" dirty="0" smtClean="0"/>
              <a:t>- Type </a:t>
            </a:r>
            <a:r>
              <a:rPr lang="en-US" dirty="0"/>
              <a:t>Casting </a:t>
            </a:r>
            <a:r>
              <a:rPr lang="en-US" dirty="0" smtClean="0"/>
              <a:t>- </a:t>
            </a:r>
            <a:r>
              <a:rPr lang="en-US" dirty="0"/>
              <a:t>Nested Types</a:t>
            </a:r>
            <a:endParaRPr lang="en-US" dirty="0"/>
          </a:p>
        </p:txBody>
      </p:sp>
    </p:spTree>
    <p:extLst>
      <p:ext uri="{BB962C8B-B14F-4D97-AF65-F5344CB8AC3E}">
        <p14:creationId xmlns:p14="http://schemas.microsoft.com/office/powerpoint/2010/main" val="389837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783" y="278780"/>
            <a:ext cx="4255008" cy="6096000"/>
          </a:xfrm>
          <a:prstGeom prst="rect">
            <a:avLst/>
          </a:prstGeom>
        </p:spPr>
      </p:pic>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Weak reference</a:t>
            </a:r>
          </a:p>
        </p:txBody>
      </p:sp>
      <p:sp>
        <p:nvSpPr>
          <p:cNvPr id="3" name="Content Placeholder 2"/>
          <p:cNvSpPr>
            <a:spLocks noGrp="1"/>
          </p:cNvSpPr>
          <p:nvPr>
            <p:ph idx="1"/>
          </p:nvPr>
        </p:nvSpPr>
        <p:spPr>
          <a:xfrm>
            <a:off x="1069848" y="2121408"/>
            <a:ext cx="6591040" cy="4050792"/>
          </a:xfrm>
        </p:spPr>
        <p:txBody>
          <a:bodyPr/>
          <a:lstStyle/>
          <a:p>
            <a:r>
              <a:rPr lang="en-US" dirty="0"/>
              <a:t>A weak reference is a reference that does not keep a strong hold on the instance it refers to, and so does not stop ARC from disposing of the referenced instance</a:t>
            </a:r>
            <a:r>
              <a:rPr lang="en-US" dirty="0" smtClean="0"/>
              <a:t>.</a:t>
            </a:r>
          </a:p>
          <a:p>
            <a:endParaRPr lang="en-US" dirty="0"/>
          </a:p>
          <a:p>
            <a:r>
              <a:rPr lang="en-US" dirty="0"/>
              <a:t>NOTE	</a:t>
            </a:r>
          </a:p>
          <a:p>
            <a:pPr lvl="1"/>
            <a:r>
              <a:rPr lang="en-US" dirty="0"/>
              <a:t>Weak references must be declared as variables, to indicate that their value can change at runtime. A weak reference cannot be declared as a constant</a:t>
            </a:r>
            <a:r>
              <a:rPr lang="en-US" dirty="0" smtClean="0"/>
              <a:t>.</a:t>
            </a:r>
          </a:p>
          <a:p>
            <a:endParaRPr lang="en-US" dirty="0" smtClean="0"/>
          </a:p>
          <a:p>
            <a:r>
              <a:rPr lang="en-US" dirty="0" smtClean="0"/>
              <a:t>Weak </a:t>
            </a:r>
            <a:r>
              <a:rPr lang="en-US" dirty="0"/>
              <a:t>references are allowed to have “no value”, you must declare every weak reference as having an optional type.</a:t>
            </a:r>
          </a:p>
        </p:txBody>
      </p:sp>
    </p:spTree>
    <p:extLst>
      <p:ext uri="{BB962C8B-B14F-4D97-AF65-F5344CB8AC3E}">
        <p14:creationId xmlns:p14="http://schemas.microsoft.com/office/powerpoint/2010/main" val="1340235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9598" y="191740"/>
            <a:ext cx="8978900" cy="6515100"/>
          </a:xfrm>
        </p:spPr>
      </p:pic>
    </p:spTree>
    <p:extLst>
      <p:ext uri="{BB962C8B-B14F-4D97-AF65-F5344CB8AC3E}">
        <p14:creationId xmlns:p14="http://schemas.microsoft.com/office/powerpoint/2010/main" val="82509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75" y="2317443"/>
            <a:ext cx="8001000" cy="2565400"/>
          </a:xfrm>
        </p:spPr>
      </p:pic>
    </p:spTree>
    <p:extLst>
      <p:ext uri="{BB962C8B-B14F-4D97-AF65-F5344CB8AC3E}">
        <p14:creationId xmlns:p14="http://schemas.microsoft.com/office/powerpoint/2010/main" val="1499748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2732" y="1300201"/>
            <a:ext cx="1574800" cy="3048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244" y="303251"/>
            <a:ext cx="7962900" cy="2603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232" y="4578194"/>
            <a:ext cx="1955800" cy="3556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3144" y="3447894"/>
            <a:ext cx="8001000" cy="2616200"/>
          </a:xfrm>
          <a:prstGeom prst="rect">
            <a:avLst/>
          </a:prstGeom>
        </p:spPr>
      </p:pic>
      <p:cxnSp>
        <p:nvCxnSpPr>
          <p:cNvPr id="9" name="Straight Connector 8"/>
          <p:cNvCxnSpPr/>
          <p:nvPr/>
        </p:nvCxnSpPr>
        <p:spPr>
          <a:xfrm flipV="1">
            <a:off x="234176" y="3010828"/>
            <a:ext cx="11708780" cy="10944"/>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96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612" y="1935871"/>
            <a:ext cx="4229076" cy="3383261"/>
          </a:xfrm>
          <a:prstGeom prst="rect">
            <a:avLst/>
          </a:prstGeom>
        </p:spPr>
      </p:pic>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err="1">
                <a:latin typeface="Chalkboard SE" charset="0"/>
                <a:ea typeface="Chalkboard SE" charset="0"/>
                <a:cs typeface="Chalkboard SE" charset="0"/>
              </a:rPr>
              <a:t>Unowned</a:t>
            </a:r>
            <a:r>
              <a:rPr lang="en-US" dirty="0">
                <a:latin typeface="Chalkboard SE" charset="0"/>
                <a:ea typeface="Chalkboard SE" charset="0"/>
                <a:cs typeface="Chalkboard SE" charset="0"/>
              </a:rPr>
              <a:t> reference</a:t>
            </a:r>
          </a:p>
        </p:txBody>
      </p:sp>
      <p:sp>
        <p:nvSpPr>
          <p:cNvPr id="3" name="Content Placeholder 2"/>
          <p:cNvSpPr>
            <a:spLocks noGrp="1"/>
          </p:cNvSpPr>
          <p:nvPr>
            <p:ph idx="1"/>
          </p:nvPr>
        </p:nvSpPr>
        <p:spPr>
          <a:xfrm>
            <a:off x="1069848" y="2121408"/>
            <a:ext cx="6591040" cy="4050792"/>
          </a:xfrm>
        </p:spPr>
        <p:txBody>
          <a:bodyPr/>
          <a:lstStyle/>
          <a:p>
            <a:r>
              <a:rPr lang="en-US" dirty="0"/>
              <a:t>Like weak references, an </a:t>
            </a:r>
            <a:r>
              <a:rPr lang="en-US" i="1" dirty="0" err="1">
                <a:solidFill>
                  <a:srgbClr val="FF0000"/>
                </a:solidFill>
              </a:rPr>
              <a:t>unowned</a:t>
            </a:r>
            <a:r>
              <a:rPr lang="en-US" i="1" dirty="0"/>
              <a:t> reference</a:t>
            </a:r>
            <a:r>
              <a:rPr lang="en-US" dirty="0"/>
              <a:t> does not keep a strong hold on the instance it refers to</a:t>
            </a:r>
            <a:r>
              <a:rPr lang="en-US" dirty="0" smtClean="0"/>
              <a:t>.</a:t>
            </a:r>
          </a:p>
          <a:p>
            <a:r>
              <a:rPr lang="en-US" dirty="0"/>
              <a:t>Unlike a weak reference, however, an </a:t>
            </a:r>
            <a:r>
              <a:rPr lang="en-US" dirty="0" err="1"/>
              <a:t>unowned</a:t>
            </a:r>
            <a:r>
              <a:rPr lang="en-US" dirty="0"/>
              <a:t> reference is assumed to </a:t>
            </a:r>
            <a:r>
              <a:rPr lang="en-US" i="1" dirty="0">
                <a:solidFill>
                  <a:srgbClr val="FF0000"/>
                </a:solidFill>
              </a:rPr>
              <a:t>always</a:t>
            </a:r>
            <a:r>
              <a:rPr lang="en-US" dirty="0"/>
              <a:t> have a value</a:t>
            </a:r>
            <a:r>
              <a:rPr lang="en-US" dirty="0" smtClean="0"/>
              <a:t>.</a:t>
            </a:r>
          </a:p>
          <a:p>
            <a:r>
              <a:rPr lang="en-US" dirty="0" err="1" smtClean="0"/>
              <a:t>Unowned</a:t>
            </a:r>
            <a:r>
              <a:rPr lang="en-US" dirty="0" smtClean="0"/>
              <a:t> </a:t>
            </a:r>
            <a:r>
              <a:rPr lang="en-US" dirty="0"/>
              <a:t>reference is always defined as a </a:t>
            </a:r>
            <a:r>
              <a:rPr lang="en-US" dirty="0" err="1"/>
              <a:t>nonoptional</a:t>
            </a:r>
            <a:r>
              <a:rPr lang="en-US" dirty="0"/>
              <a:t> type.</a:t>
            </a:r>
          </a:p>
          <a:p>
            <a:r>
              <a:rPr lang="en-US" dirty="0"/>
              <a:t>NOTE	</a:t>
            </a:r>
          </a:p>
          <a:p>
            <a:pPr lvl="1"/>
            <a:r>
              <a:rPr lang="en-US" dirty="0" smtClean="0"/>
              <a:t>If </a:t>
            </a:r>
            <a:r>
              <a:rPr lang="en-US" dirty="0"/>
              <a:t>you try to access an </a:t>
            </a:r>
            <a:r>
              <a:rPr lang="en-US" dirty="0" err="1"/>
              <a:t>unowned</a:t>
            </a:r>
            <a:r>
              <a:rPr lang="en-US" dirty="0"/>
              <a:t> reference after the instance that it references is </a:t>
            </a:r>
            <a:r>
              <a:rPr lang="en-US" dirty="0" err="1"/>
              <a:t>deallocated</a:t>
            </a:r>
            <a:r>
              <a:rPr lang="en-US" dirty="0"/>
              <a:t>, you will trigger a runtime error.</a:t>
            </a:r>
            <a:endParaRPr lang="en-US" dirty="0" smtClean="0"/>
          </a:p>
        </p:txBody>
      </p:sp>
    </p:spTree>
    <p:extLst>
      <p:ext uri="{BB962C8B-B14F-4D97-AF65-F5344CB8AC3E}">
        <p14:creationId xmlns:p14="http://schemas.microsoft.com/office/powerpoint/2010/main" val="1764295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348" y="202890"/>
            <a:ext cx="9677400" cy="6464300"/>
          </a:xfrm>
        </p:spPr>
      </p:pic>
    </p:spTree>
    <p:extLst>
      <p:ext uri="{BB962C8B-B14F-4D97-AF65-F5344CB8AC3E}">
        <p14:creationId xmlns:p14="http://schemas.microsoft.com/office/powerpoint/2010/main" val="863218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598" y="2093976"/>
            <a:ext cx="7962900" cy="2540000"/>
          </a:xfrm>
        </p:spPr>
      </p:pic>
    </p:spTree>
    <p:extLst>
      <p:ext uri="{BB962C8B-B14F-4D97-AF65-F5344CB8AC3E}">
        <p14:creationId xmlns:p14="http://schemas.microsoft.com/office/powerpoint/2010/main" val="1212773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3285428"/>
            <a:ext cx="1803400" cy="406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948" y="2093976"/>
            <a:ext cx="7988300" cy="2565400"/>
          </a:xfrm>
          <a:prstGeom prst="rect">
            <a:avLst/>
          </a:prstGeom>
        </p:spPr>
      </p:pic>
    </p:spTree>
    <p:extLst>
      <p:ext uri="{BB962C8B-B14F-4D97-AF65-F5344CB8AC3E}">
        <p14:creationId xmlns:p14="http://schemas.microsoft.com/office/powerpoint/2010/main" val="345381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59727"/>
            <a:ext cx="10058400" cy="5012473"/>
          </a:xfrm>
        </p:spPr>
        <p:txBody>
          <a:bodyPr>
            <a:normAutofit/>
          </a:bodyPr>
          <a:lstStyle/>
          <a:p>
            <a:pPr>
              <a:buFontTx/>
              <a:buChar char="-"/>
            </a:pPr>
            <a:r>
              <a:rPr lang="en-US" sz="2400" dirty="0" err="1" smtClean="0"/>
              <a:t>Unowned</a:t>
            </a:r>
            <a:r>
              <a:rPr lang="en-US" sz="2400" dirty="0" smtClean="0"/>
              <a:t> </a:t>
            </a:r>
            <a:r>
              <a:rPr lang="en-US" sz="2400" dirty="0"/>
              <a:t>References and Implicitly Unwrapped Optional </a:t>
            </a:r>
            <a:r>
              <a:rPr lang="en-US" sz="2400" dirty="0" smtClean="0"/>
              <a:t>Properties</a:t>
            </a:r>
          </a:p>
          <a:p>
            <a:pPr>
              <a:buFontTx/>
              <a:buChar char="-"/>
            </a:pPr>
            <a:endParaRPr lang="en-US" sz="2400" dirty="0"/>
          </a:p>
          <a:p>
            <a:pPr>
              <a:buFontTx/>
              <a:buChar char="-"/>
            </a:pPr>
            <a:r>
              <a:rPr lang="en-US" sz="2400" dirty="0" smtClean="0"/>
              <a:t>Strong </a:t>
            </a:r>
            <a:r>
              <a:rPr lang="en-US" sz="2400" dirty="0"/>
              <a:t>Reference Cycles for Closures</a:t>
            </a:r>
          </a:p>
          <a:p>
            <a:pPr>
              <a:buFontTx/>
              <a:buChar char="-"/>
            </a:pPr>
            <a:endParaRPr lang="en-US" sz="2400" dirty="0" smtClean="0"/>
          </a:p>
          <a:p>
            <a:pPr marL="0" indent="0">
              <a:buNone/>
            </a:pPr>
            <a:r>
              <a:rPr lang="en-US" sz="2400" dirty="0"/>
              <a:t>Refer: </a:t>
            </a:r>
            <a:r>
              <a:rPr lang="en-US" sz="2400" dirty="0">
                <a:hlinkClick r:id="rId2"/>
              </a:rPr>
              <a:t>https://developer.apple.com/library/ios/documentation/Swift/Conceptual/Swift_Programming_Language/AutomaticReferenceCounting.html#//</a:t>
            </a:r>
            <a:r>
              <a:rPr lang="en-US" sz="2400" dirty="0" smtClean="0">
                <a:hlinkClick r:id="rId2"/>
              </a:rPr>
              <a:t>apple_ref/doc/uid/TP40014097-CH20-ID48</a:t>
            </a:r>
            <a:endParaRPr lang="en-US" sz="2400" dirty="0" smtClean="0"/>
          </a:p>
          <a:p>
            <a:pPr marL="0" indent="0">
              <a:buNone/>
            </a:pPr>
            <a:endParaRPr lang="en-US" sz="2400" dirty="0"/>
          </a:p>
          <a:p>
            <a:pPr marL="0" indent="0">
              <a:buNone/>
            </a:pPr>
            <a:r>
              <a:rPr lang="en-US" sz="2400" b="1" dirty="0" smtClean="0"/>
              <a:t>HOMEWORK</a:t>
            </a:r>
            <a:r>
              <a:rPr lang="en-US" sz="2400" dirty="0" smtClean="0"/>
              <a:t>: Research 2 problem and write a report or sample code about it.</a:t>
            </a:r>
          </a:p>
        </p:txBody>
      </p:sp>
    </p:spTree>
    <p:extLst>
      <p:ext uri="{BB962C8B-B14F-4D97-AF65-F5344CB8AC3E}">
        <p14:creationId xmlns:p14="http://schemas.microsoft.com/office/powerpoint/2010/main" val="23318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Optional Chaining</a:t>
            </a:r>
          </a:p>
        </p:txBody>
      </p:sp>
      <p:sp>
        <p:nvSpPr>
          <p:cNvPr id="3" name="Content Placeholder 2"/>
          <p:cNvSpPr>
            <a:spLocks noGrp="1"/>
          </p:cNvSpPr>
          <p:nvPr>
            <p:ph idx="1"/>
          </p:nvPr>
        </p:nvSpPr>
        <p:spPr>
          <a:xfrm>
            <a:off x="1069848" y="1870117"/>
            <a:ext cx="10058400" cy="4050792"/>
          </a:xfrm>
        </p:spPr>
        <p:txBody>
          <a:bodyPr/>
          <a:lstStyle/>
          <a:p>
            <a:endParaRPr lang="en-US" dirty="0" smtClean="0"/>
          </a:p>
          <a:p>
            <a:r>
              <a:rPr lang="en-US" dirty="0" smtClean="0"/>
              <a:t>Optional </a:t>
            </a:r>
            <a:r>
              <a:rPr lang="en-US" dirty="0"/>
              <a:t>Chaining as an </a:t>
            </a:r>
            <a:r>
              <a:rPr lang="en-US" i="1" dirty="0">
                <a:solidFill>
                  <a:srgbClr val="FF0000"/>
                </a:solidFill>
              </a:rPr>
              <a:t>Alternative</a:t>
            </a:r>
            <a:r>
              <a:rPr lang="en-US" dirty="0"/>
              <a:t> to </a:t>
            </a:r>
            <a:r>
              <a:rPr lang="en-US" dirty="0" smtClean="0"/>
              <a:t>Forced Unwrapping</a:t>
            </a:r>
          </a:p>
          <a:p>
            <a:endParaRPr lang="en-US" dirty="0" smtClean="0"/>
          </a:p>
          <a:p>
            <a:r>
              <a:rPr lang="en-US" dirty="0"/>
              <a:t>Optional </a:t>
            </a:r>
            <a:r>
              <a:rPr lang="en-US" dirty="0" smtClean="0"/>
              <a:t>Chaining </a:t>
            </a:r>
            <a:r>
              <a:rPr lang="en-US" dirty="0"/>
              <a:t>is a process for querying and calling properties, methods, and subscripts on an </a:t>
            </a:r>
            <a:r>
              <a:rPr lang="en-US" dirty="0" smtClean="0"/>
              <a:t>optional </a:t>
            </a:r>
            <a:r>
              <a:rPr lang="en-US" dirty="0"/>
              <a:t>that </a:t>
            </a:r>
            <a:r>
              <a:rPr lang="en-US" dirty="0" smtClean="0"/>
              <a:t>might </a:t>
            </a:r>
            <a:r>
              <a:rPr lang="en-US" dirty="0"/>
              <a:t>currently be nil</a:t>
            </a:r>
            <a:r>
              <a:rPr lang="en-US" dirty="0" smtClean="0"/>
              <a:t>.</a:t>
            </a:r>
          </a:p>
          <a:p>
            <a:endParaRPr lang="en-US" dirty="0"/>
          </a:p>
          <a:p>
            <a:pPr fontAlgn="base"/>
            <a:r>
              <a:rPr lang="en-US" cap="all" dirty="0"/>
              <a:t>NOTE</a:t>
            </a:r>
          </a:p>
          <a:p>
            <a:pPr lvl="1" fontAlgn="base"/>
            <a:r>
              <a:rPr lang="en-US" dirty="0"/>
              <a:t>Optional chaining in Swift is similar to messaging nil in Objective-C, but in a way that works for any type, and that can be checked for success or failure.</a:t>
            </a:r>
          </a:p>
          <a:p>
            <a:endParaRPr lang="en-US" dirty="0"/>
          </a:p>
        </p:txBody>
      </p:sp>
    </p:spTree>
    <p:extLst>
      <p:ext uri="{BB962C8B-B14F-4D97-AF65-F5344CB8AC3E}">
        <p14:creationId xmlns:p14="http://schemas.microsoft.com/office/powerpoint/2010/main" val="763306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59342"/>
          </a:xfrm>
        </p:spPr>
        <p:txBody>
          <a:bodyPr>
            <a:normAutofit/>
          </a:bodyPr>
          <a:lstStyle/>
          <a:p>
            <a:r>
              <a:rPr lang="en-US" dirty="0" smtClean="0">
                <a:latin typeface="Chalkboard SE" charset="0"/>
                <a:ea typeface="Chalkboard SE" charset="0"/>
                <a:cs typeface="Chalkboard SE" charset="0"/>
              </a:rPr>
              <a:t>Summary</a:t>
            </a:r>
            <a:endParaRPr lang="en-US" dirty="0">
              <a:latin typeface="Chalkboard SE" charset="0"/>
              <a:ea typeface="Chalkboard SE" charset="0"/>
              <a:cs typeface="Chalkboard SE" charset="0"/>
            </a:endParaRPr>
          </a:p>
        </p:txBody>
      </p:sp>
      <p:sp>
        <p:nvSpPr>
          <p:cNvPr id="3" name="Content Placeholder 2"/>
          <p:cNvSpPr>
            <a:spLocks noGrp="1"/>
          </p:cNvSpPr>
          <p:nvPr>
            <p:ph idx="1"/>
          </p:nvPr>
        </p:nvSpPr>
        <p:spPr/>
        <p:txBody>
          <a:bodyPr/>
          <a:lstStyle/>
          <a:p>
            <a:r>
              <a:rPr lang="en-US" dirty="0" smtClean="0"/>
              <a:t>Automatic Reference Counting</a:t>
            </a:r>
          </a:p>
          <a:p>
            <a:endParaRPr lang="en-US" dirty="0" smtClean="0"/>
          </a:p>
          <a:p>
            <a:r>
              <a:rPr lang="en-US" dirty="0" smtClean="0"/>
              <a:t>Strong Reference – Weak Reference – </a:t>
            </a:r>
            <a:r>
              <a:rPr lang="en-US" dirty="0" err="1" smtClean="0"/>
              <a:t>Unowned</a:t>
            </a:r>
            <a:r>
              <a:rPr lang="en-US" dirty="0" smtClean="0"/>
              <a:t> Reference</a:t>
            </a:r>
          </a:p>
          <a:p>
            <a:endParaRPr lang="en-US" dirty="0" smtClean="0"/>
          </a:p>
          <a:p>
            <a:r>
              <a:rPr lang="en-US" dirty="0" smtClean="0"/>
              <a:t>Optional Chaining</a:t>
            </a:r>
          </a:p>
          <a:p>
            <a:endParaRPr lang="en-US" dirty="0" smtClean="0"/>
          </a:p>
          <a:p>
            <a:r>
              <a:rPr lang="en-US" dirty="0"/>
              <a:t>Type </a:t>
            </a:r>
            <a:r>
              <a:rPr lang="en-US" dirty="0" smtClean="0"/>
              <a:t>Casting</a:t>
            </a:r>
          </a:p>
          <a:p>
            <a:endParaRPr lang="en-US" dirty="0" smtClean="0"/>
          </a:p>
          <a:p>
            <a:r>
              <a:rPr lang="en-US" dirty="0"/>
              <a:t>Nested Types</a:t>
            </a:r>
            <a:endParaRPr lang="en-US" dirty="0" smtClean="0"/>
          </a:p>
        </p:txBody>
      </p:sp>
    </p:spTree>
    <p:extLst>
      <p:ext uri="{BB962C8B-B14F-4D97-AF65-F5344CB8AC3E}">
        <p14:creationId xmlns:p14="http://schemas.microsoft.com/office/powerpoint/2010/main" val="1009878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0540" y="33453"/>
            <a:ext cx="5242560" cy="6804660"/>
          </a:xfrm>
        </p:spPr>
      </p:pic>
    </p:spTree>
    <p:extLst>
      <p:ext uri="{BB962C8B-B14F-4D97-AF65-F5344CB8AC3E}">
        <p14:creationId xmlns:p14="http://schemas.microsoft.com/office/powerpoint/2010/main" val="436669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Optional Chaining</a:t>
            </a:r>
          </a:p>
        </p:txBody>
      </p:sp>
      <p:sp>
        <p:nvSpPr>
          <p:cNvPr id="3" name="Content Placeholder 2"/>
          <p:cNvSpPr>
            <a:spLocks noGrp="1"/>
          </p:cNvSpPr>
          <p:nvPr>
            <p:ph idx="1"/>
          </p:nvPr>
        </p:nvSpPr>
        <p:spPr>
          <a:xfrm>
            <a:off x="1069848" y="1870117"/>
            <a:ext cx="10058400" cy="4050792"/>
          </a:xfrm>
        </p:spPr>
        <p:txBody>
          <a:bodyPr>
            <a:normAutofit fontScale="92500" lnSpcReduction="20000"/>
          </a:bodyPr>
          <a:lstStyle/>
          <a:p>
            <a:r>
              <a:rPr lang="en-US" dirty="0"/>
              <a:t>Accessing Properties Through Optional </a:t>
            </a:r>
            <a:r>
              <a:rPr lang="en-US" dirty="0" smtClean="0"/>
              <a:t>Chaining</a:t>
            </a:r>
          </a:p>
          <a:p>
            <a:endParaRPr lang="en-US" dirty="0" smtClean="0"/>
          </a:p>
          <a:p>
            <a:r>
              <a:rPr lang="en-US" dirty="0"/>
              <a:t>Calling Methods Through Optional </a:t>
            </a:r>
            <a:r>
              <a:rPr lang="en-US" dirty="0" smtClean="0"/>
              <a:t>Chaining</a:t>
            </a:r>
          </a:p>
          <a:p>
            <a:endParaRPr lang="en-US" dirty="0" smtClean="0"/>
          </a:p>
          <a:p>
            <a:r>
              <a:rPr lang="en-US" dirty="0"/>
              <a:t>Accessing Subscripts Through Optional </a:t>
            </a:r>
            <a:r>
              <a:rPr lang="en-US" dirty="0" smtClean="0"/>
              <a:t>Chaining</a:t>
            </a:r>
          </a:p>
          <a:p>
            <a:endParaRPr lang="en-US" dirty="0" smtClean="0"/>
          </a:p>
          <a:p>
            <a:r>
              <a:rPr lang="en-US" dirty="0"/>
              <a:t>Linking Multiple Levels of </a:t>
            </a:r>
            <a:r>
              <a:rPr lang="en-US" dirty="0" smtClean="0"/>
              <a:t>Chaining</a:t>
            </a:r>
          </a:p>
          <a:p>
            <a:endParaRPr lang="en-US" dirty="0" smtClean="0"/>
          </a:p>
          <a:p>
            <a:r>
              <a:rPr lang="en-US" dirty="0"/>
              <a:t>Chaining on Methods with Optional Return </a:t>
            </a:r>
            <a:r>
              <a:rPr lang="en-US" dirty="0" smtClean="0"/>
              <a:t>Values</a:t>
            </a:r>
          </a:p>
          <a:p>
            <a:endParaRPr lang="en-US" dirty="0" smtClean="0"/>
          </a:p>
          <a:p>
            <a:r>
              <a:rPr lang="en-US" dirty="0"/>
              <a:t>Accessing Subscripts of Optional Type</a:t>
            </a:r>
          </a:p>
          <a:p>
            <a:endParaRPr lang="en-US" dirty="0"/>
          </a:p>
        </p:txBody>
      </p:sp>
    </p:spTree>
    <p:extLst>
      <p:ext uri="{BB962C8B-B14F-4D97-AF65-F5344CB8AC3E}">
        <p14:creationId xmlns:p14="http://schemas.microsoft.com/office/powerpoint/2010/main" val="1693779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Type Casting</a:t>
            </a:r>
          </a:p>
        </p:txBody>
      </p:sp>
      <p:sp>
        <p:nvSpPr>
          <p:cNvPr id="3" name="Content Placeholder 2"/>
          <p:cNvSpPr>
            <a:spLocks noGrp="1"/>
          </p:cNvSpPr>
          <p:nvPr>
            <p:ph idx="1"/>
          </p:nvPr>
        </p:nvSpPr>
        <p:spPr>
          <a:xfrm>
            <a:off x="1069848" y="1870117"/>
            <a:ext cx="10058400" cy="4050792"/>
          </a:xfrm>
        </p:spPr>
        <p:txBody>
          <a:bodyPr>
            <a:normAutofit/>
          </a:bodyPr>
          <a:lstStyle/>
          <a:p>
            <a:r>
              <a:rPr lang="en-US" i="1" dirty="0">
                <a:solidFill>
                  <a:srgbClr val="FF0000"/>
                </a:solidFill>
              </a:rPr>
              <a:t>Type casting </a:t>
            </a:r>
            <a:r>
              <a:rPr lang="en-US" dirty="0"/>
              <a:t>is a way to check the type of an instance, and/or to treat that instance as if it is a different superclass or subclass from somewhere else in its own class hierarchy</a:t>
            </a:r>
            <a:r>
              <a:rPr lang="en-US" dirty="0" smtClean="0"/>
              <a:t>.</a:t>
            </a:r>
          </a:p>
          <a:p>
            <a:r>
              <a:rPr lang="en-US" i="1" dirty="0" smtClean="0">
                <a:solidFill>
                  <a:srgbClr val="FF0000"/>
                </a:solidFill>
              </a:rPr>
              <a:t>Type </a:t>
            </a:r>
            <a:r>
              <a:rPr lang="en-US" i="1" dirty="0">
                <a:solidFill>
                  <a:srgbClr val="FF0000"/>
                </a:solidFill>
              </a:rPr>
              <a:t>casting </a:t>
            </a:r>
            <a:r>
              <a:rPr lang="en-US" dirty="0"/>
              <a:t>in Swift is implemented with the </a:t>
            </a:r>
            <a:r>
              <a:rPr lang="en-US" i="1" dirty="0">
                <a:solidFill>
                  <a:srgbClr val="FF0000"/>
                </a:solidFill>
              </a:rPr>
              <a:t>is</a:t>
            </a:r>
            <a:r>
              <a:rPr lang="en-US" dirty="0"/>
              <a:t> and </a:t>
            </a:r>
            <a:r>
              <a:rPr lang="en-US" i="1" dirty="0">
                <a:solidFill>
                  <a:srgbClr val="FF0000"/>
                </a:solidFill>
              </a:rPr>
              <a:t>as</a:t>
            </a:r>
            <a:r>
              <a:rPr lang="en-US" dirty="0"/>
              <a:t> operators. These two operators provide a simple and expressive way to check the type of a value or cast a value to a different type.</a:t>
            </a:r>
          </a:p>
        </p:txBody>
      </p:sp>
    </p:spTree>
    <p:extLst>
      <p:ext uri="{BB962C8B-B14F-4D97-AF65-F5344CB8AC3E}">
        <p14:creationId xmlns:p14="http://schemas.microsoft.com/office/powerpoint/2010/main" val="186342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Type Casting</a:t>
            </a:r>
          </a:p>
        </p:txBody>
      </p:sp>
      <p:sp>
        <p:nvSpPr>
          <p:cNvPr id="3" name="Content Placeholder 2"/>
          <p:cNvSpPr>
            <a:spLocks noGrp="1"/>
          </p:cNvSpPr>
          <p:nvPr>
            <p:ph idx="1"/>
          </p:nvPr>
        </p:nvSpPr>
        <p:spPr>
          <a:xfrm>
            <a:off x="1069848" y="1870117"/>
            <a:ext cx="10058400" cy="4050792"/>
          </a:xfrm>
        </p:spPr>
        <p:txBody>
          <a:bodyPr>
            <a:normAutofit/>
          </a:bodyPr>
          <a:lstStyle/>
          <a:p>
            <a:r>
              <a:rPr lang="en-US" dirty="0"/>
              <a:t>Checking </a:t>
            </a:r>
            <a:r>
              <a:rPr lang="en-US" dirty="0" smtClean="0"/>
              <a:t>Type</a:t>
            </a:r>
          </a:p>
          <a:p>
            <a:endParaRPr lang="en-US" dirty="0" smtClean="0"/>
          </a:p>
          <a:p>
            <a:r>
              <a:rPr lang="en-US" dirty="0" smtClean="0"/>
              <a:t>Downcast</a:t>
            </a:r>
          </a:p>
          <a:p>
            <a:endParaRPr lang="en-US" dirty="0" smtClean="0"/>
          </a:p>
          <a:p>
            <a:r>
              <a:rPr lang="en-US" dirty="0"/>
              <a:t>Type Casting for </a:t>
            </a:r>
            <a:r>
              <a:rPr lang="en-US" i="1" dirty="0">
                <a:solidFill>
                  <a:srgbClr val="FF0000"/>
                </a:solidFill>
              </a:rPr>
              <a:t>Any</a:t>
            </a:r>
            <a:r>
              <a:rPr lang="en-US" dirty="0"/>
              <a:t> and </a:t>
            </a:r>
            <a:r>
              <a:rPr lang="en-US" i="1" dirty="0" err="1" smtClean="0">
                <a:solidFill>
                  <a:srgbClr val="FF0000"/>
                </a:solidFill>
              </a:rPr>
              <a:t>AnyObject</a:t>
            </a:r>
            <a:endParaRPr lang="en-US" i="1" dirty="0" smtClean="0">
              <a:solidFill>
                <a:srgbClr val="FF0000"/>
              </a:solidFill>
            </a:endParaRPr>
          </a:p>
          <a:p>
            <a:pPr lvl="1"/>
            <a:r>
              <a:rPr lang="en-US" dirty="0"/>
              <a:t>Swift provides two special type aliases for working with non-specific types</a:t>
            </a:r>
            <a:r>
              <a:rPr lang="en-US" dirty="0" smtClean="0"/>
              <a:t>:</a:t>
            </a:r>
          </a:p>
          <a:p>
            <a:pPr lvl="2"/>
            <a:r>
              <a:rPr lang="en-US" i="1" dirty="0" err="1" smtClean="0">
                <a:solidFill>
                  <a:srgbClr val="FF0000"/>
                </a:solidFill>
              </a:rPr>
              <a:t>AnyObject</a:t>
            </a:r>
            <a:r>
              <a:rPr lang="en-US" dirty="0" smtClean="0"/>
              <a:t> </a:t>
            </a:r>
            <a:r>
              <a:rPr lang="en-US" dirty="0"/>
              <a:t>can represent an instance of any class type</a:t>
            </a:r>
            <a:r>
              <a:rPr lang="en-US" dirty="0" smtClean="0"/>
              <a:t>.</a:t>
            </a:r>
          </a:p>
          <a:p>
            <a:pPr lvl="2"/>
            <a:r>
              <a:rPr lang="en-US" i="1" dirty="0" smtClean="0">
                <a:solidFill>
                  <a:srgbClr val="FF0000"/>
                </a:solidFill>
              </a:rPr>
              <a:t>Any</a:t>
            </a:r>
            <a:r>
              <a:rPr lang="en-US" dirty="0" smtClean="0"/>
              <a:t> </a:t>
            </a:r>
            <a:r>
              <a:rPr lang="en-US" dirty="0"/>
              <a:t>can represent an instance of any type at all, including function types.</a:t>
            </a:r>
          </a:p>
        </p:txBody>
      </p:sp>
    </p:spTree>
    <p:extLst>
      <p:ext uri="{BB962C8B-B14F-4D97-AF65-F5344CB8AC3E}">
        <p14:creationId xmlns:p14="http://schemas.microsoft.com/office/powerpoint/2010/main" val="2092887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Nested Types</a:t>
            </a:r>
          </a:p>
        </p:txBody>
      </p:sp>
      <p:sp>
        <p:nvSpPr>
          <p:cNvPr id="3" name="Content Placeholder 2"/>
          <p:cNvSpPr>
            <a:spLocks noGrp="1"/>
          </p:cNvSpPr>
          <p:nvPr>
            <p:ph idx="1"/>
          </p:nvPr>
        </p:nvSpPr>
        <p:spPr>
          <a:xfrm>
            <a:off x="1069848" y="1870117"/>
            <a:ext cx="10058400" cy="4050792"/>
          </a:xfrm>
        </p:spPr>
        <p:txBody>
          <a:bodyPr>
            <a:normAutofit/>
          </a:bodyPr>
          <a:lstStyle/>
          <a:p>
            <a:r>
              <a:rPr lang="en-US" i="1" dirty="0">
                <a:solidFill>
                  <a:srgbClr val="FF0000"/>
                </a:solidFill>
              </a:rPr>
              <a:t>Enumerations</a:t>
            </a:r>
            <a:r>
              <a:rPr lang="en-US" dirty="0"/>
              <a:t> are often created to support a specific class or structure’s functionality. Similarly, it can be convenient to define </a:t>
            </a:r>
            <a:r>
              <a:rPr lang="en-US" dirty="0">
                <a:solidFill>
                  <a:srgbClr val="FF0000"/>
                </a:solidFill>
              </a:rPr>
              <a:t>utility classes </a:t>
            </a:r>
            <a:r>
              <a:rPr lang="en-US" dirty="0"/>
              <a:t>and </a:t>
            </a:r>
            <a:r>
              <a:rPr lang="en-US" dirty="0">
                <a:solidFill>
                  <a:srgbClr val="FF0000"/>
                </a:solidFill>
              </a:rPr>
              <a:t>structures purely </a:t>
            </a:r>
            <a:r>
              <a:rPr lang="en-US" dirty="0"/>
              <a:t>for use within the context of a more complex type. To accomplish this, Swift enables you to define </a:t>
            </a:r>
            <a:r>
              <a:rPr lang="en-US" i="1" dirty="0">
                <a:solidFill>
                  <a:srgbClr val="FF0000"/>
                </a:solidFill>
              </a:rPr>
              <a:t>nested types</a:t>
            </a:r>
            <a:r>
              <a:rPr lang="en-US" dirty="0"/>
              <a:t>, whereby you nest supporting enumerations, classes, and structures within the definition of the type they support.</a:t>
            </a:r>
          </a:p>
        </p:txBody>
      </p:sp>
    </p:spTree>
    <p:extLst>
      <p:ext uri="{BB962C8B-B14F-4D97-AF65-F5344CB8AC3E}">
        <p14:creationId xmlns:p14="http://schemas.microsoft.com/office/powerpoint/2010/main" val="208085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360152" cy="1288412"/>
          </a:xfrm>
        </p:spPr>
        <p:txBody>
          <a:bodyPr>
            <a:normAutofit/>
          </a:bodyPr>
          <a:lstStyle/>
          <a:p>
            <a:r>
              <a:rPr lang="en-US" dirty="0" smtClean="0">
                <a:latin typeface="Chalkboard SE" charset="0"/>
                <a:ea typeface="Chalkboard SE" charset="0"/>
                <a:cs typeface="Chalkboard SE" charset="0"/>
              </a:rPr>
              <a:t>Automatic Reference Counting (ARC)</a:t>
            </a:r>
            <a:endParaRPr lang="en-US" dirty="0">
              <a:latin typeface="Chalkboard SE" charset="0"/>
              <a:ea typeface="Chalkboard SE" charset="0"/>
              <a:cs typeface="Chalkboard SE" charset="0"/>
            </a:endParaRPr>
          </a:p>
        </p:txBody>
      </p:sp>
      <p:sp>
        <p:nvSpPr>
          <p:cNvPr id="3" name="Content Placeholder 2"/>
          <p:cNvSpPr>
            <a:spLocks noGrp="1"/>
          </p:cNvSpPr>
          <p:nvPr>
            <p:ph idx="1"/>
          </p:nvPr>
        </p:nvSpPr>
        <p:spPr>
          <a:xfrm>
            <a:off x="1069848" y="2121408"/>
            <a:ext cx="5955420" cy="4050792"/>
          </a:xfrm>
        </p:spPr>
        <p:txBody>
          <a:bodyPr/>
          <a:lstStyle/>
          <a:p>
            <a:r>
              <a:rPr lang="en-US" dirty="0" smtClean="0"/>
              <a:t>What?</a:t>
            </a:r>
          </a:p>
          <a:p>
            <a:pPr lvl="1"/>
            <a:r>
              <a:rPr lang="en-US" dirty="0"/>
              <a:t>Swift using </a:t>
            </a:r>
            <a:r>
              <a:rPr lang="en-US" dirty="0">
                <a:solidFill>
                  <a:srgbClr val="FF0000"/>
                </a:solidFill>
              </a:rPr>
              <a:t>ARC</a:t>
            </a:r>
            <a:r>
              <a:rPr lang="en-US" dirty="0"/>
              <a:t> to track and manage app's memory usage. </a:t>
            </a:r>
            <a:r>
              <a:rPr lang="en-US" dirty="0">
                <a:solidFill>
                  <a:srgbClr val="FF0000"/>
                </a:solidFill>
              </a:rPr>
              <a:t>ARC</a:t>
            </a:r>
            <a:r>
              <a:rPr lang="en-US" dirty="0"/>
              <a:t> automatically free up the memory used by class instances when those instance are no longer </a:t>
            </a:r>
            <a:r>
              <a:rPr lang="en-US" dirty="0" smtClean="0"/>
              <a:t>needed.</a:t>
            </a:r>
          </a:p>
          <a:p>
            <a:r>
              <a:rPr lang="en-US" dirty="0" smtClean="0"/>
              <a:t>How </a:t>
            </a:r>
            <a:r>
              <a:rPr lang="en-US" dirty="0" smtClean="0">
                <a:solidFill>
                  <a:srgbClr val="FF0000"/>
                </a:solidFill>
              </a:rPr>
              <a:t>ARC</a:t>
            </a:r>
            <a:r>
              <a:rPr lang="en-US" dirty="0" smtClean="0"/>
              <a:t> work?</a:t>
            </a:r>
          </a:p>
          <a:p>
            <a:endParaRPr lang="en-US" dirty="0"/>
          </a:p>
          <a:p>
            <a:r>
              <a:rPr lang="en-US" dirty="0" smtClean="0"/>
              <a:t>NOTE</a:t>
            </a:r>
          </a:p>
          <a:p>
            <a:pPr lvl="1"/>
            <a:r>
              <a:rPr lang="en-US" dirty="0"/>
              <a:t>Reference counting only applies to </a:t>
            </a:r>
            <a:r>
              <a:rPr lang="en-US" dirty="0">
                <a:solidFill>
                  <a:srgbClr val="FF0000"/>
                </a:solidFill>
              </a:rPr>
              <a:t>instances of classes</a:t>
            </a:r>
            <a:r>
              <a:rPr lang="en-US" dirty="0"/>
              <a:t>. Structures and enumerations are value types, not reference types, and are not stored and passed by reference.</a:t>
            </a:r>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268" y="3130804"/>
            <a:ext cx="4064000" cy="2032000"/>
          </a:xfrm>
          <a:prstGeom prst="rect">
            <a:avLst/>
          </a:prstGeom>
        </p:spPr>
      </p:pic>
    </p:spTree>
    <p:extLst>
      <p:ext uri="{BB962C8B-B14F-4D97-AF65-F5344CB8AC3E}">
        <p14:creationId xmlns:p14="http://schemas.microsoft.com/office/powerpoint/2010/main" val="1911233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360152" cy="1288412"/>
          </a:xfrm>
        </p:spPr>
        <p:txBody>
          <a:bodyPr>
            <a:normAutofit/>
          </a:bodyPr>
          <a:lstStyle/>
          <a:p>
            <a:r>
              <a:rPr lang="en-US" dirty="0" smtClean="0">
                <a:latin typeface="Chalkboard SE" charset="0"/>
                <a:ea typeface="Chalkboard SE" charset="0"/>
                <a:cs typeface="Chalkboard SE" charset="0"/>
              </a:rPr>
              <a:t>Compare ARC in Swift and </a:t>
            </a:r>
            <a:r>
              <a:rPr lang="en-US" dirty="0" err="1" smtClean="0">
                <a:latin typeface="Chalkboard SE" charset="0"/>
                <a:ea typeface="Chalkboard SE" charset="0"/>
                <a:cs typeface="Chalkboard SE" charset="0"/>
              </a:rPr>
              <a:t>ObjC</a:t>
            </a:r>
            <a:endParaRPr lang="en-US" dirty="0">
              <a:latin typeface="Chalkboard SE" charset="0"/>
              <a:ea typeface="Chalkboard SE" charset="0"/>
              <a:cs typeface="Chalkboard SE" charset="0"/>
            </a:endParaRPr>
          </a:p>
        </p:txBody>
      </p:sp>
      <p:sp>
        <p:nvSpPr>
          <p:cNvPr id="3" name="Content Placeholder 2"/>
          <p:cNvSpPr>
            <a:spLocks noGrp="1"/>
          </p:cNvSpPr>
          <p:nvPr>
            <p:ph idx="1"/>
          </p:nvPr>
        </p:nvSpPr>
        <p:spPr>
          <a:xfrm>
            <a:off x="1069847" y="1773043"/>
            <a:ext cx="4717635" cy="1773045"/>
          </a:xfrm>
        </p:spPr>
        <p:txBody>
          <a:bodyPr/>
          <a:lstStyle/>
          <a:p>
            <a:pPr lvl="1"/>
            <a:r>
              <a:rPr lang="en-US" dirty="0" smtClean="0"/>
              <a:t>Swift </a:t>
            </a:r>
            <a:r>
              <a:rPr lang="en-US" dirty="0"/>
              <a:t>support for Automatic Reference Counting (ARC) is complete across the procedural and object-oriented code paths</a:t>
            </a:r>
            <a:r>
              <a:rPr lang="en-US" dirty="0" smtClean="0"/>
              <a:t>.</a:t>
            </a:r>
          </a:p>
          <a:p>
            <a:pPr lvl="1"/>
            <a:endParaRPr lang="en-US" dirty="0"/>
          </a:p>
          <a:p>
            <a:pPr lvl="1"/>
            <a:endParaRPr lang="en-US" dirty="0" smtClean="0"/>
          </a:p>
        </p:txBody>
      </p:sp>
      <p:sp>
        <p:nvSpPr>
          <p:cNvPr id="5" name="Content Placeholder 2"/>
          <p:cNvSpPr txBox="1">
            <a:spLocks/>
          </p:cNvSpPr>
          <p:nvPr/>
        </p:nvSpPr>
        <p:spPr>
          <a:xfrm>
            <a:off x="5797964" y="1773043"/>
            <a:ext cx="4717635" cy="1773046"/>
          </a:xfrm>
          <a:prstGeom prst="rect">
            <a:avLst/>
          </a:prstGeom>
        </p:spPr>
        <p:txBody>
          <a:bodyPr vert="horz" lIns="91440" tIns="45720" rIns="91440" bIns="45720" rtlCol="0">
            <a:normAutofit/>
          </a:bodyPr>
          <a:lstStyle>
            <a:lvl1pPr marL="182880" indent="-182880">
              <a:lnSpc>
                <a:spcPct val="90000"/>
              </a:lnSpc>
              <a:spcBef>
                <a:spcPts val="1200"/>
              </a:spcBef>
              <a:buClr>
                <a:schemeClr val="accent1">
                  <a:lumMod val="75000"/>
                </a:schemeClr>
              </a:buClr>
              <a:buSzPct val="85000"/>
              <a:buFont typeface="Wingdings" pitchFamily="2" charset="2"/>
              <a:buChar char="§"/>
              <a:defRPr sz="2000"/>
            </a:lvl1pPr>
            <a:lvl2pPr lvl="1" indent="-182880">
              <a:lnSpc>
                <a:spcPct val="90000"/>
              </a:lnSpc>
              <a:spcBef>
                <a:spcPts val="400"/>
              </a:spcBef>
              <a:spcAft>
                <a:spcPts val="200"/>
              </a:spcAft>
              <a:buClr>
                <a:schemeClr val="accent1">
                  <a:lumMod val="75000"/>
                </a:schemeClr>
              </a:buClr>
              <a:buSzPct val="85000"/>
              <a:buFont typeface="Wingdings" pitchFamily="2" charset="2"/>
              <a:buChar char="§"/>
              <a:defRPr/>
            </a:lvl2pPr>
            <a:lvl3pPr marL="731520" indent="-18288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lvl="1"/>
            <a:r>
              <a:rPr lang="en-US" dirty="0" smtClean="0"/>
              <a:t>In </a:t>
            </a:r>
            <a:r>
              <a:rPr lang="en-US" dirty="0"/>
              <a:t>Objective-C, ARC is supported within the Cocoa APIs and object-oriented </a:t>
            </a:r>
            <a:r>
              <a:rPr lang="en-US" dirty="0" smtClean="0"/>
              <a:t>code; </a:t>
            </a:r>
            <a:r>
              <a:rPr lang="en-US" dirty="0"/>
              <a:t>it isn’t available, however, for procedural C code and APIs like Core Graphics. </a:t>
            </a:r>
            <a:endParaRPr lang="en-US" dirty="0" smtClean="0"/>
          </a:p>
          <a:p>
            <a:pPr lvl="1"/>
            <a:endParaRPr lang="en-US" dirty="0"/>
          </a:p>
          <a:p>
            <a:pPr lvl="1"/>
            <a:endParaRPr lang="en-US" dirty="0"/>
          </a:p>
        </p:txBody>
      </p:sp>
      <p:sp>
        <p:nvSpPr>
          <p:cNvPr id="7" name="TextBox 6"/>
          <p:cNvSpPr txBox="1"/>
          <p:nvPr/>
        </p:nvSpPr>
        <p:spPr>
          <a:xfrm>
            <a:off x="1550020" y="4839629"/>
            <a:ext cx="9559027" cy="369332"/>
          </a:xfrm>
          <a:prstGeom prst="rect">
            <a:avLst/>
          </a:prstGeom>
          <a:noFill/>
        </p:spPr>
        <p:txBody>
          <a:bodyPr wrap="none" rtlCol="0">
            <a:spAutoFit/>
          </a:bodyPr>
          <a:lstStyle/>
          <a:p>
            <a:r>
              <a:rPr lang="en-US" dirty="0" smtClean="0"/>
              <a:t>The </a:t>
            </a:r>
            <a:r>
              <a:rPr lang="en-US" dirty="0" smtClean="0">
                <a:solidFill>
                  <a:srgbClr val="FF0000"/>
                </a:solidFill>
              </a:rPr>
              <a:t>huge memory leaks </a:t>
            </a:r>
            <a:r>
              <a:rPr lang="en-US" dirty="0" smtClean="0"/>
              <a:t>that a programmer can have in Objective-C are impossible in Swift.</a:t>
            </a:r>
            <a:endParaRPr lang="en-US" dirty="0"/>
          </a:p>
        </p:txBody>
      </p:sp>
    </p:spTree>
    <p:extLst>
      <p:ext uri="{BB962C8B-B14F-4D97-AF65-F5344CB8AC3E}">
        <p14:creationId xmlns:p14="http://schemas.microsoft.com/office/powerpoint/2010/main" val="974367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434" y="484632"/>
            <a:ext cx="8001000" cy="6248400"/>
          </a:xfrm>
        </p:spPr>
      </p:pic>
      <p:sp>
        <p:nvSpPr>
          <p:cNvPr id="2" name="Title 1"/>
          <p:cNvSpPr>
            <a:spLocks noGrp="1"/>
          </p:cNvSpPr>
          <p:nvPr>
            <p:ph type="title"/>
          </p:nvPr>
        </p:nvSpPr>
        <p:spPr>
          <a:xfrm>
            <a:off x="545072" y="484632"/>
            <a:ext cx="3591362" cy="1609344"/>
          </a:xfrm>
        </p:spPr>
        <p:txBody>
          <a:bodyPr vert="horz" lIns="91440" tIns="45720" rIns="91440" bIns="45720" rtlCol="0" anchor="ctr">
            <a:normAutofit/>
          </a:bodyPr>
          <a:lstStyle/>
          <a:p>
            <a:r>
              <a:rPr lang="en-US" dirty="0">
                <a:latin typeface="Chalkboard SE" charset="0"/>
                <a:ea typeface="Chalkboard SE" charset="0"/>
                <a:cs typeface="Chalkboard SE" charset="0"/>
              </a:rPr>
              <a:t>Strong reference</a:t>
            </a:r>
          </a:p>
        </p:txBody>
      </p:sp>
      <p:sp>
        <p:nvSpPr>
          <p:cNvPr id="5" name="Content Placeholder 2"/>
          <p:cNvSpPr txBox="1">
            <a:spLocks/>
          </p:cNvSpPr>
          <p:nvPr/>
        </p:nvSpPr>
        <p:spPr>
          <a:xfrm>
            <a:off x="706765" y="3261112"/>
            <a:ext cx="3066586" cy="97635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dirty="0" smtClean="0"/>
              <a:t>When </a:t>
            </a:r>
            <a:r>
              <a:rPr lang="en-US" dirty="0" err="1" smtClean="0">
                <a:solidFill>
                  <a:srgbClr val="FF0000"/>
                </a:solidFill>
              </a:rPr>
              <a:t>deinit</a:t>
            </a:r>
            <a:r>
              <a:rPr lang="en-US" dirty="0" smtClean="0"/>
              <a:t> was call?</a:t>
            </a:r>
          </a:p>
          <a:p>
            <a:pPr lvl="1"/>
            <a:r>
              <a:rPr lang="en-US" dirty="0" smtClean="0"/>
              <a:t>Why </a:t>
            </a:r>
            <a:r>
              <a:rPr lang="en-US" dirty="0" err="1" smtClean="0">
                <a:solidFill>
                  <a:srgbClr val="FF0000"/>
                </a:solidFill>
              </a:rPr>
              <a:t>deinit</a:t>
            </a:r>
            <a:r>
              <a:rPr lang="en-US" dirty="0" smtClean="0">
                <a:solidFill>
                  <a:srgbClr val="FF0000"/>
                </a:solidFill>
              </a:rPr>
              <a:t> </a:t>
            </a:r>
            <a:r>
              <a:rPr lang="en-US" dirty="0" smtClean="0"/>
              <a:t>was call?</a:t>
            </a:r>
            <a:endParaRPr lang="en-US" dirty="0"/>
          </a:p>
        </p:txBody>
      </p:sp>
    </p:spTree>
    <p:extLst>
      <p:ext uri="{BB962C8B-B14F-4D97-AF65-F5344CB8AC3E}">
        <p14:creationId xmlns:p14="http://schemas.microsoft.com/office/powerpoint/2010/main" val="180434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232"/>
          </a:xfrm>
        </p:spPr>
        <p:txBody>
          <a:bodyPr vert="horz" lIns="91440" tIns="45720" rIns="91440" bIns="45720" rtlCol="0" anchor="ctr">
            <a:normAutofit/>
          </a:bodyPr>
          <a:lstStyle/>
          <a:p>
            <a:r>
              <a:rPr lang="en-US" dirty="0">
                <a:latin typeface="Chalkboard SE" charset="0"/>
                <a:ea typeface="Chalkboard SE" charset="0"/>
                <a:cs typeface="Chalkboard SE" charset="0"/>
              </a:rPr>
              <a:t>Strong reference Cycle</a:t>
            </a:r>
          </a:p>
        </p:txBody>
      </p:sp>
      <p:sp>
        <p:nvSpPr>
          <p:cNvPr id="3" name="Content Placeholder 2"/>
          <p:cNvSpPr>
            <a:spLocks noGrp="1"/>
          </p:cNvSpPr>
          <p:nvPr>
            <p:ph idx="1"/>
          </p:nvPr>
        </p:nvSpPr>
        <p:spPr>
          <a:xfrm>
            <a:off x="1069848" y="2121408"/>
            <a:ext cx="2944591" cy="1368924"/>
          </a:xfrm>
        </p:spPr>
        <p:txBody>
          <a:bodyPr/>
          <a:lstStyle/>
          <a:p>
            <a:r>
              <a:rPr lang="en-US" dirty="0" smtClean="0"/>
              <a:t>What happen when uncomment 2 last line?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773" y="1345060"/>
            <a:ext cx="7172960" cy="5425440"/>
          </a:xfrm>
          <a:prstGeom prst="rect">
            <a:avLst/>
          </a:prstGeom>
        </p:spPr>
      </p:pic>
    </p:spTree>
    <p:extLst>
      <p:ext uri="{BB962C8B-B14F-4D97-AF65-F5344CB8AC3E}">
        <p14:creationId xmlns:p14="http://schemas.microsoft.com/office/powerpoint/2010/main" val="659160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Strong reference 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448" y="2093976"/>
            <a:ext cx="8077200" cy="2578100"/>
          </a:xfrm>
        </p:spPr>
      </p:pic>
    </p:spTree>
    <p:extLst>
      <p:ext uri="{BB962C8B-B14F-4D97-AF65-F5344CB8AC3E}">
        <p14:creationId xmlns:p14="http://schemas.microsoft.com/office/powerpoint/2010/main" val="798176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Strong reference Cycle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579032"/>
            <a:ext cx="2082800" cy="6604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248" y="2673432"/>
            <a:ext cx="7975600" cy="2552700"/>
          </a:xfrm>
          <a:prstGeom prst="rect">
            <a:avLst/>
          </a:prstGeom>
        </p:spPr>
      </p:pic>
    </p:spTree>
    <p:extLst>
      <p:ext uri="{BB962C8B-B14F-4D97-AF65-F5344CB8AC3E}">
        <p14:creationId xmlns:p14="http://schemas.microsoft.com/office/powerpoint/2010/main" val="72980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94400"/>
          </a:xfrm>
        </p:spPr>
        <p:txBody>
          <a:bodyPr vert="horz" lIns="91440" tIns="45720" rIns="91440" bIns="45720" rtlCol="0" anchor="ctr">
            <a:normAutofit/>
          </a:bodyPr>
          <a:lstStyle/>
          <a:p>
            <a:r>
              <a:rPr lang="en-US" dirty="0">
                <a:latin typeface="Chalkboard SE" charset="0"/>
                <a:ea typeface="Chalkboard SE" charset="0"/>
                <a:cs typeface="Chalkboard SE" charset="0"/>
              </a:rPr>
              <a:t>Strong reference Cycle</a:t>
            </a:r>
          </a:p>
        </p:txBody>
      </p:sp>
      <p:sp>
        <p:nvSpPr>
          <p:cNvPr id="3" name="Content Placeholder 2"/>
          <p:cNvSpPr>
            <a:spLocks noGrp="1"/>
          </p:cNvSpPr>
          <p:nvPr>
            <p:ph idx="1"/>
          </p:nvPr>
        </p:nvSpPr>
        <p:spPr>
          <a:xfrm>
            <a:off x="1069848" y="2121408"/>
            <a:ext cx="5185986" cy="4050792"/>
          </a:xfrm>
        </p:spPr>
        <p:txBody>
          <a:bodyPr/>
          <a:lstStyle/>
          <a:p>
            <a:r>
              <a:rPr lang="en-US" dirty="0"/>
              <a:t>You resolve strong reference cycles by defining some of the relationships between classes as weak or </a:t>
            </a:r>
            <a:r>
              <a:rPr lang="en-US" dirty="0" err="1"/>
              <a:t>unowned</a:t>
            </a:r>
            <a:r>
              <a:rPr lang="en-US" dirty="0"/>
              <a:t> references instead of as strong references.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568" y="2121408"/>
            <a:ext cx="1282700" cy="952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618" y="3865445"/>
            <a:ext cx="1244600" cy="889000"/>
          </a:xfrm>
          <a:prstGeom prst="rect">
            <a:avLst/>
          </a:prstGeom>
        </p:spPr>
      </p:pic>
    </p:spTree>
    <p:extLst>
      <p:ext uri="{BB962C8B-B14F-4D97-AF65-F5344CB8AC3E}">
        <p14:creationId xmlns:p14="http://schemas.microsoft.com/office/powerpoint/2010/main" val="1032141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1690</TotalTime>
  <Words>1315</Words>
  <Application>Microsoft Macintosh PowerPoint</Application>
  <PresentationFormat>Widescreen</PresentationFormat>
  <Paragraphs>142</Paragraphs>
  <Slides>24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Black</vt:lpstr>
      <vt:lpstr>Calibri</vt:lpstr>
      <vt:lpstr>Chalkboard SE</vt:lpstr>
      <vt:lpstr>Rockwell Extra Bold</vt:lpstr>
      <vt:lpstr>Wingdings</vt:lpstr>
      <vt:lpstr>Zapfino</vt:lpstr>
      <vt:lpstr>Arial</vt:lpstr>
      <vt:lpstr>Wood Type</vt:lpstr>
      <vt:lpstr>Swift Day 4</vt:lpstr>
      <vt:lpstr>Summary</vt:lpstr>
      <vt:lpstr>Automatic Reference Counting (ARC)</vt:lpstr>
      <vt:lpstr>Compare ARC in Swift and ObjC</vt:lpstr>
      <vt:lpstr>Strong reference</vt:lpstr>
      <vt:lpstr>Strong reference Cycle</vt:lpstr>
      <vt:lpstr>Strong reference Cycle</vt:lpstr>
      <vt:lpstr>Strong reference Cycle</vt:lpstr>
      <vt:lpstr>Strong reference Cycle</vt:lpstr>
      <vt:lpstr>Weak reference</vt:lpstr>
      <vt:lpstr>PowerPoint Presentation</vt:lpstr>
      <vt:lpstr>PowerPoint Presentation</vt:lpstr>
      <vt:lpstr>PowerPoint Presentation</vt:lpstr>
      <vt:lpstr>Unowned reference</vt:lpstr>
      <vt:lpstr>PowerPoint Presentation</vt:lpstr>
      <vt:lpstr>PowerPoint Presentation</vt:lpstr>
      <vt:lpstr>PowerPoint Presentation</vt:lpstr>
      <vt:lpstr>PowerPoint Presentation</vt:lpstr>
      <vt:lpstr>Optional Chaining</vt:lpstr>
      <vt:lpstr>PowerPoint Presentation</vt:lpstr>
      <vt:lpstr>Optional Chaining</vt:lpstr>
      <vt:lpstr>Type Casting</vt:lpstr>
      <vt:lpstr>Type Casting</vt:lpstr>
      <vt:lpstr>Nested Types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 Day 4</dc:title>
  <dc:creator>KotDark Trần</dc:creator>
  <cp:lastModifiedBy>KotDark Trần</cp:lastModifiedBy>
  <cp:revision>30</cp:revision>
  <dcterms:created xsi:type="dcterms:W3CDTF">2015-09-22T14:53:01Z</dcterms:created>
  <dcterms:modified xsi:type="dcterms:W3CDTF">2015-09-23T19:03:42Z</dcterms:modified>
</cp:coreProperties>
</file>