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7" r:id="rId1"/>
  </p:sldMasterIdLst>
  <p:notesMasterIdLst>
    <p:notesMasterId r:id="rId47"/>
  </p:notesMasterIdLst>
  <p:sldIdLst>
    <p:sldId id="256" r:id="rId2"/>
    <p:sldId id="306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52" r:id="rId16"/>
    <p:sldId id="351" r:id="rId17"/>
    <p:sldId id="353" r:id="rId18"/>
    <p:sldId id="354" r:id="rId19"/>
    <p:sldId id="356" r:id="rId20"/>
    <p:sldId id="357" r:id="rId21"/>
    <p:sldId id="359" r:id="rId22"/>
    <p:sldId id="360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68" r:id="rId31"/>
    <p:sldId id="369" r:id="rId32"/>
    <p:sldId id="363" r:id="rId33"/>
    <p:sldId id="364" r:id="rId34"/>
    <p:sldId id="365" r:id="rId35"/>
    <p:sldId id="366" r:id="rId36"/>
    <p:sldId id="367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62" r:id="rId45"/>
    <p:sldId id="34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D92"/>
    <a:srgbClr val="7497A8"/>
    <a:srgbClr val="85ACC0"/>
    <a:srgbClr val="99C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/>
    <p:restoredTop sz="83029"/>
  </p:normalViewPr>
  <p:slideViewPr>
    <p:cSldViewPr snapToGrid="0" snapToObjects="1">
      <p:cViewPr>
        <p:scale>
          <a:sx n="142" d="100"/>
          <a:sy n="142" d="100"/>
        </p:scale>
        <p:origin x="-251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32484-9BFA-1A4F-972E-7C725892EC3F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8F3C-3BD5-B440-9A99-7C2195A6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Quy tắc sử dụng ngôn ngữ,</a:t>
            </a:r>
            <a:r>
              <a:rPr lang="vi-VN" baseline="0" dirty="0" smtClean="0"/>
              <a:t> cú pháp trong swift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0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declaration introduces a new name or construct into your program”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2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declaration introduces a new name or construct into </a:t>
            </a:r>
            <a:r>
              <a:rPr lang="en-US" smtClean="0"/>
              <a:t>your program”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1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“Attributes provide more information about a declaration or </a:t>
            </a:r>
            <a:r>
              <a:rPr lang="en-US" dirty="0" err="1" smtClean="0"/>
              <a:t>type”Excerpt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Swift, there are two kinds of types: named types and compound types. A named type is a type that can be given a particular name when it is defined.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types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classes, structures, enumerations, and protocols.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compound type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type without a name, defined in the Swift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itself.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compound types: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types and tuple types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compound type may contain named types and other compound types. For instance, the tuple type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contains two elements: The first is the named type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second is another compound type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6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6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tuple type is a comma-separated list of zero or more types, enclosed in parentheses.</a:t>
            </a:r>
            <a:br>
              <a:rPr lang="en-US" dirty="0" smtClean="0"/>
            </a:br>
            <a:r>
              <a:rPr lang="en-US" dirty="0" smtClean="0"/>
              <a:t>You can use a tuple type as the return type of a function to enable the function to return a single tuple containing multiple values.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Keywords used in declarations: </a:t>
            </a:r>
            <a:r>
              <a:rPr lang="en-US" b="1" dirty="0" smtClean="0"/>
              <a:t>class, </a:t>
            </a:r>
            <a:r>
              <a:rPr lang="en-US" b="1" dirty="0" err="1" smtClean="0"/>
              <a:t>deinit</a:t>
            </a:r>
            <a:r>
              <a:rPr lang="en-US" b="1" dirty="0" smtClean="0"/>
              <a:t>, </a:t>
            </a:r>
            <a:r>
              <a:rPr lang="en-US" b="1" dirty="0" err="1" smtClean="0"/>
              <a:t>enum</a:t>
            </a:r>
            <a:r>
              <a:rPr lang="en-US" b="1" dirty="0" smtClean="0"/>
              <a:t>, extension, </a:t>
            </a:r>
            <a:r>
              <a:rPr lang="en-US" b="1" dirty="0" err="1" smtClean="0"/>
              <a:t>func</a:t>
            </a:r>
            <a:r>
              <a:rPr lang="en-US" b="1" dirty="0" smtClean="0"/>
              <a:t>, import, </a:t>
            </a:r>
            <a:r>
              <a:rPr lang="en-US" b="1" dirty="0" err="1" smtClean="0"/>
              <a:t>init</a:t>
            </a:r>
            <a:r>
              <a:rPr lang="en-US" b="1" dirty="0" smtClean="0"/>
              <a:t>, </a:t>
            </a:r>
            <a:r>
              <a:rPr lang="en-US" b="1" dirty="0" err="1" smtClean="0"/>
              <a:t>inout</a:t>
            </a:r>
            <a:r>
              <a:rPr lang="en-US" b="1" dirty="0" smtClean="0"/>
              <a:t>, internal, let, operator, private, protocol, public, static, </a:t>
            </a:r>
            <a:r>
              <a:rPr lang="en-US" b="1" dirty="0" err="1" smtClean="0"/>
              <a:t>struct</a:t>
            </a:r>
            <a:r>
              <a:rPr lang="en-US" b="1" dirty="0" smtClean="0"/>
              <a:t>, subscript, </a:t>
            </a:r>
            <a:r>
              <a:rPr lang="en-US" b="1" dirty="0" err="1" smtClean="0"/>
              <a:t>typealias</a:t>
            </a:r>
            <a:r>
              <a:rPr lang="en-US" b="1" dirty="0" smtClean="0"/>
              <a:t>, and var.</a:t>
            </a:r>
          </a:p>
          <a:p>
            <a:r>
              <a:rPr lang="en-US" b="0" dirty="0" smtClean="0"/>
              <a:t>Keywords used in statements</a:t>
            </a:r>
            <a:r>
              <a:rPr lang="en-US" b="1" dirty="0" smtClean="0"/>
              <a:t>: break, case, continue, default, defer, do, else, </a:t>
            </a:r>
            <a:r>
              <a:rPr lang="en-US" b="1" dirty="0" err="1" smtClean="0"/>
              <a:t>fallthrough</a:t>
            </a:r>
            <a:r>
              <a:rPr lang="en-US" b="1" dirty="0" smtClean="0"/>
              <a:t>, for, guard, if, in, repeat, return, switch, where, and while.</a:t>
            </a:r>
            <a:br>
              <a:rPr lang="en-US" b="1" dirty="0" smtClean="0"/>
            </a:br>
            <a:r>
              <a:rPr lang="en-US" b="0" dirty="0" smtClean="0"/>
              <a:t>Keywords used in expressions and types</a:t>
            </a:r>
            <a:r>
              <a:rPr lang="en-US" b="1" dirty="0" smtClean="0"/>
              <a:t>: as, catch, </a:t>
            </a:r>
            <a:r>
              <a:rPr lang="en-US" b="1" dirty="0" err="1" smtClean="0"/>
              <a:t>dynamicType</a:t>
            </a:r>
            <a:r>
              <a:rPr lang="en-US" b="1" dirty="0" smtClean="0"/>
              <a:t>, false, is, nil, </a:t>
            </a:r>
            <a:r>
              <a:rPr lang="en-US" b="1" dirty="0" err="1" smtClean="0"/>
              <a:t>rethrows</a:t>
            </a:r>
            <a:r>
              <a:rPr lang="en-US" b="1" dirty="0" smtClean="0"/>
              <a:t>, super, self, Self, throw, throws, true, try, __COLUMN__, __FILE__, __FUNCTION__, and __LINE</a:t>
            </a:r>
            <a:br>
              <a:rPr lang="en-US" b="1" dirty="0" smtClean="0"/>
            </a:br>
            <a:r>
              <a:rPr lang="en-US" b="1" dirty="0" smtClean="0"/>
              <a:t>“Keywords reserved in particular contexts: associativity, convenience, dynamic, </a:t>
            </a:r>
            <a:r>
              <a:rPr lang="en-US" b="1" dirty="0" err="1" smtClean="0"/>
              <a:t>didSet</a:t>
            </a:r>
            <a:r>
              <a:rPr lang="en-US" b="1" dirty="0" smtClean="0"/>
              <a:t>, final, get, infix, indirect, lazy, left, mutating, none, </a:t>
            </a:r>
            <a:r>
              <a:rPr lang="en-US" b="1" dirty="0" err="1" smtClean="0"/>
              <a:t>nonmutating</a:t>
            </a:r>
            <a:r>
              <a:rPr lang="en-US" b="1" dirty="0" smtClean="0"/>
              <a:t>, optional, override, postfix, precedence, prefix, Protocol, required, right, set, Type, </a:t>
            </a:r>
            <a:r>
              <a:rPr lang="en-US" b="1" dirty="0" err="1" smtClean="0"/>
              <a:t>unowned</a:t>
            </a:r>
            <a:r>
              <a:rPr lang="en-US" b="1" dirty="0" smtClean="0"/>
              <a:t>, weak, and </a:t>
            </a:r>
            <a:r>
              <a:rPr lang="en-US" b="1" dirty="0" err="1" smtClean="0"/>
              <a:t>willSet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3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tuple type is a comma-separated list of zero or more types, enclosed in parentheses.</a:t>
            </a:r>
            <a:br>
              <a:rPr lang="en-US" dirty="0" smtClean="0"/>
            </a:br>
            <a:r>
              <a:rPr lang="en-US" dirty="0" smtClean="0"/>
              <a:t>You can use a tuple type as the return type of a function to enable the function to return a single tuple containing multiple values.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tuple type is a comma-separated list of zero or more types, enclosed in parentheses.</a:t>
            </a:r>
            <a:br>
              <a:rPr lang="en-US" dirty="0" smtClean="0"/>
            </a:br>
            <a:r>
              <a:rPr lang="en-US" dirty="0" smtClean="0"/>
              <a:t>You can use a tuple type as the return type of a function to enable the function to return a single tuple containing multiple values.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8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 err="1" smtClean="0"/>
              <a:t>metatype</a:t>
            </a:r>
            <a:r>
              <a:rPr lang="en-US" dirty="0" smtClean="0"/>
              <a:t> type refers to the type of any type, including class types, structure types, enumeration types, and protocol </a:t>
            </a:r>
            <a:r>
              <a:rPr lang="en-US" dirty="0" err="1" smtClean="0"/>
              <a:t>types.The</a:t>
            </a:r>
            <a:r>
              <a:rPr lang="en-US" dirty="0" smtClean="0"/>
              <a:t> </a:t>
            </a:r>
            <a:r>
              <a:rPr lang="en-US" dirty="0" err="1" smtClean="0"/>
              <a:t>metatype</a:t>
            </a:r>
            <a:r>
              <a:rPr lang="en-US" dirty="0" smtClean="0"/>
              <a:t> of a class, structure, or enumeration type is the name of that type followed by .</a:t>
            </a:r>
            <a:br>
              <a:rPr lang="en-US" dirty="0" smtClean="0"/>
            </a:br>
            <a:r>
              <a:rPr lang="en-US" dirty="0" smtClean="0"/>
              <a:t>“The </a:t>
            </a:r>
            <a:r>
              <a:rPr lang="en-US" dirty="0" err="1" smtClean="0"/>
              <a:t>metatype</a:t>
            </a:r>
            <a:r>
              <a:rPr lang="en-US" dirty="0" smtClean="0"/>
              <a:t> of a class, structure, or enumeration type is the name of that type followed by .Type. The </a:t>
            </a:r>
            <a:r>
              <a:rPr lang="en-US" dirty="0" err="1" smtClean="0"/>
              <a:t>metatype</a:t>
            </a:r>
            <a:r>
              <a:rPr lang="en-US" dirty="0" smtClean="0"/>
              <a:t> of a protocol type—not the concrete type that conforms to the protocol at runtime—is the name of that protocol followed by .Protocol. For example, the </a:t>
            </a:r>
            <a:r>
              <a:rPr lang="en-US" dirty="0" err="1" smtClean="0"/>
              <a:t>metatype</a:t>
            </a:r>
            <a:r>
              <a:rPr lang="en-US" dirty="0" smtClean="0"/>
              <a:t> of the class type </a:t>
            </a:r>
            <a:r>
              <a:rPr lang="en-US" dirty="0" err="1" smtClean="0"/>
              <a:t>SomeClass</a:t>
            </a:r>
            <a:r>
              <a:rPr lang="en-US" dirty="0" smtClean="0"/>
              <a:t> is </a:t>
            </a:r>
            <a:r>
              <a:rPr lang="en-US" dirty="0" err="1" smtClean="0"/>
              <a:t>SomeClass.Type</a:t>
            </a:r>
            <a:r>
              <a:rPr lang="en-US" dirty="0" smtClean="0"/>
              <a:t> and the </a:t>
            </a:r>
            <a:r>
              <a:rPr lang="en-US" dirty="0" err="1" smtClean="0"/>
              <a:t>metatype</a:t>
            </a:r>
            <a:r>
              <a:rPr lang="en-US" dirty="0" smtClean="0"/>
              <a:t> of the protocol </a:t>
            </a:r>
            <a:r>
              <a:rPr lang="en-US" dirty="0" err="1" smtClean="0"/>
              <a:t>SomeProtocol</a:t>
            </a:r>
            <a:r>
              <a:rPr lang="en-US" dirty="0" smtClean="0"/>
              <a:t> is </a:t>
            </a:r>
            <a:r>
              <a:rPr lang="en-US" dirty="0" err="1" smtClean="0"/>
              <a:t>SomeProtocol.Protocol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“A type inheritance clause is used to specify which class a named type inherits from and which protocols a named type conforms to. A type inheritance clause is also used to specify a class requirement on a protocol. A type inheritance clause begins with a colon (:), followed by either a class requirement, a list of type identifiers, or </a:t>
            </a:r>
            <a:r>
              <a:rPr lang="en-US" dirty="0" err="1" smtClean="0"/>
              <a:t>both.”Excerpt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“Swift uses type inference extensively, allowing you to omit the type or part of the type of many variables and expressions in your code. ”Excerpt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3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01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Literals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9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pattern represents the structure of a single value or a composite value”   </a:t>
            </a:r>
          </a:p>
          <a:p>
            <a:r>
              <a:rPr lang="en-US" dirty="0" smtClean="0"/>
              <a:t>“The first kind of pattern is used for </a:t>
            </a:r>
            <a:r>
              <a:rPr lang="en-US" dirty="0" err="1" smtClean="0"/>
              <a:t>destructuring</a:t>
            </a:r>
            <a:r>
              <a:rPr lang="en-US" dirty="0" smtClean="0"/>
              <a:t> values in simple variable, constant, and optional bindings”:</a:t>
            </a:r>
            <a:br>
              <a:rPr lang="en-US" dirty="0" smtClean="0"/>
            </a:br>
            <a:r>
              <a:rPr lang="en-US" dirty="0" smtClean="0"/>
              <a:t>“wildcard patterns, identifier patterns, and any value binding or tuple patterns containing them”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wildcard pattern matches and ignores any value and consists of an underscore (_). </a:t>
            </a:r>
          </a:p>
          <a:p>
            <a:r>
              <a:rPr lang="en-US" dirty="0" smtClean="0"/>
              <a:t>Use a wildcard pattern when you don’t care about the values being matched against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5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“An identifier pattern matches any value and binds the matched value to a variable or constant </a:t>
            </a:r>
            <a:r>
              <a:rPr lang="en-US" dirty="0" err="1" smtClean="0"/>
              <a:t>name”Excerpt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72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value-binding pattern binds matched values to variable or constant </a:t>
            </a:r>
            <a:r>
              <a:rPr lang="en-US" dirty="0" err="1" smtClean="0"/>
              <a:t>names”Excerpt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1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tuple pattern is a comma-separated list of zero or more patterns, enclosed in parentheses. Tuple patterns match values of corresponding tuple </a:t>
            </a:r>
            <a:r>
              <a:rPr lang="en-US" dirty="0" err="1" smtClean="0"/>
              <a:t>types.”Excerpt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2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 tuple pattern is a comma-separated list of zero or more patterns, enclosed in parentheses. Tuple patterns match values of corresponding tuple </a:t>
            </a:r>
            <a:r>
              <a:rPr lang="en-US" dirty="0" err="1" smtClean="0"/>
              <a:t>types.”Excerpt</a:t>
            </a:r>
            <a:r>
              <a:rPr lang="en-US" dirty="0" smtClean="0"/>
              <a:t> From: Apple Inc. “The Swift Programming Language (Swift 2).” </a:t>
            </a:r>
            <a:r>
              <a:rPr lang="en-US" dirty="0" err="1" smtClean="0"/>
              <a:t>iBooks</a:t>
            </a:r>
            <a:r>
              <a:rPr lang="en-US" dirty="0" smtClean="0"/>
              <a:t>. https://</a:t>
            </a:r>
            <a:r>
              <a:rPr lang="en-US" dirty="0" err="1" smtClean="0"/>
              <a:t>itun.es</a:t>
            </a:r>
            <a:r>
              <a:rPr lang="en-US" dirty="0" smtClean="0"/>
              <a:t>/us/jEUH0.l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REF: http://</a:t>
            </a:r>
            <a:r>
              <a:rPr lang="en-US" dirty="0" err="1" smtClean="0"/>
              <a:t>austinzheng.com</a:t>
            </a:r>
            <a:r>
              <a:rPr lang="en-US" dirty="0" smtClean="0"/>
              <a:t>/2014/12/16/swift-pattern-matching-switch/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6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appventure.me</a:t>
            </a:r>
            <a:r>
              <a:rPr lang="en-US" baseline="0" dirty="0" smtClean="0"/>
              <a:t>/2015/08/20/swift-pattern-matching-in-detail/</a:t>
            </a:r>
            <a:br>
              <a:rPr lang="en-US" baseline="0" dirty="0" smtClean="0"/>
            </a:br>
            <a:r>
              <a:rPr lang="en-US" baseline="0" dirty="0" smtClean="0"/>
              <a:t>http://</a:t>
            </a:r>
            <a:r>
              <a:rPr lang="en-US" baseline="0" dirty="0" err="1" smtClean="0"/>
              <a:t>austinzheng.com</a:t>
            </a:r>
            <a:r>
              <a:rPr lang="en-US" baseline="0" dirty="0" smtClean="0"/>
              <a:t>/2014/12/17/custom-pattern-matching</a:t>
            </a:r>
            <a:r>
              <a:rPr lang="en-US" baseline="0" dirty="0" smtClean="0"/>
              <a:t>/</a:t>
            </a:r>
            <a:br>
              <a:rPr lang="en-US" baseline="0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type: Matches the runtime type (or a subclass of it) against the right hand side. This performs a type cast but disregards the returned type. So your case block won't know about the matched 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pattern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type: Performs the same match as the is pattern but for a successful match casts the type into the pattern specified on the left hand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5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appventure.me</a:t>
            </a:r>
            <a:r>
              <a:rPr lang="en-US" baseline="0" dirty="0" smtClean="0"/>
              <a:t>/2015/08/20/swift-pattern-matching-in-detail/</a:t>
            </a:r>
            <a:br>
              <a:rPr lang="en-US" baseline="0" dirty="0" smtClean="0"/>
            </a:br>
            <a:r>
              <a:rPr lang="en-US" baseline="0" dirty="0" smtClean="0"/>
              <a:t>http://</a:t>
            </a:r>
            <a:r>
              <a:rPr lang="en-US" baseline="0" dirty="0" err="1" smtClean="0"/>
              <a:t>austinzheng.com</a:t>
            </a:r>
            <a:r>
              <a:rPr lang="en-US" baseline="0" dirty="0" smtClean="0"/>
              <a:t>/2014/12/17/custom-pattern-matching</a:t>
            </a:r>
            <a:r>
              <a:rPr lang="en-US" baseline="0" dirty="0" smtClean="0"/>
              <a:t>/</a:t>
            </a:r>
            <a:br>
              <a:rPr lang="en-US" baseline="0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type: Matches the runtime type (or a subclass of it) against the right hand side. This performs a type cast but disregards the returned type. So your case block won't know about the matched 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pattern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type: Performs the same match as the is pattern but for a successful match casts the type into the pattern specified on the left hand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“An expression pattern represents the value of an expression. Expression patterns appear only in switch statement case labels.”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swift.freevnn.com</a:t>
            </a:r>
            <a:r>
              <a:rPr lang="en-US" dirty="0" smtClean="0"/>
              <a:t>/?p=244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Swift has the ability to overload operators such that existing operators, like +, can be made to work with additional types.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overload an operator, simply define a new function for the operator symbol, taking the appropriate number and type of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 can declare and implement your own custom operators in addition to the standard operators provided by Swift. For a list of characters that can be used to define custom operators, see </a:t>
            </a:r>
            <a:r>
              <a:rPr lang="en-US" dirty="0" err="1" smtClean="0"/>
              <a:t>Operators.New</a:t>
            </a:r>
            <a:r>
              <a:rPr lang="en-US" dirty="0" smtClean="0"/>
              <a:t> operators are declared at a global level using the operator keyword, and are marked with the prefix, infix or postfix modifiers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definitions for the operators themselves should be extremely simple—a single LOC, really. For anything more complex, some additional setup is warranted.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Take, for example, a custom operator, =~, which returns whether the left hand side matches a regular expression on the right hand side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RegularExpressionMatchable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 is declared, with a single method for matching regular expressions.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an extension adding conformance to this protocol to String is declared, with a provided implementation of match, 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NSRegularExpression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=~ operator is declared and implemented on a generic type conforming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RegularExpressionMatchable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28F3C-3BD5-B440-9A99-7C2195A66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2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3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2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4" Type="http://schemas.microsoft.com/office/2007/relationships/hdphoto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6B5BA2-20C7-FC44-AF26-F0779D5139B7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9E3904C-3BB3-E84B-9980-1CCC365B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shipster.com/swift-opera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Day 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86267"/>
            <a:ext cx="10958915" cy="59859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b="1" dirty="0" smtClean="0"/>
              <a:t>Member </a:t>
            </a:r>
            <a:r>
              <a:rPr lang="en-US" b="1" dirty="0"/>
              <a:t>Functions</a:t>
            </a:r>
            <a:r>
              <a:rPr lang="en-US" b="1" dirty="0" smtClean="0"/>
              <a:t>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 In addition to the aforementioned standard operators, there are some </a:t>
            </a:r>
            <a:r>
              <a:rPr lang="en-US" i="1" dirty="0"/>
              <a:t>de facto</a:t>
            </a:r>
            <a:r>
              <a:rPr lang="en-US" dirty="0"/>
              <a:t> operators defined by the language:</a:t>
            </a:r>
          </a:p>
          <a:p>
            <a:pPr marL="0" indent="0">
              <a:buNone/>
            </a:pPr>
            <a:r>
              <a:rPr lang="en-US" sz="3000" dirty="0" smtClean="0"/>
              <a:t>.        : </a:t>
            </a:r>
            <a:r>
              <a:rPr lang="en-US" sz="3000" dirty="0"/>
              <a:t>Member Access</a:t>
            </a:r>
          </a:p>
          <a:p>
            <a:pPr marL="0" indent="0">
              <a:buNone/>
            </a:pPr>
            <a:r>
              <a:rPr lang="en-US" sz="3000" dirty="0" smtClean="0"/>
              <a:t>?        : </a:t>
            </a:r>
            <a:r>
              <a:rPr lang="en-US" sz="3000" dirty="0"/>
              <a:t>Optional</a:t>
            </a:r>
          </a:p>
          <a:p>
            <a:pPr marL="0" indent="0">
              <a:buNone/>
            </a:pPr>
            <a:r>
              <a:rPr lang="en-US" sz="3000" dirty="0" smtClean="0"/>
              <a:t>!        : </a:t>
            </a:r>
            <a:r>
              <a:rPr lang="en-US" sz="3000" dirty="0"/>
              <a:t>Forced-Value</a:t>
            </a:r>
          </a:p>
          <a:p>
            <a:pPr marL="0" indent="0">
              <a:buNone/>
            </a:pPr>
            <a:r>
              <a:rPr lang="en-US" sz="3000" dirty="0" smtClean="0"/>
              <a:t>[]       : </a:t>
            </a:r>
            <a:r>
              <a:rPr lang="en-US" sz="3000" dirty="0"/>
              <a:t>Subscript</a:t>
            </a:r>
          </a:p>
          <a:p>
            <a:pPr marL="0" indent="0">
              <a:buNone/>
            </a:pPr>
            <a:r>
              <a:rPr lang="en-US" sz="3000" dirty="0" smtClean="0"/>
              <a:t>[]=     : </a:t>
            </a:r>
            <a:r>
              <a:rPr lang="en-US" sz="3000" dirty="0"/>
              <a:t>Subscript Assignment </a:t>
            </a: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sz="1400" b="1" dirty="0"/>
              <a:t>Overloading 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9" y="1226902"/>
            <a:ext cx="11187238" cy="49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" y="550333"/>
            <a:ext cx="10992781" cy="562186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sz="1400" b="1" dirty="0"/>
              <a:t>Custom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r>
              <a:rPr lang="en-US" sz="800" b="1" dirty="0" smtClean="0"/>
              <a:t> </a:t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4" y="1934333"/>
            <a:ext cx="6642100" cy="17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584201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sz="1100" b="1" dirty="0"/>
              <a:t>Custom Operators with Protocol and Method</a:t>
            </a:r>
            <a:r>
              <a:rPr lang="en-US" sz="1100" b="1" dirty="0" smtClean="0"/>
              <a:t> 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2025625"/>
            <a:ext cx="7200899" cy="36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sz="1400" b="1" dirty="0"/>
              <a:t>Use of Mathematical Symbols </a:t>
            </a: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r>
              <a:rPr lang="en-US" b="1" dirty="0" smtClean="0"/>
              <a:t>Ref: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mattt</a:t>
            </a:r>
            <a:r>
              <a:rPr lang="en-US" dirty="0"/>
              <a:t>/Euler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66" y="753533"/>
            <a:ext cx="6426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/>
              <a:t>Statements</a:t>
            </a:r>
            <a:br>
              <a:rPr lang="en-US" sz="3600" b="1" dirty="0"/>
            </a:br>
            <a:r>
              <a:rPr lang="en-US" sz="2400" dirty="0"/>
              <a:t>1. simple statements</a:t>
            </a:r>
            <a:br>
              <a:rPr lang="en-US" sz="2400" dirty="0"/>
            </a:br>
            <a:r>
              <a:rPr lang="en-US" sz="2400" dirty="0"/>
              <a:t>2. compiler control statements</a:t>
            </a:r>
            <a:br>
              <a:rPr lang="en-US" sz="2400" dirty="0"/>
            </a:br>
            <a:r>
              <a:rPr lang="en-US" sz="2400" dirty="0"/>
              <a:t>3. control flow statements.</a:t>
            </a:r>
            <a:endParaRPr lang="en-US" sz="24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/>
              <a:t>Statements</a:t>
            </a:r>
            <a:br>
              <a:rPr lang="en-US" sz="3600" b="1" dirty="0"/>
            </a:br>
            <a:r>
              <a:rPr lang="en-US" sz="2400" dirty="0"/>
              <a:t>1. simple </a:t>
            </a:r>
            <a:r>
              <a:rPr lang="en-US" sz="2400" dirty="0" smtClean="0"/>
              <a:t>statements</a:t>
            </a:r>
          </a:p>
          <a:p>
            <a:pPr lvl="1"/>
            <a:r>
              <a:rPr lang="en-US" sz="2200" dirty="0" smtClean="0"/>
              <a:t>Loop Statements</a:t>
            </a:r>
            <a:br>
              <a:rPr lang="en-US" sz="2200" dirty="0" smtClean="0"/>
            </a:br>
            <a:endParaRPr lang="en-US" b="1" dirty="0"/>
          </a:p>
          <a:p>
            <a:endParaRPr lang="en-US" b="1" dirty="0" smtClean="0"/>
          </a:p>
          <a:p>
            <a:pPr lvl="1"/>
            <a:r>
              <a:rPr lang="en-US" dirty="0"/>
              <a:t>While </a:t>
            </a:r>
            <a:r>
              <a:rPr lang="en-US" dirty="0" smtClean="0"/>
              <a:t>Statement/ Repeat while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756833"/>
            <a:ext cx="2662767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67" y="1756833"/>
            <a:ext cx="1710266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2" y="2861733"/>
            <a:ext cx="3450913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5" y="2861733"/>
            <a:ext cx="4296234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/>
              <a:t>Statements</a:t>
            </a:r>
            <a:br>
              <a:rPr lang="en-US" sz="3600" b="1" dirty="0"/>
            </a:br>
            <a:r>
              <a:rPr lang="en-US" sz="2400" dirty="0"/>
              <a:t>1. simple </a:t>
            </a:r>
            <a:r>
              <a:rPr lang="en-US" sz="2400" dirty="0" smtClean="0"/>
              <a:t>statements</a:t>
            </a:r>
          </a:p>
          <a:p>
            <a:pPr lvl="1"/>
            <a:r>
              <a:rPr lang="en-US" sz="2200" dirty="0"/>
              <a:t>If </a:t>
            </a:r>
            <a:r>
              <a:rPr lang="en-US" sz="2200" dirty="0" smtClean="0"/>
              <a:t>statement</a:t>
            </a:r>
          </a:p>
          <a:p>
            <a:pPr lvl="1"/>
            <a:r>
              <a:rPr lang="en-US" sz="2200" dirty="0"/>
              <a:t>Guard Statement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2087034"/>
            <a:ext cx="929640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267" y="5096933"/>
            <a:ext cx="558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http://</a:t>
            </a:r>
            <a:r>
              <a:rPr lang="en-US" dirty="0" err="1"/>
              <a:t>ericcerney.com</a:t>
            </a:r>
            <a:r>
              <a:rPr lang="en-US" dirty="0"/>
              <a:t>/swift-guard-statement/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Statements</a:t>
            </a:r>
          </a:p>
          <a:p>
            <a:pPr lvl="1"/>
            <a:r>
              <a:rPr lang="en-US" dirty="0" smtClean="0"/>
              <a:t>Switch statement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8" y="1862668"/>
            <a:ext cx="2881012" cy="3132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28" y="1862668"/>
            <a:ext cx="5592233" cy="24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Statements</a:t>
            </a:r>
            <a:endParaRPr lang="en-US" sz="2400" dirty="0" smtClean="0"/>
          </a:p>
          <a:p>
            <a:pPr lvl="1"/>
            <a:r>
              <a:rPr lang="en-US" sz="2200" dirty="0"/>
              <a:t>Defer Statement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633101"/>
            <a:ext cx="6951132" cy="56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7200"/>
            <a:ext cx="10058400" cy="914400"/>
          </a:xfrm>
        </p:spPr>
        <p:txBody>
          <a:bodyPr>
            <a:normAutofit/>
          </a:bodyPr>
          <a:lstStyle/>
          <a:p>
            <a:r>
              <a:rPr lang="vi-VN" sz="4800" dirty="0" smtClean="0"/>
              <a:t>Languae Reference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4867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</a:p>
          <a:p>
            <a:r>
              <a:rPr lang="en-US" sz="3600" b="1" dirty="0" smtClean="0"/>
              <a:t>Types</a:t>
            </a:r>
          </a:p>
          <a:p>
            <a:r>
              <a:rPr lang="en-US" sz="3600" b="1" dirty="0" smtClean="0"/>
              <a:t>Expressions: </a:t>
            </a:r>
          </a:p>
          <a:p>
            <a:r>
              <a:rPr lang="en-US" sz="3600" b="1" dirty="0" smtClean="0"/>
              <a:t>Statements</a:t>
            </a:r>
          </a:p>
          <a:p>
            <a:r>
              <a:rPr lang="en-US" sz="3600" b="1" dirty="0" err="1" smtClean="0"/>
              <a:t>Declaretions</a:t>
            </a:r>
            <a:r>
              <a:rPr lang="en-US" sz="3600" b="1" dirty="0" smtClean="0"/>
              <a:t> </a:t>
            </a:r>
          </a:p>
          <a:p>
            <a:r>
              <a:rPr lang="en-US" sz="3600" b="1" dirty="0" err="1" smtClean="0"/>
              <a:t>Atributes</a:t>
            </a:r>
            <a:r>
              <a:rPr lang="en-US" sz="3600" b="1" dirty="0" smtClean="0"/>
              <a:t>: </a:t>
            </a:r>
          </a:p>
          <a:p>
            <a:r>
              <a:rPr lang="en-US" sz="3600" b="1" dirty="0" smtClean="0"/>
              <a:t>Patterns: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0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/>
              <a:t>Declarations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266"/>
            <a:ext cx="5168900" cy="461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1075266"/>
            <a:ext cx="396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/>
              <a:t>Declarations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" y="1030287"/>
            <a:ext cx="6462182" cy="1820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" y="3027098"/>
            <a:ext cx="6608814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699000"/>
            <a:ext cx="4866599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67" y="939800"/>
            <a:ext cx="4940300" cy="116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67" y="2108200"/>
            <a:ext cx="4775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8000"/>
            <a:ext cx="10058400" cy="4487333"/>
          </a:xfrm>
        </p:spPr>
        <p:txBody>
          <a:bodyPr>
            <a:normAutofit/>
          </a:bodyPr>
          <a:lstStyle/>
          <a:p>
            <a:pPr lvl="1"/>
            <a:r>
              <a:rPr lang="vi-VN" sz="3600" dirty="0" smtClean="0"/>
              <a:t>Attributes</a:t>
            </a:r>
          </a:p>
          <a:p>
            <a:pPr marL="274320" lvl="1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7" y="1031671"/>
            <a:ext cx="4711700" cy="10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117" y="2571342"/>
            <a:ext cx="5913850" cy="2423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34" y="304392"/>
            <a:ext cx="5613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pPr lvl="1"/>
            <a:r>
              <a:rPr lang="vi-VN" dirty="0" smtClean="0"/>
              <a:t>N</a:t>
            </a:r>
            <a:r>
              <a:rPr lang="en-US" dirty="0" err="1" smtClean="0"/>
              <a:t>amed</a:t>
            </a:r>
            <a:r>
              <a:rPr lang="en-US" dirty="0" smtClean="0"/>
              <a:t> types: </a:t>
            </a:r>
            <a:r>
              <a:rPr lang="en-US" dirty="0"/>
              <a:t>classes, structures, enumerations, and protocols</a:t>
            </a:r>
            <a:endParaRPr lang="en-US" dirty="0" smtClean="0"/>
          </a:p>
          <a:p>
            <a:pPr lvl="1"/>
            <a:r>
              <a:rPr lang="vi-VN" dirty="0" smtClean="0"/>
              <a:t>C</a:t>
            </a:r>
            <a:r>
              <a:rPr lang="en-US" dirty="0" err="1" smtClean="0"/>
              <a:t>ompound</a:t>
            </a:r>
            <a:r>
              <a:rPr lang="en-US" dirty="0" smtClean="0"/>
              <a:t> types</a:t>
            </a:r>
          </a:p>
          <a:p>
            <a:pPr lvl="2"/>
            <a:r>
              <a:rPr lang="vi-VN" dirty="0" smtClean="0"/>
              <a:t>Ex:</a:t>
            </a:r>
            <a:br>
              <a:rPr lang="vi-VN" dirty="0" smtClean="0"/>
            </a:br>
            <a:r>
              <a:rPr lang="en-US" dirty="0"/>
              <a:t>tuple type (</a:t>
            </a:r>
            <a:r>
              <a:rPr lang="en-US" dirty="0" err="1"/>
              <a:t>Int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Annotation: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3441700"/>
            <a:ext cx="9791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r>
              <a:rPr lang="en-US" dirty="0" smtClean="0"/>
              <a:t>Type </a:t>
            </a:r>
            <a:r>
              <a:rPr lang="en-US" dirty="0"/>
              <a:t>Identifier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Dictionary&lt;String,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498"/>
            <a:ext cx="11681325" cy="28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r>
              <a:rPr lang="en-US" dirty="0" smtClean="0"/>
              <a:t>Tuple </a:t>
            </a:r>
            <a:r>
              <a:rPr lang="en-US" dirty="0"/>
              <a:t>Type</a:t>
            </a:r>
            <a:br>
              <a:rPr lang="en-US" dirty="0"/>
            </a:br>
            <a:r>
              <a:rPr lang="en-US" dirty="0" smtClean="0"/>
              <a:t> Function </a:t>
            </a:r>
            <a:r>
              <a:rPr lang="en-US" dirty="0"/>
              <a:t>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0"/>
            <a:ext cx="13462374" cy="29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r>
              <a:rPr lang="en-US" dirty="0" smtClean="0"/>
              <a:t>Array </a:t>
            </a:r>
            <a:r>
              <a:rPr lang="en-US" dirty="0"/>
              <a:t>Type</a:t>
            </a:r>
            <a:br>
              <a:rPr lang="en-US" dirty="0"/>
            </a:br>
            <a:r>
              <a:rPr lang="en-US" dirty="0" smtClean="0"/>
              <a:t>Tuple </a:t>
            </a:r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Dictionary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" y="1908554"/>
            <a:ext cx="10765366" cy="37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r>
              <a:rPr lang="en-US" dirty="0" smtClean="0"/>
              <a:t>Array </a:t>
            </a:r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Optional </a:t>
            </a:r>
            <a:r>
              <a:rPr lang="en-US" dirty="0" smtClean="0"/>
              <a:t>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Implicitly </a:t>
            </a:r>
            <a:r>
              <a:rPr lang="en-US" dirty="0"/>
              <a:t>Unwrapped Optional Type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4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Protocol Composition Type</a:t>
            </a:r>
            <a:br>
              <a:rPr lang="en-US" dirty="0" smtClean="0"/>
            </a:br>
            <a:r>
              <a:rPr lang="en-US" dirty="0" smtClean="0"/>
              <a:t>protocol&lt;Protocol 1, Protocol 2&gt;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1651000"/>
            <a:ext cx="9658649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  <a:p>
            <a:r>
              <a:rPr lang="en-US" dirty="0" smtClean="0"/>
              <a:t> </a:t>
            </a:r>
            <a:r>
              <a:rPr lang="en-US" dirty="0" err="1"/>
              <a:t>Metatype</a:t>
            </a:r>
            <a:r>
              <a:rPr lang="en-US" dirty="0"/>
              <a:t> Type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“A </a:t>
            </a:r>
            <a:r>
              <a:rPr lang="en-US" dirty="0" err="1"/>
              <a:t>metatype</a:t>
            </a:r>
            <a:r>
              <a:rPr lang="en-US" dirty="0"/>
              <a:t> type refers to the type of any type, including class types, structure types, enumeration types, and protocol </a:t>
            </a:r>
            <a:r>
              <a:rPr lang="en-US" dirty="0" err="1"/>
              <a:t>types.The</a:t>
            </a:r>
            <a:r>
              <a:rPr lang="en-US" dirty="0"/>
              <a:t> </a:t>
            </a:r>
            <a:r>
              <a:rPr lang="en-US" dirty="0" err="1"/>
              <a:t>metatype</a:t>
            </a:r>
            <a:r>
              <a:rPr lang="en-US" dirty="0"/>
              <a:t> of a class, structure, or enumeration type is the name of that type followed by .Protocol </a:t>
            </a:r>
            <a:r>
              <a:rPr lang="en-US" dirty="0" smtClean="0"/>
              <a:t>“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336800"/>
            <a:ext cx="1176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128248" cy="61722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Whitespace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Keywords </a:t>
            </a:r>
          </a:p>
          <a:p>
            <a:r>
              <a:rPr lang="en-US" dirty="0"/>
              <a:t>Literals</a:t>
            </a:r>
          </a:p>
          <a:p>
            <a:r>
              <a:rPr lang="en-US" dirty="0"/>
              <a:t>Operators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7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</a:t>
            </a:r>
          </a:p>
          <a:p>
            <a:r>
              <a:rPr lang="en-US" dirty="0"/>
              <a:t> Type Inheritance Clause </a:t>
            </a:r>
            <a:r>
              <a:rPr lang="en-US" dirty="0" smtClean="0"/>
              <a:t>[NO DEMO]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Type</a:t>
            </a:r>
          </a:p>
          <a:p>
            <a:r>
              <a:rPr lang="en-US" dirty="0"/>
              <a:t>Type </a:t>
            </a:r>
            <a:r>
              <a:rPr lang="en-US" dirty="0" smtClean="0"/>
              <a:t>Inference [NO DEMO]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3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2"/>
            <a:ext cx="11128248" cy="61356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TRY OPERATOR</a:t>
            </a:r>
          </a:p>
          <a:p>
            <a:r>
              <a:rPr lang="en-US" dirty="0" smtClean="0"/>
              <a:t> Try expression</a:t>
            </a:r>
          </a:p>
          <a:p>
            <a:pPr marL="548640" lvl="2" indent="0">
              <a:buNone/>
            </a:pP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i="1" dirty="0" smtClean="0"/>
              <a:t>try expression”</a:t>
            </a:r>
            <a:r>
              <a:rPr lang="en-US" dirty="0" smtClean="0"/>
              <a:t> </a:t>
            </a:r>
            <a:r>
              <a:rPr lang="en-US" dirty="0"/>
              <a:t>consists of the try operator followed by an expression that can throw an error</a:t>
            </a:r>
            <a:endParaRPr lang="en-US" dirty="0" smtClean="0"/>
          </a:p>
          <a:p>
            <a:r>
              <a:rPr lang="en-US" dirty="0" smtClean="0"/>
              <a:t> Try? Expression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An </a:t>
            </a:r>
            <a:r>
              <a:rPr lang="en-US" sz="1600" i="1" dirty="0"/>
              <a:t>optional-try expression</a:t>
            </a:r>
            <a:r>
              <a:rPr lang="en-US" sz="1600" dirty="0"/>
              <a:t> consists of the try? </a:t>
            </a:r>
            <a:endParaRPr lang="en-US" sz="1600" dirty="0" smtClean="0"/>
          </a:p>
          <a:p>
            <a:pPr marL="274320" lvl="1" indent="0">
              <a:buNone/>
            </a:pPr>
            <a:r>
              <a:rPr lang="en-US" sz="1600" dirty="0" smtClean="0"/>
              <a:t>operator </a:t>
            </a:r>
            <a:r>
              <a:rPr lang="en-US" sz="1600" dirty="0"/>
              <a:t>followed by an expression that can throw an </a:t>
            </a:r>
            <a:r>
              <a:rPr lang="en-US" sz="1600" dirty="0" smtClean="0"/>
              <a:t>error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* Return </a:t>
            </a:r>
            <a:r>
              <a:rPr lang="en-US" sz="1050" dirty="0">
                <a:solidFill>
                  <a:srgbClr val="FF0000"/>
                </a:solidFill>
              </a:rPr>
              <a:t>is an optional containing 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the </a:t>
            </a:r>
            <a:r>
              <a:rPr lang="en-US" sz="1050" dirty="0">
                <a:solidFill>
                  <a:srgbClr val="FF0000"/>
                </a:solidFill>
              </a:rPr>
              <a:t>value of the </a:t>
            </a:r>
            <a:r>
              <a:rPr lang="en-US" sz="1050" i="1" dirty="0">
                <a:solidFill>
                  <a:srgbClr val="FF0000"/>
                </a:solidFill>
              </a:rPr>
              <a:t>expression</a:t>
            </a:r>
            <a:r>
              <a:rPr lang="en-US" sz="1050" dirty="0" smtClean="0">
                <a:solidFill>
                  <a:srgbClr val="FF0000"/>
                </a:solidFill>
              </a:rPr>
              <a:t> , </a:t>
            </a:r>
            <a:r>
              <a:rPr lang="en-US" sz="1050" dirty="0">
                <a:solidFill>
                  <a:srgbClr val="FF0000"/>
                </a:solidFill>
              </a:rPr>
              <a:t>Otherwise, </a:t>
            </a:r>
            <a:endParaRPr lang="en-US" sz="1050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sz="1050" dirty="0" smtClean="0">
                <a:solidFill>
                  <a:srgbClr val="FF0000"/>
                </a:solidFill>
              </a:rPr>
              <a:t>the </a:t>
            </a:r>
            <a:r>
              <a:rPr lang="en-US" sz="1050" dirty="0">
                <a:solidFill>
                  <a:srgbClr val="FF0000"/>
                </a:solidFill>
              </a:rPr>
              <a:t>value of the optional-try expression is nil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Try! Expression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i="1" dirty="0"/>
              <a:t>forced-try expression</a:t>
            </a:r>
            <a:r>
              <a:rPr lang="en-US" dirty="0"/>
              <a:t> consists of the try! operator followed </a:t>
            </a:r>
            <a:r>
              <a:rPr lang="en-US" dirty="0" smtClean="0"/>
              <a:t>by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an expression that can throw an 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050" dirty="0" smtClean="0">
                <a:solidFill>
                  <a:srgbClr val="FF0000"/>
                </a:solidFill>
              </a:rPr>
              <a:t>* not safe</a:t>
            </a:r>
          </a:p>
          <a:p>
            <a:pPr marL="274320" lvl="1" indent="0">
              <a:buNone/>
            </a:pP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   *  </a:t>
            </a:r>
            <a:r>
              <a:rPr lang="en-US" sz="1050" dirty="0"/>
              <a:t>you can use parentheses to be </a:t>
            </a:r>
            <a:r>
              <a:rPr lang="en-US" sz="1050" dirty="0" smtClean="0"/>
              <a:t>explicit</a:t>
            </a:r>
          </a:p>
          <a:p>
            <a:pPr marL="274320" lvl="1" indent="0">
              <a:buNone/>
            </a:pPr>
            <a:r>
              <a:rPr lang="en-US" sz="1050" dirty="0" smtClean="0"/>
              <a:t> </a:t>
            </a:r>
            <a:r>
              <a:rPr lang="en-US" sz="1050" dirty="0"/>
              <a:t>about the scope of the operator’s application.</a:t>
            </a:r>
            <a:endParaRPr lang="en-US" sz="105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Screen Shot 2015-09-30 at 6.1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32" y="4389374"/>
            <a:ext cx="7962900" cy="1627717"/>
          </a:xfrm>
          <a:prstGeom prst="rect">
            <a:avLst/>
          </a:prstGeom>
        </p:spPr>
      </p:pic>
      <p:pic>
        <p:nvPicPr>
          <p:cNvPr id="7" name="Picture 6" descr="Screen Shot 2015-09-30 at 6.24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82" y="1259416"/>
            <a:ext cx="3849284" cy="26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dirty="0"/>
              <a:t>Binary </a:t>
            </a:r>
            <a:r>
              <a:rPr lang="en-US" sz="3600" dirty="0" smtClean="0"/>
              <a:t>Expressions</a:t>
            </a:r>
          </a:p>
          <a:p>
            <a:endParaRPr lang="en-US" dirty="0" smtClean="0"/>
          </a:p>
          <a:p>
            <a:r>
              <a:rPr lang="en-US" dirty="0" smtClean="0"/>
              <a:t>Assignment Operator</a:t>
            </a:r>
          </a:p>
          <a:p>
            <a:pPr marL="274320" lvl="1" indent="0">
              <a:buNone/>
            </a:pP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1050" dirty="0"/>
              <a:t>The </a:t>
            </a:r>
            <a:r>
              <a:rPr lang="en-US" sz="1050" i="1" dirty="0"/>
              <a:t>assignment operator</a:t>
            </a:r>
            <a:r>
              <a:rPr lang="en-US" sz="1050" dirty="0"/>
              <a:t> sets a new value for a given expression</a:t>
            </a:r>
            <a:endParaRPr lang="en-US" sz="1050" dirty="0" smtClean="0"/>
          </a:p>
          <a:p>
            <a:pPr marL="0" indent="0">
              <a:buNone/>
            </a:pPr>
            <a:r>
              <a:rPr lang="en-US" sz="1200" b="1" dirty="0" smtClean="0"/>
              <a:t>           </a:t>
            </a:r>
            <a:r>
              <a:rPr lang="en-US" sz="1200" b="1" dirty="0" smtClean="0">
                <a:solidFill>
                  <a:srgbClr val="FF0000"/>
                </a:solidFill>
              </a:rPr>
              <a:t>* </a:t>
            </a:r>
            <a:r>
              <a:rPr lang="en-US" sz="1200" dirty="0">
                <a:solidFill>
                  <a:srgbClr val="FF0000"/>
                </a:solidFill>
              </a:rPr>
              <a:t>If the </a:t>
            </a:r>
            <a:r>
              <a:rPr lang="en-US" sz="1200" i="1" dirty="0">
                <a:solidFill>
                  <a:srgbClr val="FF0000"/>
                </a:solidFill>
              </a:rPr>
              <a:t>expression</a:t>
            </a:r>
            <a:r>
              <a:rPr lang="en-US" sz="1200" dirty="0">
                <a:solidFill>
                  <a:srgbClr val="FF0000"/>
                </a:solidFill>
              </a:rPr>
              <a:t> is a tuple, the </a:t>
            </a:r>
            <a:r>
              <a:rPr lang="en-US" sz="1200" i="1" dirty="0">
                <a:solidFill>
                  <a:srgbClr val="FF0000"/>
                </a:solidFill>
              </a:rPr>
              <a:t>value</a:t>
            </a:r>
            <a:r>
              <a:rPr lang="en-US" sz="1200" dirty="0">
                <a:solidFill>
                  <a:srgbClr val="FF0000"/>
                </a:solidFill>
              </a:rPr>
              <a:t> must be a tuple with the same number of elements. (Nested tuples are allowed.)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Ternary Conditional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Type-Casting </a:t>
            </a:r>
            <a:r>
              <a:rPr lang="en-US" dirty="0" smtClean="0"/>
              <a:t>Operators</a:t>
            </a:r>
          </a:p>
          <a:p>
            <a:pPr lvl="2"/>
            <a:r>
              <a:rPr lang="en-US" sz="1400" dirty="0"/>
              <a:t>There are four type-casting </a:t>
            </a:r>
            <a:r>
              <a:rPr lang="en-US" sz="1400" dirty="0" smtClean="0"/>
              <a:t>operators</a:t>
            </a:r>
          </a:p>
          <a:p>
            <a:pPr lvl="3"/>
            <a:r>
              <a:rPr lang="en-US" sz="1400" dirty="0" smtClean="0"/>
              <a:t>IS : </a:t>
            </a:r>
          </a:p>
          <a:p>
            <a:pPr lvl="3"/>
            <a:r>
              <a:rPr lang="en-US" sz="1400" dirty="0" smtClean="0"/>
              <a:t>AS : </a:t>
            </a:r>
            <a:r>
              <a:rPr lang="en-US" sz="1100" dirty="0" smtClean="0"/>
              <a:t>When a conversion can be guaranteed to succeed and</a:t>
            </a:r>
          </a:p>
          <a:p>
            <a:pPr marL="822960" lvl="3" indent="0">
              <a:buNone/>
            </a:pPr>
            <a:r>
              <a:rPr lang="en-US" sz="1100" dirty="0" smtClean="0"/>
              <a:t> therefore not be the cause of an app crash</a:t>
            </a:r>
          </a:p>
          <a:p>
            <a:pPr lvl="3"/>
            <a:r>
              <a:rPr lang="en-US" sz="1400" dirty="0" smtClean="0"/>
              <a:t> AS? : Cast to Optional</a:t>
            </a:r>
          </a:p>
        </p:txBody>
      </p:sp>
      <p:pic>
        <p:nvPicPr>
          <p:cNvPr id="6" name="Picture 5" descr="Screen Shot 2015-10-01 at 8.5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4" y="2108199"/>
            <a:ext cx="5346700" cy="762000"/>
          </a:xfrm>
          <a:prstGeom prst="rect">
            <a:avLst/>
          </a:prstGeom>
        </p:spPr>
      </p:pic>
      <p:pic>
        <p:nvPicPr>
          <p:cNvPr id="7" name="Picture 6" descr="Screen Shot 2015-10-01 at 8.54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1" y="1206501"/>
            <a:ext cx="2603500" cy="533400"/>
          </a:xfrm>
          <a:prstGeom prst="rect">
            <a:avLst/>
          </a:prstGeom>
        </p:spPr>
      </p:pic>
      <p:pic>
        <p:nvPicPr>
          <p:cNvPr id="8" name="Picture 7" descr="Screen Shot 2015-10-01 at 9.00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4" y="3325284"/>
            <a:ext cx="6502400" cy="495300"/>
          </a:xfrm>
          <a:prstGeom prst="rect">
            <a:avLst/>
          </a:prstGeom>
        </p:spPr>
      </p:pic>
      <p:pic>
        <p:nvPicPr>
          <p:cNvPr id="9" name="Picture 8" descr="Screen Shot 2015-10-01 at 9.10.3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1" y="4038600"/>
            <a:ext cx="2679700" cy="1473200"/>
          </a:xfrm>
          <a:prstGeom prst="rect">
            <a:avLst/>
          </a:prstGeom>
        </p:spPr>
      </p:pic>
      <p:pic>
        <p:nvPicPr>
          <p:cNvPr id="10" name="Picture 9" descr="Screen Shot 2015-10-01 at 10.51.44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511800"/>
            <a:ext cx="461433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058400" cy="448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pPr lvl="1"/>
            <a:r>
              <a:rPr lang="en-US" sz="1200" dirty="0" smtClean="0"/>
              <a:t>AS! : </a:t>
            </a:r>
            <a:r>
              <a:rPr lang="en-US" sz="1200" dirty="0"/>
              <a:t>Forced </a:t>
            </a:r>
            <a:r>
              <a:rPr lang="en-US" sz="1200" dirty="0" smtClean="0"/>
              <a:t>Conversion</a:t>
            </a:r>
            <a:endParaRPr lang="en-US" b="1" dirty="0" smtClean="0"/>
          </a:p>
          <a:p>
            <a:pPr marL="0" indent="0">
              <a:buNone/>
            </a:pPr>
            <a:r>
              <a:rPr lang="en-US" sz="1050" dirty="0" smtClean="0"/>
              <a:t>	* </a:t>
            </a:r>
            <a:r>
              <a:rPr lang="en-US" sz="1050" dirty="0" smtClean="0">
                <a:solidFill>
                  <a:srgbClr val="FF0000"/>
                </a:solidFill>
              </a:rPr>
              <a:t>Not safe , throw runtime error</a:t>
            </a:r>
          </a:p>
          <a:p>
            <a:pPr marL="0" indent="0"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FF0000"/>
                </a:solidFill>
              </a:rPr>
              <a:t>	</a:t>
            </a:r>
            <a:r>
              <a:rPr lang="en-US" sz="1050" dirty="0" smtClean="0">
                <a:solidFill>
                  <a:srgbClr val="FF0000"/>
                </a:solidFill>
              </a:rPr>
              <a:t>Link </a:t>
            </a:r>
            <a:r>
              <a:rPr lang="en-US" sz="1050" dirty="0">
                <a:solidFill>
                  <a:srgbClr val="FF0000"/>
                </a:solidFill>
              </a:rPr>
              <a:t>: https://</a:t>
            </a:r>
            <a:r>
              <a:rPr lang="en-US" sz="1050" dirty="0" err="1">
                <a:solidFill>
                  <a:srgbClr val="FF0000"/>
                </a:solidFill>
              </a:rPr>
              <a:t>www.murage.ca</a:t>
            </a:r>
            <a:r>
              <a:rPr lang="en-US" sz="1050" dirty="0">
                <a:solidFill>
                  <a:srgbClr val="FF0000"/>
                </a:solidFill>
              </a:rPr>
              <a:t>/downcasting-in-swift-1-2-with-as-exclamation/</a:t>
            </a:r>
          </a:p>
        </p:txBody>
      </p:sp>
      <p:pic>
        <p:nvPicPr>
          <p:cNvPr id="5" name="Picture 4" descr="Screen Shot 2015-10-01 at 11.17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1" y="503767"/>
            <a:ext cx="660823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Primay</a:t>
            </a:r>
            <a:r>
              <a:rPr lang="en-US" sz="3600" b="1" dirty="0" smtClean="0"/>
              <a:t> Expression</a:t>
            </a:r>
            <a:endParaRPr lang="en-US" dirty="0" smtClean="0"/>
          </a:p>
          <a:p>
            <a:pPr marL="0" indent="0">
              <a:buNone/>
            </a:pPr>
            <a:r>
              <a:rPr lang="en-US" sz="600" dirty="0" smtClean="0"/>
              <a:t>	</a:t>
            </a:r>
            <a:r>
              <a:rPr lang="en-US" sz="1100" b="1" i="1" dirty="0">
                <a:solidFill>
                  <a:srgbClr val="FF0000"/>
                </a:solidFill>
              </a:rPr>
              <a:t>Primary expressions</a:t>
            </a:r>
            <a:r>
              <a:rPr lang="en-US" sz="1100" b="1" dirty="0">
                <a:solidFill>
                  <a:srgbClr val="FF0000"/>
                </a:solidFill>
              </a:rPr>
              <a:t> are the most basic kind of expression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 smtClean="0"/>
              <a:t>	</a:t>
            </a:r>
            <a:br>
              <a:rPr lang="en-US" sz="600" dirty="0" smtClean="0"/>
            </a:br>
            <a:endParaRPr lang="en-US" sz="600" dirty="0" smtClean="0"/>
          </a:p>
          <a:p>
            <a:pPr lvl="1"/>
            <a:r>
              <a:rPr lang="en-US" dirty="0"/>
              <a:t>Literal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 smtClean="0"/>
              <a:t>A </a:t>
            </a:r>
            <a:r>
              <a:rPr lang="en-US" sz="1400" i="1" dirty="0"/>
              <a:t>literal expression</a:t>
            </a:r>
            <a:r>
              <a:rPr lang="en-US" sz="1400" dirty="0"/>
              <a:t> consists of either an ordinary literal (such as a string or a number), an array or dictionary literal, or one of the following special literal</a:t>
            </a:r>
            <a:endParaRPr lang="en-US" sz="1400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r>
              <a:rPr lang="en-US" sz="1200" dirty="0"/>
              <a:t>Inside a function, the value of __FUNCTION__ is the name of that function, inside a method it is the name of that method, inside a property getter or setter it is the name of that property, inside special members like </a:t>
            </a:r>
            <a:r>
              <a:rPr lang="en-US" sz="1200" dirty="0" err="1"/>
              <a:t>init</a:t>
            </a:r>
            <a:r>
              <a:rPr lang="en-US" sz="1200" dirty="0"/>
              <a:t> or subscript it is the name of that keyword, and at the top level of a file it is the name of the current module.</a:t>
            </a:r>
            <a:endParaRPr lang="en-US" sz="1200" dirty="0" smtClean="0"/>
          </a:p>
        </p:txBody>
      </p:sp>
      <p:pic>
        <p:nvPicPr>
          <p:cNvPr id="7" name="Picture 6" descr="Screen Shot 2015-10-01 at 11.4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15" y="2269067"/>
            <a:ext cx="8625417" cy="1718733"/>
          </a:xfrm>
          <a:prstGeom prst="rect">
            <a:avLst/>
          </a:prstGeom>
        </p:spPr>
      </p:pic>
      <p:pic>
        <p:nvPicPr>
          <p:cNvPr id="8" name="Picture 7" descr="Screen Shot 2015-10-01 at 11.50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66" y="4694766"/>
            <a:ext cx="5613400" cy="16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128248" cy="617220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 Array literal</a:t>
            </a:r>
          </a:p>
          <a:p>
            <a:endParaRPr lang="en-US" sz="1400" dirty="0" smtClean="0"/>
          </a:p>
          <a:p>
            <a:pPr lvl="2"/>
            <a:endParaRPr lang="en-US" sz="1000" dirty="0" smtClean="0"/>
          </a:p>
          <a:p>
            <a:r>
              <a:rPr lang="en-US" sz="1400" dirty="0"/>
              <a:t>Dictionary </a:t>
            </a:r>
            <a:r>
              <a:rPr lang="en-US" sz="1400" dirty="0" smtClean="0"/>
              <a:t>literal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dirty="0" smtClean="0"/>
              <a:t>Self Expression </a:t>
            </a:r>
          </a:p>
          <a:p>
            <a:pPr lvl="2"/>
            <a:r>
              <a:rPr lang="en-US" sz="1000" dirty="0"/>
              <a:t>The self expression is an explicit reference to the current type or instance of the type in which it </a:t>
            </a:r>
            <a:r>
              <a:rPr lang="en-US" sz="1000" dirty="0" smtClean="0"/>
              <a:t>occurs</a:t>
            </a:r>
          </a:p>
          <a:p>
            <a:pPr lvl="2"/>
            <a:endParaRPr lang="en-US" sz="1000" dirty="0" smtClean="0"/>
          </a:p>
          <a:p>
            <a:pPr lvl="2"/>
            <a:endParaRPr lang="en-US" sz="1000" dirty="0"/>
          </a:p>
          <a:p>
            <a:pPr lvl="2"/>
            <a:endParaRPr lang="en-US" sz="1000" dirty="0" smtClean="0"/>
          </a:p>
          <a:p>
            <a:pPr lvl="2"/>
            <a:endParaRPr lang="en-US" sz="1000" dirty="0"/>
          </a:p>
          <a:p>
            <a:pPr lvl="2"/>
            <a:endParaRPr lang="en-US" sz="1000" dirty="0" smtClean="0"/>
          </a:p>
          <a:p>
            <a:pPr lvl="2"/>
            <a:endParaRPr lang="en-US" sz="1000" dirty="0"/>
          </a:p>
          <a:p>
            <a:pPr lvl="2"/>
            <a:endParaRPr lang="en-US" sz="1000" dirty="0" smtClean="0"/>
          </a:p>
          <a:p>
            <a:pPr lvl="2"/>
            <a:r>
              <a:rPr lang="en-US" sz="1000" dirty="0" smtClean="0"/>
              <a:t>The </a:t>
            </a:r>
            <a:r>
              <a:rPr lang="en-US" sz="1000" dirty="0"/>
              <a:t>self expression is used to specify scope when accessing members, providing disambiguation </a:t>
            </a:r>
            <a:r>
              <a:rPr lang="en-US" sz="1000" dirty="0" smtClean="0"/>
              <a:t>when</a:t>
            </a:r>
          </a:p>
          <a:p>
            <a:pPr marL="548640" lvl="2" indent="0">
              <a:buNone/>
            </a:pPr>
            <a:r>
              <a:rPr lang="en-US" sz="1000" dirty="0" smtClean="0"/>
              <a:t> </a:t>
            </a:r>
            <a:r>
              <a:rPr lang="en-US" sz="1000" dirty="0"/>
              <a:t>there is another variable of the same name in scope, such as a function parameter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 smtClean="0"/>
          </a:p>
        </p:txBody>
      </p:sp>
      <p:pic>
        <p:nvPicPr>
          <p:cNvPr id="10" name="Picture 9" descr="Screen Shot 2015-10-01 at 12.4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7" y="457200"/>
            <a:ext cx="3035300" cy="330200"/>
          </a:xfrm>
          <a:prstGeom prst="rect">
            <a:avLst/>
          </a:prstGeom>
        </p:spPr>
      </p:pic>
      <p:pic>
        <p:nvPicPr>
          <p:cNvPr id="11" name="Picture 10" descr="Screen Shot 2015-10-01 at 12.5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7" y="1331383"/>
            <a:ext cx="4292600" cy="419100"/>
          </a:xfrm>
          <a:prstGeom prst="rect">
            <a:avLst/>
          </a:prstGeom>
        </p:spPr>
      </p:pic>
      <p:pic>
        <p:nvPicPr>
          <p:cNvPr id="12" name="Picture 11" descr="Screen Shot 2015-10-01 at 1.13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81" y="2487083"/>
            <a:ext cx="3797300" cy="1816100"/>
          </a:xfrm>
          <a:prstGeom prst="rect">
            <a:avLst/>
          </a:prstGeom>
        </p:spPr>
      </p:pic>
      <p:pic>
        <p:nvPicPr>
          <p:cNvPr id="13" name="Picture 12" descr="Screen Shot 2015-10-01 at 1.17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81" y="4356101"/>
            <a:ext cx="3390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“A pattern represents the structure of a single value or a composite value”  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" y="1714499"/>
            <a:ext cx="497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Wildcard </a:t>
            </a:r>
            <a:r>
              <a:rPr lang="en-US" dirty="0" smtClean="0"/>
              <a:t>Pattern:</a:t>
            </a:r>
            <a:r>
              <a:rPr lang="en-US" dirty="0"/>
              <a:t> “A wildcard pattern matches and ignores any value and consists of an underscore (_). </a:t>
            </a:r>
          </a:p>
          <a:p>
            <a:r>
              <a:rPr lang="en-US" dirty="0"/>
              <a:t>Use a wildcard pattern when you don’t care about the values being matched against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235"/>
            <a:ext cx="10991467" cy="3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Identifier Pattern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</a:p>
          <a:p>
            <a:r>
              <a:rPr lang="en-US" dirty="0" smtClean="0"/>
              <a:t>Keywords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399"/>
            <a:ext cx="4325619" cy="3499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2" y="1480399"/>
            <a:ext cx="5153960" cy="34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Value-Binding </a:t>
            </a:r>
            <a:r>
              <a:rPr lang="en-US" dirty="0" smtClean="0"/>
              <a:t>Pattern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3"/>
            <a:ext cx="13890932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Tuple Pattern</a:t>
            </a:r>
            <a:br>
              <a:rPr lang="en-US" dirty="0"/>
            </a:br>
            <a:r>
              <a:rPr lang="en-US" dirty="0"/>
              <a:t>“A tuple pattern is a comma-separated list of zero or more patterns, enclosed in </a:t>
            </a:r>
            <a:r>
              <a:rPr lang="en-US" dirty="0" smtClean="0"/>
              <a:t>parentheses”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0" y="1981200"/>
            <a:ext cx="10502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Enumeration Case Pattern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" y="1380066"/>
            <a:ext cx="8761154" cy="54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Type-Casting Patterns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1443566"/>
            <a:ext cx="3669727" cy="1337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2933699"/>
            <a:ext cx="9310578" cy="2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Type-Casting Patterns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3" y="0"/>
            <a:ext cx="92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508001"/>
            <a:ext cx="10984315" cy="5664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Expression Pattern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800" b="1" dirty="0" smtClean="0"/>
              <a:t/>
            </a:r>
            <a:br>
              <a:rPr lang="en-US" sz="800" b="1" dirty="0" smtClean="0"/>
            </a:br>
            <a:endParaRPr lang="en-US" sz="800" b="1" dirty="0" smtClean="0"/>
          </a:p>
          <a:p>
            <a:pPr marL="0" indent="0">
              <a:buNone/>
            </a:pP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" y="2048935"/>
            <a:ext cx="12174484" cy="25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Literals</a:t>
            </a:r>
            <a:endParaRPr lang="en-US" dirty="0"/>
          </a:p>
          <a:p>
            <a:pPr lvl="1"/>
            <a:r>
              <a:rPr lang="en-US" sz="1200" dirty="0"/>
              <a:t>Integer </a:t>
            </a:r>
            <a:r>
              <a:rPr lang="en-US" sz="1200" dirty="0" smtClean="0"/>
              <a:t>literals</a:t>
            </a:r>
          </a:p>
          <a:p>
            <a:pPr lvl="2"/>
            <a:r>
              <a:rPr lang="en-US" sz="1000" dirty="0"/>
              <a:t>decimal, binary, octal and hexadecimal </a:t>
            </a:r>
            <a:r>
              <a:rPr lang="en-US" sz="1000" dirty="0" smtClean="0"/>
              <a:t>forms</a:t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Floating </a:t>
            </a:r>
            <a:r>
              <a:rPr lang="en-US" sz="1200" dirty="0"/>
              <a:t>point </a:t>
            </a:r>
            <a:r>
              <a:rPr lang="en-US" sz="1200" dirty="0" smtClean="0"/>
              <a:t>literals</a:t>
            </a:r>
          </a:p>
          <a:p>
            <a:pPr lvl="2"/>
            <a:r>
              <a:rPr lang="en-US" sz="1000" dirty="0"/>
              <a:t>decimal numbers, exponential numbers both decimal and hexadecimal floating point </a:t>
            </a:r>
            <a:r>
              <a:rPr lang="en-US" sz="1000" dirty="0" smtClean="0"/>
              <a:t>numbers</a:t>
            </a:r>
          </a:p>
          <a:p>
            <a:pPr marL="548640" lvl="2" indent="0">
              <a:buNone/>
            </a:pPr>
            <a:r>
              <a:rPr lang="en-US" sz="1000" dirty="0" smtClean="0"/>
              <a:t> </a:t>
            </a:r>
            <a:br>
              <a:rPr lang="en-US" sz="1000" dirty="0" smtClean="0"/>
            </a:br>
            <a:endParaRPr lang="en-US" sz="1000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455801"/>
            <a:ext cx="8298885" cy="1626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06800"/>
            <a:ext cx="7132178" cy="25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058400" cy="44873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Literals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pPr lvl="1"/>
            <a:r>
              <a:rPr lang="en-US" sz="1200" dirty="0" smtClean="0"/>
              <a:t>String </a:t>
            </a:r>
            <a:r>
              <a:rPr lang="en-US" sz="1200" dirty="0"/>
              <a:t>literals</a:t>
            </a:r>
            <a:endParaRPr lang="en-US" sz="1200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51" y="1139061"/>
            <a:ext cx="5236633" cy="30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b="1" dirty="0" smtClean="0"/>
              <a:t>Prefix</a:t>
            </a:r>
          </a:p>
          <a:p>
            <a:pPr marL="274320" lvl="1" indent="0">
              <a:buNone/>
            </a:pPr>
            <a:r>
              <a:rPr lang="en-US" sz="1500" dirty="0" smtClean="0"/>
              <a:t>++</a:t>
            </a:r>
            <a:r>
              <a:rPr lang="en-US" dirty="0" smtClean="0"/>
              <a:t>: </a:t>
            </a:r>
            <a:r>
              <a:rPr lang="en-US" dirty="0"/>
              <a:t>Increment</a:t>
            </a:r>
          </a:p>
          <a:p>
            <a:pPr marL="274320" lvl="1" indent="0">
              <a:buNone/>
            </a:pPr>
            <a:r>
              <a:rPr lang="en-US" sz="1500" dirty="0" smtClean="0"/>
              <a:t>--</a:t>
            </a:r>
            <a:r>
              <a:rPr lang="en-US" dirty="0" smtClean="0"/>
              <a:t>: Decrement</a:t>
            </a:r>
          </a:p>
          <a:p>
            <a:pPr marL="274320" lvl="1" indent="0">
              <a:buNone/>
            </a:pPr>
            <a:r>
              <a:rPr lang="en-US" sz="1700" dirty="0" smtClean="0"/>
              <a:t>+</a:t>
            </a:r>
            <a:r>
              <a:rPr lang="en-US" dirty="0" smtClean="0"/>
              <a:t>: </a:t>
            </a:r>
            <a:r>
              <a:rPr lang="en-US" dirty="0"/>
              <a:t>Unary plus</a:t>
            </a:r>
          </a:p>
          <a:p>
            <a:pPr marL="274320" lvl="1" indent="0">
              <a:buNone/>
            </a:pPr>
            <a:r>
              <a:rPr lang="en-US" sz="1500" dirty="0" smtClean="0"/>
              <a:t>-</a:t>
            </a:r>
            <a:r>
              <a:rPr lang="en-US" dirty="0" smtClean="0"/>
              <a:t>: </a:t>
            </a:r>
            <a:r>
              <a:rPr lang="en-US" dirty="0"/>
              <a:t>Unary minus</a:t>
            </a:r>
          </a:p>
          <a:p>
            <a:pPr marL="274320" lvl="1" indent="0">
              <a:buNone/>
            </a:pPr>
            <a:r>
              <a:rPr lang="en-US" sz="1500" dirty="0" smtClean="0"/>
              <a:t>!</a:t>
            </a:r>
            <a:r>
              <a:rPr lang="en-US" dirty="0" smtClean="0"/>
              <a:t>: </a:t>
            </a:r>
            <a:r>
              <a:rPr lang="en-US" dirty="0"/>
              <a:t>Logical NOT</a:t>
            </a:r>
          </a:p>
          <a:p>
            <a:pPr marL="274320" lvl="1" indent="0">
              <a:buNone/>
            </a:pPr>
            <a:r>
              <a:rPr lang="en-US" sz="1500" dirty="0" smtClean="0"/>
              <a:t>~</a:t>
            </a:r>
            <a:r>
              <a:rPr lang="en-US" dirty="0" smtClean="0"/>
              <a:t>: </a:t>
            </a:r>
            <a:r>
              <a:rPr lang="en-US" dirty="0"/>
              <a:t>Bitwise NOT</a:t>
            </a:r>
          </a:p>
          <a:p>
            <a:r>
              <a:rPr lang="en-US" sz="600" dirty="0"/>
              <a:t/>
            </a:r>
            <a:br>
              <a:rPr lang="en-US" sz="600" dirty="0"/>
            </a:br>
            <a:r>
              <a:rPr lang="en-US" sz="600" dirty="0" smtClean="0"/>
              <a:t/>
            </a:r>
            <a:br>
              <a:rPr lang="en-US" sz="600" dirty="0" smtClean="0"/>
            </a:br>
            <a:endParaRPr lang="en-US" sz="6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9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128248" cy="6172201"/>
          </a:xfrm>
        </p:spPr>
        <p:txBody>
          <a:bodyPr>
            <a:normAutofit fontScale="32500" lnSpcReduction="20000"/>
          </a:bodyPr>
          <a:lstStyle/>
          <a:p>
            <a:r>
              <a:rPr lang="en-US" sz="11100" b="1" dirty="0" smtClean="0"/>
              <a:t>Lexical Structure</a:t>
            </a:r>
            <a:endParaRPr lang="en-US" sz="11100" dirty="0" smtClean="0"/>
          </a:p>
          <a:p>
            <a:r>
              <a:rPr lang="en-US" sz="6200" dirty="0" smtClean="0"/>
              <a:t>Operators</a:t>
            </a:r>
          </a:p>
          <a:p>
            <a:r>
              <a:rPr lang="en-US" sz="4000" b="1" dirty="0"/>
              <a:t>Infix </a:t>
            </a:r>
            <a:endParaRPr lang="en-US" sz="4000" b="1" dirty="0" smtClean="0"/>
          </a:p>
          <a:p>
            <a:pPr lvl="1"/>
            <a:r>
              <a:rPr lang="en-US" sz="4000" dirty="0"/>
              <a:t>&lt;&lt;</a:t>
            </a:r>
            <a:r>
              <a:rPr lang="en-US" sz="4000" dirty="0" smtClean="0"/>
              <a:t>  : </a:t>
            </a:r>
            <a:r>
              <a:rPr lang="en-US" sz="4000" dirty="0"/>
              <a:t>Bitwise left shift </a:t>
            </a:r>
            <a:endParaRPr lang="en-US" sz="4000" dirty="0" smtClean="0"/>
          </a:p>
          <a:p>
            <a:pPr lvl="1"/>
            <a:r>
              <a:rPr lang="en-US" sz="4000" dirty="0"/>
              <a:t>&gt;&gt; </a:t>
            </a:r>
            <a:r>
              <a:rPr lang="en-US" sz="4000" dirty="0" smtClean="0"/>
              <a:t> : </a:t>
            </a:r>
            <a:r>
              <a:rPr lang="en-US" sz="4000" dirty="0"/>
              <a:t>Bitwise right shift </a:t>
            </a:r>
            <a:endParaRPr lang="en-US" sz="4000" dirty="0" smtClean="0"/>
          </a:p>
          <a:p>
            <a:pPr lvl="1"/>
            <a:r>
              <a:rPr lang="en-US" sz="4000" dirty="0"/>
              <a:t>* </a:t>
            </a:r>
            <a:r>
              <a:rPr lang="en-US" sz="4000" dirty="0" smtClean="0"/>
              <a:t>: </a:t>
            </a:r>
            <a:r>
              <a:rPr lang="en-US" sz="4000" dirty="0"/>
              <a:t>Multiply </a:t>
            </a:r>
            <a:endParaRPr lang="en-US" sz="4000" dirty="0" smtClean="0"/>
          </a:p>
          <a:p>
            <a:pPr lvl="1"/>
            <a:r>
              <a:rPr lang="en-US" sz="4000" dirty="0"/>
              <a:t>/ </a:t>
            </a:r>
            <a:r>
              <a:rPr lang="en-US" sz="4000" dirty="0" smtClean="0"/>
              <a:t>: Divide</a:t>
            </a:r>
          </a:p>
          <a:p>
            <a:pPr lvl="1"/>
            <a:r>
              <a:rPr lang="en-US" sz="4000" dirty="0"/>
              <a:t>%</a:t>
            </a:r>
            <a:r>
              <a:rPr lang="en-US" sz="4000" dirty="0" smtClean="0"/>
              <a:t>!: </a:t>
            </a:r>
            <a:r>
              <a:rPr lang="en-US" sz="4000" dirty="0"/>
              <a:t>Remainder </a:t>
            </a:r>
            <a:endParaRPr lang="en-US" sz="4000" dirty="0" smtClean="0"/>
          </a:p>
          <a:p>
            <a:pPr lvl="1"/>
            <a:r>
              <a:rPr lang="en-US" sz="4000" dirty="0"/>
              <a:t>&amp;* </a:t>
            </a:r>
            <a:r>
              <a:rPr lang="en-US" sz="4000" dirty="0" smtClean="0"/>
              <a:t>: </a:t>
            </a:r>
            <a:r>
              <a:rPr lang="en-US" sz="4000" dirty="0"/>
              <a:t>Multiply, ignoring overflow </a:t>
            </a:r>
            <a:endParaRPr lang="en-US" sz="4000" dirty="0" smtClean="0"/>
          </a:p>
          <a:p>
            <a:pPr lvl="1"/>
            <a:r>
              <a:rPr lang="en-US" sz="4000" dirty="0"/>
              <a:t>&amp;/ </a:t>
            </a:r>
            <a:r>
              <a:rPr lang="en-US" sz="4000" dirty="0" smtClean="0"/>
              <a:t>:</a:t>
            </a:r>
            <a:r>
              <a:rPr lang="en-US" sz="4000" dirty="0"/>
              <a:t> Divide, ignoring overflow </a:t>
            </a:r>
            <a:endParaRPr lang="en-US" sz="4000" dirty="0" smtClean="0"/>
          </a:p>
          <a:p>
            <a:pPr lvl="1"/>
            <a:r>
              <a:rPr lang="en-US" sz="4000" dirty="0"/>
              <a:t>&amp;% </a:t>
            </a:r>
            <a:r>
              <a:rPr lang="en-US" sz="4000" dirty="0" smtClean="0"/>
              <a:t>:</a:t>
            </a:r>
            <a:r>
              <a:rPr lang="en-US" sz="4000" dirty="0"/>
              <a:t> Remainder, ignoring overflow </a:t>
            </a:r>
            <a:endParaRPr lang="en-US" sz="4000" dirty="0" smtClean="0"/>
          </a:p>
          <a:p>
            <a:pPr lvl="1"/>
            <a:r>
              <a:rPr lang="en-US" sz="4000" dirty="0"/>
              <a:t>&amp; 	Bitwise AND	</a:t>
            </a:r>
          </a:p>
          <a:p>
            <a:pPr lvl="1"/>
            <a:r>
              <a:rPr lang="en-US" sz="4000" dirty="0"/>
              <a:t>+ </a:t>
            </a:r>
            <a:r>
              <a:rPr lang="en-US" sz="4000" dirty="0" smtClean="0"/>
              <a:t>,</a:t>
            </a:r>
            <a:r>
              <a:rPr lang="en-US" sz="4000" dirty="0"/>
              <a:t> - </a:t>
            </a:r>
            <a:r>
              <a:rPr lang="en-US" sz="4000" dirty="0" smtClean="0"/>
              <a:t>:</a:t>
            </a:r>
          </a:p>
          <a:p>
            <a:pPr lvl="1"/>
            <a:r>
              <a:rPr lang="en-US" sz="4000" dirty="0"/>
              <a:t>&amp;+ </a:t>
            </a:r>
            <a:r>
              <a:rPr lang="en-US" sz="4000" dirty="0" smtClean="0"/>
              <a:t>:</a:t>
            </a:r>
            <a:r>
              <a:rPr lang="en-US" sz="4000" dirty="0"/>
              <a:t> Add with overflow </a:t>
            </a:r>
            <a:endParaRPr lang="en-US" sz="4000" dirty="0" smtClean="0"/>
          </a:p>
          <a:p>
            <a:pPr lvl="1"/>
            <a:r>
              <a:rPr lang="en-US" sz="4000" dirty="0" smtClean="0"/>
              <a:t>&amp;-: </a:t>
            </a:r>
            <a:r>
              <a:rPr lang="en-US" sz="4000" dirty="0"/>
              <a:t>Subtract with overflow </a:t>
            </a:r>
            <a:endParaRPr lang="en-US" sz="4000" dirty="0" smtClean="0"/>
          </a:p>
          <a:p>
            <a:pPr lvl="1"/>
            <a:r>
              <a:rPr lang="en-US" sz="4000" dirty="0"/>
              <a:t>| </a:t>
            </a:r>
            <a:r>
              <a:rPr lang="en-US" sz="4000" dirty="0" smtClean="0"/>
              <a:t>:</a:t>
            </a:r>
            <a:r>
              <a:rPr lang="en-US" sz="4000" dirty="0"/>
              <a:t> Bitwise OR </a:t>
            </a:r>
            <a:endParaRPr lang="en-US" sz="4000" dirty="0" smtClean="0"/>
          </a:p>
          <a:p>
            <a:pPr lvl="1"/>
            <a:r>
              <a:rPr lang="en-US" sz="4000" dirty="0"/>
              <a:t>^ </a:t>
            </a:r>
            <a:r>
              <a:rPr lang="en-US" sz="4000" dirty="0" smtClean="0"/>
              <a:t>:</a:t>
            </a:r>
            <a:r>
              <a:rPr lang="en-US" sz="4000" dirty="0"/>
              <a:t> Bitwise XOR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Range</a:t>
            </a:r>
          </a:p>
          <a:p>
            <a:pPr lvl="1"/>
            <a:r>
              <a:rPr lang="en-US" sz="4000" dirty="0"/>
              <a:t>..&lt;: Half-open range </a:t>
            </a:r>
          </a:p>
          <a:p>
            <a:pPr lvl="1"/>
            <a:r>
              <a:rPr lang="en-US" sz="4000" dirty="0"/>
              <a:t>... : Closed range </a:t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1128248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Lexical Structure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b="1" dirty="0" smtClean="0"/>
              <a:t>Infix</a:t>
            </a:r>
          </a:p>
          <a:p>
            <a:pPr marL="0" indent="0">
              <a:buNone/>
            </a:pPr>
            <a:r>
              <a:rPr lang="en-US" sz="1200" b="1" dirty="0"/>
              <a:t>Cast</a:t>
            </a:r>
          </a:p>
          <a:p>
            <a:pPr lvl="1"/>
            <a:r>
              <a:rPr lang="vi-VN" sz="800" dirty="0"/>
              <a:t>i</a:t>
            </a:r>
            <a:r>
              <a:rPr lang="en-US" sz="800" dirty="0"/>
              <a:t>s: Type check</a:t>
            </a:r>
          </a:p>
          <a:p>
            <a:pPr lvl="1"/>
            <a:r>
              <a:rPr lang="vi-VN" sz="1000" dirty="0"/>
              <a:t>a</a:t>
            </a:r>
            <a:r>
              <a:rPr lang="en-US" sz="1000" dirty="0"/>
              <a:t>s: Type cast</a:t>
            </a:r>
          </a:p>
          <a:p>
            <a:pPr marL="0" indent="0">
              <a:buNone/>
            </a:pPr>
            <a:r>
              <a:rPr lang="en-US" sz="1200" b="1" dirty="0"/>
              <a:t>Comparative:</a:t>
            </a:r>
          </a:p>
          <a:p>
            <a:pPr lvl="1"/>
            <a:r>
              <a:rPr lang="en-US" sz="1000" dirty="0"/>
              <a:t>&lt; :Less than</a:t>
            </a:r>
          </a:p>
          <a:p>
            <a:pPr lvl="1"/>
            <a:r>
              <a:rPr lang="en-US" sz="1000" dirty="0"/>
              <a:t/>
            </a:r>
            <a:br>
              <a:rPr lang="en-US" sz="1000" dirty="0"/>
            </a:br>
            <a:r>
              <a:rPr lang="vi-VN" sz="1000" dirty="0"/>
              <a:t>Ref:</a:t>
            </a:r>
            <a:br>
              <a:rPr lang="vi-VN" sz="1000" dirty="0"/>
            </a:br>
            <a:r>
              <a:rPr lang="en-US" sz="1000" dirty="0">
                <a:hlinkClick r:id="rId3"/>
              </a:rPr>
              <a:t>http://</a:t>
            </a:r>
            <a:r>
              <a:rPr lang="en-US" sz="1000" dirty="0" err="1">
                <a:hlinkClick r:id="rId3"/>
              </a:rPr>
              <a:t>nshipster.com</a:t>
            </a:r>
            <a:r>
              <a:rPr lang="en-US" sz="1000" dirty="0">
                <a:hlinkClick r:id="rId3"/>
              </a:rPr>
              <a:t>/swift-operators/</a:t>
            </a:r>
            <a:endParaRPr lang="en-US" b="1" dirty="0" smtClean="0"/>
          </a:p>
          <a:p>
            <a:pPr marL="0" indent="0">
              <a:buNone/>
            </a:pP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600" dirty="0" smtClean="0"/>
              <a:t> </a:t>
            </a:r>
            <a:r>
              <a:rPr lang="en-US" sz="600" dirty="0"/>
              <a:t/>
            </a:r>
            <a:br>
              <a:rPr lang="en-US" sz="600" dirty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4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2235</TotalTime>
  <Words>1222</Words>
  <Application>Microsoft Macintosh PowerPoint</Application>
  <PresentationFormat>Widescreen</PresentationFormat>
  <Paragraphs>399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Georgia</vt:lpstr>
      <vt:lpstr>Rockwell Extra Bold</vt:lpstr>
      <vt:lpstr>Trebuchet MS</vt:lpstr>
      <vt:lpstr>Wingdings</vt:lpstr>
      <vt:lpstr>Arial</vt:lpstr>
      <vt:lpstr>Wood Type</vt:lpstr>
      <vt:lpstr>Swift Day 06</vt:lpstr>
      <vt:lpstr>Languae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Dang Thai</dc:creator>
  <cp:lastModifiedBy>Microsoft Office User</cp:lastModifiedBy>
  <cp:revision>201</cp:revision>
  <dcterms:created xsi:type="dcterms:W3CDTF">2015-09-16T11:35:05Z</dcterms:created>
  <dcterms:modified xsi:type="dcterms:W3CDTF">2015-10-01T12:48:03Z</dcterms:modified>
</cp:coreProperties>
</file>