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5" r:id="rId1"/>
  </p:sldMasterIdLst>
  <p:notesMasterIdLst>
    <p:notesMasterId r:id="rId29"/>
  </p:notesMasterIdLst>
  <p:sldIdLst>
    <p:sldId id="256" r:id="rId2"/>
    <p:sldId id="260" r:id="rId3"/>
    <p:sldId id="261" r:id="rId4"/>
    <p:sldId id="288" r:id="rId5"/>
    <p:sldId id="289" r:id="rId6"/>
    <p:sldId id="290" r:id="rId7"/>
    <p:sldId id="291" r:id="rId8"/>
    <p:sldId id="292" r:id="rId9"/>
    <p:sldId id="293" r:id="rId10"/>
    <p:sldId id="294" r:id="rId11"/>
    <p:sldId id="295" r:id="rId12"/>
    <p:sldId id="296" r:id="rId13"/>
    <p:sldId id="297" r:id="rId14"/>
    <p:sldId id="298" r:id="rId15"/>
    <p:sldId id="299" r:id="rId16"/>
    <p:sldId id="286" r:id="rId17"/>
    <p:sldId id="300" r:id="rId18"/>
    <p:sldId id="301" r:id="rId19"/>
    <p:sldId id="309" r:id="rId20"/>
    <p:sldId id="302" r:id="rId21"/>
    <p:sldId id="310" r:id="rId22"/>
    <p:sldId id="303" r:id="rId23"/>
    <p:sldId id="304" r:id="rId24"/>
    <p:sldId id="305" r:id="rId25"/>
    <p:sldId id="306" r:id="rId26"/>
    <p:sldId id="307"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92"/>
    <a:srgbClr val="7497A8"/>
    <a:srgbClr val="85ACC0"/>
    <a:srgbClr val="99C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97"/>
    <p:restoredTop sz="50000"/>
  </p:normalViewPr>
  <p:slideViewPr>
    <p:cSldViewPr snapToGrid="0" snapToObjects="1">
      <p:cViewPr>
        <p:scale>
          <a:sx n="150" d="100"/>
          <a:sy n="15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32484-9BFA-1A4F-972E-7C725892EC3F}" type="datetimeFigureOut">
              <a:rPr lang="en-US" smtClean="0"/>
              <a:t>10/18/15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8F3C-3BD5-B440-9A99-7C2195A665A9}" type="slidenum">
              <a:rPr lang="en-US" smtClean="0"/>
              <a:t>‹#›</a:t>
            </a:fld>
            <a:endParaRPr lang="en-US"/>
          </a:p>
        </p:txBody>
      </p:sp>
    </p:spTree>
    <p:extLst>
      <p:ext uri="{BB962C8B-B14F-4D97-AF65-F5344CB8AC3E}">
        <p14:creationId xmlns:p14="http://schemas.microsoft.com/office/powerpoint/2010/main" val="125517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1</a:t>
            </a:fld>
            <a:endParaRPr lang="en-US"/>
          </a:p>
        </p:txBody>
      </p:sp>
    </p:spTree>
    <p:extLst>
      <p:ext uri="{BB962C8B-B14F-4D97-AF65-F5344CB8AC3E}">
        <p14:creationId xmlns:p14="http://schemas.microsoft.com/office/powerpoint/2010/main" val="4299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2</a:t>
            </a:fld>
            <a:endParaRPr lang="en-US"/>
          </a:p>
        </p:txBody>
      </p:sp>
    </p:spTree>
    <p:extLst>
      <p:ext uri="{BB962C8B-B14F-4D97-AF65-F5344CB8AC3E}">
        <p14:creationId xmlns:p14="http://schemas.microsoft.com/office/powerpoint/2010/main" val="114161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16</a:t>
            </a:fld>
            <a:endParaRPr lang="en-US"/>
          </a:p>
        </p:txBody>
      </p:sp>
    </p:spTree>
    <p:extLst>
      <p:ext uri="{BB962C8B-B14F-4D97-AF65-F5344CB8AC3E}">
        <p14:creationId xmlns:p14="http://schemas.microsoft.com/office/powerpoint/2010/main" val="6105154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2023762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B5BA2-20C7-FC44-AF26-F0779D5139B7}"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32319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6742094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8962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B5BA2-20C7-FC44-AF26-F0779D5139B7}" type="datetimeFigureOut">
              <a:rPr lang="en-US" smtClean="0"/>
              <a:t>10/18/15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12716774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6B5BA2-20C7-FC44-AF26-F0779D5139B7}"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9591717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6B5BA2-20C7-FC44-AF26-F0779D5139B7}" type="datetimeFigureOut">
              <a:rPr lang="en-US" smtClean="0"/>
              <a:t>10/18/15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3904C-3BB3-E84B-9980-1CCC365B089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30566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6B5BA2-20C7-FC44-AF26-F0779D5139B7}" type="datetimeFigureOut">
              <a:rPr lang="en-US" smtClean="0"/>
              <a:t>10/18/15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3904C-3BB3-E84B-9980-1CCC365B089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13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B5BA2-20C7-FC44-AF26-F0779D5139B7}" type="datetimeFigureOut">
              <a:rPr lang="en-US" smtClean="0"/>
              <a:t>10/18/15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2869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77966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10/18/15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437046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B5BA2-20C7-FC44-AF26-F0779D5139B7}" type="datetimeFigureOut">
              <a:rPr lang="en-US" smtClean="0"/>
              <a:t>10/18/15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E3904C-3BB3-E84B-9980-1CCC365B0896}" type="slidenum">
              <a:rPr lang="en-US" smtClean="0"/>
              <a:t>‹#›</a:t>
            </a:fld>
            <a:endParaRPr lang="en-US"/>
          </a:p>
        </p:txBody>
      </p:sp>
    </p:spTree>
    <p:extLst>
      <p:ext uri="{BB962C8B-B14F-4D97-AF65-F5344CB8AC3E}">
        <p14:creationId xmlns:p14="http://schemas.microsoft.com/office/powerpoint/2010/main" val="660420424"/>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pple.com/library/ios/documentation/UIKit/Reference/UILabel_Class/index.html#//apple_ref/occ/cl/UILabel" TargetMode="External"/><Relationship Id="rId4" Type="http://schemas.openxmlformats.org/officeDocument/2006/relationships/hyperlink" Target="https://developer.apple.com/library/ios/documentation/UIKit/Reference/UITableViewCell_Class/index.html#//apple_ref/occ/instp/UITableViewCell/detailTextLabel" TargetMode="External"/><Relationship Id="rId5" Type="http://schemas.openxmlformats.org/officeDocument/2006/relationships/hyperlink" Target="https://developer.apple.com/library/ios/documentation/UIKit/Reference/UITableViewCell_Class/index.html#//apple_ref/occ/instp/UITableViewCell/imageView" TargetMode="External"/><Relationship Id="rId6" Type="http://schemas.openxmlformats.org/officeDocument/2006/relationships/hyperlink" Target="https://developer.apple.com/library/ios/documentation/UIKit/Reference/UIImageView_Class/index.html#//apple_ref/occ/cl/UIImageView" TargetMode="External"/><Relationship Id="rId7"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hyperlink" Target="https://developer.apple.com/library/ios/documentation/UIKit/Reference/UITableViewCell_Class/index.html#//apple_ref/occ/instp/UITableViewCell/textLabe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library/ios/documentation/UIKit/Reference/UITableViewCell_Class/index.html#//apple_ref/occ/cl/UITableViewCell" TargetMode="Externa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4" Type="http://schemas.openxmlformats.org/officeDocument/2006/relationships/hyperlink" Target="http://www.raywenderlich.com/913/sqlite-tutorial-for-ios-making-our-app" TargetMode="External"/><Relationship Id="rId1" Type="http://schemas.openxmlformats.org/officeDocument/2006/relationships/slideLayout" Target="../slideLayouts/slideLayout2.xml"/><Relationship Id="rId2" Type="http://schemas.openxmlformats.org/officeDocument/2006/relationships/hyperlink" Target="http://sqlite.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g"/><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Swift Day 09</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View Controller</a:t>
            </a:r>
          </a:p>
        </p:txBody>
      </p:sp>
      <p:sp>
        <p:nvSpPr>
          <p:cNvPr id="3" name="Content Placeholder 2"/>
          <p:cNvSpPr>
            <a:spLocks noGrp="1"/>
          </p:cNvSpPr>
          <p:nvPr>
            <p:ph idx="1"/>
          </p:nvPr>
        </p:nvSpPr>
        <p:spPr/>
        <p:txBody>
          <a:bodyPr/>
          <a:lstStyle/>
          <a:p>
            <a:r>
              <a:rPr lang="en-US" dirty="0"/>
              <a:t>The </a:t>
            </a:r>
            <a:r>
              <a:rPr lang="en-US" dirty="0" err="1"/>
              <a:t>UITableViewController</a:t>
            </a:r>
            <a:r>
              <a:rPr lang="en-US" dirty="0"/>
              <a:t> class manages a table view and adds support for many standard table-related behaviors such as selection management, row editing, table configuration, and others. This additional support is there to minimize the amount of code you have to write to create and initialize your table-based interface. You don’t use this class directly—instead you subclass </a:t>
            </a:r>
            <a:r>
              <a:rPr lang="en-US" dirty="0" err="1"/>
              <a:t>UITableViewController</a:t>
            </a:r>
            <a:r>
              <a:rPr lang="en-US" dirty="0"/>
              <a:t> to add custom behaviors</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and Delegate</a:t>
            </a:r>
          </a:p>
        </p:txBody>
      </p:sp>
      <p:sp>
        <p:nvSpPr>
          <p:cNvPr id="3" name="Content Placeholder 2"/>
          <p:cNvSpPr>
            <a:spLocks noGrp="1"/>
          </p:cNvSpPr>
          <p:nvPr>
            <p:ph idx="1"/>
          </p:nvPr>
        </p:nvSpPr>
        <p:spPr/>
        <p:txBody>
          <a:bodyPr/>
          <a:lstStyle/>
          <a:p>
            <a:r>
              <a:rPr lang="en-US" dirty="0"/>
              <a:t>Creating and Configuring a Table View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1668186"/>
            <a:ext cx="5435600" cy="4025900"/>
          </a:xfrm>
          <a:prstGeom prst="rect">
            <a:avLst/>
          </a:prstGeom>
        </p:spPr>
      </p:pic>
    </p:spTree>
    <p:extLst>
      <p:ext uri="{BB962C8B-B14F-4D97-AF65-F5344CB8AC3E}">
        <p14:creationId xmlns:p14="http://schemas.microsoft.com/office/powerpoint/2010/main" val="518434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98" y="484632"/>
            <a:ext cx="11550606" cy="18701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3" y="2417036"/>
            <a:ext cx="9668933" cy="4428151"/>
          </a:xfrm>
          <a:prstGeom prst="rect">
            <a:avLst/>
          </a:prstGeom>
        </p:spPr>
      </p:pic>
    </p:spTree>
    <p:extLst>
      <p:ext uri="{BB962C8B-B14F-4D97-AF65-F5344CB8AC3E}">
        <p14:creationId xmlns:p14="http://schemas.microsoft.com/office/powerpoint/2010/main" val="2086963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Closer Look at Table View Cells</a:t>
            </a:r>
          </a:p>
        </p:txBody>
      </p:sp>
      <p:sp>
        <p:nvSpPr>
          <p:cNvPr id="3" name="Content Placeholder 2"/>
          <p:cNvSpPr>
            <a:spLocks noGrp="1"/>
          </p:cNvSpPr>
          <p:nvPr>
            <p:ph idx="1"/>
          </p:nvPr>
        </p:nvSpPr>
        <p:spPr/>
        <p:txBody>
          <a:bodyPr/>
          <a:lstStyle/>
          <a:p>
            <a:r>
              <a:rPr lang="en-US" dirty="0"/>
              <a:t>A table view uses cell objects to draw its visible rows and then caches those objects as long as the rows are visible. Cells inherit from the </a:t>
            </a:r>
            <a:r>
              <a:rPr lang="en-US" dirty="0" err="1"/>
              <a:t>UITableViewCell</a:t>
            </a:r>
            <a:r>
              <a:rPr lang="en-US" dirty="0"/>
              <a:t> class. The table view’s data source provides the cell objects to the table view by implementing the </a:t>
            </a:r>
            <a:r>
              <a:rPr lang="en-US" dirty="0" err="1"/>
              <a:t>tableView:cellForRowAtIndexPath</a:t>
            </a:r>
            <a:r>
              <a:rPr lang="en-US" dirty="0"/>
              <a:t>: method, a required method of the </a:t>
            </a:r>
            <a:r>
              <a:rPr lang="en-US" dirty="0" err="1"/>
              <a:t>UITableViewDataSource</a:t>
            </a:r>
            <a:r>
              <a:rPr lang="en-US" dirty="0"/>
              <a:t> protocol.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48" y="3860799"/>
            <a:ext cx="5689600" cy="127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679" y="3881964"/>
            <a:ext cx="5880100" cy="1282700"/>
          </a:xfrm>
          <a:prstGeom prst="rect">
            <a:avLst/>
          </a:prstGeom>
        </p:spPr>
      </p:pic>
      <p:sp>
        <p:nvSpPr>
          <p:cNvPr id="6" name="TextBox 5"/>
          <p:cNvSpPr txBox="1"/>
          <p:nvPr/>
        </p:nvSpPr>
        <p:spPr>
          <a:xfrm>
            <a:off x="409449" y="5164664"/>
            <a:ext cx="4992284" cy="1477328"/>
          </a:xfrm>
          <a:prstGeom prst="rect">
            <a:avLst/>
          </a:prstGeom>
          <a:noFill/>
        </p:spPr>
        <p:txBody>
          <a:bodyPr wrap="square" rtlCol="0">
            <a:spAutoFit/>
          </a:bodyPr>
          <a:lstStyle/>
          <a:p>
            <a:r>
              <a:rPr lang="en-US" dirty="0"/>
              <a:t>A cell object has various parts, which can change depending on the mode of the table view. Normally, most of a cell object is reserved for its content: text, image, or any other kind of distinctive identifier</a:t>
            </a:r>
          </a:p>
        </p:txBody>
      </p:sp>
      <p:sp>
        <p:nvSpPr>
          <p:cNvPr id="7" name="TextBox 6"/>
          <p:cNvSpPr txBox="1"/>
          <p:nvPr/>
        </p:nvSpPr>
        <p:spPr>
          <a:xfrm>
            <a:off x="6356100" y="5164664"/>
            <a:ext cx="4992284" cy="1200329"/>
          </a:xfrm>
          <a:prstGeom prst="rect">
            <a:avLst/>
          </a:prstGeom>
          <a:noFill/>
        </p:spPr>
        <p:txBody>
          <a:bodyPr wrap="square" rtlCol="0">
            <a:spAutoFit/>
          </a:bodyPr>
          <a:lstStyle/>
          <a:p>
            <a:r>
              <a:rPr lang="en-US" dirty="0"/>
              <a:t>When the table view goes into editing mode, the editing control for each cell object (if it’s configured to have such a control) appears on its left side</a:t>
            </a:r>
          </a:p>
        </p:txBody>
      </p:sp>
    </p:spTree>
    <p:extLst>
      <p:ext uri="{BB962C8B-B14F-4D97-AF65-F5344CB8AC3E}">
        <p14:creationId xmlns:p14="http://schemas.microsoft.com/office/powerpoint/2010/main" val="1047196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Cell Objects in Predefined Styles</a:t>
            </a:r>
          </a:p>
        </p:txBody>
      </p:sp>
      <p:sp>
        <p:nvSpPr>
          <p:cNvPr id="3" name="Content Placeholder 2"/>
          <p:cNvSpPr>
            <a:spLocks noGrp="1"/>
          </p:cNvSpPr>
          <p:nvPr>
            <p:ph idx="1"/>
          </p:nvPr>
        </p:nvSpPr>
        <p:spPr/>
        <p:txBody>
          <a:bodyPr/>
          <a:lstStyle/>
          <a:p>
            <a:r>
              <a:rPr lang="en-US" dirty="0"/>
              <a:t>The </a:t>
            </a:r>
            <a:r>
              <a:rPr lang="en-US" dirty="0" err="1"/>
              <a:t>UITableViewCell</a:t>
            </a:r>
            <a:r>
              <a:rPr lang="en-US" dirty="0"/>
              <a:t> class defines three properties for this cell content:</a:t>
            </a:r>
          </a:p>
          <a:p>
            <a:r>
              <a:rPr lang="en-US" dirty="0">
                <a:hlinkClick r:id="rId2"/>
              </a:rPr>
              <a:t>textLabel—A label for the title (a </a:t>
            </a:r>
            <a:r>
              <a:rPr lang="en-US" dirty="0">
                <a:hlinkClick r:id="rId3"/>
              </a:rPr>
              <a:t>UILabel object)</a:t>
            </a:r>
          </a:p>
          <a:p>
            <a:r>
              <a:rPr lang="en-US" dirty="0">
                <a:hlinkClick r:id="rId4"/>
              </a:rPr>
              <a:t>detailTextLabel—A label for the subtitle if there is additional detail (a UILabel object)</a:t>
            </a:r>
          </a:p>
          <a:p>
            <a:r>
              <a:rPr lang="en-US" dirty="0">
                <a:hlinkClick r:id="rId5"/>
              </a:rPr>
              <a:t>imageView—An image view for an image (a </a:t>
            </a:r>
            <a:r>
              <a:rPr lang="en-US" dirty="0">
                <a:hlinkClick r:id="rId6"/>
              </a:rPr>
              <a:t>UIImageView object)</a:t>
            </a:r>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4248" y="4370832"/>
            <a:ext cx="5689600" cy="1828800"/>
          </a:xfrm>
          <a:prstGeom prst="rect">
            <a:avLst/>
          </a:prstGeom>
        </p:spPr>
      </p:pic>
    </p:spTree>
    <p:extLst>
      <p:ext uri="{BB962C8B-B14F-4D97-AF65-F5344CB8AC3E}">
        <p14:creationId xmlns:p14="http://schemas.microsoft.com/office/powerpoint/2010/main" val="2132688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Cells</a:t>
            </a:r>
          </a:p>
        </p:txBody>
      </p:sp>
      <p:sp>
        <p:nvSpPr>
          <p:cNvPr id="3" name="Content Placeholder 2"/>
          <p:cNvSpPr>
            <a:spLocks noGrp="1"/>
          </p:cNvSpPr>
          <p:nvPr>
            <p:ph idx="1"/>
          </p:nvPr>
        </p:nvSpPr>
        <p:spPr/>
        <p:txBody>
          <a:bodyPr/>
          <a:lstStyle/>
          <a:p>
            <a:pPr marL="0" indent="0">
              <a:buNone/>
            </a:pPr>
            <a:r>
              <a:rPr lang="en-US" dirty="0"/>
              <a:t>Y</a:t>
            </a:r>
            <a:r>
              <a:rPr lang="en-US" dirty="0" smtClean="0"/>
              <a:t>ou </a:t>
            </a:r>
            <a:r>
              <a:rPr lang="en-US" dirty="0"/>
              <a:t>have two alternatives:</a:t>
            </a:r>
          </a:p>
          <a:p>
            <a:r>
              <a:rPr lang="en-US" dirty="0"/>
              <a:t>Add </a:t>
            </a:r>
            <a:r>
              <a:rPr lang="en-US" dirty="0" err="1"/>
              <a:t>subviews</a:t>
            </a:r>
            <a:r>
              <a:rPr lang="en-US" dirty="0"/>
              <a:t> to a cell’s content view.</a:t>
            </a:r>
          </a:p>
          <a:p>
            <a:r>
              <a:rPr lang="en-US" dirty="0"/>
              <a:t>Create a custom subclass of </a:t>
            </a:r>
            <a:r>
              <a:rPr lang="en-US" dirty="0">
                <a:hlinkClick r:id="rId2"/>
              </a:rPr>
              <a:t>UITableViewCell.</a:t>
            </a:r>
          </a:p>
          <a:p>
            <a:pPr marL="0" indent="0">
              <a:buNone/>
            </a:pPr>
            <a:r>
              <a:rPr lang="en-US" dirty="0" smtClean="0">
                <a:sym typeface="Wingdings"/>
              </a:rPr>
              <a:t> </a:t>
            </a:r>
            <a:r>
              <a:rPr lang="en-US" dirty="0" smtClean="0"/>
              <a:t>The </a:t>
            </a:r>
            <a:r>
              <a:rPr lang="en-US" dirty="0"/>
              <a:t>following sections discuss both approaches.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735" y="93133"/>
            <a:ext cx="3183506" cy="6858000"/>
          </a:xfrm>
          <a:prstGeom prst="rect">
            <a:avLst/>
          </a:prstGeom>
        </p:spPr>
      </p:pic>
    </p:spTree>
    <p:extLst>
      <p:ext uri="{BB962C8B-B14F-4D97-AF65-F5344CB8AC3E}">
        <p14:creationId xmlns:p14="http://schemas.microsoft.com/office/powerpoint/2010/main" val="1623804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t>
            </a:r>
            <a:r>
              <a:rPr lang="en-US" dirty="0" smtClean="0"/>
              <a:t>DB</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Core Data</a:t>
            </a:r>
          </a:p>
          <a:p>
            <a:r>
              <a:rPr lang="en-US" dirty="0" smtClean="0"/>
              <a:t>SQLite</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91" y="2121408"/>
            <a:ext cx="4696042" cy="3659124"/>
          </a:xfrm>
          <a:prstGeom prst="rect">
            <a:avLst/>
          </a:prstGeom>
        </p:spPr>
      </p:pic>
    </p:spTree>
    <p:extLst>
      <p:ext uri="{BB962C8B-B14F-4D97-AF65-F5344CB8AC3E}">
        <p14:creationId xmlns:p14="http://schemas.microsoft.com/office/powerpoint/2010/main" val="1253207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Core Data?</a:t>
            </a:r>
            <a:endParaRPr lang="en-US" dirty="0"/>
          </a:p>
        </p:txBody>
      </p:sp>
      <p:sp>
        <p:nvSpPr>
          <p:cNvPr id="3" name="Content Placeholder 2"/>
          <p:cNvSpPr>
            <a:spLocks noGrp="1"/>
          </p:cNvSpPr>
          <p:nvPr>
            <p:ph idx="1"/>
          </p:nvPr>
        </p:nvSpPr>
        <p:spPr>
          <a:xfrm>
            <a:off x="1069848" y="2121408"/>
            <a:ext cx="5253343" cy="4050792"/>
          </a:xfrm>
        </p:spPr>
        <p:txBody>
          <a:bodyPr/>
          <a:lstStyle/>
          <a:p>
            <a:r>
              <a:rPr lang="en-US" dirty="0"/>
              <a:t>Core Data is a framework that you use to manage the model layer objects in your application. It provides generalized and automated solutions to common tasks associated with object life cycle and object graph management, including persistence.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201" y="969217"/>
            <a:ext cx="4949592" cy="5109848"/>
          </a:xfrm>
          <a:prstGeom prst="rect">
            <a:avLst/>
          </a:prstGeom>
        </p:spPr>
      </p:pic>
    </p:spTree>
    <p:extLst>
      <p:ext uri="{BB962C8B-B14F-4D97-AF65-F5344CB8AC3E}">
        <p14:creationId xmlns:p14="http://schemas.microsoft.com/office/powerpoint/2010/main" val="1605894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0"/>
            <a:ext cx="3640667" cy="68542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980" y="1469192"/>
            <a:ext cx="5827353" cy="3915833"/>
          </a:xfrm>
          <a:prstGeom prst="rect">
            <a:avLst/>
          </a:prstGeom>
        </p:spPr>
      </p:pic>
    </p:spTree>
    <p:extLst>
      <p:ext uri="{BB962C8B-B14F-4D97-AF65-F5344CB8AC3E}">
        <p14:creationId xmlns:p14="http://schemas.microsoft.com/office/powerpoint/2010/main" val="700108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Core </a:t>
            </a:r>
            <a:r>
              <a:rPr lang="en-US" dirty="0" smtClean="0"/>
              <a:t>Data</a:t>
            </a:r>
            <a:br>
              <a:rPr lang="en-US" dirty="0" smtClean="0"/>
            </a:br>
            <a:endParaRPr lang="en-US" dirty="0"/>
          </a:p>
        </p:txBody>
      </p:sp>
      <p:sp>
        <p:nvSpPr>
          <p:cNvPr id="3" name="Content Placeholder 2"/>
          <p:cNvSpPr>
            <a:spLocks noGrp="1"/>
          </p:cNvSpPr>
          <p:nvPr>
            <p:ph idx="1"/>
          </p:nvPr>
        </p:nvSpPr>
        <p:spPr/>
        <p:txBody>
          <a:bodyPr/>
          <a:lstStyle/>
          <a:p>
            <a:r>
              <a:rPr lang="en-US" dirty="0"/>
              <a:t>Object Life Cycle Problems</a:t>
            </a:r>
          </a:p>
          <a:p>
            <a:r>
              <a:rPr lang="en-US" dirty="0"/>
              <a:t>Problems with Fetching</a:t>
            </a:r>
          </a:p>
          <a:p>
            <a:r>
              <a:rPr lang="en-US" dirty="0"/>
              <a:t>Problems with </a:t>
            </a:r>
            <a:r>
              <a:rPr lang="en-US" dirty="0" smtClean="0"/>
              <a:t>Saving</a:t>
            </a:r>
          </a:p>
          <a:p>
            <a:r>
              <a:rPr lang="en-US" dirty="0"/>
              <a:t>Debugging Fetching</a:t>
            </a:r>
          </a:p>
          <a:p>
            <a:r>
              <a:rPr lang="en-US" dirty="0"/>
              <a:t>Managed Object Models</a:t>
            </a:r>
          </a:p>
          <a:p>
            <a:r>
              <a:rPr lang="en-US" dirty="0"/>
              <a:t>Bindings Integration</a:t>
            </a:r>
          </a:p>
          <a:p>
            <a:endParaRPr lang="en-US" dirty="0"/>
          </a:p>
          <a:p>
            <a:endParaRPr lang="en-US" dirty="0"/>
          </a:p>
        </p:txBody>
      </p:sp>
    </p:spTree>
    <p:extLst>
      <p:ext uri="{BB962C8B-B14F-4D97-AF65-F5344CB8AC3E}">
        <p14:creationId xmlns:p14="http://schemas.microsoft.com/office/powerpoint/2010/main" val="2059344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3200" dirty="0" smtClean="0"/>
              <a:t>Table View</a:t>
            </a:r>
            <a:endParaRPr lang="en-US" sz="3200" dirty="0" smtClean="0"/>
          </a:p>
          <a:p>
            <a:r>
              <a:rPr lang="en-US" sz="3200" dirty="0" smtClean="0"/>
              <a:t>Local DB</a:t>
            </a:r>
            <a:endParaRPr lang="en-US" sz="3200" dirty="0" smtClean="0"/>
          </a:p>
          <a:p>
            <a:pPr marL="0" indent="0">
              <a:buNone/>
            </a:pP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100661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a:t>
            </a:r>
            <a:endParaRPr lang="en-US" dirty="0"/>
          </a:p>
        </p:txBody>
      </p:sp>
      <p:sp>
        <p:nvSpPr>
          <p:cNvPr id="3" name="Content Placeholder 2"/>
          <p:cNvSpPr>
            <a:spLocks noGrp="1"/>
          </p:cNvSpPr>
          <p:nvPr>
            <p:ph idx="1"/>
          </p:nvPr>
        </p:nvSpPr>
        <p:spPr>
          <a:xfrm>
            <a:off x="1069848" y="2121408"/>
            <a:ext cx="2689352" cy="4050792"/>
          </a:xfrm>
        </p:spPr>
        <p:txBody>
          <a:bodyPr/>
          <a:lstStyle/>
          <a:p>
            <a:r>
              <a:rPr lang="en-US" dirty="0"/>
              <a:t>SQLite is a simple and easy to use library that implements a simple database engine, treating a database as a simple flat file</a:t>
            </a:r>
            <a:r>
              <a:rPr lang="en-US" dirty="0" smtClean="0"/>
              <a:t>.</a:t>
            </a:r>
          </a:p>
          <a:p>
            <a:r>
              <a:rPr lang="en-US" dirty="0"/>
              <a:t>Link refer: </a:t>
            </a:r>
            <a:r>
              <a:rPr lang="en-US" dirty="0">
                <a:hlinkClick r:id="rId2"/>
              </a:rPr>
              <a:t>http://</a:t>
            </a:r>
            <a:r>
              <a:rPr lang="en-US" dirty="0" smtClean="0">
                <a:hlinkClick r:id="rId2"/>
              </a:rPr>
              <a:t>sqlite.org</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00" y="1413933"/>
            <a:ext cx="8220075" cy="4095750"/>
          </a:xfrm>
          <a:prstGeom prst="rect">
            <a:avLst/>
          </a:prstGeom>
        </p:spPr>
      </p:pic>
      <p:sp>
        <p:nvSpPr>
          <p:cNvPr id="5" name="TextBox 4"/>
          <p:cNvSpPr txBox="1"/>
          <p:nvPr/>
        </p:nvSpPr>
        <p:spPr>
          <a:xfrm>
            <a:off x="3674533" y="5553301"/>
            <a:ext cx="6663266" cy="646331"/>
          </a:xfrm>
          <a:prstGeom prst="rect">
            <a:avLst/>
          </a:prstGeom>
          <a:noFill/>
        </p:spPr>
        <p:txBody>
          <a:bodyPr wrap="square" rtlCol="0">
            <a:spAutoFit/>
          </a:bodyPr>
          <a:lstStyle/>
          <a:p>
            <a:r>
              <a:rPr lang="en-US" dirty="0">
                <a:hlinkClick r:id="rId4"/>
              </a:rPr>
              <a:t>http://</a:t>
            </a:r>
            <a:r>
              <a:rPr lang="en-US" dirty="0" err="1">
                <a:hlinkClick r:id="rId4"/>
              </a:rPr>
              <a:t>www.raywenderlich.com</a:t>
            </a:r>
            <a:r>
              <a:rPr lang="en-US" dirty="0">
                <a:hlinkClick r:id="rId4"/>
              </a:rPr>
              <a:t>/913/</a:t>
            </a:r>
            <a:r>
              <a:rPr lang="en-US" dirty="0" err="1">
                <a:hlinkClick r:id="rId4"/>
              </a:rPr>
              <a:t>sqlite</a:t>
            </a:r>
            <a:r>
              <a:rPr lang="en-US" dirty="0">
                <a:hlinkClick r:id="rId4"/>
              </a:rPr>
              <a:t>-tutorial-for-</a:t>
            </a:r>
            <a:r>
              <a:rPr lang="en-US" dirty="0" err="1">
                <a:hlinkClick r:id="rId4"/>
              </a:rPr>
              <a:t>ios</a:t>
            </a:r>
            <a:r>
              <a:rPr lang="en-US" dirty="0">
                <a:hlinkClick r:id="rId4"/>
              </a:rPr>
              <a:t>-making-our-app</a:t>
            </a:r>
            <a:endParaRPr lang="en-US" dirty="0"/>
          </a:p>
        </p:txBody>
      </p:sp>
    </p:spTree>
    <p:extLst>
      <p:ext uri="{BB962C8B-B14F-4D97-AF65-F5344CB8AC3E}">
        <p14:creationId xmlns:p14="http://schemas.microsoft.com/office/powerpoint/2010/main" val="1748349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a:t>
            </a:r>
            <a:r>
              <a:rPr lang="en-US" dirty="0" err="1" smtClean="0"/>
              <a:t>sqlite</a:t>
            </a:r>
            <a:endParaRPr lang="en-US" dirty="0"/>
          </a:p>
        </p:txBody>
      </p:sp>
      <p:sp>
        <p:nvSpPr>
          <p:cNvPr id="3" name="Content Placeholder 2"/>
          <p:cNvSpPr>
            <a:spLocks noGrp="1"/>
          </p:cNvSpPr>
          <p:nvPr>
            <p:ph idx="1"/>
          </p:nvPr>
        </p:nvSpPr>
        <p:spPr/>
        <p:txBody>
          <a:bodyPr/>
          <a:lstStyle/>
          <a:p>
            <a:r>
              <a:rPr lang="en-US" dirty="0" smtClean="0"/>
              <a:t>SQLite in iOS memory issues</a:t>
            </a:r>
          </a:p>
          <a:p>
            <a:r>
              <a:rPr lang="en-US" dirty="0"/>
              <a:t>SQLite DB, insert, update DB</a:t>
            </a:r>
          </a:p>
          <a:p>
            <a:endParaRPr lang="en-US" dirty="0"/>
          </a:p>
        </p:txBody>
      </p:sp>
    </p:spTree>
    <p:extLst>
      <p:ext uri="{BB962C8B-B14F-4D97-AF65-F5344CB8AC3E}">
        <p14:creationId xmlns:p14="http://schemas.microsoft.com/office/powerpoint/2010/main" val="1003886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199" y="86699"/>
            <a:ext cx="10058400" cy="1609344"/>
          </a:xfrm>
        </p:spPr>
        <p:txBody>
          <a:bodyPr/>
          <a:lstStyle/>
          <a:p>
            <a:r>
              <a:rPr lang="en-US" dirty="0" smtClean="0"/>
              <a:t>Remedy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37" y="2046328"/>
            <a:ext cx="5416200" cy="418524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399" y="171364"/>
            <a:ext cx="5250964" cy="6585035"/>
          </a:xfrm>
          <a:prstGeom prst="rect">
            <a:avLst/>
          </a:prstGeom>
        </p:spPr>
      </p:pic>
    </p:spTree>
    <p:extLst>
      <p:ext uri="{BB962C8B-B14F-4D97-AF65-F5344CB8AC3E}">
        <p14:creationId xmlns:p14="http://schemas.microsoft.com/office/powerpoint/2010/main" val="1112720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data versus </a:t>
            </a:r>
            <a:r>
              <a:rPr lang="en-US" dirty="0" err="1" smtClean="0"/>
              <a:t>sqlite</a:t>
            </a:r>
            <a:endParaRPr lang="en-US" dirty="0"/>
          </a:p>
        </p:txBody>
      </p:sp>
      <p:sp>
        <p:nvSpPr>
          <p:cNvPr id="3" name="Content Placeholder 2"/>
          <p:cNvSpPr>
            <a:spLocks noGrp="1"/>
          </p:cNvSpPr>
          <p:nvPr>
            <p:ph idx="1"/>
          </p:nvPr>
        </p:nvSpPr>
        <p:spPr/>
        <p:txBody>
          <a:bodyPr/>
          <a:lstStyle/>
          <a:p>
            <a:r>
              <a:rPr lang="en-US" dirty="0"/>
              <a:t>Using this test application, let's look at a few key metrics. An iPhone 4s and 5s were tested, both running iOS version 7.1.1. The type of iPhone used, 4s or 5s, for a result is show within parentheses. For </a:t>
            </a:r>
            <a:r>
              <a:rPr lang="en-US" dirty="0" err="1"/>
              <a:t>exampe</a:t>
            </a:r>
            <a:r>
              <a:rPr lang="en-US" dirty="0"/>
              <a:t> (4s) denotes test results for an iPhone 4s, (5s) is for an iPhone 5s</a:t>
            </a:r>
            <a:r>
              <a:rPr lang="en-US" dirty="0" smtClean="0"/>
              <a:t>.</a:t>
            </a:r>
          </a:p>
          <a:p>
            <a:r>
              <a:rPr lang="en-US" b="1" dirty="0"/>
              <a:t>Memory </a:t>
            </a:r>
            <a:r>
              <a:rPr lang="en-US" b="1" dirty="0" smtClean="0"/>
              <a:t>Usage</a:t>
            </a:r>
          </a:p>
          <a:p>
            <a:r>
              <a:rPr lang="en-US" b="1" dirty="0"/>
              <a:t>Storage </a:t>
            </a:r>
            <a:r>
              <a:rPr lang="en-US" b="1" dirty="0" smtClean="0"/>
              <a:t>Size</a:t>
            </a:r>
          </a:p>
          <a:p>
            <a:r>
              <a:rPr lang="en-US" b="1" dirty="0"/>
              <a:t>Speed</a:t>
            </a:r>
            <a:endParaRPr lang="en-US" dirty="0"/>
          </a:p>
        </p:txBody>
      </p:sp>
    </p:spTree>
    <p:extLst>
      <p:ext uri="{BB962C8B-B14F-4D97-AF65-F5344CB8AC3E}">
        <p14:creationId xmlns:p14="http://schemas.microsoft.com/office/powerpoint/2010/main" val="2037770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Usage</a:t>
            </a:r>
            <a:br>
              <a:rPr lang="en-US" b="1" dirty="0"/>
            </a:br>
            <a:endParaRPr lang="en-US" dirty="0"/>
          </a:p>
        </p:txBody>
      </p:sp>
      <p:sp>
        <p:nvSpPr>
          <p:cNvPr id="3" name="Content Placeholder 2"/>
          <p:cNvSpPr>
            <a:spLocks noGrp="1"/>
          </p:cNvSpPr>
          <p:nvPr>
            <p:ph idx="1"/>
          </p:nvPr>
        </p:nvSpPr>
        <p:spPr>
          <a:xfrm>
            <a:off x="1069848" y="2121408"/>
            <a:ext cx="3764619" cy="4050792"/>
          </a:xfrm>
        </p:spPr>
        <p:txBody>
          <a:bodyPr>
            <a:normAutofit lnSpcReduction="10000"/>
          </a:bodyPr>
          <a:lstStyle/>
          <a:p>
            <a:r>
              <a:rPr lang="en-US" dirty="0"/>
              <a:t>Core Data uses more memory, from 40% to 100% more than SQLite. This makes sense considering how Core Data is designed (specifically, how the </a:t>
            </a:r>
            <a:r>
              <a:rPr lang="en-US" dirty="0" err="1"/>
              <a:t>NSManagedObjectContext</a:t>
            </a:r>
            <a:r>
              <a:rPr lang="en-US" dirty="0"/>
              <a:t> tracks all of the objects), where each object has a memory footprint of some size depending on whether the object's contents have been faulted in (realized in memory versus being a fault).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741" y="2239942"/>
            <a:ext cx="6915125" cy="3059309"/>
          </a:xfrm>
          <a:prstGeom prst="rect">
            <a:avLst/>
          </a:prstGeom>
        </p:spPr>
      </p:pic>
    </p:spTree>
    <p:extLst>
      <p:ext uri="{BB962C8B-B14F-4D97-AF65-F5344CB8AC3E}">
        <p14:creationId xmlns:p14="http://schemas.microsoft.com/office/powerpoint/2010/main" val="1215828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Size</a:t>
            </a:r>
            <a:br>
              <a:rPr lang="en-US" b="1" dirty="0"/>
            </a:br>
            <a:endParaRPr lang="en-US" dirty="0"/>
          </a:p>
        </p:txBody>
      </p:sp>
      <p:sp>
        <p:nvSpPr>
          <p:cNvPr id="3" name="Content Placeholder 2"/>
          <p:cNvSpPr>
            <a:spLocks noGrp="1"/>
          </p:cNvSpPr>
          <p:nvPr>
            <p:ph idx="1"/>
          </p:nvPr>
        </p:nvSpPr>
        <p:spPr>
          <a:xfrm>
            <a:off x="1069847" y="2121408"/>
            <a:ext cx="2536951" cy="4050792"/>
          </a:xfrm>
        </p:spPr>
        <p:txBody>
          <a:bodyPr/>
          <a:lstStyle/>
          <a:p>
            <a:r>
              <a:rPr lang="en-US"/>
              <a:t>Core Data uses more storage space — a lot more storage space — approximately 4x more than SQLite</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799" y="2201331"/>
            <a:ext cx="7865534" cy="3379565"/>
          </a:xfrm>
          <a:prstGeom prst="rect">
            <a:avLst/>
          </a:prstGeom>
        </p:spPr>
      </p:pic>
    </p:spTree>
    <p:extLst>
      <p:ext uri="{BB962C8B-B14F-4D97-AF65-F5344CB8AC3E}">
        <p14:creationId xmlns:p14="http://schemas.microsoft.com/office/powerpoint/2010/main" val="1464415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Speed</a:t>
            </a:r>
            <a:endParaRPr lang="en-US" dirty="0"/>
          </a:p>
        </p:txBody>
      </p:sp>
      <p:sp>
        <p:nvSpPr>
          <p:cNvPr id="3" name="Content Placeholder 2"/>
          <p:cNvSpPr>
            <a:spLocks noGrp="1"/>
          </p:cNvSpPr>
          <p:nvPr>
            <p:ph idx="1"/>
          </p:nvPr>
        </p:nvSpPr>
        <p:spPr>
          <a:xfrm>
            <a:off x="1069848" y="2121408"/>
            <a:ext cx="3341285" cy="4050792"/>
          </a:xfrm>
        </p:spPr>
        <p:txBody>
          <a:bodyPr/>
          <a:lstStyle/>
          <a:p>
            <a:r>
              <a:rPr lang="en-US" dirty="0"/>
              <a:t>Both Core Data and SQLite are fast when fetching records. For the iPhone 5s, the differences are slight. However, for the 4s, Core Data is nearly 2x as fast. </a:t>
            </a:r>
            <a:r>
              <a:rPr lang="en-US" dirty="0" smtClean="0"/>
              <a:t>Table </a:t>
            </a:r>
            <a:r>
              <a:rPr lang="en-US" dirty="0"/>
              <a:t>shows just one operation, fetching all </a:t>
            </a:r>
            <a:r>
              <a:rPr lang="en-US" dirty="0" smtClean="0"/>
              <a:t>of records</a:t>
            </a:r>
            <a:r>
              <a:rPr lang="en-U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133" y="2121408"/>
            <a:ext cx="7137400" cy="3934000"/>
          </a:xfrm>
          <a:prstGeom prst="rect">
            <a:avLst/>
          </a:prstGeom>
        </p:spPr>
      </p:pic>
    </p:spTree>
    <p:extLst>
      <p:ext uri="{BB962C8B-B14F-4D97-AF65-F5344CB8AC3E}">
        <p14:creationId xmlns:p14="http://schemas.microsoft.com/office/powerpoint/2010/main" val="551836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of Local DB</a:t>
            </a:r>
            <a:endParaRPr lang="en-US" dirty="0"/>
          </a:p>
        </p:txBody>
      </p:sp>
      <p:sp>
        <p:nvSpPr>
          <p:cNvPr id="3" name="Content Placeholder 2"/>
          <p:cNvSpPr>
            <a:spLocks noGrp="1"/>
          </p:cNvSpPr>
          <p:nvPr>
            <p:ph idx="1"/>
          </p:nvPr>
        </p:nvSpPr>
        <p:spPr>
          <a:xfrm>
            <a:off x="1069848" y="2121408"/>
            <a:ext cx="4535085" cy="4050792"/>
          </a:xfrm>
        </p:spPr>
        <p:txBody>
          <a:bodyPr/>
          <a:lstStyle/>
          <a:p>
            <a:pPr marL="0" indent="0">
              <a:buNone/>
            </a:pPr>
            <a:r>
              <a:rPr lang="en-US" sz="2400" dirty="0"/>
              <a:t>SQLite:</a:t>
            </a:r>
          </a:p>
          <a:p>
            <a:r>
              <a:rPr lang="en-US" dirty="0"/>
              <a:t>SQLite is, as advertised, lightweight.</a:t>
            </a:r>
          </a:p>
          <a:p>
            <a:r>
              <a:rPr lang="en-US" dirty="0"/>
              <a:t>SQLite uses less memory and storage space.</a:t>
            </a:r>
          </a:p>
          <a:p>
            <a:r>
              <a:rPr lang="en-US" dirty="0"/>
              <a:t>SQLite can be tedious and error-prone to code.</a:t>
            </a:r>
          </a:p>
          <a:p>
            <a:r>
              <a:rPr lang="en-US" dirty="0"/>
              <a:t>SQLite is supported on Android and Microsoft Windows Phone.</a:t>
            </a:r>
            <a:endParaRPr lang="en-US" dirty="0"/>
          </a:p>
        </p:txBody>
      </p:sp>
      <p:sp>
        <p:nvSpPr>
          <p:cNvPr id="4" name="Content Placeholder 2"/>
          <p:cNvSpPr txBox="1">
            <a:spLocks/>
          </p:cNvSpPr>
          <p:nvPr/>
        </p:nvSpPr>
        <p:spPr>
          <a:xfrm>
            <a:off x="6226048" y="2121408"/>
            <a:ext cx="453508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2400" dirty="0"/>
              <a:t>Core </a:t>
            </a:r>
            <a:r>
              <a:rPr lang="en-US" sz="2400" dirty="0" smtClean="0"/>
              <a:t>Data:</a:t>
            </a:r>
            <a:endParaRPr lang="en-US" sz="2400" dirty="0"/>
          </a:p>
          <a:p>
            <a:r>
              <a:rPr lang="en-US" dirty="0"/>
              <a:t>Longer learning curve: it takes some study to understand.</a:t>
            </a:r>
          </a:p>
          <a:p>
            <a:r>
              <a:rPr lang="en-US" dirty="0"/>
              <a:t>Objects are easier to work with.</a:t>
            </a:r>
          </a:p>
          <a:p>
            <a:r>
              <a:rPr lang="en-US" dirty="0"/>
              <a:t>Underlying storage details are handled atomically (support for iCloud).</a:t>
            </a:r>
          </a:p>
          <a:p>
            <a:r>
              <a:rPr lang="en-US" dirty="0"/>
              <a:t>Undo and Redo features.</a:t>
            </a:r>
            <a:endParaRPr lang="en-US" dirty="0"/>
          </a:p>
        </p:txBody>
      </p:sp>
    </p:spTree>
    <p:extLst>
      <p:ext uri="{BB962C8B-B14F-4D97-AF65-F5344CB8AC3E}">
        <p14:creationId xmlns:p14="http://schemas.microsoft.com/office/powerpoint/2010/main" val="2000419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view</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About Table Views in </a:t>
            </a:r>
            <a:r>
              <a:rPr lang="en-US" dirty="0" smtClean="0"/>
              <a:t>iOS Apps</a:t>
            </a:r>
          </a:p>
          <a:p>
            <a:r>
              <a:rPr lang="en-US" dirty="0" smtClean="0"/>
              <a:t>Inside </a:t>
            </a:r>
            <a:r>
              <a:rPr lang="en-US" dirty="0" smtClean="0"/>
              <a:t>Table 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591" y="2121408"/>
            <a:ext cx="4696042" cy="3659124"/>
          </a:xfrm>
          <a:prstGeom prst="rect">
            <a:avLst/>
          </a:prstGeom>
        </p:spPr>
      </p:pic>
    </p:spTree>
    <p:extLst>
      <p:ext uri="{BB962C8B-B14F-4D97-AF65-F5344CB8AC3E}">
        <p14:creationId xmlns:p14="http://schemas.microsoft.com/office/powerpoint/2010/main" val="134681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69848" y="2121408"/>
            <a:ext cx="5745819" cy="4050792"/>
          </a:xfrm>
        </p:spPr>
        <p:txBody>
          <a:bodyPr>
            <a:normAutofit lnSpcReduction="10000"/>
          </a:bodyPr>
          <a:lstStyle/>
          <a:p>
            <a:r>
              <a:rPr lang="en-US" dirty="0"/>
              <a:t>Table views are versatile user interface objects frequently found in iOS apps. A table view presents data in a scrollable list of multiple rows that may be divided into sections.</a:t>
            </a:r>
          </a:p>
          <a:p>
            <a:r>
              <a:rPr lang="en-US" dirty="0"/>
              <a:t>Table views have many purposes:</a:t>
            </a:r>
          </a:p>
          <a:p>
            <a:r>
              <a:rPr lang="en-US" dirty="0"/>
              <a:t>To let users navigate through hierarchically structured data</a:t>
            </a:r>
          </a:p>
          <a:p>
            <a:r>
              <a:rPr lang="en-US" dirty="0"/>
              <a:t>To present an indexed list of items</a:t>
            </a:r>
          </a:p>
          <a:p>
            <a:r>
              <a:rPr lang="en-US" dirty="0"/>
              <a:t>To display detail information and controls in visually distinct groupings</a:t>
            </a:r>
          </a:p>
          <a:p>
            <a:r>
              <a:rPr lang="en-US" dirty="0"/>
              <a:t>To present a selectable list of options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161" y="118531"/>
            <a:ext cx="3233942" cy="6714067"/>
          </a:xfrm>
          <a:prstGeom prst="rect">
            <a:avLst/>
          </a:prstGeom>
        </p:spPr>
      </p:pic>
    </p:spTree>
    <p:extLst>
      <p:ext uri="{BB962C8B-B14F-4D97-AF65-F5344CB8AC3E}">
        <p14:creationId xmlns:p14="http://schemas.microsoft.com/office/powerpoint/2010/main" val="136495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549" y="1456267"/>
            <a:ext cx="10209627" cy="4525433"/>
          </a:xfrm>
        </p:spPr>
      </p:pic>
    </p:spTree>
    <p:extLst>
      <p:ext uri="{BB962C8B-B14F-4D97-AF65-F5344CB8AC3E}">
        <p14:creationId xmlns:p14="http://schemas.microsoft.com/office/powerpoint/2010/main" val="1887658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View Styles and Accessory Views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09" y="2336799"/>
            <a:ext cx="2581883" cy="36258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735" y="2341405"/>
            <a:ext cx="2587228" cy="36156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125" y="2343180"/>
            <a:ext cx="2585040" cy="36258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9028" y="2343179"/>
            <a:ext cx="2600869" cy="3625820"/>
          </a:xfrm>
          <a:prstGeom prst="rect">
            <a:avLst/>
          </a:prstGeom>
        </p:spPr>
      </p:pic>
    </p:spTree>
    <p:extLst>
      <p:ext uri="{BB962C8B-B14F-4D97-AF65-F5344CB8AC3E}">
        <p14:creationId xmlns:p14="http://schemas.microsoft.com/office/powerpoint/2010/main" val="1369356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Styles for Table View Cells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854" y="1993902"/>
            <a:ext cx="2706470" cy="4051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977" y="1993902"/>
            <a:ext cx="2706470" cy="4051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968" y="1993902"/>
            <a:ext cx="2706470" cy="40513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41" y="1993903"/>
            <a:ext cx="2705222" cy="4049432"/>
          </a:xfrm>
          <a:prstGeom prst="rect">
            <a:avLst/>
          </a:prstGeom>
        </p:spPr>
      </p:pic>
    </p:spTree>
    <p:extLst>
      <p:ext uri="{BB962C8B-B14F-4D97-AF65-F5344CB8AC3E}">
        <p14:creationId xmlns:p14="http://schemas.microsoft.com/office/powerpoint/2010/main" val="3474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Accessory Views</a:t>
            </a:r>
          </a:p>
        </p:txBody>
      </p:sp>
      <p:sp>
        <p:nvSpPr>
          <p:cNvPr id="3" name="Content Placeholder 2"/>
          <p:cNvSpPr>
            <a:spLocks noGrp="1"/>
          </p:cNvSpPr>
          <p:nvPr>
            <p:ph idx="1"/>
          </p:nvPr>
        </p:nvSpPr>
        <p:spPr/>
        <p:txBody>
          <a:bodyPr/>
          <a:lstStyle/>
          <a:p>
            <a:pPr marL="0" indent="0">
              <a:buNone/>
            </a:pPr>
            <a:r>
              <a:rPr lang="en-US" dirty="0"/>
              <a:t>There are three standard kinds of accessory views (shown with their accessory-type constants):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0634"/>
            <a:ext cx="12192000" cy="2389736"/>
          </a:xfrm>
          <a:prstGeom prst="rect">
            <a:avLst/>
          </a:prstGeom>
        </p:spPr>
      </p:pic>
    </p:spTree>
    <p:extLst>
      <p:ext uri="{BB962C8B-B14F-4D97-AF65-F5344CB8AC3E}">
        <p14:creationId xmlns:p14="http://schemas.microsoft.com/office/powerpoint/2010/main" val="153162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Table View API</a:t>
            </a:r>
          </a:p>
        </p:txBody>
      </p:sp>
      <p:sp>
        <p:nvSpPr>
          <p:cNvPr id="3" name="Content Placeholder 2"/>
          <p:cNvSpPr>
            <a:spLocks noGrp="1"/>
          </p:cNvSpPr>
          <p:nvPr>
            <p:ph idx="1"/>
          </p:nvPr>
        </p:nvSpPr>
        <p:spPr/>
        <p:txBody>
          <a:bodyPr/>
          <a:lstStyle/>
          <a:p>
            <a:r>
              <a:rPr lang="en-US" dirty="0"/>
              <a:t>A table view itself is an instance of the </a:t>
            </a:r>
            <a:r>
              <a:rPr lang="en-US" dirty="0" err="1"/>
              <a:t>UITableView</a:t>
            </a:r>
            <a:r>
              <a:rPr lang="en-US" dirty="0"/>
              <a:t> class. You use its methods to configure the appearance of the table view—for example, specifying the default height of rows or providing a </a:t>
            </a:r>
            <a:r>
              <a:rPr lang="en-US" dirty="0" err="1"/>
              <a:t>subview</a:t>
            </a:r>
            <a:r>
              <a:rPr lang="en-US" dirty="0"/>
              <a:t> used as the header for the table. Other methods give you access to the currently selected row as well as specific rows or cells. You can call other methods of </a:t>
            </a:r>
            <a:r>
              <a:rPr lang="en-US" dirty="0" err="1"/>
              <a:t>UITableView</a:t>
            </a:r>
            <a:r>
              <a:rPr lang="en-US" dirty="0"/>
              <a:t> to manage selections, scroll the table view, and insert or delete rows and sections</a:t>
            </a:r>
            <a:r>
              <a:rPr lang="en-US" dirty="0" smtClean="0"/>
              <a:t>.</a:t>
            </a:r>
          </a:p>
          <a:p>
            <a:r>
              <a:rPr lang="en-US" dirty="0" err="1" smtClean="0"/>
              <a:t>UITableView</a:t>
            </a:r>
            <a:r>
              <a:rPr lang="en-US" dirty="0" smtClean="0"/>
              <a:t> </a:t>
            </a:r>
            <a:r>
              <a:rPr lang="en-US" dirty="0"/>
              <a:t>inherits from the </a:t>
            </a:r>
            <a:r>
              <a:rPr lang="en-US" dirty="0" err="1"/>
              <a:t>UIScrollView</a:t>
            </a:r>
            <a:r>
              <a:rPr lang="en-US" dirty="0"/>
              <a:t> class, which defines scrolling behavior for views with content larger than the size of the window. </a:t>
            </a:r>
            <a:r>
              <a:rPr lang="en-US" dirty="0" err="1"/>
              <a:t>UITableView</a:t>
            </a:r>
            <a:r>
              <a:rPr lang="en-US" dirty="0"/>
              <a:t> redefines the scrolling behavior to allow vertical scrolling only.</a:t>
            </a:r>
          </a:p>
        </p:txBody>
      </p:sp>
    </p:spTree>
    <p:extLst>
      <p:ext uri="{BB962C8B-B14F-4D97-AF65-F5344CB8AC3E}">
        <p14:creationId xmlns:p14="http://schemas.microsoft.com/office/powerpoint/2010/main" val="19873232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3442</TotalTime>
  <Words>958</Words>
  <Application>Microsoft Macintosh PowerPoint</Application>
  <PresentationFormat>Widescreen</PresentationFormat>
  <Paragraphs>86</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Rockwell</vt:lpstr>
      <vt:lpstr>Rockwell Condensed</vt:lpstr>
      <vt:lpstr>Rockwell Extra Bold</vt:lpstr>
      <vt:lpstr>Wingdings</vt:lpstr>
      <vt:lpstr>Wood Type</vt:lpstr>
      <vt:lpstr>Swift Day 09</vt:lpstr>
      <vt:lpstr>Summary</vt:lpstr>
      <vt:lpstr>Table view </vt:lpstr>
      <vt:lpstr>introduction</vt:lpstr>
      <vt:lpstr>PowerPoint Presentation</vt:lpstr>
      <vt:lpstr>Table View Styles and Accessory Views</vt:lpstr>
      <vt:lpstr>Standard Styles for Table View Cells</vt:lpstr>
      <vt:lpstr>Accessory Views</vt:lpstr>
      <vt:lpstr>Overview of the Table View API</vt:lpstr>
      <vt:lpstr>Table View Controller</vt:lpstr>
      <vt:lpstr>Data Source and Delegate</vt:lpstr>
      <vt:lpstr>PowerPoint Presentation</vt:lpstr>
      <vt:lpstr>A Closer Look at Table View Cells</vt:lpstr>
      <vt:lpstr>Using Cell Objects in Predefined Styles</vt:lpstr>
      <vt:lpstr>Customizing Cells</vt:lpstr>
      <vt:lpstr>Local DB </vt:lpstr>
      <vt:lpstr>What Is Core Data?</vt:lpstr>
      <vt:lpstr>PowerPoint Presentation</vt:lpstr>
      <vt:lpstr>Troubleshooting Core Data </vt:lpstr>
      <vt:lpstr>SQLite</vt:lpstr>
      <vt:lpstr>Troubleshooting sqlite</vt:lpstr>
      <vt:lpstr>Remedy</vt:lpstr>
      <vt:lpstr>Core data versus sqlite</vt:lpstr>
      <vt:lpstr>Memory Usage </vt:lpstr>
      <vt:lpstr>Storage Size </vt:lpstr>
      <vt:lpstr>Speed</vt:lpstr>
      <vt:lpstr>Conclusion of Local DB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Dang Thai</dc:creator>
  <cp:lastModifiedBy>Microsoft Office User</cp:lastModifiedBy>
  <cp:revision>180</cp:revision>
  <dcterms:created xsi:type="dcterms:W3CDTF">2015-09-16T11:35:05Z</dcterms:created>
  <dcterms:modified xsi:type="dcterms:W3CDTF">2015-10-18T19:42:24Z</dcterms:modified>
</cp:coreProperties>
</file>